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0_38FFF50B.xml" ContentType="application/vnd.ms-powerpoint.comments+xml"/>
  <Override PartName="/ppt/notesSlides/notesSlide1.xml" ContentType="application/vnd.openxmlformats-officedocument.presentationml.notesSlide+xml"/>
  <Override PartName="/ppt/comments/modernComment_101_62B52CC0.xml" ContentType="application/vnd.ms-powerpoint.comments+xml"/>
  <Override PartName="/ppt/notesSlides/notesSlide2.xml" ContentType="application/vnd.openxmlformats-officedocument.presentationml.notesSlide+xml"/>
  <Override PartName="/ppt/comments/modernComment_103_5BD3C1D.xml" ContentType="application/vnd.ms-powerpoint.comments+xml"/>
  <Override PartName="/ppt/notesSlides/notesSlide3.xml" ContentType="application/vnd.openxmlformats-officedocument.presentationml.notesSlide+xml"/>
  <Override PartName="/ppt/comments/modernComment_107_7A03F790.xml" ContentType="application/vnd.ms-powerpoint.comment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65" r:id="rId4"/>
    <p:sldId id="266" r:id="rId5"/>
    <p:sldId id="268" r:id="rId6"/>
    <p:sldId id="257" r:id="rId7"/>
    <p:sldId id="258" r:id="rId8"/>
    <p:sldId id="259" r:id="rId9"/>
    <p:sldId id="261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E3CB45-C9F9-48F5-9D47-871F0B07A9F3}">
          <p14:sldIdLst>
            <p14:sldId id="256"/>
            <p14:sldId id="267"/>
            <p14:sldId id="265"/>
            <p14:sldId id="266"/>
            <p14:sldId id="268"/>
            <p14:sldId id="257"/>
            <p14:sldId id="258"/>
          </p14:sldIdLst>
        </p14:section>
        <p14:section name="Untitled Section" id="{395DB2F0-B016-4631-B632-1DC743CBD390}">
          <p14:sldIdLst>
            <p14:sldId id="259"/>
            <p14:sldId id="261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4F240F-2A92-A953-AADE-C7FF63463AF2}" name="Skaggs, Jennifer" initials="JS" userId="S::JSkaggs@wvca.us::4e465963-cedf-4769-a698-204a413a7fe5" providerId="AD"/>
  <p188:author id="{4C9BF84B-4BA5-0221-38C2-CC25B1384747}" name="Shreve, Cindy" initials="CS" userId="S::cshreve@wvca.us::1ff9bbd8-1465-4db8-924b-c8648d05aa94" providerId="AD"/>
  <p188:author id="{084D4EA7-409D-3622-281D-996F8CB95F82}" name="Kaitlyn Jones" initials="KJ" userId="S::kjones@wvca.us::35c43c45-94cd-4cfc-af40-1e005f3866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797980-45BA-45DC-BD9E-8ACD41546ECA}" v="1" dt="2024-09-24T15:27:24.8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7" d="100"/>
          <a:sy n="57" d="100"/>
        </p:scale>
        <p:origin x="2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modernComment_100_38FFF5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214111-07D5-4587-B21B-F10991BC5367}" authorId="{4C9BF84B-4BA5-0221-38C2-CC25B1384747}" created="2024-09-24T15:00:36.55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56298507" sldId="256"/>
      <ac:spMk id="2" creationId="{5E9139C5-497F-6444-B436-9A66108A41F4}"/>
      <ac:txMk cp="0" len="21">
        <ac:context len="41" hash="3172666001"/>
      </ac:txMk>
    </ac:txMkLst>
    <p188:pos x="8299010" y="905613"/>
    <p188:replyLst>
      <p188:reply id="{1E6078AE-3C1B-4D89-AC7A-481264EBDD28}" authorId="{084D4EA7-409D-3622-281D-996F8CB95F82}" created="2024-09-24T19:36:28.169">
        <p188:txBody>
          <a:bodyPr/>
          <a:lstStyle/>
          <a:p>
            <a:r>
              <a:rPr lang="en-US"/>
              <a:t>Done ☺️</a:t>
            </a:r>
          </a:p>
        </p188:txBody>
      </p188:reply>
    </p188:replyLst>
    <p188:txBody>
      <a:bodyPr/>
      <a:lstStyle/>
      <a:p>
        <a:r>
          <a:rPr lang="en-US"/>
          <a:t>Title should match what was submitted… “Exigency Preparedness in West Virginia”</a:t>
        </a:r>
      </a:p>
    </p188:txBody>
  </p188:cm>
  <p188:cm id="{7A39556B-1F28-461C-8CD5-A0EC797F8731}" authorId="{B34F240F-2A92-A953-AADE-C7FF63463AF2}" created="2024-09-24T16:03:59.572">
    <pc:sldMkLst xmlns:pc="http://schemas.microsoft.com/office/powerpoint/2013/main/command">
      <pc:docMk/>
      <pc:sldMk cId="956298507" sldId="256"/>
    </pc:sldMkLst>
    <p188:replyLst>
      <p188:reply id="{D57FD622-0222-496E-A2DF-BA14485739EC}" authorId="{084D4EA7-409D-3622-281D-996F8CB95F82}" created="2024-09-24T20:13:05.909">
        <p188:txBody>
          <a:bodyPr/>
          <a:lstStyle/>
          <a:p>
            <a:r>
              <a:rPr lang="en-US"/>
              <a:t>Would WVCA or spelled out be better? </a:t>
            </a:r>
          </a:p>
        </p188:txBody>
      </p188:reply>
    </p188:replyLst>
    <p188:txBody>
      <a:bodyPr/>
      <a:lstStyle/>
      <a:p>
        <a:r>
          <a:rPr lang="en-US"/>
          <a:t>Add WVCA.  Kaitlyn may want to explain where MCD and WFCD are in WV. </a:t>
        </a:r>
      </a:p>
    </p188:txBody>
  </p188:cm>
</p188:cmLst>
</file>

<file path=ppt/comments/modernComment_101_62B52CC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B2C86FD-0000-499A-852B-DF8C697D8728}" authorId="{4C9BF84B-4BA5-0221-38C2-CC25B1384747}" created="2024-09-24T15:29:24.376">
    <pc:sldMkLst xmlns:pc="http://schemas.microsoft.com/office/powerpoint/2013/main/command">
      <pc:docMk/>
      <pc:sldMk cId="1656040640" sldId="257"/>
    </pc:sldMkLst>
    <p188:txBody>
      <a:bodyPr/>
      <a:lstStyle/>
      <a:p>
        <a:r>
          <a:rPr lang="en-US"/>
          <a:t>This is not from the handbook.  The handbook does not state cost-share rates or max cost-share per cooperator.</a:t>
        </a:r>
      </a:p>
    </p188:txBody>
  </p188:cm>
  <p188:cm id="{49C3B9F8-EB26-48D2-BE95-11A764B98383}" authorId="{4C9BF84B-4BA5-0221-38C2-CC25B1384747}" created="2024-09-24T15:44:59.260">
    <pc:sldMkLst xmlns:pc="http://schemas.microsoft.com/office/powerpoint/2013/main/command">
      <pc:docMk/>
      <pc:sldMk cId="1656040640" sldId="257"/>
    </pc:sldMkLst>
    <p188:txBody>
      <a:bodyPr/>
      <a:lstStyle/>
      <a:p>
        <a:r>
          <a:rPr lang="en-US"/>
          <a:t>I suggest combining this slide and the next to give an overview of eligible practices.  Make it eye appealing.</a:t>
        </a:r>
      </a:p>
    </p188:txBody>
  </p188:cm>
  <p188:cm id="{4B6CE896-CFE9-49E2-AD96-05B211E60433}" authorId="{B34F240F-2A92-A953-AADE-C7FF63463AF2}" created="2024-09-24T16:08:24.174">
    <pc:sldMkLst xmlns:pc="http://schemas.microsoft.com/office/powerpoint/2013/main/command">
      <pc:docMk/>
      <pc:sldMk cId="1656040640" sldId="257"/>
    </pc:sldMkLst>
    <p188:txBody>
      <a:bodyPr/>
      <a:lstStyle/>
      <a:p>
        <a:r>
          <a:rPr lang="en-US"/>
          <a:t>If she wants to show district specific info, maybe 2 slides. One WVCA Exigency overview and one district example. Also, font should be larger so it’s easier to see.</a:t>
        </a:r>
      </a:p>
    </p188:txBody>
  </p188:cm>
</p188:cmLst>
</file>

<file path=ppt/comments/modernComment_103_5BD3C1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8426F6-5B67-4391-AFDF-50925100A8C2}" authorId="{4C9BF84B-4BA5-0221-38C2-CC25B1384747}" created="2024-09-24T15:45:44.758">
    <pc:sldMkLst xmlns:pc="http://schemas.microsoft.com/office/powerpoint/2013/main/command">
      <pc:docMk/>
      <pc:sldMk cId="96287773" sldId="259"/>
    </pc:sldMkLst>
    <p188:txBody>
      <a:bodyPr/>
      <a:lstStyle/>
      <a:p>
        <a:r>
          <a:rPr lang="en-US"/>
          <a:t>Make this more of an overview.  What determines a need for the Exigency Program?  It’s more than just the drought monitor.</a:t>
        </a:r>
      </a:p>
    </p188:txBody>
  </p188:cm>
</p188:cmLst>
</file>

<file path=ppt/comments/modernComment_107_7A03F79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E2850DA-5AF7-417A-B676-EC4F377F2BFE}" authorId="{4C9BF84B-4BA5-0221-38C2-CC25B1384747}" created="2024-09-24T15:48:58.029">
    <pc:sldMkLst xmlns:pc="http://schemas.microsoft.com/office/powerpoint/2013/main/command">
      <pc:docMk/>
      <pc:sldMk cId="2047080336" sldId="263"/>
    </pc:sldMkLst>
    <p188:replyLst>
      <p188:reply id="{3A155022-6E30-46B0-92F7-BDAA05CFDFF7}" authorId="{B34F240F-2A92-A953-AADE-C7FF63463AF2}" created="2024-09-24T16:11:20.827">
        <p188:txBody>
          <a:bodyPr/>
          <a:lstStyle/>
          <a:p>
            <a:r>
              <a:rPr lang="en-US"/>
              <a:t>Agree</a:t>
            </a:r>
          </a:p>
        </p188:txBody>
      </p188:reply>
    </p188:replyLst>
    <p188:txBody>
      <a:bodyPr/>
      <a:lstStyle/>
      <a:p>
        <a:r>
          <a:rPr lang="en-US"/>
          <a:t>Check quality of photos.  If they’re pixelated on a computer screen, they will be on even worse when enlarged.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EB1E3-96E2-4CA0-A331-8C08F4FF8852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5D34D-2F5C-4712-9240-D4F5D767C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5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5D34D-2F5C-4712-9240-D4F5D767C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8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5D34D-2F5C-4712-9240-D4F5D767C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7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5D34D-2F5C-4712-9240-D4F5D767C5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5D34D-2F5C-4712-9240-D4F5D767C5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27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F829-590D-E029-BAED-39D685289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09972-E6F4-0A78-0E20-39ACCD8DA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7830F-B549-D2EA-DB79-2C1C3250F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E13A7-33FA-23F1-2AED-EDE33E279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FAFF3-9461-DE61-2055-2870EF25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95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C73E-6F62-7735-90E1-68C8F7789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03F1A3-F729-4F8C-3AB5-3DFFB21F8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3A298-F8EE-D6E2-2927-36F2CCD8B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A090D-20BF-2F64-CB5E-1B68984A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21937-6769-29F3-DBD4-D43E5CED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4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519922-FE15-6839-FBF0-D4E87B5433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63DD3-F2CD-B855-CFFC-0572F02FC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626FA-96CA-1B37-8E2F-5BD5A53E4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12E8E-4F15-F41F-3A5E-D1BB4E31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218DE-9413-394A-B0C9-CAE369C59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5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A2AD-E6DF-1A5B-5F07-62CFCA2F6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17689-2C2A-A9AB-1EC9-DB8093D3C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57551-6BF3-E305-22D1-048B1B03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DDD75-C43B-A57B-2793-CC92E1E4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87F35-A8C0-1323-5180-2640026F8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CDA1E-58A4-CE02-F34F-4CC0A54EB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DCE2D-A30A-5317-49EE-DD39A2153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B7803-4F00-29F3-FC19-1C54B3478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30E2F-8E96-9C9A-FFC3-F9B1E8BE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53656-FB01-278B-85FE-4A9E33869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6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9A84-EB94-C9CC-99C6-D151A2E9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BDE2C-029A-09D2-3EF3-1737C21E9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222D0-55F0-F78B-A6EA-8654A1E0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FDFC1-CDD2-B3BA-8DF1-200554383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E131A-7297-E03C-A3B3-A32D6D825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8064B-3130-91EB-D444-55D8856E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B0AAC-295D-D28C-0002-24D04BF8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DDEED-33E9-6BAB-7043-275BC3189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1FE3C-FA78-BA4E-8BC3-3C74AB4F1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F7045B-581F-C65A-6CBF-DE698E9A2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66489-4339-8D8A-9746-D2E3EB3A66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EBE4D-DB96-D9EC-D1A0-1D4B7CD23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E0574A-F275-D25C-2E56-E8D725E0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21794C-B998-9E7F-2FEB-07C401DD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70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8F0D2-0C39-0D51-A084-952AD152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60743-91CA-68F6-1990-2B7D4686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7CBE6-3AEA-5299-BE7C-DDF1B56A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579CB-F054-A3AF-1916-DC2CC73F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7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A3F32-EB1A-B6C9-BC2B-E2C3E511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BD7977-DEFD-B48E-D067-66B4C35E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894DF-DD8E-6219-8F06-BE262637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63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9070-7315-8AF9-AFBB-CF44DA4D3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81120-4608-FCBC-67BD-7C462DFE8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531B0-2A14-318A-1C80-CC87D2DDB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C41A1-00C3-DE3B-8D91-AD2EB79B1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E9038-494D-CE45-6AD9-9AA0A425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2ABBB-9DA8-4B16-229C-5412D55A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6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7AF8-45B9-60F8-8866-53DBCDC7A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31E386-0121-1DC8-0610-7C8D29B5E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F4D0E-C168-956B-4620-D6CDD6830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23C66-A51C-570A-CEFD-0B7593CDE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3C064-14BE-BE93-6BE3-2C2602BE0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176BE-BDD2-0074-72D1-C7828066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2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2D8124-05F8-9A6B-F9AD-3D653176E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97472-1077-EECB-872B-9681A8D6C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F1B0D-F0D1-D20C-1614-B443C5C36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EBD2E8-805E-4471-839A-81979419299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CD989-7140-1F32-0504-149C01A59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6FC36-F568-1AE0-83E3-586D5A833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33BBEF-B612-413D-A71C-BB8CF6BCA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99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0_38FFF50B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18/10/relationships/comments" Target="../comments/modernComment_107_7A03F790.xm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1_62B52CC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3_5BD3C1D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139C5-497F-6444-B436-9A66108A4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8410" y="1"/>
            <a:ext cx="9271321" cy="2916820"/>
          </a:xfrm>
        </p:spPr>
        <p:txBody>
          <a:bodyPr>
            <a:normAutofit/>
          </a:bodyPr>
          <a:lstStyle/>
          <a:p>
            <a:r>
              <a:rPr lang="en-US" dirty="0"/>
              <a:t>Exigency Preparedness 	in West Virginia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9382B-D4F2-3924-3B97-A58213DD9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45" y="4201610"/>
            <a:ext cx="12029955" cy="2656389"/>
          </a:xfrm>
        </p:spPr>
        <p:txBody>
          <a:bodyPr>
            <a:normAutofit/>
          </a:bodyPr>
          <a:lstStyle/>
          <a:p>
            <a:r>
              <a:rPr lang="en-US" dirty="0"/>
              <a:t>Kaitlyn Jones </a:t>
            </a:r>
          </a:p>
          <a:p>
            <a:r>
              <a:rPr lang="en-US" dirty="0"/>
              <a:t>West Virginia Conservation Agency </a:t>
            </a:r>
          </a:p>
          <a:p>
            <a:r>
              <a:rPr lang="en-US" dirty="0"/>
              <a:t>Conservation Specialist </a:t>
            </a:r>
          </a:p>
          <a:p>
            <a:r>
              <a:rPr lang="en-US" dirty="0"/>
              <a:t> Mon CD – Marion, Monongahela &amp; Preston</a:t>
            </a:r>
          </a:p>
          <a:p>
            <a:r>
              <a:rPr lang="en-US" dirty="0"/>
              <a:t>West Fork CD - Doddridge, Gilmer, Harrison &amp; Lewis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985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60DCE4E-C4DB-7063-D320-76DF106936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947" r="13207" b="4"/>
          <a:stretch/>
        </p:blipFill>
        <p:spPr>
          <a:xfrm>
            <a:off x="20" y="21276"/>
            <a:ext cx="2970445" cy="33832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4912A5-AA87-7C9E-F30C-BEE2E3CD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422" r="6513" b="4"/>
          <a:stretch/>
        </p:blipFill>
        <p:spPr>
          <a:xfrm>
            <a:off x="6171532" y="10"/>
            <a:ext cx="2970465" cy="33832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7431A45-3407-9A52-0D43-69EE0C89D3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653" r="22471" b="4"/>
          <a:stretch/>
        </p:blipFill>
        <p:spPr>
          <a:xfrm>
            <a:off x="3054636" y="-1"/>
            <a:ext cx="2971800" cy="3383268"/>
          </a:xfrm>
          <a:prstGeom prst="rect">
            <a:avLst/>
          </a:prstGeom>
        </p:spPr>
      </p:pic>
      <p:pic>
        <p:nvPicPr>
          <p:cNvPr id="33" name="Picture 32" descr="A river with rocks and trees&#10;&#10;Description automatically generated">
            <a:extLst>
              <a:ext uri="{FF2B5EF4-FFF2-40B4-BE49-F238E27FC236}">
                <a16:creationId xmlns:a16="http://schemas.microsoft.com/office/drawing/2014/main" id="{0DB2AA87-3D5D-D2E4-CA91-955FAEBE5B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r="31841" b="1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37" name="Picture 36" descr="A dry river bed with trees in the background&#10;&#10;Description automatically generated">
            <a:extLst>
              <a:ext uri="{FF2B5EF4-FFF2-40B4-BE49-F238E27FC236}">
                <a16:creationId xmlns:a16="http://schemas.microsoft.com/office/drawing/2014/main" id="{0A9972D0-097C-0F43-4746-F5452C247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441"/>
          <a:stretch/>
        </p:blipFill>
        <p:spPr>
          <a:xfrm>
            <a:off x="40128" y="3453456"/>
            <a:ext cx="6044438" cy="3383280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726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66B17-F623-F5E3-4F61-43DE2EC4E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78291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Flood and Drought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CB272CBD-D0CA-F775-F375-6A92CE885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598" y="4582189"/>
            <a:ext cx="5067759" cy="1950704"/>
          </a:xfrm>
        </p:spPr>
        <p:txBody>
          <a:bodyPr>
            <a:normAutofit fontScale="92500" lnSpcReduction="20000"/>
          </a:bodyPr>
          <a:lstStyle/>
          <a:p>
            <a:endParaRPr lang="en-US" sz="1100" dirty="0">
              <a:solidFill>
                <a:srgbClr val="FFFFFF"/>
              </a:solidFill>
            </a:endParaRPr>
          </a:p>
          <a:p>
            <a:endParaRPr lang="en-US" sz="11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100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Flood - April 2024 </a:t>
            </a:r>
          </a:p>
          <a:p>
            <a:r>
              <a:rPr lang="en-US" dirty="0">
                <a:solidFill>
                  <a:srgbClr val="FFFFFF"/>
                </a:solidFill>
              </a:rPr>
              <a:t>Drought - July – September 2024</a:t>
            </a:r>
          </a:p>
          <a:p>
            <a:endParaRPr lang="en-US" sz="11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100" dirty="0">
                <a:solidFill>
                  <a:srgbClr val="FFFFFF"/>
                </a:solidFill>
              </a:rP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2047080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Content Placeholder 27" descr="A field with trees and a house&#10;&#10;Description automatically generated">
            <a:extLst>
              <a:ext uri="{FF2B5EF4-FFF2-40B4-BE49-F238E27FC236}">
                <a16:creationId xmlns:a16="http://schemas.microsoft.com/office/drawing/2014/main" id="{E76C1841-DC1F-AA67-8B77-B12E3DE65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6" r="3" b="21888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7955AA-F5B4-5B85-D019-F9C4B9D1B8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14578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428790-31CB-9B67-4C13-A000037AA5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514" r="1" b="44078"/>
          <a:stretch/>
        </p:blipFill>
        <p:spPr>
          <a:xfrm rot="16200000">
            <a:off x="5983762" y="162147"/>
            <a:ext cx="3296093" cy="2971800"/>
          </a:xfrm>
          <a:prstGeom prst="rect">
            <a:avLst/>
          </a:prstGeom>
        </p:spPr>
      </p:pic>
      <p:pic>
        <p:nvPicPr>
          <p:cNvPr id="24" name="Picture 23" descr="A group of horses in a field&#10;&#10;Description automatically generated">
            <a:extLst>
              <a:ext uri="{FF2B5EF4-FFF2-40B4-BE49-F238E27FC236}">
                <a16:creationId xmlns:a16="http://schemas.microsoft.com/office/drawing/2014/main" id="{325695F3-F463-A81C-03D8-B78DCE7CE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" b="31846"/>
          <a:stretch/>
        </p:blipFill>
        <p:spPr>
          <a:xfrm>
            <a:off x="9220200" y="10"/>
            <a:ext cx="2971800" cy="3296084"/>
          </a:xfrm>
          <a:prstGeom prst="rect">
            <a:avLst/>
          </a:prstGeom>
        </p:spPr>
      </p:pic>
      <p:pic>
        <p:nvPicPr>
          <p:cNvPr id="21" name="Picture 20" descr="A cow lying in grass&#10;&#10;Description automatically generated">
            <a:extLst>
              <a:ext uri="{FF2B5EF4-FFF2-40B4-BE49-F238E27FC236}">
                <a16:creationId xmlns:a16="http://schemas.microsoft.com/office/drawing/2014/main" id="{764DC9A5-9210-9B56-15E9-202EE40953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r="1" b="12553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86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F4204-D8A9-D9EF-2250-A28379FC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484" y="3674091"/>
            <a:ext cx="5193748" cy="637124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6" name="Picture 25" descr="A fallen tree in the forest&#10;&#10;Description automatically generated">
            <a:extLst>
              <a:ext uri="{FF2B5EF4-FFF2-40B4-BE49-F238E27FC236}">
                <a16:creationId xmlns:a16="http://schemas.microsoft.com/office/drawing/2014/main" id="{74DF2885-DC33-1EEE-6046-7B6941DD71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7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3F036330-4E6E-8C23-43A5-9127CBE58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3421" y="3474719"/>
            <a:ext cx="5802837" cy="2794599"/>
          </a:xfrm>
        </p:spPr>
        <p:txBody>
          <a:bodyPr>
            <a:noAutofit/>
          </a:bodyPr>
          <a:lstStyle/>
          <a:p>
            <a:r>
              <a:rPr lang="en-US" sz="2400" dirty="0"/>
              <a:t>Upper Ohio district drought and water trough installation through exigency program.</a:t>
            </a:r>
          </a:p>
          <a:p>
            <a:r>
              <a:rPr lang="en-US" sz="2400" dirty="0"/>
              <a:t>Cattle in Preston County using a portable tank to get water to trough.</a:t>
            </a:r>
          </a:p>
          <a:p>
            <a:r>
              <a:rPr lang="en-US" sz="2400" dirty="0"/>
              <a:t>Horses in Gilmer and cattle in Mon using temporary fence.</a:t>
            </a:r>
          </a:p>
          <a:p>
            <a:r>
              <a:rPr lang="en-US" sz="2400" dirty="0"/>
              <a:t>Dry spring in Harrison County due to drought.</a:t>
            </a:r>
          </a:p>
        </p:txBody>
      </p:sp>
    </p:spTree>
    <p:extLst>
      <p:ext uri="{BB962C8B-B14F-4D97-AF65-F5344CB8AC3E}">
        <p14:creationId xmlns:p14="http://schemas.microsoft.com/office/powerpoint/2010/main" val="3993793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51F6560-D61C-400F-B71A-3FDEBF451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047CB8-E5B0-D306-1421-CFBD8C6B8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697" y="127323"/>
            <a:ext cx="9673440" cy="914758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endParaRPr lang="en-US" sz="4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596E2C-E04E-CD77-F3AC-0D33E38B7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6947" y="33323"/>
            <a:ext cx="9025053" cy="679135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4442234-EED4-C9F3-207A-65A03B223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254569"/>
              </p:ext>
            </p:extLst>
          </p:nvPr>
        </p:nvGraphicFramePr>
        <p:xfrm>
          <a:off x="-1" y="887679"/>
          <a:ext cx="4052835" cy="642752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52835">
                  <a:extLst>
                    <a:ext uri="{9D8B030D-6E8A-4147-A177-3AD203B41FA5}">
                      <a16:colId xmlns:a16="http://schemas.microsoft.com/office/drawing/2014/main" val="2421377999"/>
                    </a:ext>
                  </a:extLst>
                </a:gridCol>
              </a:tblGrid>
              <a:tr h="6427521">
                <a:tc>
                  <a:txBody>
                    <a:bodyPr/>
                    <a:lstStyle/>
                    <a:p>
                      <a:r>
                        <a:rPr lang="en-US" sz="2200" u="sng" dirty="0">
                          <a:solidFill>
                            <a:srgbClr val="FFFF00"/>
                          </a:solidFill>
                        </a:rPr>
                        <a:t>Western</a:t>
                      </a:r>
                      <a:r>
                        <a:rPr lang="en-US" sz="22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rgbClr val="FFFF00"/>
                          </a:solidFill>
                        </a:rPr>
                        <a:t>Northern Panhandle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rgbClr val="FFFF00"/>
                          </a:solidFill>
                        </a:rPr>
                        <a:t>Upper Ohio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rgbClr val="FFFF00"/>
                          </a:solidFill>
                        </a:rPr>
                        <a:t>Little Kanawha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rgbClr val="FFFF00"/>
                          </a:solidFill>
                        </a:rPr>
                        <a:t>Western </a:t>
                      </a:r>
                      <a:endParaRPr lang="en-US" sz="2200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20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Eastern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*</a:t>
                      </a:r>
                      <a:r>
                        <a:rPr lang="en-US" sz="2200" b="1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Monongahela*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1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*West Fork*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Tygarts Valley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Potomac Valley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Eastern Pan </a:t>
                      </a:r>
                      <a:endParaRPr lang="en-US" sz="2200" dirty="0">
                        <a:solidFill>
                          <a:srgbClr val="92D050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200" u="sng" dirty="0">
                          <a:solidFill>
                            <a:srgbClr val="92D050"/>
                          </a:solidFill>
                        </a:rPr>
                        <a:t>Southern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rgbClr val="92D050"/>
                          </a:solidFill>
                        </a:rPr>
                        <a:t>Guyan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rgbClr val="92D050"/>
                          </a:solidFill>
                        </a:rPr>
                        <a:t>Capital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rgbClr val="92D050"/>
                          </a:solidFill>
                        </a:rPr>
                        <a:t>Southern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rgbClr val="92D050"/>
                          </a:solidFill>
                        </a:rPr>
                        <a:t>Elk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200" b="0" dirty="0">
                          <a:solidFill>
                            <a:srgbClr val="92D050"/>
                          </a:solidFill>
                        </a:rPr>
                        <a:t>Greenbrier Valley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782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110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8C03BF-0E40-D5F9-58A8-FEF6C307325E}"/>
              </a:ext>
            </a:extLst>
          </p:cNvPr>
          <p:cNvSpPr txBox="1"/>
          <p:nvPr/>
        </p:nvSpPr>
        <p:spPr>
          <a:xfrm>
            <a:off x="0" y="199176"/>
            <a:ext cx="12192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 </a:t>
            </a:r>
            <a:r>
              <a:rPr lang="en-US" sz="3200" b="1" u="sng" dirty="0"/>
              <a:t>History of Events Leading to EWP</a:t>
            </a:r>
          </a:p>
          <a:p>
            <a:pPr algn="ctr"/>
            <a:r>
              <a:rPr lang="en-US" sz="3200" u="sng" dirty="0"/>
              <a:t>Emergency  Watershed Protection  (EWP)</a:t>
            </a:r>
          </a:p>
          <a:p>
            <a:endParaRPr lang="en-US" sz="32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West Virginia changed the state law in </a:t>
            </a:r>
            <a:r>
              <a:rPr lang="en-US" sz="2800" u="sng" dirty="0"/>
              <a:t>2006</a:t>
            </a:r>
            <a:r>
              <a:rPr lang="en-US" sz="2800" dirty="0"/>
              <a:t> to grant WVCA the authority to enter private property and waters of the state during times of declared emergencies to remove flood debris.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EWP is activated only when the governor issues a disaster/emergency declaration.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EWP work shall be conducted within areas covered under the declaration.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WVCA created this policy to address response to EWP events.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Tx/>
              <a:buChar char="-"/>
            </a:pPr>
            <a:endParaRPr lang="en-US" sz="2400" b="1" dirty="0"/>
          </a:p>
          <a:p>
            <a:pPr marL="342900" indent="-342900">
              <a:buFontTx/>
              <a:buChar char="-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245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3431ED-A108-4DDA-8447-6147E0F23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946175"/>
              </p:ext>
            </p:extLst>
          </p:nvPr>
        </p:nvGraphicFramePr>
        <p:xfrm>
          <a:off x="358815" y="127321"/>
          <a:ext cx="11586257" cy="103014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586257">
                  <a:extLst>
                    <a:ext uri="{9D8B030D-6E8A-4147-A177-3AD203B41FA5}">
                      <a16:colId xmlns:a16="http://schemas.microsoft.com/office/drawing/2014/main" val="1528449291"/>
                    </a:ext>
                  </a:extLst>
                </a:gridCol>
              </a:tblGrid>
              <a:tr h="10301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EWP - Assistance, Implementations &amp; Qualifications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88635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0A757D3-B94F-B5DB-AC04-95A031273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12549"/>
              </p:ext>
            </p:extLst>
          </p:nvPr>
        </p:nvGraphicFramePr>
        <p:xfrm>
          <a:off x="358815" y="1157468"/>
          <a:ext cx="11586257" cy="1114642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586257">
                  <a:extLst>
                    <a:ext uri="{9D8B030D-6E8A-4147-A177-3AD203B41FA5}">
                      <a16:colId xmlns:a16="http://schemas.microsoft.com/office/drawing/2014/main" val="539978844"/>
                    </a:ext>
                  </a:extLst>
                </a:gridCol>
              </a:tblGrid>
              <a:tr h="5573211">
                <a:tc>
                  <a:txBody>
                    <a:bodyPr/>
                    <a:lstStyle/>
                    <a:p>
                      <a:endParaRPr lang="en-US" sz="2800" b="0" dirty="0"/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/>
                        <a:t>  WVCA works with the U.S. Army Corps of Engineers and DEP.</a:t>
                      </a:r>
                    </a:p>
                    <a:p>
                      <a:endParaRPr lang="en-US" sz="2800" b="0" dirty="0"/>
                    </a:p>
                    <a:p>
                      <a:r>
                        <a:rPr lang="en-US" sz="2800" b="0" dirty="0"/>
                        <a:t>•      WVCA is working to involve county/city governments in recovery process.</a:t>
                      </a:r>
                    </a:p>
                    <a:p>
                      <a:endParaRPr lang="en-US" sz="2800" b="0" dirty="0"/>
                    </a:p>
                    <a:p>
                      <a:r>
                        <a:rPr lang="en-US" sz="2800" b="0" dirty="0"/>
                        <a:t>•     To qualify for WVCA EWP, a project must:  Pose an immediate threat to life, public health or safety; or Eliminate a threat to improved public or private property; and restore the waterway to pass a 5-year storm event.</a:t>
                      </a:r>
                    </a:p>
                    <a:p>
                      <a:endParaRPr lang="en-US" sz="2800" b="0" dirty="0"/>
                    </a:p>
                    <a:p>
                      <a:r>
                        <a:rPr lang="en-US" sz="2800" b="0" dirty="0"/>
                        <a:t>Recent examples include Spring 2019 and Fall 2019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18802"/>
                  </a:ext>
                </a:extLst>
              </a:tr>
              <a:tr h="5573211">
                <a:tc>
                  <a:txBody>
                    <a:bodyPr/>
                    <a:lstStyle/>
                    <a:p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376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247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5585-291A-97A2-BAE2-89CE85C0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04692"/>
          </a:xfrm>
        </p:spPr>
        <p:txBody>
          <a:bodyPr/>
          <a:lstStyle/>
          <a:p>
            <a:pPr algn="ctr"/>
            <a:r>
              <a:rPr lang="en-US" dirty="0"/>
              <a:t>Categories of Exigent Practices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A5EC1-61F7-7495-5BDB-16A7239EF482}"/>
              </a:ext>
            </a:extLst>
          </p:cNvPr>
          <p:cNvSpPr txBox="1"/>
          <p:nvPr/>
        </p:nvSpPr>
        <p:spPr>
          <a:xfrm>
            <a:off x="594732" y="1605778"/>
            <a:ext cx="11597268" cy="3875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Exigent Revegetation of Winter-Feeding Areas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Exigent Cover Crop Establishment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Exigent Irrigation Water Supply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Exigent Livestock Water Supply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Exigent Temporary Fence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Exigent High Tunnel and Greenhouse Repair </a:t>
            </a:r>
          </a:p>
        </p:txBody>
      </p:sp>
    </p:spTree>
    <p:extLst>
      <p:ext uri="{BB962C8B-B14F-4D97-AF65-F5344CB8AC3E}">
        <p14:creationId xmlns:p14="http://schemas.microsoft.com/office/powerpoint/2010/main" val="228275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AFFDD-C8B2-458F-3654-34B36E73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Practices Implemented Within MCD &amp; WFCD Districts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75E7738-B439-E1FD-488A-A07E46392D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586672"/>
              </p:ext>
            </p:extLst>
          </p:nvPr>
        </p:nvGraphicFramePr>
        <p:xfrm>
          <a:off x="0" y="1690688"/>
          <a:ext cx="12191999" cy="5167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66263">
                  <a:extLst>
                    <a:ext uri="{9D8B030D-6E8A-4147-A177-3AD203B41FA5}">
                      <a16:colId xmlns:a16="http://schemas.microsoft.com/office/drawing/2014/main" val="594949957"/>
                    </a:ext>
                  </a:extLst>
                </a:gridCol>
                <a:gridCol w="2523187">
                  <a:extLst>
                    <a:ext uri="{9D8B030D-6E8A-4147-A177-3AD203B41FA5}">
                      <a16:colId xmlns:a16="http://schemas.microsoft.com/office/drawing/2014/main" val="1645343474"/>
                    </a:ext>
                  </a:extLst>
                </a:gridCol>
                <a:gridCol w="1549867">
                  <a:extLst>
                    <a:ext uri="{9D8B030D-6E8A-4147-A177-3AD203B41FA5}">
                      <a16:colId xmlns:a16="http://schemas.microsoft.com/office/drawing/2014/main" val="1370239088"/>
                    </a:ext>
                  </a:extLst>
                </a:gridCol>
                <a:gridCol w="2052682">
                  <a:extLst>
                    <a:ext uri="{9D8B030D-6E8A-4147-A177-3AD203B41FA5}">
                      <a16:colId xmlns:a16="http://schemas.microsoft.com/office/drawing/2014/main" val="795206967"/>
                    </a:ext>
                  </a:extLst>
                </a:gridCol>
              </a:tblGrid>
              <a:tr h="13276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648970" algn="ctr"/>
                        </a:tabLst>
                      </a:pPr>
                      <a:r>
                        <a:rPr lang="en-US" sz="2400" dirty="0">
                          <a:effectLst/>
                        </a:rPr>
                        <a:t>	Practice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Payment Rate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Material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Cap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Cooperator Cap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extLst>
                  <a:ext uri="{0D108BD9-81ED-4DB2-BD59-A6C34878D82A}">
                    <a16:rowId xmlns:a16="http://schemas.microsoft.com/office/drawing/2014/main" val="318964213"/>
                  </a:ext>
                </a:extLst>
              </a:tr>
              <a:tr h="19198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Exigency Livestock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Water Supply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50%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Any approved material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$500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extLst>
                  <a:ext uri="{0D108BD9-81ED-4DB2-BD59-A6C34878D82A}">
                    <a16:rowId xmlns:a16="http://schemas.microsoft.com/office/drawing/2014/main" val="3597705313"/>
                  </a:ext>
                </a:extLst>
              </a:tr>
              <a:tr h="19198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Exigent Temporary Fence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50%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Any approved material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$500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898" marR="66898" marT="0" marB="0"/>
                </a:tc>
                <a:extLst>
                  <a:ext uri="{0D108BD9-81ED-4DB2-BD59-A6C34878D82A}">
                    <a16:rowId xmlns:a16="http://schemas.microsoft.com/office/drawing/2014/main" val="2458515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0406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68950-5027-61B2-84F6-E92AFFD9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6" y="365125"/>
            <a:ext cx="526311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Livestock Watering Items Eligible for Cost Share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04D3B-DBA9-5786-AFB4-6FBBF95B1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56" y="2062715"/>
            <a:ext cx="5858539" cy="4114247"/>
          </a:xfrm>
        </p:spPr>
        <p:txBody>
          <a:bodyPr/>
          <a:lstStyle/>
          <a:p>
            <a:pPr marL="0" indent="0">
              <a:buNone/>
            </a:pPr>
            <a:r>
              <a:rPr lang="en-US" sz="3200" b="0" i="0" u="none" strike="noStrike" baseline="0" dirty="0">
                <a:latin typeface="Cambria" panose="02040503050406030204" pitchFamily="18" charset="0"/>
              </a:rPr>
              <a:t>• Portable Water Tank </a:t>
            </a:r>
          </a:p>
          <a:p>
            <a:pPr marL="0" indent="0">
              <a:buNone/>
            </a:pPr>
            <a:r>
              <a:rPr lang="en-US" sz="3200" b="0" i="0" u="none" strike="noStrike" baseline="0" dirty="0">
                <a:latin typeface="Cambria" panose="02040503050406030204" pitchFamily="18" charset="0"/>
              </a:rPr>
              <a:t>• Associated Valves and Pipe Fittings </a:t>
            </a:r>
          </a:p>
          <a:p>
            <a:pPr marL="0" indent="0">
              <a:buNone/>
            </a:pPr>
            <a:r>
              <a:rPr lang="en-US" sz="3200" b="0" i="0" u="none" strike="noStrike" baseline="0" dirty="0">
                <a:latin typeface="Cambria" panose="02040503050406030204" pitchFamily="18" charset="0"/>
              </a:rPr>
              <a:t>• Water Pump </a:t>
            </a:r>
          </a:p>
          <a:p>
            <a:pPr marL="0" indent="0">
              <a:buNone/>
            </a:pPr>
            <a:r>
              <a:rPr lang="en-US" sz="3200" b="0" i="0" u="none" strike="noStrike" baseline="0" dirty="0">
                <a:latin typeface="Cambria" panose="02040503050406030204" pitchFamily="18" charset="0"/>
              </a:rPr>
              <a:t>• Portable Pipeline </a:t>
            </a:r>
          </a:p>
          <a:p>
            <a:pPr marL="0" indent="0">
              <a:buNone/>
            </a:pPr>
            <a:r>
              <a:rPr lang="en-US" sz="3200" b="0" i="0" u="none" strike="noStrike" baseline="0" dirty="0">
                <a:latin typeface="Cambria" panose="02040503050406030204" pitchFamily="18" charset="0"/>
              </a:rPr>
              <a:t>• Portable Watering Trough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47C775-2017-C1CE-45AD-DE539AA2E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468442"/>
              </p:ext>
            </p:extLst>
          </p:nvPr>
        </p:nvGraphicFramePr>
        <p:xfrm>
          <a:off x="5890437" y="1825624"/>
          <a:ext cx="6301563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1563">
                  <a:extLst>
                    <a:ext uri="{9D8B030D-6E8A-4147-A177-3AD203B41FA5}">
                      <a16:colId xmlns:a16="http://schemas.microsoft.com/office/drawing/2014/main" val="4180609709"/>
                    </a:ext>
                  </a:extLst>
                </a:gridCol>
              </a:tblGrid>
              <a:tr h="503237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Materials Eligible for Cost-Share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Poly Wire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High Tensile Wire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Temporary Electric Net Fence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Insulators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Tighteners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Staples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Step In Posts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T-Posts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Corner Bracing Materials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Wooden Posts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Fence Chargers/Energizers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Ground Rods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Connectors 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Other CD Approved Temporary Fencing Materials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82559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37A7BA9-DD0E-6119-DBF4-DBA0048D2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372581"/>
              </p:ext>
            </p:extLst>
          </p:nvPr>
        </p:nvGraphicFramePr>
        <p:xfrm>
          <a:off x="5890437" y="0"/>
          <a:ext cx="6301563" cy="1825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1563">
                  <a:extLst>
                    <a:ext uri="{9D8B030D-6E8A-4147-A177-3AD203B41FA5}">
                      <a16:colId xmlns:a16="http://schemas.microsoft.com/office/drawing/2014/main" val="3302537985"/>
                    </a:ext>
                  </a:extLst>
                </a:gridCol>
              </a:tblGrid>
              <a:tr h="1825623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bg1"/>
                          </a:solidFill>
                          <a:latin typeface="+mj-lt"/>
                        </a:rPr>
                        <a:t>Temporary Fencing  Items Eligible for Cost Share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145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309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E4A9D-FF57-AF92-0045-0EBAE7717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6DB65-6C75-25CB-AC20-E427FBAA4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727" y="89210"/>
            <a:ext cx="8971303" cy="10222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2877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EC50-1089-7591-1A64-1E8402D3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State Assistance &amp;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051D2-323E-BA92-6A87-4E81920A0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FSA – Water systems, cost shares, hay, cattle, hauling reimbursement. </a:t>
            </a:r>
          </a:p>
          <a:p>
            <a:r>
              <a:rPr lang="en-US" dirty="0"/>
              <a:t>NRCS – Guidelines and assistance. </a:t>
            </a:r>
          </a:p>
          <a:p>
            <a:endParaRPr lang="en-US" dirty="0"/>
          </a:p>
          <a:p>
            <a:r>
              <a:rPr lang="en-US" dirty="0"/>
              <a:t>Meetings in the districts are ongoing state-wide in West Virginia and continue as a popular and priority topic. </a:t>
            </a:r>
          </a:p>
          <a:p>
            <a:r>
              <a:rPr lang="en-US" dirty="0"/>
              <a:t>The exigency tracking within WV Conservation Agency allows us to keep record of all drought related assistance provided. </a:t>
            </a:r>
          </a:p>
        </p:txBody>
      </p:sp>
    </p:spTree>
    <p:extLst>
      <p:ext uri="{BB962C8B-B14F-4D97-AF65-F5344CB8AC3E}">
        <p14:creationId xmlns:p14="http://schemas.microsoft.com/office/powerpoint/2010/main" val="2300948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</TotalTime>
  <Words>523</Words>
  <Application>Microsoft Office PowerPoint</Application>
  <PresentationFormat>Widescreen</PresentationFormat>
  <Paragraphs>112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Cambria</vt:lpstr>
      <vt:lpstr>Wingdings</vt:lpstr>
      <vt:lpstr>Office Theme</vt:lpstr>
      <vt:lpstr>Exigency Preparedness  in West Virginia </vt:lpstr>
      <vt:lpstr>PowerPoint Presentation</vt:lpstr>
      <vt:lpstr>PowerPoint Presentation</vt:lpstr>
      <vt:lpstr>PowerPoint Presentation</vt:lpstr>
      <vt:lpstr>Categories of Exigent Practices </vt:lpstr>
      <vt:lpstr>Practices Implemented Within MCD &amp; WFCD Districts</vt:lpstr>
      <vt:lpstr>Livestock Watering Items Eligible for Cost Share </vt:lpstr>
      <vt:lpstr> </vt:lpstr>
      <vt:lpstr>Other State Assistance &amp; Information</vt:lpstr>
      <vt:lpstr>Flood and Drought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Kaitlyn Jones</dc:creator>
  <cp:lastModifiedBy>Kaitlyn Jones</cp:lastModifiedBy>
  <cp:revision>4</cp:revision>
  <dcterms:created xsi:type="dcterms:W3CDTF">2024-09-23T20:48:43Z</dcterms:created>
  <dcterms:modified xsi:type="dcterms:W3CDTF">2024-09-25T18:43:50Z</dcterms:modified>
</cp:coreProperties>
</file>