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269" r:id="rId2"/>
    <p:sldId id="364" r:id="rId3"/>
    <p:sldId id="367" r:id="rId4"/>
    <p:sldId id="358" r:id="rId5"/>
    <p:sldId id="366" r:id="rId6"/>
    <p:sldId id="311" r:id="rId7"/>
    <p:sldId id="361" r:id="rId8"/>
    <p:sldId id="362" r:id="rId9"/>
    <p:sldId id="363" r:id="rId10"/>
    <p:sldId id="357" r:id="rId11"/>
    <p:sldId id="353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Johnson" initials="L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F8CE"/>
    <a:srgbClr val="FBFEE2"/>
    <a:srgbClr val="F7FCC4"/>
    <a:srgbClr val="EEF0F2"/>
    <a:srgbClr val="E2E6EA"/>
    <a:srgbClr val="F4F5F6"/>
    <a:srgbClr val="F0F2F4"/>
    <a:srgbClr val="DBE0E5"/>
    <a:srgbClr val="809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FAD95-AA43-46BF-AA00-F90D9BA7A6E3}" v="6" dt="2025-10-15T22:36:27.631"/>
    <p1510:client id="{C67C9574-0864-4F51-BA29-49E1F0B99D62}" v="67" dt="2025-10-14T22:46:03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89" autoAdjust="0"/>
  </p:normalViewPr>
  <p:slideViewPr>
    <p:cSldViewPr>
      <p:cViewPr varScale="1">
        <p:scale>
          <a:sx n="42" d="100"/>
          <a:sy n="42" d="100"/>
        </p:scale>
        <p:origin x="36" y="78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33EDDD2-8BD2-4DB9-B40B-8ED665BA0088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A37DEF5-09B4-41D9-88D2-6203CC494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1B54F9E-25A5-4B52-9F75-37D6EDD0921E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9651FB1-A0E6-4E21-AD6D-8989DA74E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dirty="0"/>
              <a:t>Cover photo dimensions:</a:t>
            </a:r>
            <a:r>
              <a:rPr lang="en-US" sz="1700" baseline="0" dirty="0"/>
              <a:t> 5x13.33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0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9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100" dirty="0"/>
              <a:t>Closing image dimensions: 5.5x5.3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13D98-F1A2-88E4-7350-A944AE207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814CA-633A-B5DA-EA48-61CF50A9C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5BD5B-A1B5-7EDC-D9A8-D22CF6EE8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068F-C057-C229-A746-ACEEC04BA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D1A6A-5E07-F9C6-9311-23B6A102A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6A481-110E-3CE8-BC43-F40F6E803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2377E-50E2-B3E2-2BA2-E993A1587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4AFF6-6100-3A70-90CF-9E242D3A0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5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8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BF65F-8B5E-E515-AD58-47268C5F0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79596-6CE5-59BD-3625-91C125949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CD777-FDA8-3E4C-61B2-9D5E17E8E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063E0-B3A8-F3FB-72DC-797E3B537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1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68CC0-2062-CBA1-B13F-AF218217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391E9-6922-FE42-7A3C-32993DD9E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5B5DF0-3969-2F66-24A9-8F4FF1660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70101-12A8-9D47-1162-BEFCA241EF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5EA45-8FEE-07BE-2FDC-FC5209C3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63887-0187-4B96-71DF-0AAA9472F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68524-7690-210A-643D-169CC4A84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5A037-5525-0B5B-E756-A37B84B4E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8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71819-518E-8C97-F7D0-FC9380D7D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F03A9F-CE10-0826-8BC4-AD23BA872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18F2F-0EBF-DEF5-A9C2-F5F671C8D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5C955-6E47-7397-66DA-6C0F40B2B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3081-9368-4066-BA23-0DF8E7767D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AFBFC"/>
            </a:gs>
            <a:gs pos="0">
              <a:srgbClr val="E6EAEE"/>
            </a:gs>
            <a:gs pos="100000">
              <a:srgbClr val="EEF0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643A-E553-4EBD-8373-542F0481285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F14E-7F65-4B40-BBD4-8B203C72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b="42486"/>
          <a:stretch/>
        </p:blipFill>
        <p:spPr>
          <a:xfrm>
            <a:off x="1524" y="0"/>
            <a:ext cx="12188952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033144"/>
            <a:ext cx="1150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spc="-150" dirty="0">
                <a:solidFill>
                  <a:srgbClr val="F4F5F6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Washington State Conservation Commission District Digest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9440" y="4798874"/>
            <a:ext cx="71177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i="1" spc="-100" dirty="0">
                <a:solidFill>
                  <a:schemeClr val="tx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Keeping conservation districts in the know</a:t>
            </a:r>
          </a:p>
          <a:p>
            <a:pPr algn="r"/>
            <a:endParaRPr lang="en-US" spc="-100" dirty="0">
              <a:solidFill>
                <a:schemeClr val="tx2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200" spc="-100" dirty="0">
                <a:solidFill>
                  <a:schemeClr val="tx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Allisa Carlson, Central Regional Manager</a:t>
            </a:r>
          </a:p>
          <a:p>
            <a:pPr algn="r"/>
            <a:r>
              <a:rPr lang="en-US" sz="2200" spc="-100" dirty="0">
                <a:solidFill>
                  <a:schemeClr val="tx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NASCA Annual Conference, October 27, 2025</a:t>
            </a:r>
          </a:p>
          <a:p>
            <a:endParaRPr lang="en-US" dirty="0">
              <a:solidFill>
                <a:schemeClr val="tx2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20014"/>
            <a:ext cx="2641575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" y="5846134"/>
            <a:ext cx="241968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D878-ADC5-7B42-5349-98702D6E1C15}"/>
              </a:ext>
            </a:extLst>
          </p:cNvPr>
          <p:cNvSpPr txBox="1">
            <a:spLocks/>
          </p:cNvSpPr>
          <p:nvPr/>
        </p:nvSpPr>
        <p:spPr>
          <a:xfrm>
            <a:off x="462455" y="457200"/>
            <a:ext cx="5943600" cy="6248400"/>
          </a:xfrm>
          <a:prstGeom prst="rect">
            <a:avLst/>
          </a:prstGeom>
        </p:spPr>
        <p:txBody>
          <a:bodyPr/>
          <a:lstStyle/>
          <a:p>
            <a:r>
              <a:rPr lang="en-US" sz="32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The benefits of a “one stop shop” newsletter</a:t>
            </a:r>
          </a:p>
          <a:p>
            <a:endParaRPr lang="en-US" sz="32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 proactive tool</a:t>
            </a:r>
          </a:p>
          <a:p>
            <a:pPr marL="1028700" lvl="1" indent="-338138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Directs people to information in a variety of places</a:t>
            </a:r>
          </a:p>
          <a:p>
            <a:pPr marL="1028700" lvl="1" indent="-338138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Promotes transparency, builds relationships</a:t>
            </a:r>
          </a:p>
          <a:p>
            <a:pPr marL="690562" lvl="1"/>
            <a:endParaRPr lang="en-US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Raise awareness</a:t>
            </a:r>
          </a:p>
          <a:p>
            <a:pPr marL="1028700" lvl="1" indent="-338138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Help busy volunteer board members be aware of risks, such as the open public meetings act</a:t>
            </a:r>
          </a:p>
          <a:p>
            <a:pPr marL="1028700" lvl="1" indent="-338138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Ensure districts are aware of policy details and new requirements</a:t>
            </a:r>
          </a:p>
          <a:p>
            <a:pPr marL="1028700" lvl="1" indent="-338138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Share training opportunities to support capacity</a:t>
            </a:r>
          </a:p>
          <a:p>
            <a:pPr marL="690562" lvl="1"/>
            <a:endParaRPr lang="en-US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All in one place, consistently delivered</a:t>
            </a:r>
          </a:p>
          <a:p>
            <a:pPr marL="1028700" lvl="1" indent="-338138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Saves time! CDs can focus on getting conservation on the ground</a:t>
            </a: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endParaRPr lang="en-US" sz="36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048D16-EE8B-B428-BDC5-9E0EEE94BEA6}"/>
              </a:ext>
            </a:extLst>
          </p:cNvPr>
          <p:cNvGrpSpPr/>
          <p:nvPr/>
        </p:nvGrpSpPr>
        <p:grpSpPr>
          <a:xfrm>
            <a:off x="6858000" y="1790700"/>
            <a:ext cx="4876800" cy="3276600"/>
            <a:chOff x="6934200" y="1485900"/>
            <a:chExt cx="4876800" cy="3276600"/>
          </a:xfrm>
        </p:grpSpPr>
        <p:pic>
          <p:nvPicPr>
            <p:cNvPr id="4" name="Picture 3" descr="Logo, icon&#10;&#10;AI-generated content may be incorrect.">
              <a:extLst>
                <a:ext uri="{FF2B5EF4-FFF2-40B4-BE49-F238E27FC236}">
                  <a16:creationId xmlns:a16="http://schemas.microsoft.com/office/drawing/2014/main" id="{23FB3F26-5FEC-53D2-1E17-25D135771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1485900"/>
              <a:ext cx="3533137" cy="2514600"/>
            </a:xfrm>
            <a:prstGeom prst="rect">
              <a:avLst/>
            </a:prstGeom>
          </p:spPr>
        </p:pic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0A21424D-9ED3-68D2-EACF-A680F4191CE2}"/>
                </a:ext>
              </a:extLst>
            </p:cNvPr>
            <p:cNvSpPr txBox="1">
              <a:spLocks/>
            </p:cNvSpPr>
            <p:nvPr/>
          </p:nvSpPr>
          <p:spPr>
            <a:xfrm>
              <a:off x="6934200" y="4114800"/>
              <a:ext cx="4876800" cy="647700"/>
            </a:xfrm>
            <a:prstGeom prst="rect">
              <a:avLst/>
            </a:prstGeom>
          </p:spPr>
          <p:txBody>
            <a:bodyPr/>
            <a:lstStyle/>
            <a:p>
              <a:pPr algn="r"/>
              <a:r>
                <a:rPr lang="en-US" sz="2400" i="1" spc="-100" dirty="0">
                  <a:solidFill>
                    <a:schemeClr val="tx1">
                      <a:lumMod val="75000"/>
                    </a:schemeClr>
                  </a:solidFill>
                  <a:latin typeface="Lucida Sans" panose="020B0602030504020204" pitchFamily="34" charset="0"/>
                  <a:cs typeface="Arial" panose="020B0604020202020204" pitchFamily="34" charset="0"/>
                </a:rPr>
                <a:t>Stay in the know, reduce the risk! </a:t>
              </a:r>
            </a:p>
            <a:p>
              <a:endPara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endParaRPr>
            </a:p>
            <a:p>
              <a:endParaRPr lang="en-US" sz="36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3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" b="31200"/>
          <a:stretch/>
        </p:blipFill>
        <p:spPr>
          <a:xfrm>
            <a:off x="0" y="-16303"/>
            <a:ext cx="4849091" cy="5045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638919"/>
            <a:ext cx="5791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200" spc="-100" dirty="0">
                <a:solidFill>
                  <a:schemeClr val="tx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Thank you!</a:t>
            </a:r>
          </a:p>
          <a:p>
            <a:r>
              <a:rPr lang="en-US" sz="3600" b="1" dirty="0">
                <a:solidFill>
                  <a:schemeClr val="tx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Contact: </a:t>
            </a:r>
          </a:p>
          <a:p>
            <a:endParaRPr lang="en-US" sz="1200" dirty="0">
              <a:solidFill>
                <a:schemeClr val="tx2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tx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Allisa Carlson</a:t>
            </a:r>
          </a:p>
          <a:p>
            <a:r>
              <a:rPr lang="en-US" sz="2600" i="1" dirty="0">
                <a:solidFill>
                  <a:schemeClr val="tx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Central Regional Manager</a:t>
            </a:r>
          </a:p>
          <a:p>
            <a:r>
              <a:rPr lang="en-US" sz="2600" dirty="0">
                <a:solidFill>
                  <a:schemeClr val="tx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acarlson@scc.wa.gov</a:t>
            </a:r>
          </a:p>
          <a:p>
            <a:r>
              <a:rPr lang="en-US" sz="2600" dirty="0">
                <a:solidFill>
                  <a:schemeClr val="tx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360-480-6686</a:t>
            </a:r>
          </a:p>
          <a:p>
            <a:endParaRPr lang="en-US" dirty="0">
              <a:solidFill>
                <a:schemeClr val="tx2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" y="4983480"/>
            <a:ext cx="12188952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6" y="5503441"/>
            <a:ext cx="3522098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53" y="5503441"/>
            <a:ext cx="32262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0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47B4-A471-2A8E-1F91-A601D4E1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BD30B90-0706-792B-8EE6-C5790F3411DC}"/>
              </a:ext>
            </a:extLst>
          </p:cNvPr>
          <p:cNvSpPr txBox="1">
            <a:spLocks/>
          </p:cNvSpPr>
          <p:nvPr/>
        </p:nvSpPr>
        <p:spPr>
          <a:xfrm>
            <a:off x="685800" y="774363"/>
            <a:ext cx="10363200" cy="1252391"/>
          </a:xfrm>
          <a:prstGeom prst="rect">
            <a:avLst/>
          </a:prstGeom>
        </p:spPr>
        <p:txBody>
          <a:bodyPr/>
          <a:lstStyle/>
          <a:p>
            <a:r>
              <a:rPr lang="en-US" sz="36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Communication and risk management tools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BE1717-8017-BC55-C09D-25AA53B19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21" y="2362340"/>
            <a:ext cx="2522158" cy="1891619"/>
          </a:xfrm>
          <a:prstGeom prst="rect">
            <a:avLst/>
          </a:prstGeom>
        </p:spPr>
      </p:pic>
      <p:pic>
        <p:nvPicPr>
          <p:cNvPr id="18" name="Picture 17" descr="Icon&#10;&#10;AI-generated content may be incorrect.">
            <a:extLst>
              <a:ext uri="{FF2B5EF4-FFF2-40B4-BE49-F238E27FC236}">
                <a16:creationId xmlns:a16="http://schemas.microsoft.com/office/drawing/2014/main" id="{449E21E2-63F6-B8A2-BA4C-473A70EFB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829"/>
            <a:ext cx="2298408" cy="18746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5DBE86-0446-E25B-68E0-F82C72507D1B}"/>
              </a:ext>
            </a:extLst>
          </p:cNvPr>
          <p:cNvSpPr txBox="1"/>
          <p:nvPr/>
        </p:nvSpPr>
        <p:spPr>
          <a:xfrm>
            <a:off x="694660" y="4546362"/>
            <a:ext cx="3191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SCC to CDs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 blog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Attending board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9CA56A-D4C2-FA37-47FA-175F67697E7C}"/>
              </a:ext>
            </a:extLst>
          </p:cNvPr>
          <p:cNvSpPr txBox="1"/>
          <p:nvPr/>
        </p:nvSpPr>
        <p:spPr>
          <a:xfrm>
            <a:off x="4454494" y="4546362"/>
            <a:ext cx="282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CDs to SCC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1:1 phone calls/emails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meetings</a:t>
            </a:r>
          </a:p>
        </p:txBody>
      </p:sp>
    </p:spTree>
    <p:extLst>
      <p:ext uri="{BB962C8B-B14F-4D97-AF65-F5344CB8AC3E}">
        <p14:creationId xmlns:p14="http://schemas.microsoft.com/office/powerpoint/2010/main" val="195621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FCAA0-0543-9EC6-B679-163837804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CEFAF06-556E-199D-23EC-1940E69AA63D}"/>
              </a:ext>
            </a:extLst>
          </p:cNvPr>
          <p:cNvSpPr txBox="1">
            <a:spLocks/>
          </p:cNvSpPr>
          <p:nvPr/>
        </p:nvSpPr>
        <p:spPr>
          <a:xfrm>
            <a:off x="685800" y="774363"/>
            <a:ext cx="10363200" cy="1252391"/>
          </a:xfrm>
          <a:prstGeom prst="rect">
            <a:avLst/>
          </a:prstGeom>
        </p:spPr>
        <p:txBody>
          <a:bodyPr/>
          <a:lstStyle/>
          <a:p>
            <a:r>
              <a:rPr lang="en-US" sz="36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Communication and risk management tools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4F2E41-FBB5-A20B-8543-8BA22B49E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21" y="2362340"/>
            <a:ext cx="2522158" cy="1891619"/>
          </a:xfrm>
          <a:prstGeom prst="rect">
            <a:avLst/>
          </a:prstGeom>
        </p:spPr>
      </p:pic>
      <p:pic>
        <p:nvPicPr>
          <p:cNvPr id="18" name="Picture 17" descr="Icon&#10;&#10;AI-generated content may be incorrect.">
            <a:extLst>
              <a:ext uri="{FF2B5EF4-FFF2-40B4-BE49-F238E27FC236}">
                <a16:creationId xmlns:a16="http://schemas.microsoft.com/office/drawing/2014/main" id="{92B05A7F-B74F-5736-DE56-08C8D84D1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829"/>
            <a:ext cx="2298408" cy="18746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2A4524-E6E8-130F-4FFC-BDD45BFD77E1}"/>
              </a:ext>
            </a:extLst>
          </p:cNvPr>
          <p:cNvSpPr txBox="1"/>
          <p:nvPr/>
        </p:nvSpPr>
        <p:spPr>
          <a:xfrm>
            <a:off x="694660" y="4546362"/>
            <a:ext cx="3191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SCC to CDs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 blog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Attending board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Newsletters!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61A89E-F937-47AD-EA3B-AE4C08E94970}"/>
              </a:ext>
            </a:extLst>
          </p:cNvPr>
          <p:cNvSpPr txBox="1"/>
          <p:nvPr/>
        </p:nvSpPr>
        <p:spPr>
          <a:xfrm>
            <a:off x="4454494" y="4546362"/>
            <a:ext cx="282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CDs to SCC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1:1 phone calls/emails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meetings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40AC27-BC1C-7E0B-F2E9-8D19F0F328DE}"/>
              </a:ext>
            </a:extLst>
          </p:cNvPr>
          <p:cNvGrpSpPr/>
          <p:nvPr/>
        </p:nvGrpSpPr>
        <p:grpSpPr>
          <a:xfrm>
            <a:off x="8991600" y="1795535"/>
            <a:ext cx="1796540" cy="2458424"/>
            <a:chOff x="1219200" y="1062789"/>
            <a:chExt cx="2286000" cy="31282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C774CC-B0A4-D98C-064F-800F6AF9B236}"/>
                </a:ext>
              </a:extLst>
            </p:cNvPr>
            <p:cNvSpPr/>
            <p:nvPr/>
          </p:nvSpPr>
          <p:spPr>
            <a:xfrm>
              <a:off x="1219200" y="1062789"/>
              <a:ext cx="2286000" cy="31282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 anchorCtr="0"/>
            <a:lstStyle/>
            <a:p>
              <a:pPr algn="ctr"/>
              <a:r>
                <a:rPr lang="en-US" dirty="0"/>
                <a:t>District Digest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A0FF70-7A46-1C45-E0FB-9949F7E2E0C1}"/>
                </a:ext>
              </a:extLst>
            </p:cNvPr>
            <p:cNvSpPr/>
            <p:nvPr/>
          </p:nvSpPr>
          <p:spPr>
            <a:xfrm>
              <a:off x="1409700" y="1902372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FD3130-5BDC-3AFE-6E87-651C7DFCDD6A}"/>
                </a:ext>
              </a:extLst>
            </p:cNvPr>
            <p:cNvSpPr/>
            <p:nvPr/>
          </p:nvSpPr>
          <p:spPr>
            <a:xfrm>
              <a:off x="2438400" y="1902372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3029F0-A182-5559-5ABC-AB294C279538}"/>
                </a:ext>
              </a:extLst>
            </p:cNvPr>
            <p:cNvSpPr/>
            <p:nvPr/>
          </p:nvSpPr>
          <p:spPr>
            <a:xfrm>
              <a:off x="1409700" y="2442842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178415-BB4B-C248-1FBC-84D0DF89BE87}"/>
                </a:ext>
              </a:extLst>
            </p:cNvPr>
            <p:cNvSpPr/>
            <p:nvPr/>
          </p:nvSpPr>
          <p:spPr>
            <a:xfrm>
              <a:off x="2438400" y="2445431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963C78-AEAF-31A6-D574-FDC6BEF26261}"/>
                </a:ext>
              </a:extLst>
            </p:cNvPr>
            <p:cNvSpPr/>
            <p:nvPr/>
          </p:nvSpPr>
          <p:spPr>
            <a:xfrm>
              <a:off x="1409700" y="2983312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15E24A-0281-A954-7C47-C26189C87E84}"/>
                </a:ext>
              </a:extLst>
            </p:cNvPr>
            <p:cNvSpPr/>
            <p:nvPr/>
          </p:nvSpPr>
          <p:spPr>
            <a:xfrm>
              <a:off x="2438400" y="2988490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94407-D0A3-4FB8-6FDD-81464EADD83B}"/>
                </a:ext>
              </a:extLst>
            </p:cNvPr>
            <p:cNvSpPr/>
            <p:nvPr/>
          </p:nvSpPr>
          <p:spPr>
            <a:xfrm>
              <a:off x="1409700" y="3523783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BA3D00-F3B5-314B-88D5-284BC4685795}"/>
                </a:ext>
              </a:extLst>
            </p:cNvPr>
            <p:cNvSpPr/>
            <p:nvPr/>
          </p:nvSpPr>
          <p:spPr>
            <a:xfrm>
              <a:off x="2438400" y="3531549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F01C1E4-F9CA-1B26-FDFF-166039FC8274}"/>
              </a:ext>
            </a:extLst>
          </p:cNvPr>
          <p:cNvSpPr txBox="1"/>
          <p:nvPr/>
        </p:nvSpPr>
        <p:spPr>
          <a:xfrm>
            <a:off x="8671528" y="4546362"/>
            <a:ext cx="2825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“monthly summary of essential information for Washington’s conservation districts” </a:t>
            </a:r>
          </a:p>
          <a:p>
            <a:endParaRPr lang="en-US" i="1" dirty="0"/>
          </a:p>
          <a:p>
            <a:r>
              <a:rPr lang="en-US" dirty="0"/>
              <a:t>1x/month</a:t>
            </a:r>
          </a:p>
        </p:txBody>
      </p:sp>
    </p:spTree>
    <p:extLst>
      <p:ext uri="{BB962C8B-B14F-4D97-AF65-F5344CB8AC3E}">
        <p14:creationId xmlns:p14="http://schemas.microsoft.com/office/powerpoint/2010/main" val="16238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E526028-D0EC-0F2B-41F8-B6CA5F07C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3850"/>
            <a:ext cx="105156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5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5FBE5-1F6F-7D89-DEA6-1DB756C84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F35257D-CD7A-BA09-2231-1BA758809CCE}"/>
              </a:ext>
            </a:extLst>
          </p:cNvPr>
          <p:cNvGrpSpPr/>
          <p:nvPr/>
        </p:nvGrpSpPr>
        <p:grpSpPr>
          <a:xfrm>
            <a:off x="7772400" y="1864893"/>
            <a:ext cx="2286000" cy="3128211"/>
            <a:chOff x="1219200" y="1062789"/>
            <a:chExt cx="2286000" cy="31282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54ED84C-16D3-C9B9-DB67-16D7E7CD515C}"/>
                </a:ext>
              </a:extLst>
            </p:cNvPr>
            <p:cNvSpPr/>
            <p:nvPr/>
          </p:nvSpPr>
          <p:spPr>
            <a:xfrm>
              <a:off x="1219200" y="1062789"/>
              <a:ext cx="2286000" cy="31282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 anchorCtr="0"/>
            <a:lstStyle/>
            <a:p>
              <a:pPr algn="ctr"/>
              <a:r>
                <a:rPr lang="en-US" dirty="0"/>
                <a:t>District Digest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C9AC44-1F25-000D-661E-C9188CC9CC59}"/>
                </a:ext>
              </a:extLst>
            </p:cNvPr>
            <p:cNvSpPr/>
            <p:nvPr/>
          </p:nvSpPr>
          <p:spPr>
            <a:xfrm>
              <a:off x="1409700" y="1902372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C9993E-AC61-3E5A-046F-702B48DBECE4}"/>
                </a:ext>
              </a:extLst>
            </p:cNvPr>
            <p:cNvSpPr/>
            <p:nvPr/>
          </p:nvSpPr>
          <p:spPr>
            <a:xfrm>
              <a:off x="2438400" y="1902372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BEFE19-839E-348A-8D6C-A6EC12B07C2A}"/>
                </a:ext>
              </a:extLst>
            </p:cNvPr>
            <p:cNvSpPr/>
            <p:nvPr/>
          </p:nvSpPr>
          <p:spPr>
            <a:xfrm>
              <a:off x="1409700" y="2442842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CFEAD2-6060-CB1C-341F-A2E3A1E83272}"/>
                </a:ext>
              </a:extLst>
            </p:cNvPr>
            <p:cNvSpPr/>
            <p:nvPr/>
          </p:nvSpPr>
          <p:spPr>
            <a:xfrm>
              <a:off x="2438400" y="2445431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363878-5F4C-BC84-CBFC-490C4B492F8B}"/>
                </a:ext>
              </a:extLst>
            </p:cNvPr>
            <p:cNvSpPr/>
            <p:nvPr/>
          </p:nvSpPr>
          <p:spPr>
            <a:xfrm>
              <a:off x="1409700" y="2983312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455914-C221-3B89-95FB-A0C5C44D01B9}"/>
                </a:ext>
              </a:extLst>
            </p:cNvPr>
            <p:cNvSpPr/>
            <p:nvPr/>
          </p:nvSpPr>
          <p:spPr>
            <a:xfrm>
              <a:off x="2438400" y="2988490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E6F104-16CA-9B9C-3B37-954160AED96C}"/>
                </a:ext>
              </a:extLst>
            </p:cNvPr>
            <p:cNvSpPr/>
            <p:nvPr/>
          </p:nvSpPr>
          <p:spPr>
            <a:xfrm>
              <a:off x="1409700" y="3523783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C24BD3-A62F-1759-923F-CB1A7199B89E}"/>
                </a:ext>
              </a:extLst>
            </p:cNvPr>
            <p:cNvSpPr/>
            <p:nvPr/>
          </p:nvSpPr>
          <p:spPr>
            <a:xfrm>
              <a:off x="2438400" y="3531549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FCE0373-4260-0867-8C1D-9D27F27586C8}"/>
              </a:ext>
            </a:extLst>
          </p:cNvPr>
          <p:cNvSpPr txBox="1">
            <a:spLocks/>
          </p:cNvSpPr>
          <p:nvPr/>
        </p:nvSpPr>
        <p:spPr>
          <a:xfrm>
            <a:off x="990602" y="232884"/>
            <a:ext cx="6972298" cy="5705183"/>
          </a:xfrm>
          <a:prstGeom prst="rect">
            <a:avLst/>
          </a:prstGeom>
        </p:spPr>
        <p:txBody>
          <a:bodyPr/>
          <a:lstStyle/>
          <a:p>
            <a:endParaRPr lang="en-US" sz="36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r>
              <a:rPr lang="en-US" sz="3600" spc="-100" dirty="0">
                <a:solidFill>
                  <a:schemeClr val="accent6">
                    <a:lumMod val="50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Topics</a:t>
            </a:r>
          </a:p>
          <a:p>
            <a:endParaRPr lang="en-US" sz="32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Important dates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Newsy bits/general updates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Policy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District operations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Elections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In partnership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Funding opportunities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Q&amp;A of the month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1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CCFEBE-6469-A7A6-2D4F-9342418E43FD}"/>
              </a:ext>
            </a:extLst>
          </p:cNvPr>
          <p:cNvCxnSpPr>
            <a:cxnSpLocks/>
          </p:cNvCxnSpPr>
          <p:nvPr/>
        </p:nvCxnSpPr>
        <p:spPr>
          <a:xfrm>
            <a:off x="3900179" y="1143000"/>
            <a:ext cx="516762" cy="1291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A7C9925-A017-14A9-6A07-579DAE5C9F3F}"/>
              </a:ext>
            </a:extLst>
          </p:cNvPr>
          <p:cNvSpPr/>
          <p:nvPr/>
        </p:nvSpPr>
        <p:spPr>
          <a:xfrm>
            <a:off x="4165021" y="2438400"/>
            <a:ext cx="14478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District Digest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8AD5B-9A89-94EC-987A-F00EB5C3C56F}"/>
              </a:ext>
            </a:extLst>
          </p:cNvPr>
          <p:cNvSpPr/>
          <p:nvPr/>
        </p:nvSpPr>
        <p:spPr>
          <a:xfrm>
            <a:off x="3254450" y="202324"/>
            <a:ext cx="10668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Operating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3E3082-51BC-9DC2-E828-DA4AF5FAC2F5}"/>
              </a:ext>
            </a:extLst>
          </p:cNvPr>
          <p:cNvSpPr/>
          <p:nvPr/>
        </p:nvSpPr>
        <p:spPr>
          <a:xfrm>
            <a:off x="1981055" y="664780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VSP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F7E7E8-9E18-C922-7EAB-4FF602C8D0CC}"/>
              </a:ext>
            </a:extLst>
          </p:cNvPr>
          <p:cNvSpPr/>
          <p:nvPr/>
        </p:nvSpPr>
        <p:spPr>
          <a:xfrm>
            <a:off x="729996" y="2832537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NRI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A77CC4-6AF1-DE90-1601-2C66F5EAB235}"/>
              </a:ext>
            </a:extLst>
          </p:cNvPr>
          <p:cNvSpPr/>
          <p:nvPr/>
        </p:nvSpPr>
        <p:spPr>
          <a:xfrm>
            <a:off x="1082093" y="4135820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Shellfish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813E9F-A9E4-3170-8F7D-D53B7D36F486}"/>
              </a:ext>
            </a:extLst>
          </p:cNvPr>
          <p:cNvSpPr/>
          <p:nvPr/>
        </p:nvSpPr>
        <p:spPr>
          <a:xfrm>
            <a:off x="2058898" y="5087008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CREP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47AF72-E7B0-2D2F-BE4C-D5F3AE0AF86B}"/>
              </a:ext>
            </a:extLst>
          </p:cNvPr>
          <p:cNvSpPr/>
          <p:nvPr/>
        </p:nvSpPr>
        <p:spPr>
          <a:xfrm>
            <a:off x="3366779" y="5454869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Irrigation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F188F0-800C-04F7-FA85-7ADE0C6D6046}"/>
              </a:ext>
            </a:extLst>
          </p:cNvPr>
          <p:cNvSpPr/>
          <p:nvPr/>
        </p:nvSpPr>
        <p:spPr>
          <a:xfrm>
            <a:off x="1082093" y="1552906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RCPP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121297-4AA8-86F5-AA73-79A363CF5308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2891626" y="1575351"/>
            <a:ext cx="1273395" cy="859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303C54-5D18-E1B9-3D0E-564A833E9123}"/>
              </a:ext>
            </a:extLst>
          </p:cNvPr>
          <p:cNvCxnSpPr>
            <a:cxnSpLocks/>
          </p:cNvCxnSpPr>
          <p:nvPr/>
        </p:nvCxnSpPr>
        <p:spPr>
          <a:xfrm>
            <a:off x="2058898" y="2286000"/>
            <a:ext cx="2106123" cy="664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273D54-49F8-C654-59CA-525E4EE527C3}"/>
              </a:ext>
            </a:extLst>
          </p:cNvPr>
          <p:cNvCxnSpPr>
            <a:cxnSpLocks/>
            <a:stCxn id="5" idx="6"/>
            <a:endCxn id="2" idx="1"/>
          </p:cNvCxnSpPr>
          <p:nvPr/>
        </p:nvCxnSpPr>
        <p:spPr>
          <a:xfrm>
            <a:off x="1796796" y="3365937"/>
            <a:ext cx="2368225" cy="63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8F3333-8E62-7248-4DB7-468F2A25ED4A}"/>
              </a:ext>
            </a:extLst>
          </p:cNvPr>
          <p:cNvCxnSpPr>
            <a:cxnSpLocks/>
          </p:cNvCxnSpPr>
          <p:nvPr/>
        </p:nvCxnSpPr>
        <p:spPr>
          <a:xfrm flipV="1">
            <a:off x="2058898" y="3924188"/>
            <a:ext cx="2106123" cy="513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413E5DC-DA6E-5A78-CE51-FC4AD41ECC40}"/>
              </a:ext>
            </a:extLst>
          </p:cNvPr>
          <p:cNvSpPr/>
          <p:nvPr/>
        </p:nvSpPr>
        <p:spPr>
          <a:xfrm>
            <a:off x="5848062" y="3186682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9C3F078-F4B2-EE4B-978F-F25BC5B18780}"/>
              </a:ext>
            </a:extLst>
          </p:cNvPr>
          <p:cNvSpPr/>
          <p:nvPr/>
        </p:nvSpPr>
        <p:spPr>
          <a:xfrm>
            <a:off x="7124773" y="2502174"/>
            <a:ext cx="3053368" cy="1853649"/>
          </a:xfrm>
          <a:prstGeom prst="ellipse">
            <a:avLst/>
          </a:prstGeom>
          <a:solidFill>
            <a:srgbClr val="FEF8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45 CDs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225 board members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managers &amp; staff leads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5D6320F3-11F8-BE5E-6E9B-3F9E241E541D}"/>
              </a:ext>
            </a:extLst>
          </p:cNvPr>
          <p:cNvSpPr/>
          <p:nvPr/>
        </p:nvSpPr>
        <p:spPr>
          <a:xfrm>
            <a:off x="10451592" y="3149896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D6E3D1B-5D29-91F2-A75A-322727BB4304}"/>
              </a:ext>
            </a:extLst>
          </p:cNvPr>
          <p:cNvSpPr/>
          <p:nvPr/>
        </p:nvSpPr>
        <p:spPr>
          <a:xfrm rot="20459325">
            <a:off x="10230392" y="2201762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E2E6C62E-F008-602E-83C0-D2B448284BCA}"/>
              </a:ext>
            </a:extLst>
          </p:cNvPr>
          <p:cNvSpPr/>
          <p:nvPr/>
        </p:nvSpPr>
        <p:spPr>
          <a:xfrm rot="1345150">
            <a:off x="10230393" y="4170508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9506A82-C3A4-5098-003F-A3EBA1D8C83A}"/>
              </a:ext>
            </a:extLst>
          </p:cNvPr>
          <p:cNvCxnSpPr>
            <a:cxnSpLocks/>
          </p:cNvCxnSpPr>
          <p:nvPr/>
        </p:nvCxnSpPr>
        <p:spPr>
          <a:xfrm flipV="1">
            <a:off x="2969469" y="4419600"/>
            <a:ext cx="1195552" cy="823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378372D-16CA-0AFF-AD45-B17E1CE369CA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900179" y="4437963"/>
            <a:ext cx="620665" cy="1016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9174C-CE89-956B-E0E7-680C9D29E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57658C-498D-4A7A-6554-1078F22F5F23}"/>
              </a:ext>
            </a:extLst>
          </p:cNvPr>
          <p:cNvCxnSpPr>
            <a:cxnSpLocks/>
          </p:cNvCxnSpPr>
          <p:nvPr/>
        </p:nvCxnSpPr>
        <p:spPr>
          <a:xfrm>
            <a:off x="3962400" y="1208250"/>
            <a:ext cx="454541" cy="1226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E659F43-8781-1143-7AC1-4BC67491E57A}"/>
              </a:ext>
            </a:extLst>
          </p:cNvPr>
          <p:cNvSpPr/>
          <p:nvPr/>
        </p:nvSpPr>
        <p:spPr>
          <a:xfrm>
            <a:off x="4165021" y="2438400"/>
            <a:ext cx="14478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District Digest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DC7D7F-3C0D-8F6E-4B86-2D8A26081B1F}"/>
              </a:ext>
            </a:extLst>
          </p:cNvPr>
          <p:cNvSpPr/>
          <p:nvPr/>
        </p:nvSpPr>
        <p:spPr>
          <a:xfrm>
            <a:off x="3254450" y="202324"/>
            <a:ext cx="10668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Operating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44EFDD-FF80-07E2-C973-374BC5C50E57}"/>
              </a:ext>
            </a:extLst>
          </p:cNvPr>
          <p:cNvSpPr/>
          <p:nvPr/>
        </p:nvSpPr>
        <p:spPr>
          <a:xfrm>
            <a:off x="1981055" y="664780"/>
            <a:ext cx="10668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VSP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41A4AF-26F5-D678-CED4-B58630F4B9DD}"/>
              </a:ext>
            </a:extLst>
          </p:cNvPr>
          <p:cNvSpPr/>
          <p:nvPr/>
        </p:nvSpPr>
        <p:spPr>
          <a:xfrm>
            <a:off x="729996" y="2832537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NRI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93DB4-3E8F-49C6-2308-F1339DEC7AA8}"/>
              </a:ext>
            </a:extLst>
          </p:cNvPr>
          <p:cNvSpPr/>
          <p:nvPr/>
        </p:nvSpPr>
        <p:spPr>
          <a:xfrm>
            <a:off x="1082093" y="4135820"/>
            <a:ext cx="1066800" cy="106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Shellfish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F05625-8348-79A3-F1E1-120E3A6198DF}"/>
              </a:ext>
            </a:extLst>
          </p:cNvPr>
          <p:cNvSpPr/>
          <p:nvPr/>
        </p:nvSpPr>
        <p:spPr>
          <a:xfrm>
            <a:off x="2058898" y="5087008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CREP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36557A-B75D-9C7E-CCE0-DC945A3D53B5}"/>
              </a:ext>
            </a:extLst>
          </p:cNvPr>
          <p:cNvSpPr/>
          <p:nvPr/>
        </p:nvSpPr>
        <p:spPr>
          <a:xfrm>
            <a:off x="3366779" y="5454869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Irrigation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1CC7C7-A511-02AA-C5AE-251179C27849}"/>
              </a:ext>
            </a:extLst>
          </p:cNvPr>
          <p:cNvSpPr/>
          <p:nvPr/>
        </p:nvSpPr>
        <p:spPr>
          <a:xfrm>
            <a:off x="1082093" y="1552906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RCPP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DCC4D9-6387-B8A8-3AB0-FCDD5114CEAC}"/>
              </a:ext>
            </a:extLst>
          </p:cNvPr>
          <p:cNvCxnSpPr>
            <a:cxnSpLocks/>
          </p:cNvCxnSpPr>
          <p:nvPr/>
        </p:nvCxnSpPr>
        <p:spPr>
          <a:xfrm>
            <a:off x="2895671" y="1590516"/>
            <a:ext cx="1269350" cy="844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BF0401-F6E3-6110-7D6B-B71341B7C900}"/>
              </a:ext>
            </a:extLst>
          </p:cNvPr>
          <p:cNvCxnSpPr>
            <a:cxnSpLocks/>
          </p:cNvCxnSpPr>
          <p:nvPr/>
        </p:nvCxnSpPr>
        <p:spPr>
          <a:xfrm>
            <a:off x="2048716" y="2363570"/>
            <a:ext cx="2116305" cy="587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45CFE4-AA6E-BAEF-5F3C-7E2EA9CC14AF}"/>
              </a:ext>
            </a:extLst>
          </p:cNvPr>
          <p:cNvCxnSpPr>
            <a:cxnSpLocks/>
            <a:stCxn id="5" idx="6"/>
            <a:endCxn id="2" idx="1"/>
          </p:cNvCxnSpPr>
          <p:nvPr/>
        </p:nvCxnSpPr>
        <p:spPr>
          <a:xfrm>
            <a:off x="1796796" y="3365937"/>
            <a:ext cx="2368225" cy="63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60BE4-B303-1198-92F4-E31BC3C80A44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1992664" y="3924188"/>
            <a:ext cx="2172357" cy="367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DD728D-E29D-1CF2-EC59-31FFDDC2F332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2969469" y="4419600"/>
            <a:ext cx="1195552" cy="823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392462-B6B4-9FAB-D729-3B53C6F34FE8}"/>
              </a:ext>
            </a:extLst>
          </p:cNvPr>
          <p:cNvCxnSpPr>
            <a:cxnSpLocks/>
          </p:cNvCxnSpPr>
          <p:nvPr/>
        </p:nvCxnSpPr>
        <p:spPr>
          <a:xfrm flipV="1">
            <a:off x="4038600" y="4419600"/>
            <a:ext cx="533400" cy="1073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B5DB4F3-C619-5AAA-D11B-87454A24A163}"/>
              </a:ext>
            </a:extLst>
          </p:cNvPr>
          <p:cNvSpPr/>
          <p:nvPr/>
        </p:nvSpPr>
        <p:spPr>
          <a:xfrm>
            <a:off x="5913752" y="3186682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49050F-67E9-C5B2-D487-B97C524FF476}"/>
              </a:ext>
            </a:extLst>
          </p:cNvPr>
          <p:cNvSpPr/>
          <p:nvPr/>
        </p:nvSpPr>
        <p:spPr>
          <a:xfrm>
            <a:off x="7124773" y="2502174"/>
            <a:ext cx="3053368" cy="1853649"/>
          </a:xfrm>
          <a:prstGeom prst="ellipse">
            <a:avLst/>
          </a:prstGeom>
          <a:solidFill>
            <a:srgbClr val="FEF8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45 CDs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225 board members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managers &amp; staff leads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0CCEBD0-03E6-7584-6E98-435EDBE83597}"/>
              </a:ext>
            </a:extLst>
          </p:cNvPr>
          <p:cNvSpPr/>
          <p:nvPr/>
        </p:nvSpPr>
        <p:spPr>
          <a:xfrm>
            <a:off x="10451592" y="3149896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9AA2C907-3CF1-A243-945F-BB586FDE428E}"/>
              </a:ext>
            </a:extLst>
          </p:cNvPr>
          <p:cNvSpPr/>
          <p:nvPr/>
        </p:nvSpPr>
        <p:spPr>
          <a:xfrm rot="20459325">
            <a:off x="10230392" y="2201762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1BDDCB1-0C5D-BAA5-6075-0C51DD35BE6F}"/>
              </a:ext>
            </a:extLst>
          </p:cNvPr>
          <p:cNvSpPr/>
          <p:nvPr/>
        </p:nvSpPr>
        <p:spPr>
          <a:xfrm rot="1345150">
            <a:off x="10230393" y="4170508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3245D2-7A62-DDFA-9ADB-D3591285B4D3}"/>
              </a:ext>
            </a:extLst>
          </p:cNvPr>
          <p:cNvSpPr/>
          <p:nvPr/>
        </p:nvSpPr>
        <p:spPr>
          <a:xfrm>
            <a:off x="4683224" y="131380"/>
            <a:ext cx="10668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SFF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500AED-582E-12CF-6873-FE22C6B8D59F}"/>
              </a:ext>
            </a:extLst>
          </p:cNvPr>
          <p:cNvSpPr/>
          <p:nvPr/>
        </p:nvSpPr>
        <p:spPr>
          <a:xfrm>
            <a:off x="4706979" y="5465437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RPPP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137D39-EE11-6AD8-459F-490530BBE442}"/>
              </a:ext>
            </a:extLst>
          </p:cNvPr>
          <p:cNvSpPr/>
          <p:nvPr/>
        </p:nvSpPr>
        <p:spPr>
          <a:xfrm>
            <a:off x="5999846" y="131380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RGP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E63B63-684A-9F9A-D36C-1D9396929735}"/>
              </a:ext>
            </a:extLst>
          </p:cNvPr>
          <p:cNvSpPr/>
          <p:nvPr/>
        </p:nvSpPr>
        <p:spPr>
          <a:xfrm>
            <a:off x="6047179" y="5454869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FHCWR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7E79AE-D697-BEB2-60B3-4537ACF8BF14}"/>
              </a:ext>
            </a:extLst>
          </p:cNvPr>
          <p:cNvSpPr/>
          <p:nvPr/>
        </p:nvSpPr>
        <p:spPr>
          <a:xfrm>
            <a:off x="7316468" y="134008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WSRRI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BE63D5-7CD0-2C47-C317-5BC3CCA7AFDD}"/>
              </a:ext>
            </a:extLst>
          </p:cNvPr>
          <p:cNvSpPr/>
          <p:nvPr/>
        </p:nvSpPr>
        <p:spPr>
          <a:xfrm>
            <a:off x="7387379" y="5454869"/>
            <a:ext cx="1066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ACES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C19157-7901-4418-2451-CFD1D526055D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4778915" y="1198180"/>
            <a:ext cx="437709" cy="1221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B0DF35-CE5A-21B2-FE18-98E3BCD31585}"/>
              </a:ext>
            </a:extLst>
          </p:cNvPr>
          <p:cNvCxnSpPr>
            <a:cxnSpLocks/>
          </p:cNvCxnSpPr>
          <p:nvPr/>
        </p:nvCxnSpPr>
        <p:spPr>
          <a:xfrm flipH="1">
            <a:off x="5122681" y="1030240"/>
            <a:ext cx="1065052" cy="1389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75D9DB6-0460-3B54-EDA3-A8CA4A8F6300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5609109" y="1044579"/>
            <a:ext cx="1863588" cy="1390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9DD6F0-3573-66DE-E457-D1156DA0D03E}"/>
              </a:ext>
            </a:extLst>
          </p:cNvPr>
          <p:cNvCxnSpPr>
            <a:cxnSpLocks/>
            <a:stCxn id="7" idx="0"/>
            <a:endCxn id="2" idx="2"/>
          </p:cNvCxnSpPr>
          <p:nvPr/>
        </p:nvCxnSpPr>
        <p:spPr>
          <a:xfrm flipH="1" flipV="1">
            <a:off x="4888921" y="4419600"/>
            <a:ext cx="351458" cy="1045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E15DB8-1EDD-AB45-8C81-5EB8A1A1638F}"/>
              </a:ext>
            </a:extLst>
          </p:cNvPr>
          <p:cNvCxnSpPr>
            <a:cxnSpLocks/>
          </p:cNvCxnSpPr>
          <p:nvPr/>
        </p:nvCxnSpPr>
        <p:spPr>
          <a:xfrm flipH="1" flipV="1">
            <a:off x="5122681" y="4419600"/>
            <a:ext cx="1214585" cy="1073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FB6D78-3AE1-D662-626F-75AB3EDC07CC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5609109" y="4419600"/>
            <a:ext cx="1934499" cy="1191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ACC3B993-34FC-9911-B128-64CF914F9943}"/>
              </a:ext>
            </a:extLst>
          </p:cNvPr>
          <p:cNvSpPr/>
          <p:nvPr/>
        </p:nvSpPr>
        <p:spPr>
          <a:xfrm rot="18078481">
            <a:off x="9449913" y="1509820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14668533-FA96-8F9B-905E-21D4C6146C6C}"/>
              </a:ext>
            </a:extLst>
          </p:cNvPr>
          <p:cNvSpPr/>
          <p:nvPr/>
        </p:nvSpPr>
        <p:spPr>
          <a:xfrm rot="4500000">
            <a:off x="9282565" y="4833531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249D7-C70C-BCC8-22CD-339318F7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5D07641-23D1-FD01-2973-897B3F576C45}"/>
              </a:ext>
            </a:extLst>
          </p:cNvPr>
          <p:cNvSpPr txBox="1">
            <a:spLocks/>
          </p:cNvSpPr>
          <p:nvPr/>
        </p:nvSpPr>
        <p:spPr>
          <a:xfrm>
            <a:off x="876300" y="661061"/>
            <a:ext cx="6172200" cy="5705183"/>
          </a:xfrm>
          <a:prstGeom prst="rect">
            <a:avLst/>
          </a:prstGeom>
        </p:spPr>
        <p:txBody>
          <a:bodyPr/>
          <a:lstStyle/>
          <a:p>
            <a:r>
              <a:rPr lang="en-US" sz="36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District operations</a:t>
            </a:r>
          </a:p>
          <a:p>
            <a:endParaRPr lang="en-US" sz="32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Office of the State Auditor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Newsletter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Audits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Financial reports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Trainings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Municipal Research Services Center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Washington’s nonprofit local government legal and policy guidance center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Blog – rule and policy updates, interpretation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Trainings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SCC updates that affect CD operations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Fiscal policies and procedures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Cultural resources</a:t>
            </a:r>
          </a:p>
          <a:p>
            <a:pPr marL="1028700" lvl="2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262C37-0141-DB4B-503E-6C2D217EE91C}"/>
              </a:ext>
            </a:extLst>
          </p:cNvPr>
          <p:cNvGrpSpPr/>
          <p:nvPr/>
        </p:nvGrpSpPr>
        <p:grpSpPr>
          <a:xfrm>
            <a:off x="8305800" y="1752600"/>
            <a:ext cx="2286000" cy="3128211"/>
            <a:chOff x="1143000" y="1864894"/>
            <a:chExt cx="2286000" cy="31282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E1E75F6-B092-B58C-BC5A-3B840943A875}"/>
                </a:ext>
              </a:extLst>
            </p:cNvPr>
            <p:cNvSpPr/>
            <p:nvPr/>
          </p:nvSpPr>
          <p:spPr>
            <a:xfrm>
              <a:off x="1143000" y="1864894"/>
              <a:ext cx="2286000" cy="31282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 anchorCtr="0"/>
            <a:lstStyle/>
            <a:p>
              <a:pPr algn="ctr"/>
              <a:r>
                <a:rPr lang="en-US" dirty="0"/>
                <a:t>District Digest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A8C277-9E38-7AE8-290D-13899C2678D9}"/>
                </a:ext>
              </a:extLst>
            </p:cNvPr>
            <p:cNvSpPr/>
            <p:nvPr/>
          </p:nvSpPr>
          <p:spPr>
            <a:xfrm>
              <a:off x="1333500" y="2704477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84E08-B0C0-936D-4A1E-D0F57F032289}"/>
                </a:ext>
              </a:extLst>
            </p:cNvPr>
            <p:cNvSpPr/>
            <p:nvPr/>
          </p:nvSpPr>
          <p:spPr>
            <a:xfrm>
              <a:off x="2362200" y="2704477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B68971-2F3D-911D-4DF1-4300217C62A1}"/>
                </a:ext>
              </a:extLst>
            </p:cNvPr>
            <p:cNvSpPr/>
            <p:nvPr/>
          </p:nvSpPr>
          <p:spPr>
            <a:xfrm>
              <a:off x="1333500" y="3244947"/>
              <a:ext cx="8382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CEC98B-A0F1-508C-F6E3-5D8EBC3E611B}"/>
                </a:ext>
              </a:extLst>
            </p:cNvPr>
            <p:cNvSpPr/>
            <p:nvPr/>
          </p:nvSpPr>
          <p:spPr>
            <a:xfrm>
              <a:off x="2362200" y="3247536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29D947-BF72-185E-3E78-1D4195E05DBB}"/>
                </a:ext>
              </a:extLst>
            </p:cNvPr>
            <p:cNvSpPr/>
            <p:nvPr/>
          </p:nvSpPr>
          <p:spPr>
            <a:xfrm>
              <a:off x="1333500" y="3785417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FEC3CC-ED01-5B1B-80B1-7D3BFBBF5296}"/>
                </a:ext>
              </a:extLst>
            </p:cNvPr>
            <p:cNvSpPr/>
            <p:nvPr/>
          </p:nvSpPr>
          <p:spPr>
            <a:xfrm>
              <a:off x="2362200" y="3790595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C97E95-C167-69D0-67F0-981AF975406A}"/>
                </a:ext>
              </a:extLst>
            </p:cNvPr>
            <p:cNvSpPr/>
            <p:nvPr/>
          </p:nvSpPr>
          <p:spPr>
            <a:xfrm>
              <a:off x="1333500" y="4325888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4F9C48-E966-4807-8835-4C2D989E69C3}"/>
                </a:ext>
              </a:extLst>
            </p:cNvPr>
            <p:cNvSpPr/>
            <p:nvPr/>
          </p:nvSpPr>
          <p:spPr>
            <a:xfrm>
              <a:off x="2362200" y="4333654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A84DA45-B5EF-2949-98EC-9BA536DA6D06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317019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488D11-BF9E-926D-8221-EF4C215B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397857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F73B44-3951-752C-3AFE-881325F2E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478695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26CF4B-C88C-FD52-68C1-C92829F2D0B4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559534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866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5B9E5-2746-7A53-3A0F-AE66EE24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1D92AF5-3AEE-149B-FA4B-5DE7688A3C02}"/>
              </a:ext>
            </a:extLst>
          </p:cNvPr>
          <p:cNvSpPr txBox="1">
            <a:spLocks/>
          </p:cNvSpPr>
          <p:nvPr/>
        </p:nvSpPr>
        <p:spPr>
          <a:xfrm>
            <a:off x="876300" y="1138641"/>
            <a:ext cx="6438900" cy="4728760"/>
          </a:xfrm>
          <a:prstGeom prst="rect">
            <a:avLst/>
          </a:prstGeom>
        </p:spPr>
        <p:txBody>
          <a:bodyPr/>
          <a:lstStyle/>
          <a:p>
            <a:r>
              <a:rPr lang="en-US" sz="36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Question &amp; answer </a:t>
            </a:r>
          </a:p>
          <a:p>
            <a:r>
              <a:rPr lang="en-US" sz="36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of the month</a:t>
            </a:r>
          </a:p>
          <a:p>
            <a:endParaRPr lang="en-US" sz="32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Highlighting ‘real life’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Open public meetings reminders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Elections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Grant policies/procedures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Referencing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Municipal research &amp; services center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Reminding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pc="-100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Cost share records retention requirements</a:t>
            </a:r>
          </a:p>
          <a:p>
            <a:pPr marL="1028700" lvl="2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chemeClr val="tx1">
                  <a:lumMod val="75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E8C6D3-858C-BF0D-10EF-72573F6564C6}"/>
              </a:ext>
            </a:extLst>
          </p:cNvPr>
          <p:cNvSpPr/>
          <p:nvPr/>
        </p:nvSpPr>
        <p:spPr>
          <a:xfrm>
            <a:off x="8305800" y="1752600"/>
            <a:ext cx="2286000" cy="3128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algn="ctr"/>
            <a:r>
              <a:rPr lang="en-US" dirty="0"/>
              <a:t>District Digest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BF5FB5-5A30-D97E-A423-13E5A551F740}"/>
              </a:ext>
            </a:extLst>
          </p:cNvPr>
          <p:cNvSpPr/>
          <p:nvPr/>
        </p:nvSpPr>
        <p:spPr>
          <a:xfrm>
            <a:off x="8496300" y="2592183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BB2C9-E3A9-485C-056C-BBD73701787E}"/>
              </a:ext>
            </a:extLst>
          </p:cNvPr>
          <p:cNvSpPr/>
          <p:nvPr/>
        </p:nvSpPr>
        <p:spPr>
          <a:xfrm>
            <a:off x="9525000" y="2592183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E429B-3B64-CC86-7A21-89374F17A7A1}"/>
              </a:ext>
            </a:extLst>
          </p:cNvPr>
          <p:cNvSpPr/>
          <p:nvPr/>
        </p:nvSpPr>
        <p:spPr>
          <a:xfrm>
            <a:off x="9525000" y="3135242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1848B-09D8-4DA5-6BAB-136E626178A4}"/>
              </a:ext>
            </a:extLst>
          </p:cNvPr>
          <p:cNvSpPr/>
          <p:nvPr/>
        </p:nvSpPr>
        <p:spPr>
          <a:xfrm>
            <a:off x="8496300" y="3673123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B3EF45-3B26-0B96-FBAA-4C09F9B1C796}"/>
              </a:ext>
            </a:extLst>
          </p:cNvPr>
          <p:cNvSpPr/>
          <p:nvPr/>
        </p:nvSpPr>
        <p:spPr>
          <a:xfrm>
            <a:off x="9525000" y="3678301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C0DCFD-5D02-9738-0DCD-E8FAAEEBBA2C}"/>
              </a:ext>
            </a:extLst>
          </p:cNvPr>
          <p:cNvSpPr/>
          <p:nvPr/>
        </p:nvSpPr>
        <p:spPr>
          <a:xfrm>
            <a:off x="8496300" y="4213594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67CC7-470B-9672-F3BB-0C83C65FC44F}"/>
              </a:ext>
            </a:extLst>
          </p:cNvPr>
          <p:cNvSpPr/>
          <p:nvPr/>
        </p:nvSpPr>
        <p:spPr>
          <a:xfrm>
            <a:off x="8496300" y="3135242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EA3278-D3A3-F70C-C2FA-F072284A4557}"/>
              </a:ext>
            </a:extLst>
          </p:cNvPr>
          <p:cNvGrpSpPr/>
          <p:nvPr/>
        </p:nvGrpSpPr>
        <p:grpSpPr>
          <a:xfrm>
            <a:off x="9525000" y="4221360"/>
            <a:ext cx="838200" cy="381000"/>
            <a:chOff x="8496300" y="3132653"/>
            <a:chExt cx="838200" cy="381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0A6DAC-C0B8-34F2-3E5B-5D0267F32B30}"/>
                </a:ext>
              </a:extLst>
            </p:cNvPr>
            <p:cNvSpPr/>
            <p:nvPr/>
          </p:nvSpPr>
          <p:spPr>
            <a:xfrm>
              <a:off x="8496300" y="3132653"/>
              <a:ext cx="8382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4236FA-64F1-DE01-C7E9-985158EF9264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3204725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AB82D1-8F00-F2D6-C10A-7128AA3BE72F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3285563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82FE69-0A41-8347-D170-898D71107426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3366401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5705E4-3930-6864-FA7B-BB09C048E87F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344724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379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C Colors">
      <a:dk1>
        <a:srgbClr val="575E60"/>
      </a:dk1>
      <a:lt1>
        <a:sysClr val="window" lastClr="FFFFFF"/>
      </a:lt1>
      <a:dk2>
        <a:srgbClr val="5B6F80"/>
      </a:dk2>
      <a:lt2>
        <a:srgbClr val="E7EAED"/>
      </a:lt2>
      <a:accent1>
        <a:srgbClr val="CC904E"/>
      </a:accent1>
      <a:accent2>
        <a:srgbClr val="7AB7AD"/>
      </a:accent2>
      <a:accent3>
        <a:srgbClr val="ECD6BE"/>
      </a:accent3>
      <a:accent4>
        <a:srgbClr val="C3DFDA"/>
      </a:accent4>
      <a:accent5>
        <a:srgbClr val="A97031"/>
      </a:accent5>
      <a:accent6>
        <a:srgbClr val="4B8B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5090</TotalTime>
  <Words>373</Words>
  <Application>Microsoft Office PowerPoint</Application>
  <PresentationFormat>Widescreen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CPO Marketing Plan Survey</dc:title>
  <dc:creator>Laura Johnson</dc:creator>
  <cp:lastModifiedBy>Ray Ledgerwood</cp:lastModifiedBy>
  <cp:revision>362</cp:revision>
  <dcterms:created xsi:type="dcterms:W3CDTF">2014-02-12T22:31:00Z</dcterms:created>
  <dcterms:modified xsi:type="dcterms:W3CDTF">2025-10-15T22:51:03Z</dcterms:modified>
</cp:coreProperties>
</file>