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7023100" cy="9309100"/>
  <p:embeddedFontLst>
    <p:embeddedFont>
      <p:font typeface="Proxima Nova"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wbQ1TupsFLyktbw+C9W+dxWcE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39" y="12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cap="none">
                <a:latin typeface="Proxima Nova" panose="02000506030000020004"/>
              </a:rPr>
              <a:t>Individuals (291)</a:t>
            </a:r>
          </a:p>
        </c:rich>
      </c:tx>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Individuals</c:v>
                </c:pt>
              </c:strCache>
            </c:strRef>
          </c:tx>
          <c:dPt>
            <c:idx val="0"/>
            <c:bubble3D val="0"/>
            <c:spPr>
              <a:solidFill>
                <a:srgbClr val="335525">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1C4-4383-BDFC-4A7958EBD3C4}"/>
              </c:ext>
            </c:extLst>
          </c:dPt>
          <c:dPt>
            <c:idx val="1"/>
            <c:bubble3D val="0"/>
            <c:spPr>
              <a:solidFill>
                <a:srgbClr val="DAAA00">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F1C4-4383-BDFC-4A7958EBD3C4}"/>
              </c:ext>
            </c:extLst>
          </c:dPt>
          <c:dPt>
            <c:idx val="2"/>
            <c:bubble3D val="0"/>
            <c:spPr>
              <a:solidFill>
                <a:srgbClr val="DC582A">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1C4-4383-BDFC-4A7958EBD3C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Proxima Nova" panose="020005060300000200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Certified</c:v>
                </c:pt>
                <c:pt idx="1">
                  <c:v>In Progress</c:v>
                </c:pt>
                <c:pt idx="2">
                  <c:v>Incomplete</c:v>
                </c:pt>
              </c:strCache>
            </c:strRef>
          </c:cat>
          <c:val>
            <c:numRef>
              <c:f>Sheet1!$B$2:$B$4</c:f>
              <c:numCache>
                <c:formatCode>General</c:formatCode>
                <c:ptCount val="3"/>
                <c:pt idx="0">
                  <c:v>64</c:v>
                </c:pt>
                <c:pt idx="1">
                  <c:v>78</c:v>
                </c:pt>
                <c:pt idx="2">
                  <c:v>149</c:v>
                </c:pt>
              </c:numCache>
            </c:numRef>
          </c:val>
          <c:extLst>
            <c:ext xmlns:c16="http://schemas.microsoft.com/office/drawing/2014/chart" uri="{C3380CC4-5D6E-409C-BE32-E72D297353CC}">
              <c16:uniqueId val="{00000000-F1C4-4383-BDFC-4A7958EBD3C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Proxima Nova" panose="02000506030000020004"/>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cap="none">
                <a:latin typeface="Proxima Nova" panose="02000506030000020004"/>
              </a:rPr>
              <a:t>Districts</a:t>
            </a:r>
            <a:r>
              <a:rPr lang="en-US" sz="2000">
                <a:latin typeface="Proxima Nova" panose="02000506030000020004"/>
              </a:rPr>
              <a:t> (46)</a:t>
            </a:r>
          </a:p>
        </c:rich>
      </c:tx>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Districts</c:v>
                </c:pt>
              </c:strCache>
            </c:strRef>
          </c:tx>
          <c:dPt>
            <c:idx val="0"/>
            <c:bubble3D val="0"/>
            <c:spPr>
              <a:solidFill>
                <a:srgbClr val="335525">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920-4C11-AB38-48BF79DFCE3E}"/>
              </c:ext>
            </c:extLst>
          </c:dPt>
          <c:dPt>
            <c:idx val="1"/>
            <c:bubble3D val="0"/>
            <c:spPr>
              <a:solidFill>
                <a:srgbClr val="DAAA00">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920-4C11-AB38-48BF79DFCE3E}"/>
              </c:ext>
            </c:extLst>
          </c:dPt>
          <c:dPt>
            <c:idx val="2"/>
            <c:bubble3D val="0"/>
            <c:spPr>
              <a:solidFill>
                <a:srgbClr val="DC582A">
                  <a:alpha val="6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7920-4C11-AB38-48BF79DFCE3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Proxima Nova" panose="020005060300000200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Certified</c:v>
                </c:pt>
                <c:pt idx="1">
                  <c:v>In Progress</c:v>
                </c:pt>
                <c:pt idx="2">
                  <c:v>Incomplete</c:v>
                </c:pt>
              </c:strCache>
            </c:strRef>
          </c:cat>
          <c:val>
            <c:numRef>
              <c:f>Sheet1!$B$2:$B$4</c:f>
              <c:numCache>
                <c:formatCode>General</c:formatCode>
                <c:ptCount val="3"/>
                <c:pt idx="0">
                  <c:v>6</c:v>
                </c:pt>
                <c:pt idx="1">
                  <c:v>29</c:v>
                </c:pt>
                <c:pt idx="2">
                  <c:v>11</c:v>
                </c:pt>
              </c:numCache>
            </c:numRef>
          </c:val>
          <c:extLst>
            <c:ext xmlns:c16="http://schemas.microsoft.com/office/drawing/2014/chart" uri="{C3380CC4-5D6E-409C-BE32-E72D297353CC}">
              <c16:uniqueId val="{00000000-7920-4C11-AB38-48BF79DFCE3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Proxima Nova" panose="02000506030000020004"/>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L="914400" marR="0" lvl="1"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2pPr>
            <a:lvl3pPr marL="1371600" marR="0" lvl="2"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3pPr>
            <a:lvl4pPr marL="1828800" marR="0" lvl="3"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4pPr>
            <a:lvl5pPr marL="2286000" marR="0" lvl="4"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Proxima Nova"/>
                <a:ea typeface="Proxima Nova"/>
                <a:cs typeface="Proxima Nova"/>
                <a:sym typeface="Proxima Nova"/>
              </a:rPr>
              <a:t>‹#›</a:t>
            </a:fld>
            <a:endParaRPr sz="1200" b="0" i="0" u="none" strike="noStrike" cap="none">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 We’re area coordinators for SCDNR…. I’m _______ then go down the line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4" name="Google Shape;104;p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0: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lnSpc>
                <a:spcPct val="90000"/>
              </a:lnSpc>
              <a:spcBef>
                <a:spcPts val="0"/>
              </a:spcBef>
              <a:spcAft>
                <a:spcPts val="0"/>
              </a:spcAft>
              <a:buNone/>
            </a:pPr>
            <a:r>
              <a:rPr lang="en-US" sz="1100"/>
              <a:t>**As video plays–</a:t>
            </a:r>
            <a:endParaRPr/>
          </a:p>
          <a:p>
            <a:pPr marL="0" lvl="0" indent="0" algn="l" rtl="0">
              <a:lnSpc>
                <a:spcPct val="90000"/>
              </a:lnSpc>
              <a:spcBef>
                <a:spcPts val="1021"/>
              </a:spcBef>
              <a:spcAft>
                <a:spcPts val="0"/>
              </a:spcAft>
              <a:buNone/>
            </a:pPr>
            <a:endParaRPr sz="1100"/>
          </a:p>
          <a:p>
            <a:pPr marL="0" lvl="0" indent="0" algn="l" rtl="0">
              <a:lnSpc>
                <a:spcPct val="90000"/>
              </a:lnSpc>
              <a:spcBef>
                <a:spcPts val="1021"/>
              </a:spcBef>
              <a:spcAft>
                <a:spcPts val="0"/>
              </a:spcAft>
              <a:buNone/>
            </a:pPr>
            <a:r>
              <a:rPr lang="en-US" sz="1100"/>
              <a:t>This screen recording will give you a glimpse into the classroom from the ‘student’ view. Each module has a video presentation based on that section of the handbook. Videos are on average 15 minutes long. Supplemental resources such as laws, past trainings, or templates are uploaded as PDFs so they can be easily saved or printed. Each quiz includes 5-7 multiple choice questions. Once it’s submitted participants are able to see how they did and responses are sent to our gradebook (which we will talk about later). After receiving 100 on the quiz, participants print and complete the self certification form. This layout is the same for all 11 modules and can be taken at any pace and in any order. The training conclusion includes a feedback survey to help us grow and improve the training as well as the Certification Application form. </a:t>
            </a:r>
            <a:endParaRPr/>
          </a:p>
          <a:p>
            <a:pPr marL="0" lvl="0" indent="0" algn="l" rtl="0">
              <a:lnSpc>
                <a:spcPct val="90000"/>
              </a:lnSpc>
              <a:spcBef>
                <a:spcPts val="1021"/>
              </a:spcBef>
              <a:spcAft>
                <a:spcPts val="0"/>
              </a:spcAft>
              <a:buNone/>
            </a:pPr>
            <a:endParaRPr sz="1100"/>
          </a:p>
          <a:p>
            <a:pPr marL="0" lvl="0" indent="0" algn="l" rtl="0">
              <a:lnSpc>
                <a:spcPct val="90000"/>
              </a:lnSpc>
              <a:spcBef>
                <a:spcPts val="1021"/>
              </a:spcBef>
              <a:spcAft>
                <a:spcPts val="0"/>
              </a:spcAft>
              <a:buNone/>
            </a:pPr>
            <a:endParaRPr sz="1100">
              <a:highlight>
                <a:srgbClr val="FFFF00"/>
              </a:highlight>
            </a:endParaRPr>
          </a:p>
          <a:p>
            <a:pPr marL="0" lvl="0" indent="0" algn="l" rtl="0">
              <a:lnSpc>
                <a:spcPct val="90000"/>
              </a:lnSpc>
              <a:spcBef>
                <a:spcPts val="1021"/>
              </a:spcBef>
              <a:spcAft>
                <a:spcPts val="0"/>
              </a:spcAft>
              <a:buNone/>
            </a:pPr>
            <a:endParaRPr sz="1100"/>
          </a:p>
          <a:p>
            <a:pPr marL="174982" lvl="0" indent="-98782" algn="l" rtl="0">
              <a:lnSpc>
                <a:spcPct val="90000"/>
              </a:lnSpc>
              <a:spcBef>
                <a:spcPts val="1021"/>
              </a:spcBef>
              <a:spcAft>
                <a:spcPts val="0"/>
              </a:spcAft>
              <a:buClr>
                <a:schemeClr val="dk1"/>
              </a:buClr>
              <a:buSzPts val="1200"/>
              <a:buFont typeface="Arial"/>
              <a:buNone/>
            </a:pPr>
            <a:endParaRPr/>
          </a:p>
        </p:txBody>
      </p:sp>
      <p:sp>
        <p:nvSpPr>
          <p:cNvPr id="244" name="Google Shape;244;p10: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latin typeface="Proxima Nova"/>
                <a:ea typeface="Proxima Nova"/>
                <a:cs typeface="Proxima Nova"/>
                <a:sym typeface="Proxima Nova"/>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video presentations were recorded using the ‘record’ feature in PPT. If there were any mistakes, we could simply re-record that individual slide instead of the whole presentation. This will also benefit us in the future if information needs to be updated</a:t>
            </a:r>
            <a:endParaRPr/>
          </a:p>
          <a:p>
            <a:pPr marL="0" lvl="0" indent="0" algn="l" rtl="0">
              <a:spcBef>
                <a:spcPts val="0"/>
              </a:spcBef>
              <a:spcAft>
                <a:spcPts val="0"/>
              </a:spcAft>
              <a:buNone/>
            </a:pPr>
            <a:endParaRPr/>
          </a:p>
        </p:txBody>
      </p:sp>
      <p:sp>
        <p:nvSpPr>
          <p:cNvPr id="251" name="Google Shape;251;p1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As we were wrapping up development, Katie and Mary joined our team. So lucky for us we had fresh eyes who could help us to review the content and give a new perspective. We also asked a representative from each of our partners to review the handbook. </a:t>
            </a:r>
            <a:endParaRPr/>
          </a:p>
          <a:p>
            <a:pPr marL="0" lvl="0" indent="0" algn="l" rtl="0">
              <a:spcBef>
                <a:spcPts val="0"/>
              </a:spcBef>
              <a:spcAft>
                <a:spcPts val="0"/>
              </a:spcAft>
              <a:buNone/>
            </a:pPr>
            <a:endParaRPr/>
          </a:p>
        </p:txBody>
      </p:sp>
      <p:sp>
        <p:nvSpPr>
          <p:cNvPr id="267" name="Google Shape;267;p1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Next I’ll touch on the process individuals and districts go through to become certified</a:t>
            </a:r>
            <a:endParaRPr/>
          </a:p>
        </p:txBody>
      </p:sp>
      <p:sp>
        <p:nvSpPr>
          <p:cNvPr id="276" name="Google Shape;276;p1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4: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-Pictured on the left are the self-certification forms for individuals to complete for each module. </a:t>
            </a:r>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-Self-certification forms are meant to be completed individually, even if modules are taken as a group. </a:t>
            </a:r>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-When all modules are completed, the self-certification forms are submitted as 1 packet in addition to the overall application form pictured on the right, which serves as a cover sheet. We ask for wet signatures over digital signatures on all forms to add a layer of integrity so that commissioners and employees are actually signing their name that they’ve done their part. We also ask for the date they completed the training and use this to keep track of an individual’s training expiration date; their certification is valid for 4 years after submission.</a:t>
            </a:r>
            <a:endParaRPr/>
          </a:p>
        </p:txBody>
      </p:sp>
      <p:sp>
        <p:nvSpPr>
          <p:cNvPr id="283" name="Google Shape;283;p14: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latin typeface="Proxima Nova"/>
                <a:ea typeface="Proxima Nova"/>
                <a:cs typeface="Proxima Nova"/>
                <a:sym typeface="Proxima Nova"/>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5: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-The next step in the certification process once all the paperwork is received is for area coordinators to check their respective gradebooks. </a:t>
            </a:r>
            <a:endParaRPr/>
          </a:p>
          <a:p>
            <a:pPr marL="0" lvl="0" indent="0" algn="l" rtl="0">
              <a:spcBef>
                <a:spcPts val="0"/>
              </a:spcBef>
              <a:spcAft>
                <a:spcPts val="0"/>
              </a:spcAft>
              <a:buNone/>
            </a:pPr>
            <a:endParaRPr/>
          </a:p>
          <a:p>
            <a:pPr marL="0" lvl="0" indent="0" algn="l" rtl="0">
              <a:spcBef>
                <a:spcPts val="0"/>
              </a:spcBef>
              <a:spcAft>
                <a:spcPts val="0"/>
              </a:spcAft>
              <a:buNone/>
            </a:pPr>
            <a:r>
              <a:rPr lang="en-US"/>
              <a:t>-Within Google Classrooms, we were able to get all quiz responses to automatically populate into a single Google Sheet where the different quizzes are separated by tabs. This consolidates all grades from all students within an area into 1 place for easy scorekeeping.</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i="0"/>
              <a:t>The e</a:t>
            </a:r>
            <a:r>
              <a:rPr lang="en-US"/>
              <a:t>xcel spreadsheet utilizes different tabs to track individual progress, district progress, and then recertification progress (which we’ll touch on recertification a bit later). </a:t>
            </a:r>
            <a:endParaRPr i="1"/>
          </a:p>
          <a:p>
            <a:pPr marL="0" lvl="0" indent="0" algn="l" rtl="0">
              <a:spcBef>
                <a:spcPts val="0"/>
              </a:spcBef>
              <a:spcAft>
                <a:spcPts val="0"/>
              </a:spcAft>
              <a:buNone/>
            </a:pPr>
            <a:endParaRPr/>
          </a:p>
          <a:p>
            <a:pPr marL="0" lvl="0" indent="0" algn="l" rtl="0">
              <a:spcBef>
                <a:spcPts val="0"/>
              </a:spcBef>
              <a:spcAft>
                <a:spcPts val="0"/>
              </a:spcAft>
              <a:buNone/>
            </a:pPr>
            <a:r>
              <a:rPr lang="en-US"/>
              <a:t>-One thing I’ll add is that currently we do not keep track of grades for associate commissioners or partners, just commissioners and employees. </a:t>
            </a:r>
            <a:endParaRPr/>
          </a:p>
          <a:p>
            <a:pPr marL="0" lvl="0" indent="0" algn="l" rtl="0">
              <a:spcBef>
                <a:spcPts val="0"/>
              </a:spcBef>
              <a:spcAft>
                <a:spcPts val="0"/>
              </a:spcAft>
              <a:buNone/>
            </a:pPr>
            <a:endParaRPr/>
          </a:p>
        </p:txBody>
      </p:sp>
      <p:sp>
        <p:nvSpPr>
          <p:cNvPr id="293" name="Google Shape;293;p15: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6: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-Since rolling out the training in February, we’ve seen a lot of positive impact and constructive feedback statewide. </a:t>
            </a:r>
            <a:endParaRPr/>
          </a:p>
          <a:p>
            <a:pPr marL="0" lvl="0" indent="0" algn="l" rtl="0">
              <a:spcBef>
                <a:spcPts val="0"/>
              </a:spcBef>
              <a:spcAft>
                <a:spcPts val="0"/>
              </a:spcAft>
              <a:buNone/>
            </a:pPr>
            <a:endParaRPr/>
          </a:p>
        </p:txBody>
      </p:sp>
      <p:sp>
        <p:nvSpPr>
          <p:cNvPr id="302" name="Google Shape;302;p16: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7: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-One of the benefits we’ve seen from this is how taking the training together has fostered a sense of collaboration and even friendly competition between districts to see who can get it done first.</a:t>
            </a:r>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-We’ve heard from new employees how beneficial it’s been during onboarding, especially if they didn’t have a background working with conservation districts in the past. </a:t>
            </a:r>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-This has also been a mechanism for revitalizing long-time commissioners. It provides a tool for them to evaluate their own performance as a district and reminds them of specific actions they can take to be successful (like updating district SOPs, long-term and short-term plans, and employee evaluations).</a:t>
            </a:r>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a:solidFill>
                  <a:schemeClr val="dk1"/>
                </a:solidFill>
                <a:latin typeface="Proxima Nova"/>
                <a:ea typeface="Proxima Nova"/>
                <a:cs typeface="Proxima Nova"/>
                <a:sym typeface="Proxima Nova"/>
              </a:rPr>
              <a:t>-With the feedback we’ve received, we plan to update the training annually to keep this as a living training.</a:t>
            </a:r>
            <a:endParaRPr/>
          </a:p>
        </p:txBody>
      </p:sp>
      <p:sp>
        <p:nvSpPr>
          <p:cNvPr id="309" name="Google Shape;309;p17: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8: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i="1">
                <a:latin typeface="Proxima Nova"/>
                <a:ea typeface="Proxima Nova"/>
                <a:cs typeface="Proxima Nova"/>
                <a:sym typeface="Proxima Nova"/>
              </a:rPr>
              <a:t>These statistics show participation since the launch of this voluntary training 8 months ago. 76% of our 46 districts and almost half of the total individual have either started the training or completed it </a:t>
            </a:r>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US">
                <a:latin typeface="Proxima Nova"/>
                <a:ea typeface="Proxima Nova"/>
                <a:cs typeface="Proxima Nova"/>
                <a:sym typeface="Proxima Nova"/>
              </a:rPr>
              <a:t>**check stats – especially the ‘in progress’ this only reflect East Piedmont – to edit either: click on the pie chart -&gt; click ‘chart design’ tab -&gt; click ‘edit data’ -&gt; enter your numbers beside your area’s certified &amp; in progress</a:t>
            </a:r>
            <a:endParaRPr/>
          </a:p>
          <a:p>
            <a:pPr marL="0" lvl="0" indent="0" algn="l" rtl="0">
              <a:spcBef>
                <a:spcPts val="0"/>
              </a:spcBef>
              <a:spcAft>
                <a:spcPts val="0"/>
              </a:spcAft>
              <a:buNone/>
            </a:pPr>
            <a:endParaRPr/>
          </a:p>
          <a:p>
            <a:pPr marL="0" lvl="0" indent="0" algn="l" rtl="0">
              <a:spcBef>
                <a:spcPts val="0"/>
              </a:spcBef>
              <a:spcAft>
                <a:spcPts val="0"/>
              </a:spcAft>
              <a:buNone/>
            </a:pPr>
            <a:r>
              <a:rPr lang="en-US">
                <a:latin typeface="Proxima Nova"/>
                <a:ea typeface="Proxima Nova"/>
                <a:cs typeface="Proxima Nova"/>
                <a:sym typeface="Proxima Nova"/>
              </a:rPr>
              <a:t>Commissioners = 230</a:t>
            </a:r>
            <a:endParaRPr/>
          </a:p>
          <a:p>
            <a:pPr marL="0" lvl="0" indent="0" algn="l" rtl="0">
              <a:spcBef>
                <a:spcPts val="0"/>
              </a:spcBef>
              <a:spcAft>
                <a:spcPts val="0"/>
              </a:spcAft>
              <a:buNone/>
            </a:pPr>
            <a:r>
              <a:rPr lang="en-US">
                <a:latin typeface="Proxima Nova"/>
                <a:ea typeface="Proxima Nova"/>
                <a:cs typeface="Proxima Nova"/>
                <a:sym typeface="Proxima Nova"/>
              </a:rPr>
              <a:t>District employee =  16 + 16 + 16 + 13 = 61</a:t>
            </a:r>
            <a:endParaRPr/>
          </a:p>
          <a:p>
            <a:pPr marL="0" lvl="0" indent="0" algn="l" rtl="0">
              <a:spcBef>
                <a:spcPts val="0"/>
              </a:spcBef>
              <a:spcAft>
                <a:spcPts val="0"/>
              </a:spcAft>
              <a:buNone/>
            </a:pPr>
            <a:r>
              <a:rPr lang="en-US">
                <a:latin typeface="Proxima Nova"/>
                <a:ea typeface="Proxima Nova"/>
                <a:cs typeface="Proxima Nova"/>
                <a:sym typeface="Proxima Nova"/>
              </a:rPr>
              <a:t>Pee Dee: Completed Individuals:14, In progress: 15, Total commissioners + Employees: 74. Districts Completed:1 Districts in progress:7</a:t>
            </a:r>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US">
                <a:latin typeface="Proxima Nova"/>
                <a:ea typeface="Proxima Nova"/>
                <a:cs typeface="Proxima Nova"/>
                <a:sym typeface="Proxima Nova"/>
              </a:rPr>
              <a:t>**This would be a good slide to highlight that this is completely voluntary, so this level of participation shows districts are truly excited for this training and understand the value of it</a:t>
            </a:r>
            <a:endParaRPr/>
          </a:p>
        </p:txBody>
      </p:sp>
      <p:sp>
        <p:nvSpPr>
          <p:cNvPr id="319" name="Google Shape;319;p18: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9: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174982" lvl="0" indent="-98782" algn="l" rtl="0">
              <a:spcBef>
                <a:spcPts val="0"/>
              </a:spcBef>
              <a:spcAft>
                <a:spcPts val="0"/>
              </a:spcAft>
              <a:buClr>
                <a:schemeClr val="dk1"/>
              </a:buClr>
              <a:buSzPts val="1200"/>
              <a:buFont typeface="Arial"/>
              <a:buNone/>
            </a:pPr>
            <a:endParaRPr/>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As individuals complete all the training modules throughout the year, we will present a certificate of completion. </a:t>
            </a:r>
            <a:endParaRPr/>
          </a:p>
          <a:p>
            <a:pPr marL="0" lvl="0" indent="0" algn="l" rtl="0">
              <a:spcBef>
                <a:spcPts val="0"/>
              </a:spcBef>
              <a:spcAft>
                <a:spcPts val="0"/>
              </a:spcAft>
              <a:buNone/>
            </a:pPr>
            <a:endParaRPr/>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Once all commissioners and employees in a district have completed the training to become a “Certified District” they will receive a state shaped plaque at our annual partnership conference awards ceremony a</a:t>
            </a:r>
            <a:r>
              <a:rPr lang="en-US" i="1">
                <a:latin typeface="Proxima Nova"/>
                <a:ea typeface="Proxima Nova"/>
                <a:cs typeface="Proxima Nova"/>
                <a:sym typeface="Proxima Nova"/>
              </a:rPr>
              <a:t>long with a handmade wooden dish for everyone in the district</a:t>
            </a:r>
            <a:endParaRPr i="1"/>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Like Katie mentioned, while we don’t keep track of grades for associate commissioners or partners, we do provide them with certificates of completion similar to the ones we recognize commissioners and employees with.</a:t>
            </a:r>
            <a:endParaRPr/>
          </a:p>
          <a:p>
            <a:pPr marL="174982" lvl="0" indent="-98782" algn="l" rtl="0">
              <a:spcBef>
                <a:spcPts val="0"/>
              </a:spcBef>
              <a:spcAft>
                <a:spcPts val="0"/>
              </a:spcAft>
              <a:buClr>
                <a:schemeClr val="dk1"/>
              </a:buClr>
              <a:buSzPts val="1200"/>
              <a:buFont typeface="Arial"/>
              <a:buNone/>
            </a:pPr>
            <a:endParaRPr/>
          </a:p>
          <a:p>
            <a:pPr marL="0" lvl="0" indent="0" algn="l" rtl="0">
              <a:lnSpc>
                <a:spcPct val="90000"/>
              </a:lnSpc>
              <a:spcBef>
                <a:spcPts val="1021"/>
              </a:spcBef>
              <a:spcAft>
                <a:spcPts val="0"/>
              </a:spcAft>
              <a:buNone/>
            </a:pPr>
            <a:endParaRPr/>
          </a:p>
          <a:p>
            <a:pPr marL="0" lvl="0" indent="0" algn="l" rtl="0">
              <a:spcBef>
                <a:spcPts val="0"/>
              </a:spcBef>
              <a:spcAft>
                <a:spcPts val="0"/>
              </a:spcAft>
              <a:buNone/>
            </a:pPr>
            <a:endParaRPr>
              <a:solidFill>
                <a:srgbClr val="000000"/>
              </a:solidFill>
            </a:endParaRPr>
          </a:p>
        </p:txBody>
      </p:sp>
      <p:sp>
        <p:nvSpPr>
          <p:cNvPr id="326" name="Google Shape;326;p19: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an overview of our training</a:t>
            </a:r>
            <a:endParaRPr/>
          </a:p>
        </p:txBody>
      </p:sp>
      <p:sp>
        <p:nvSpPr>
          <p:cNvPr id="113" name="Google Shape;113;p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0: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solidFill>
                  <a:srgbClr val="242424"/>
                </a:solidFill>
                <a:latin typeface="Proxima Nova"/>
                <a:ea typeface="Proxima Nova"/>
                <a:cs typeface="Proxima Nova"/>
                <a:sym typeface="Proxima Nova"/>
              </a:rPr>
              <a:t>To encourage continued education for districts, we have developed a recertification process</a:t>
            </a:r>
            <a:endParaRPr/>
          </a:p>
        </p:txBody>
      </p:sp>
      <p:sp>
        <p:nvSpPr>
          <p:cNvPr id="336" name="Google Shape;336;p20: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174982" lvl="0" indent="-174982" algn="l" rtl="0">
              <a:spcBef>
                <a:spcPts val="0"/>
              </a:spcBef>
              <a:spcAft>
                <a:spcPts val="0"/>
              </a:spcAft>
              <a:buClr>
                <a:srgbClr val="242424"/>
              </a:buClr>
              <a:buSzPts val="1200"/>
              <a:buFont typeface="Arial"/>
              <a:buChar char="•"/>
            </a:pPr>
            <a:r>
              <a:rPr lang="en-US" i="1">
                <a:solidFill>
                  <a:srgbClr val="242424"/>
                </a:solidFill>
                <a:latin typeface="Proxima Nova"/>
                <a:ea typeface="Proxima Nova"/>
                <a:cs typeface="Proxima Nova"/>
                <a:sym typeface="Proxima Nova"/>
              </a:rPr>
              <a:t>Individual certifications are valid for 4 years based on their date of completion. To be recertified, participants must complete a total of 12 recertification credits. </a:t>
            </a:r>
            <a:r>
              <a:rPr lang="en-US" i="1">
                <a:latin typeface="Proxima Nova"/>
                <a:ea typeface="Proxima Nova"/>
                <a:cs typeface="Proxima Nova"/>
                <a:sym typeface="Proxima Nova"/>
              </a:rPr>
              <a:t>Recertification credits can be received by attending events, serving in leadership or committee roles, or retaking the modules</a:t>
            </a:r>
            <a:endParaRPr/>
          </a:p>
          <a:p>
            <a:pPr marL="174982" lvl="0" indent="-98782" algn="l" rtl="0">
              <a:spcBef>
                <a:spcPts val="0"/>
              </a:spcBef>
              <a:spcAft>
                <a:spcPts val="0"/>
              </a:spcAft>
              <a:buClr>
                <a:schemeClr val="dk1"/>
              </a:buClr>
              <a:buSzPts val="1200"/>
              <a:buFont typeface="Arial"/>
              <a:buNone/>
            </a:pPr>
            <a:endParaRPr i="1">
              <a:solidFill>
                <a:srgbClr val="242424"/>
              </a:solidFill>
              <a:latin typeface="Proxima Nova"/>
              <a:ea typeface="Proxima Nova"/>
              <a:cs typeface="Proxima Nova"/>
              <a:sym typeface="Proxima Nova"/>
            </a:endParaRPr>
          </a:p>
          <a:p>
            <a:pPr marL="174982" lvl="0" indent="-98782" algn="l" rtl="0">
              <a:spcBef>
                <a:spcPts val="0"/>
              </a:spcBef>
              <a:spcAft>
                <a:spcPts val="0"/>
              </a:spcAft>
              <a:buClr>
                <a:schemeClr val="dk1"/>
              </a:buClr>
              <a:buSzPts val="1200"/>
              <a:buFont typeface="Arial"/>
              <a:buNone/>
            </a:pPr>
            <a:endParaRPr i="1">
              <a:solidFill>
                <a:srgbClr val="242424"/>
              </a:solidFill>
              <a:latin typeface="Proxima Nova"/>
              <a:ea typeface="Proxima Nova"/>
              <a:cs typeface="Proxima Nova"/>
              <a:sym typeface="Proxima Nova"/>
            </a:endParaRPr>
          </a:p>
          <a:p>
            <a:pPr marL="174982" lvl="0" indent="-98782" algn="l" rtl="0">
              <a:spcBef>
                <a:spcPts val="0"/>
              </a:spcBef>
              <a:spcAft>
                <a:spcPts val="0"/>
              </a:spcAft>
              <a:buClr>
                <a:schemeClr val="dk1"/>
              </a:buClr>
              <a:buSzPts val="1200"/>
              <a:buFont typeface="Arial"/>
              <a:buNone/>
            </a:pPr>
            <a:endParaRPr i="1">
              <a:solidFill>
                <a:srgbClr val="242424"/>
              </a:solidFill>
              <a:latin typeface="Proxima Nova"/>
              <a:ea typeface="Proxima Nova"/>
              <a:cs typeface="Proxima Nova"/>
              <a:sym typeface="Proxima Nova"/>
            </a:endParaRPr>
          </a:p>
          <a:p>
            <a:pPr marL="174982" lvl="0" indent="-174982" algn="l" rtl="0">
              <a:spcBef>
                <a:spcPts val="0"/>
              </a:spcBef>
              <a:spcAft>
                <a:spcPts val="0"/>
              </a:spcAft>
              <a:buClr>
                <a:srgbClr val="242424"/>
              </a:buClr>
              <a:buSzPts val="1200"/>
              <a:buFont typeface="Arial"/>
              <a:buChar char="•"/>
            </a:pPr>
            <a:r>
              <a:rPr lang="en-US">
                <a:solidFill>
                  <a:srgbClr val="242424"/>
                </a:solidFill>
                <a:latin typeface="Proxima Nova"/>
                <a:ea typeface="Proxima Nova"/>
                <a:cs typeface="Proxima Nova"/>
                <a:sym typeface="Proxima Nova"/>
              </a:rPr>
              <a:t>Once you become certified, your individual certification is valid for 4 years after the date of completion listed on your certificate.</a:t>
            </a:r>
            <a:endParaRPr>
              <a:solidFill>
                <a:srgbClr val="444444"/>
              </a:solidFill>
              <a:latin typeface="Proxima Nova"/>
              <a:ea typeface="Proxima Nova"/>
              <a:cs typeface="Proxima Nova"/>
              <a:sym typeface="Proxima Nova"/>
            </a:endParaRPr>
          </a:p>
          <a:p>
            <a:pPr marL="174982" lvl="0" indent="-174982" algn="l" rtl="0">
              <a:spcBef>
                <a:spcPts val="0"/>
              </a:spcBef>
              <a:spcAft>
                <a:spcPts val="0"/>
              </a:spcAft>
              <a:buClr>
                <a:srgbClr val="242424"/>
              </a:buClr>
              <a:buSzPts val="1200"/>
              <a:buFont typeface="Arial"/>
              <a:buChar char="•"/>
            </a:pPr>
            <a:r>
              <a:rPr lang="en-US">
                <a:solidFill>
                  <a:srgbClr val="242424"/>
                </a:solidFill>
                <a:latin typeface="Proxima Nova"/>
                <a:ea typeface="Proxima Nova"/>
                <a:cs typeface="Proxima Nova"/>
                <a:sym typeface="Proxima Nova"/>
              </a:rPr>
              <a:t>you must complete a total of 12 </a:t>
            </a:r>
            <a:r>
              <a:rPr lang="en-US" i="0">
                <a:solidFill>
                  <a:srgbClr val="242424"/>
                </a:solidFill>
                <a:latin typeface="Proxima Nova"/>
                <a:ea typeface="Proxima Nova"/>
                <a:cs typeface="Proxima Nova"/>
                <a:sym typeface="Proxima Nova"/>
              </a:rPr>
              <a:t>additional</a:t>
            </a:r>
            <a:r>
              <a:rPr lang="en-US">
                <a:solidFill>
                  <a:srgbClr val="242424"/>
                </a:solidFill>
                <a:latin typeface="Proxima Nova"/>
                <a:ea typeface="Proxima Nova"/>
                <a:cs typeface="Proxima Nova"/>
                <a:sym typeface="Proxima Nova"/>
              </a:rPr>
              <a:t> recertification credits before the date of expiration.</a:t>
            </a:r>
            <a:endParaRPr>
              <a:solidFill>
                <a:srgbClr val="444444"/>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There are several ways to receive recertification credits:</a:t>
            </a:r>
            <a:endParaRPr/>
          </a:p>
          <a:p>
            <a:pPr marL="457200" lvl="1"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Individuals can retake the training modules, Each module is worth 1 credit </a:t>
            </a:r>
            <a:endParaRPr/>
          </a:p>
          <a:p>
            <a:pPr marL="457200" lvl="1"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Attend association meetings, our Conservation Districts Day at the State House, serving on various committees or in leadership roles, or attending a special training event</a:t>
            </a:r>
            <a:endParaRPr/>
          </a:p>
          <a:p>
            <a:pPr marL="457200" lvl="1"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We do ask that the individual attend the entire event to receive full credit </a:t>
            </a:r>
            <a:endParaRPr/>
          </a:p>
          <a:p>
            <a:pPr marL="457200" lvl="1" indent="-98782" algn="l" rtl="0">
              <a:spcBef>
                <a:spcPts val="0"/>
              </a:spcBef>
              <a:spcAft>
                <a:spcPts val="0"/>
              </a:spcAft>
              <a:buClr>
                <a:schemeClr val="dk1"/>
              </a:buClr>
              <a:buSzPts val="1200"/>
              <a:buFont typeface="Arial"/>
              <a:buNone/>
            </a:pPr>
            <a:endParaRPr>
              <a:latin typeface="Proxima Nova"/>
              <a:ea typeface="Proxima Nova"/>
              <a:cs typeface="Proxima Nova"/>
              <a:sym typeface="Proxima Nova"/>
            </a:endParaRPr>
          </a:p>
          <a:p>
            <a:pPr marL="0" lvl="0" indent="0" algn="l" rtl="0">
              <a:spcBef>
                <a:spcPts val="0"/>
              </a:spcBef>
              <a:spcAft>
                <a:spcPts val="0"/>
              </a:spcAft>
              <a:buNone/>
            </a:pPr>
            <a:endParaRPr i="1">
              <a:latin typeface="Proxima Nova"/>
              <a:ea typeface="Proxima Nova"/>
              <a:cs typeface="Proxima Nova"/>
              <a:sym typeface="Proxima Nova"/>
            </a:endParaRPr>
          </a:p>
          <a:p>
            <a:pPr marL="0" lvl="0" indent="0" algn="l" rtl="0">
              <a:spcBef>
                <a:spcPts val="0"/>
              </a:spcBef>
              <a:spcAft>
                <a:spcPts val="0"/>
              </a:spcAft>
              <a:buNone/>
            </a:pPr>
            <a:endParaRPr i="1">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
        <p:nvSpPr>
          <p:cNvPr id="343" name="Google Shape;343;p2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2: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At an event, a sign-in sheet is available which  includes an individual's date of expiration so everyone is constantly reminded</a:t>
            </a:r>
            <a:endParaRPr i="1"/>
          </a:p>
          <a:p>
            <a:pPr marL="0" lvl="0" indent="0" algn="l" rtl="0">
              <a:spcBef>
                <a:spcPts val="0"/>
              </a:spcBef>
              <a:spcAft>
                <a:spcPts val="0"/>
              </a:spcAft>
              <a:buNone/>
            </a:pPr>
            <a:endParaRPr>
              <a:latin typeface="Proxima Nova"/>
              <a:ea typeface="Proxima Nova"/>
              <a:cs typeface="Proxima Nova"/>
              <a:sym typeface="Proxima Nova"/>
            </a:endParaRPr>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After the event, we will send a 'Recertification Credit Form' stating the individual attended the full event. </a:t>
            </a:r>
            <a:endParaRPr/>
          </a:p>
          <a:p>
            <a:pPr marL="0" lvl="0" indent="0" algn="l" rtl="0">
              <a:spcBef>
                <a:spcPts val="0"/>
              </a:spcBef>
              <a:spcAft>
                <a:spcPts val="0"/>
              </a:spcAft>
              <a:buNone/>
            </a:pPr>
            <a:endParaRPr>
              <a:latin typeface="Proxima Nova"/>
              <a:ea typeface="Proxima Nova"/>
              <a:cs typeface="Proxima Nova"/>
              <a:sym typeface="Proxima Nova"/>
            </a:endParaRPr>
          </a:p>
          <a:p>
            <a:pPr marL="174982" lvl="0" indent="-174982" algn="l" rtl="0">
              <a:spcBef>
                <a:spcPts val="0"/>
              </a:spcBef>
              <a:spcAft>
                <a:spcPts val="0"/>
              </a:spcAft>
              <a:buClr>
                <a:schemeClr val="dk1"/>
              </a:buClr>
              <a:buSzPts val="1200"/>
              <a:buFont typeface="Arial"/>
              <a:buChar char="•"/>
            </a:pPr>
            <a:r>
              <a:rPr lang="en-US">
                <a:latin typeface="Proxima Nova"/>
                <a:ea typeface="Proxima Nova"/>
                <a:cs typeface="Proxima Nova"/>
                <a:sym typeface="Proxima Nova"/>
              </a:rPr>
              <a:t>It is the responsibility of the individual to keep up with all of their Recertification Credit Forms, to submit for recertification at the end of their 4 years. </a:t>
            </a:r>
            <a:endParaRPr/>
          </a:p>
        </p:txBody>
      </p:sp>
      <p:sp>
        <p:nvSpPr>
          <p:cNvPr id="358" name="Google Shape;358;p22: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latin typeface="Proxima Nova"/>
                <a:ea typeface="Proxima Nova"/>
                <a:cs typeface="Proxima Nova"/>
                <a:sym typeface="Proxima Nova"/>
              </a:rPr>
              <a:t>Thank you! If you have any questions later, please feel free to reach out to us</a:t>
            </a:r>
            <a:endParaRPr/>
          </a:p>
        </p:txBody>
      </p:sp>
      <p:sp>
        <p:nvSpPr>
          <p:cNvPr id="367" name="Google Shape;367;p2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None/>
            </a:pPr>
            <a:endParaRPr>
              <a:latin typeface="Proxima Nova"/>
              <a:ea typeface="Proxima Nova"/>
              <a:cs typeface="Proxima Nova"/>
              <a:sym typeface="Proxima Nova"/>
            </a:endParaRPr>
          </a:p>
          <a:p>
            <a:pPr marL="349964" lvl="0" indent="-273764" algn="l" rtl="0">
              <a:lnSpc>
                <a:spcPct val="115000"/>
              </a:lnSpc>
              <a:spcBef>
                <a:spcPts val="816"/>
              </a:spcBef>
              <a:spcAft>
                <a:spcPts val="0"/>
              </a:spcAft>
              <a:buClr>
                <a:schemeClr val="dk1"/>
              </a:buClr>
              <a:buSzPts val="1200"/>
              <a:buFont typeface="Noto Sans Symbols"/>
              <a:buNone/>
            </a:pPr>
            <a:endParaRPr>
              <a:latin typeface="Proxima Nova"/>
              <a:ea typeface="Proxima Nova"/>
              <a:cs typeface="Proxima Nova"/>
              <a:sym typeface="Proxima Nova"/>
            </a:endParaRPr>
          </a:p>
          <a:p>
            <a:pPr marL="349964" lvl="0" indent="-273764" algn="l" rtl="0">
              <a:lnSpc>
                <a:spcPct val="115000"/>
              </a:lnSpc>
              <a:spcBef>
                <a:spcPts val="816"/>
              </a:spcBef>
              <a:spcAft>
                <a:spcPts val="0"/>
              </a:spcAft>
              <a:buClr>
                <a:schemeClr val="dk1"/>
              </a:buClr>
              <a:buSzPts val="1200"/>
              <a:buFont typeface="Noto Sans Symbols"/>
              <a:buNone/>
            </a:pPr>
            <a:endParaRPr>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Provide a one-stop shop for all the training materials and resources related to South Carolina Soil and Water Conservation Districts.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Choosing a platform that is easy to navigate and free.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This training is voluntary and can be taken individually or as a group.</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Ensure our training was of a high standard.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There is an incentive program for the districts that complete the training</a:t>
            </a:r>
            <a:endParaRPr/>
          </a:p>
        </p:txBody>
      </p:sp>
      <p:sp>
        <p:nvSpPr>
          <p:cNvPr id="120" name="Google Shape;120;p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latin typeface="Proxima Nova"/>
                <a:ea typeface="Proxima Nova"/>
                <a:cs typeface="Proxima Nova"/>
                <a:sym typeface="Proxima Nova"/>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349964" lvl="0" indent="-349964" algn="l" rtl="0">
              <a:lnSpc>
                <a:spcPct val="115000"/>
              </a:lnSpc>
              <a:spcBef>
                <a:spcPts val="0"/>
              </a:spcBef>
              <a:spcAft>
                <a:spcPts val="0"/>
              </a:spcAft>
              <a:buClr>
                <a:schemeClr val="dk1"/>
              </a:buClr>
              <a:buSzPts val="1200"/>
              <a:buFont typeface="Noto Sans Symbols"/>
              <a:buChar char="∙"/>
            </a:pPr>
            <a:r>
              <a:rPr lang="en-US">
                <a:latin typeface="Proxima Nova"/>
                <a:ea typeface="Proxima Nova"/>
                <a:cs typeface="Proxima Nova"/>
                <a:sym typeface="Proxima Nova"/>
              </a:rPr>
              <a:t>This is a brief timeline for the training development.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Jessie and I got the idea from the OK, CO, &amp; NC presentations at the NASCA State Sharing Session.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Researched different platforms that would be able to deliver online videos and quizzes.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Compiled resources that contained the information that we wanted to include in our training modules, along with developing the way we would implement the training and how our districts would become certified.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Presented the training program to all attendees at our State Partnership Conference before the launch. </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The training went live in February 2025</a:t>
            </a:r>
            <a:endParaRPr sz="1000">
              <a:latin typeface="Proxima Nova"/>
              <a:ea typeface="Proxima Nova"/>
              <a:cs typeface="Proxima Nova"/>
              <a:sym typeface="Proxima Nova"/>
            </a:endParaRPr>
          </a:p>
          <a:p>
            <a:pPr marL="349964" lvl="0" indent="-349964" algn="l" rtl="0">
              <a:lnSpc>
                <a:spcPct val="115000"/>
              </a:lnSpc>
              <a:spcBef>
                <a:spcPts val="816"/>
              </a:spcBef>
              <a:spcAft>
                <a:spcPts val="0"/>
              </a:spcAft>
              <a:buClr>
                <a:schemeClr val="dk1"/>
              </a:buClr>
              <a:buSzPts val="1200"/>
              <a:buFont typeface="Noto Sans Symbols"/>
              <a:buChar char="∙"/>
            </a:pPr>
            <a:r>
              <a:rPr lang="en-US">
                <a:latin typeface="Proxima Nova"/>
                <a:ea typeface="Proxima Nova"/>
                <a:cs typeface="Proxima Nova"/>
                <a:sym typeface="Proxima Nova"/>
              </a:rPr>
              <a:t>Coordinators have been available to assist the districts with a training module question, concerns, or issues.</a:t>
            </a:r>
            <a:endParaRPr sz="1000">
              <a:latin typeface="Proxima Nova"/>
              <a:ea typeface="Proxima Nova"/>
              <a:cs typeface="Proxima Nova"/>
              <a:sym typeface="Proxima Nova"/>
            </a:endParaRPr>
          </a:p>
          <a:p>
            <a:pPr marL="0" lvl="0" indent="0" algn="l" rtl="0">
              <a:spcBef>
                <a:spcPts val="816"/>
              </a:spcBef>
              <a:spcAft>
                <a:spcPts val="0"/>
              </a:spcAft>
              <a:buNone/>
            </a:pPr>
            <a:endParaRPr/>
          </a:p>
          <a:p>
            <a:pPr marL="0" lvl="0" indent="0" algn="l" rtl="0">
              <a:spcBef>
                <a:spcPts val="0"/>
              </a:spcBef>
              <a:spcAft>
                <a:spcPts val="0"/>
              </a:spcAft>
              <a:buNone/>
            </a:pPr>
            <a:endParaRPr/>
          </a:p>
        </p:txBody>
      </p:sp>
      <p:sp>
        <p:nvSpPr>
          <p:cNvPr id="151" name="Google Shape;151;p4: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This is how we developed our training</a:t>
            </a:r>
            <a:endParaRPr/>
          </a:p>
        </p:txBody>
      </p:sp>
      <p:sp>
        <p:nvSpPr>
          <p:cNvPr id="201" name="Google Shape;201;p5: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349964" lvl="0" indent="-349964" algn="l" rtl="0">
              <a:lnSpc>
                <a:spcPct val="115000"/>
              </a:lnSpc>
              <a:spcBef>
                <a:spcPts val="0"/>
              </a:spcBef>
              <a:spcAft>
                <a:spcPts val="0"/>
              </a:spcAft>
              <a:buClr>
                <a:schemeClr val="dk1"/>
              </a:buClr>
              <a:buSzPts val="1200"/>
              <a:buFont typeface="Noto Sans Symbols"/>
              <a:buChar char="∙"/>
            </a:pPr>
            <a:r>
              <a:rPr lang="en-US">
                <a:latin typeface="Proxima Nova"/>
                <a:ea typeface="Proxima Nova"/>
                <a:cs typeface="Proxima Nova"/>
                <a:sym typeface="Proxima Nova"/>
              </a:rPr>
              <a:t>The new PDF version of the South Carolina Conservation Districts Handbook coincides with our online training modules. The chapters follow the order of the online modules for consistency. </a:t>
            </a:r>
            <a:endParaRPr sz="1000">
              <a:latin typeface="Proxima Nova"/>
              <a:ea typeface="Proxima Nova"/>
              <a:cs typeface="Proxima Nova"/>
              <a:sym typeface="Proxima Nova"/>
            </a:endParaRPr>
          </a:p>
          <a:p>
            <a:pPr marL="0" lvl="0" indent="0" algn="l" rtl="0">
              <a:spcBef>
                <a:spcPts val="816"/>
              </a:spcBef>
              <a:spcAft>
                <a:spcPts val="0"/>
              </a:spcAft>
              <a:buNone/>
            </a:pPr>
            <a:endParaRPr/>
          </a:p>
        </p:txBody>
      </p:sp>
      <p:sp>
        <p:nvSpPr>
          <p:cNvPr id="208" name="Google Shape;208;p6: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349964" lvl="0" indent="-349964" algn="l" rtl="0">
              <a:lnSpc>
                <a:spcPct val="115000"/>
              </a:lnSpc>
              <a:spcBef>
                <a:spcPts val="0"/>
              </a:spcBef>
              <a:spcAft>
                <a:spcPts val="0"/>
              </a:spcAft>
              <a:buClr>
                <a:schemeClr val="dk1"/>
              </a:buClr>
              <a:buSzPts val="1000"/>
              <a:buFont typeface="Noto Sans Symbols"/>
              <a:buChar char="∙"/>
            </a:pPr>
            <a:r>
              <a:rPr lang="en-US" sz="1000">
                <a:latin typeface="Proxima Nova"/>
                <a:ea typeface="Proxima Nova"/>
                <a:cs typeface="Proxima Nova"/>
                <a:sym typeface="Proxima Nova"/>
              </a:rPr>
              <a:t>Here's a breakdown of how we organized the training. We aimed to keep the modules concise and not too overwhelming, so we created five main categories with more detailed subcategories under Fundamentals of a District and Outreach &amp; Education. In total, we have 11 training modules plus the introduction module, “Training Overview.” </a:t>
            </a:r>
            <a:endParaRPr sz="800">
              <a:latin typeface="Proxima Nova"/>
              <a:ea typeface="Proxima Nova"/>
              <a:cs typeface="Proxima Nova"/>
              <a:sym typeface="Proxima Nova"/>
            </a:endParaRPr>
          </a:p>
          <a:p>
            <a:pPr marL="0" lvl="0" indent="0" algn="l" rtl="0">
              <a:spcBef>
                <a:spcPts val="816"/>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**note from Jessie- let’s just glaze over this slide because they will also see these in the screen recording on slide 9??</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The training overview will provide information on the training as a whole along with details regarding the certification process and you’ll find the PDF of the handbook listed there.</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Conservation Districts 101 goes into the history and laws of conservation districts</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Fundamentals of a districts includes 5 of the modules which cover day to day operations, commissioner and employee responsibilities, board meeting how tos and requirements, and local work group meeting guidelines </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Partnership Roles and Responsibilities highlights each partner within the SC Conservation Partnership as well as other key state and national partners</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Outreach and Education includes 3 modules which cover overview information on various education and outreach opportunities, conservation district growth talks about successional growth as well as financial, and NRCS programs which many of you work closely with </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Watershed districts is similar to conservation districts 101. it covers the history and laws related to watershed districts.</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Finally, the self certification of completion must be filled out to go along with the individual certification forms. This module will also include a feedback survey which will help us to grow and improve this training program in the future</a:t>
            </a:r>
            <a:endParaRPr/>
          </a:p>
        </p:txBody>
      </p:sp>
      <p:sp>
        <p:nvSpPr>
          <p:cNvPr id="217" name="Google Shape;217;p7: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After researching different options we decided to go with Google classroom because it is free and user friendly. Our agency uses the Microsoft suite so we did have to create a generic SC Conservation Districts Google account</a:t>
            </a:r>
            <a:endParaRPr/>
          </a:p>
          <a:p>
            <a:pPr marL="0" lvl="0" indent="0" algn="l" rtl="0">
              <a:spcBef>
                <a:spcPts val="0"/>
              </a:spcBef>
              <a:spcAft>
                <a:spcPts val="0"/>
              </a:spcAft>
              <a:buNone/>
            </a:pPr>
            <a:endParaRPr/>
          </a:p>
          <a:p>
            <a:pPr marL="0" lvl="0" indent="0" algn="l" rtl="0">
              <a:spcBef>
                <a:spcPts val="0"/>
              </a:spcBef>
              <a:spcAft>
                <a:spcPts val="0"/>
              </a:spcAft>
              <a:buNone/>
            </a:pPr>
            <a:r>
              <a:rPr lang="en-US"/>
              <a:t>The classrooms are limited to 250 students. So to avoid maxing out the classroom or having to limit who could take it, there are area- specific classrooms based on our respective areas</a:t>
            </a:r>
            <a:endParaRPr/>
          </a:p>
        </p:txBody>
      </p:sp>
      <p:sp>
        <p:nvSpPr>
          <p:cNvPr id="226" name="Google Shape;226;p8: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To help make the process as easy and accessible as possible we created step by step instructions which were sent along with the area-specifc class code. It includes how to create a google account with an outside email address (yahoo, outlook, etc) and how to join the classroom. </a:t>
            </a:r>
            <a:endParaRPr/>
          </a:p>
        </p:txBody>
      </p:sp>
      <p:sp>
        <p:nvSpPr>
          <p:cNvPr id="235" name="Google Shape;235;p9: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5"/>
          <p:cNvSpPr/>
          <p:nvPr/>
        </p:nvSpPr>
        <p:spPr>
          <a:xfrm>
            <a:off x="900113" y="862013"/>
            <a:ext cx="10391775" cy="5133975"/>
          </a:xfrm>
          <a:prstGeom prst="rect">
            <a:avLst/>
          </a:prstGeom>
          <a:noFill/>
          <a:ln w="38100" cap="flat" cmpd="sng">
            <a:solidFill>
              <a:srgbClr val="4174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17" name="Google Shape;17;p25"/>
          <p:cNvSpPr/>
          <p:nvPr/>
        </p:nvSpPr>
        <p:spPr>
          <a:xfrm>
            <a:off x="0" y="0"/>
            <a:ext cx="12192000" cy="547688"/>
          </a:xfrm>
          <a:prstGeom prst="rect">
            <a:avLst/>
          </a:prstGeom>
          <a:solidFill>
            <a:srgbClr val="41748D">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18" name="Google Shape;18;p25"/>
          <p:cNvSpPr/>
          <p:nvPr/>
        </p:nvSpPr>
        <p:spPr>
          <a:xfrm>
            <a:off x="5162550" y="536575"/>
            <a:ext cx="1866900" cy="14382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19" name="Google Shape;19;p25"/>
          <p:cNvSpPr/>
          <p:nvPr/>
        </p:nvSpPr>
        <p:spPr>
          <a:xfrm>
            <a:off x="0" y="6310313"/>
            <a:ext cx="12192000" cy="547687"/>
          </a:xfrm>
          <a:prstGeom prst="rect">
            <a:avLst/>
          </a:prstGeom>
          <a:solidFill>
            <a:srgbClr val="41748D">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20" name="Google Shape;20;p25"/>
          <p:cNvSpPr/>
          <p:nvPr/>
        </p:nvSpPr>
        <p:spPr>
          <a:xfrm rot="-5400000">
            <a:off x="-3182937" y="3155949"/>
            <a:ext cx="6858000" cy="546101"/>
          </a:xfrm>
          <a:prstGeom prst="rect">
            <a:avLst/>
          </a:prstGeom>
          <a:solidFill>
            <a:srgbClr val="41748D">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21" name="Google Shape;21;p25"/>
          <p:cNvSpPr/>
          <p:nvPr/>
        </p:nvSpPr>
        <p:spPr>
          <a:xfrm rot="5400000">
            <a:off x="8516938" y="3155950"/>
            <a:ext cx="6858000" cy="546100"/>
          </a:xfrm>
          <a:prstGeom prst="rect">
            <a:avLst/>
          </a:prstGeom>
          <a:solidFill>
            <a:srgbClr val="41748D">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pic>
        <p:nvPicPr>
          <p:cNvPr id="22" name="Google Shape;22;p25" descr="Logo&#10;&#10;Description automatically generated"/>
          <p:cNvPicPr preferRelativeResize="0"/>
          <p:nvPr/>
        </p:nvPicPr>
        <p:blipFill rotWithShape="1">
          <a:blip r:embed="rId2">
            <a:alphaModFix/>
          </a:blip>
          <a:srcRect/>
          <a:stretch/>
        </p:blipFill>
        <p:spPr>
          <a:xfrm>
            <a:off x="5476875" y="636588"/>
            <a:ext cx="1238250" cy="1238250"/>
          </a:xfrm>
          <a:prstGeom prst="rect">
            <a:avLst/>
          </a:prstGeom>
          <a:noFill/>
          <a:ln>
            <a:noFill/>
          </a:ln>
        </p:spPr>
      </p:pic>
      <p:sp>
        <p:nvSpPr>
          <p:cNvPr id="23" name="Google Shape;23;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4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 name="Google Shape;24;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25"/>
          <p:cNvSpPr txBox="1">
            <a:spLocks noGrp="1"/>
          </p:cNvSpPr>
          <p:nvPr>
            <p:ph type="ftr" idx="11"/>
          </p:nvPr>
        </p:nvSpPr>
        <p:spPr>
          <a:xfrm>
            <a:off x="7531100" y="6401593"/>
            <a:ext cx="411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3A3A3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34"/>
          <p:cNvSpPr/>
          <p:nvPr/>
        </p:nvSpPr>
        <p:spPr>
          <a:xfrm>
            <a:off x="76201" y="85724"/>
            <a:ext cx="3876675" cy="279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74" name="Google Shape;74;p34"/>
          <p:cNvSpPr/>
          <p:nvPr/>
        </p:nvSpPr>
        <p:spPr>
          <a:xfrm>
            <a:off x="4157663" y="85725"/>
            <a:ext cx="3876675" cy="279401"/>
          </a:xfrm>
          <a:prstGeom prst="rect">
            <a:avLst/>
          </a:prstGeom>
          <a:solidFill>
            <a:schemeClr val="accen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75" name="Google Shape;75;p34"/>
          <p:cNvSpPr/>
          <p:nvPr/>
        </p:nvSpPr>
        <p:spPr>
          <a:xfrm>
            <a:off x="8239125" y="85724"/>
            <a:ext cx="3876675" cy="279401"/>
          </a:xfrm>
          <a:prstGeom prst="rect">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76" name="Google Shape;7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7" name="Google Shape;7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34"/>
          <p:cNvPicPr preferRelativeResize="0"/>
          <p:nvPr/>
        </p:nvPicPr>
        <p:blipFill rotWithShape="1">
          <a:blip r:embed="rId2">
            <a:alphaModFix/>
          </a:blip>
          <a:srcRect/>
          <a:stretch/>
        </p:blipFill>
        <p:spPr>
          <a:xfrm>
            <a:off x="9833004" y="5726290"/>
            <a:ext cx="2358996" cy="11311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2"/>
        <p:cNvGrpSpPr/>
        <p:nvPr/>
      </p:nvGrpSpPr>
      <p:grpSpPr>
        <a:xfrm>
          <a:off x="0" y="0"/>
          <a:ext cx="0" cy="0"/>
          <a:chOff x="0" y="0"/>
          <a:chExt cx="0" cy="0"/>
        </a:xfrm>
      </p:grpSpPr>
      <p:pic>
        <p:nvPicPr>
          <p:cNvPr id="83" name="Google Shape;83;p35"/>
          <p:cNvPicPr preferRelativeResize="0"/>
          <p:nvPr/>
        </p:nvPicPr>
        <p:blipFill rotWithShape="1">
          <a:blip r:embed="rId2">
            <a:alphaModFix/>
          </a:blip>
          <a:srcRect/>
          <a:stretch/>
        </p:blipFill>
        <p:spPr>
          <a:xfrm>
            <a:off x="9833004" y="5726290"/>
            <a:ext cx="2358996" cy="11311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8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accent1">
            <a:alpha val="24705"/>
          </a:schemeClr>
        </a:solidFill>
        <a:effectLst/>
      </p:bgPr>
    </p:bg>
    <p:spTree>
      <p:nvGrpSpPr>
        <p:cNvPr id="1" name="Shape 85"/>
        <p:cNvGrpSpPr/>
        <p:nvPr/>
      </p:nvGrpSpPr>
      <p:grpSpPr>
        <a:xfrm>
          <a:off x="0" y="0"/>
          <a:ext cx="0" cy="0"/>
          <a:chOff x="0" y="0"/>
          <a:chExt cx="0" cy="0"/>
        </a:xfrm>
      </p:grpSpPr>
      <p:sp>
        <p:nvSpPr>
          <p:cNvPr id="86" name="Google Shape;86;p37"/>
          <p:cNvSpPr/>
          <p:nvPr/>
        </p:nvSpPr>
        <p:spPr>
          <a:xfrm>
            <a:off x="306224" y="245691"/>
            <a:ext cx="11579551" cy="636661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7"/>
        <p:cNvGrpSpPr/>
        <p:nvPr/>
      </p:nvGrpSpPr>
      <p:grpSpPr>
        <a:xfrm>
          <a:off x="0" y="0"/>
          <a:ext cx="0" cy="0"/>
          <a:chOff x="0" y="0"/>
          <a:chExt cx="0" cy="0"/>
        </a:xfrm>
      </p:grpSpPr>
      <p:sp>
        <p:nvSpPr>
          <p:cNvPr id="88" name="Google Shape;88;p38"/>
          <p:cNvSpPr/>
          <p:nvPr/>
        </p:nvSpPr>
        <p:spPr>
          <a:xfrm>
            <a:off x="7400925" y="0"/>
            <a:ext cx="4857750" cy="6858000"/>
          </a:xfrm>
          <a:prstGeom prst="rect">
            <a:avLst/>
          </a:prstGeom>
          <a:solidFill>
            <a:schemeClr val="accent1"/>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cxnSp>
        <p:nvCxnSpPr>
          <p:cNvPr id="89" name="Google Shape;89;p38"/>
          <p:cNvCxnSpPr/>
          <p:nvPr/>
        </p:nvCxnSpPr>
        <p:spPr>
          <a:xfrm>
            <a:off x="8266113" y="2058988"/>
            <a:ext cx="3259137" cy="0"/>
          </a:xfrm>
          <a:prstGeom prst="straightConnector1">
            <a:avLst/>
          </a:prstGeom>
          <a:noFill/>
          <a:ln w="19050" cap="flat" cmpd="sng">
            <a:solidFill>
              <a:schemeClr val="lt1"/>
            </a:solidFill>
            <a:prstDash val="solid"/>
            <a:miter lim="800000"/>
            <a:headEnd type="none" w="sm" len="sm"/>
            <a:tailEnd type="none" w="sm" len="sm"/>
          </a:ln>
        </p:spPr>
      </p:cxnSp>
      <p:sp>
        <p:nvSpPr>
          <p:cNvPr id="90" name="Google Shape;90;p38"/>
          <p:cNvSpPr txBox="1">
            <a:spLocks noGrp="1"/>
          </p:cNvSpPr>
          <p:nvPr>
            <p:ph type="title"/>
          </p:nvPr>
        </p:nvSpPr>
        <p:spPr>
          <a:xfrm>
            <a:off x="7869237" y="458787"/>
            <a:ext cx="3932237" cy="145918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1" name="Google Shape;91;p38"/>
          <p:cNvSpPr txBox="1">
            <a:spLocks noGrp="1"/>
          </p:cNvSpPr>
          <p:nvPr>
            <p:ph type="body" idx="1"/>
          </p:nvPr>
        </p:nvSpPr>
        <p:spPr>
          <a:xfrm>
            <a:off x="838200" y="99218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38"/>
          <p:cNvSpPr txBox="1">
            <a:spLocks noGrp="1"/>
          </p:cNvSpPr>
          <p:nvPr>
            <p:ph type="body" idx="2"/>
          </p:nvPr>
        </p:nvSpPr>
        <p:spPr>
          <a:xfrm>
            <a:off x="7869238" y="2200003"/>
            <a:ext cx="3932237" cy="367057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3" name="Google Shape;93;p38"/>
          <p:cNvPicPr preferRelativeResize="0"/>
          <p:nvPr/>
        </p:nvPicPr>
        <p:blipFill rotWithShape="1">
          <a:blip r:embed="rId2">
            <a:alphaModFix/>
          </a:blip>
          <a:srcRect/>
          <a:stretch/>
        </p:blipFill>
        <p:spPr>
          <a:xfrm>
            <a:off x="9126910" y="5819618"/>
            <a:ext cx="1871528" cy="897368"/>
          </a:xfrm>
          <a:prstGeom prst="rect">
            <a:avLst/>
          </a:prstGeom>
          <a:noFill/>
          <a:ln>
            <a:noFill/>
          </a:ln>
          <a:effectLst>
            <a:outerShdw blurRad="50800" dist="38100" algn="l" rotWithShape="0">
              <a:srgbClr val="000000">
                <a:alpha val="40000"/>
              </a:srgb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
        <p:cNvGrpSpPr/>
        <p:nvPr/>
      </p:nvGrpSpPr>
      <p:grpSpPr>
        <a:xfrm>
          <a:off x="0" y="0"/>
          <a:ext cx="0" cy="0"/>
          <a:chOff x="0" y="0"/>
          <a:chExt cx="0" cy="0"/>
        </a:xfrm>
      </p:grpSpPr>
      <p:sp>
        <p:nvSpPr>
          <p:cNvPr id="95" name="Google Shape;95;p39"/>
          <p:cNvSpPr/>
          <p:nvPr/>
        </p:nvSpPr>
        <p:spPr>
          <a:xfrm>
            <a:off x="0" y="0"/>
            <a:ext cx="4857750" cy="6858000"/>
          </a:xfrm>
          <a:prstGeom prst="rect">
            <a:avLst/>
          </a:prstGeom>
          <a:solidFill>
            <a:schemeClr val="accen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cxnSp>
        <p:nvCxnSpPr>
          <p:cNvPr id="96" name="Google Shape;96;p39"/>
          <p:cNvCxnSpPr/>
          <p:nvPr/>
        </p:nvCxnSpPr>
        <p:spPr>
          <a:xfrm>
            <a:off x="836613" y="2049463"/>
            <a:ext cx="3259137" cy="0"/>
          </a:xfrm>
          <a:prstGeom prst="straightConnector1">
            <a:avLst/>
          </a:prstGeom>
          <a:noFill/>
          <a:ln w="19050" cap="flat" cmpd="sng">
            <a:solidFill>
              <a:schemeClr val="lt1"/>
            </a:solidFill>
            <a:prstDash val="solid"/>
            <a:miter lim="800000"/>
            <a:headEnd type="none" w="sm" len="sm"/>
            <a:tailEnd type="none" w="sm" len="sm"/>
          </a:ln>
        </p:spPr>
      </p:cxnSp>
      <p:sp>
        <p:nvSpPr>
          <p:cNvPr id="97" name="Google Shape;97;p39"/>
          <p:cNvSpPr txBox="1">
            <a:spLocks noGrp="1"/>
          </p:cNvSpPr>
          <p:nvPr>
            <p:ph type="title"/>
          </p:nvPr>
        </p:nvSpPr>
        <p:spPr>
          <a:xfrm>
            <a:off x="487363" y="449262"/>
            <a:ext cx="3932237" cy="146773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8" name="Google Shape;98;p39"/>
          <p:cNvSpPr>
            <a:spLocks noGrp="1"/>
          </p:cNvSpPr>
          <p:nvPr>
            <p:ph type="pic" idx="2"/>
          </p:nvPr>
        </p:nvSpPr>
        <p:spPr>
          <a:xfrm>
            <a:off x="5183188" y="987425"/>
            <a:ext cx="6172200" cy="4873625"/>
          </a:xfrm>
          <a:prstGeom prst="rect">
            <a:avLst/>
          </a:prstGeom>
          <a:noFill/>
          <a:ln>
            <a:noFill/>
          </a:ln>
        </p:spPr>
      </p:sp>
      <p:sp>
        <p:nvSpPr>
          <p:cNvPr id="99" name="Google Shape;99;p39"/>
          <p:cNvSpPr txBox="1">
            <a:spLocks noGrp="1"/>
          </p:cNvSpPr>
          <p:nvPr>
            <p:ph type="body" idx="1"/>
          </p:nvPr>
        </p:nvSpPr>
        <p:spPr>
          <a:xfrm>
            <a:off x="487363" y="2181932"/>
            <a:ext cx="3932237" cy="367911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0" name="Google Shape;100;p39"/>
          <p:cNvPicPr preferRelativeResize="0"/>
          <p:nvPr/>
        </p:nvPicPr>
        <p:blipFill rotWithShape="1">
          <a:blip r:embed="rId2">
            <a:alphaModFix/>
          </a:blip>
          <a:srcRect/>
          <a:stretch/>
        </p:blipFill>
        <p:spPr>
          <a:xfrm>
            <a:off x="1495515" y="5828164"/>
            <a:ext cx="1871528" cy="897368"/>
          </a:xfrm>
          <a:prstGeom prst="rect">
            <a:avLst/>
          </a:prstGeom>
          <a:noFill/>
          <a:ln>
            <a:noFill/>
          </a:ln>
          <a:effectLst>
            <a:outerShdw blurRad="50800" dist="38100" algn="l" rotWithShape="0">
              <a:srgbClr val="000000">
                <a:alpha val="4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26"/>
          <p:cNvSpPr/>
          <p:nvPr/>
        </p:nvSpPr>
        <p:spPr>
          <a:xfrm>
            <a:off x="838200" y="1709738"/>
            <a:ext cx="10521950" cy="2852737"/>
          </a:xfrm>
          <a:prstGeom prst="rect">
            <a:avLst/>
          </a:prstGeom>
          <a:solidFill>
            <a:srgbClr val="41748D">
              <a:alpha val="8784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28" name="Google Shape;28;p26"/>
          <p:cNvSpPr/>
          <p:nvPr/>
        </p:nvSpPr>
        <p:spPr>
          <a:xfrm>
            <a:off x="76201" y="85724"/>
            <a:ext cx="3876675" cy="279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29" name="Google Shape;29;p26"/>
          <p:cNvSpPr/>
          <p:nvPr/>
        </p:nvSpPr>
        <p:spPr>
          <a:xfrm>
            <a:off x="4157663" y="85725"/>
            <a:ext cx="3876675" cy="279401"/>
          </a:xfrm>
          <a:prstGeom prst="rect">
            <a:avLst/>
          </a:prstGeom>
          <a:solidFill>
            <a:schemeClr val="accen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30" name="Google Shape;30;p26"/>
          <p:cNvSpPr/>
          <p:nvPr/>
        </p:nvSpPr>
        <p:spPr>
          <a:xfrm>
            <a:off x="8239125" y="85724"/>
            <a:ext cx="3876675" cy="279401"/>
          </a:xfrm>
          <a:prstGeom prst="rect">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a:ea typeface="Proxima Nova"/>
              <a:cs typeface="Proxima Nova"/>
              <a:sym typeface="Proxima Nova"/>
            </a:endParaRPr>
          </a:p>
        </p:txBody>
      </p:sp>
      <p:sp>
        <p:nvSpPr>
          <p:cNvPr id="31" name="Google Shape;31;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33" name="Google Shape;33;p26"/>
          <p:cNvPicPr preferRelativeResize="0"/>
          <p:nvPr/>
        </p:nvPicPr>
        <p:blipFill rotWithShape="1">
          <a:blip r:embed="rId2">
            <a:alphaModFix/>
          </a:blip>
          <a:srcRect/>
          <a:stretch/>
        </p:blipFill>
        <p:spPr>
          <a:xfrm>
            <a:off x="9833004" y="5726290"/>
            <a:ext cx="2358996" cy="11311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cxnSp>
        <p:nvCxnSpPr>
          <p:cNvPr id="35" name="Google Shape;35;p27"/>
          <p:cNvCxnSpPr/>
          <p:nvPr/>
        </p:nvCxnSpPr>
        <p:spPr>
          <a:xfrm>
            <a:off x="179388" y="1718416"/>
            <a:ext cx="7718425" cy="0"/>
          </a:xfrm>
          <a:prstGeom prst="straightConnector1">
            <a:avLst/>
          </a:prstGeom>
          <a:noFill/>
          <a:ln w="38100" cap="flat" cmpd="sng">
            <a:solidFill>
              <a:schemeClr val="accent1"/>
            </a:solidFill>
            <a:prstDash val="solid"/>
            <a:miter lim="800000"/>
            <a:headEnd type="none" w="sm" len="sm"/>
            <a:tailEnd type="none" w="sm" len="sm"/>
          </a:ln>
        </p:spPr>
      </p:cxnSp>
      <p:pic>
        <p:nvPicPr>
          <p:cNvPr id="36" name="Google Shape;36;p27"/>
          <p:cNvPicPr preferRelativeResize="0"/>
          <p:nvPr/>
        </p:nvPicPr>
        <p:blipFill rotWithShape="1">
          <a:blip r:embed="rId2">
            <a:alphaModFix/>
          </a:blip>
          <a:srcRect/>
          <a:stretch/>
        </p:blipFill>
        <p:spPr>
          <a:xfrm>
            <a:off x="9833004" y="5725682"/>
            <a:ext cx="2358996" cy="1132318"/>
          </a:xfrm>
          <a:prstGeom prst="rect">
            <a:avLst/>
          </a:prstGeom>
          <a:noFill/>
          <a:ln>
            <a:noFill/>
          </a:ln>
        </p:spPr>
      </p:pic>
      <p:sp>
        <p:nvSpPr>
          <p:cNvPr id="37" name="Google Shape;3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9"/>
        <p:cNvGrpSpPr/>
        <p:nvPr/>
      </p:nvGrpSpPr>
      <p:grpSpPr>
        <a:xfrm>
          <a:off x="0" y="0"/>
          <a:ext cx="0" cy="0"/>
          <a:chOff x="0" y="0"/>
          <a:chExt cx="0" cy="0"/>
        </a:xfrm>
      </p:grpSpPr>
      <p:sp>
        <p:nvSpPr>
          <p:cNvPr id="40" name="Google Shape;40;p28"/>
          <p:cNvSpPr/>
          <p:nvPr/>
        </p:nvSpPr>
        <p:spPr>
          <a:xfrm>
            <a:off x="76201" y="85724"/>
            <a:ext cx="3876675" cy="279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41" name="Google Shape;41;p28"/>
          <p:cNvSpPr/>
          <p:nvPr/>
        </p:nvSpPr>
        <p:spPr>
          <a:xfrm>
            <a:off x="4157663" y="85725"/>
            <a:ext cx="3876675" cy="279401"/>
          </a:xfrm>
          <a:prstGeom prst="rect">
            <a:avLst/>
          </a:prstGeom>
          <a:solidFill>
            <a:schemeClr val="accen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42" name="Google Shape;42;p28"/>
          <p:cNvSpPr/>
          <p:nvPr/>
        </p:nvSpPr>
        <p:spPr>
          <a:xfrm>
            <a:off x="8239125" y="85724"/>
            <a:ext cx="3876675" cy="279401"/>
          </a:xfrm>
          <a:prstGeom prst="rect">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43" name="Google Shape;4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44" name="Google Shape;44;p28"/>
          <p:cNvPicPr preferRelativeResize="0"/>
          <p:nvPr/>
        </p:nvPicPr>
        <p:blipFill rotWithShape="1">
          <a:blip r:embed="rId2">
            <a:alphaModFix/>
          </a:blip>
          <a:srcRect/>
          <a:stretch/>
        </p:blipFill>
        <p:spPr>
          <a:xfrm>
            <a:off x="9833004" y="5726290"/>
            <a:ext cx="2358996" cy="1131102"/>
          </a:xfrm>
          <a:prstGeom prst="rect">
            <a:avLst/>
          </a:prstGeom>
          <a:noFill/>
          <a:ln>
            <a:noFill/>
          </a:ln>
        </p:spPr>
      </p:pic>
      <p:sp>
        <p:nvSpPr>
          <p:cNvPr id="45" name="Google Shape;45;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Only" type="titleOnly">
  <p:cSld name="TITLE_ONLY">
    <p:spTree>
      <p:nvGrpSpPr>
        <p:cNvPr id="1" name="Shape 46"/>
        <p:cNvGrpSpPr/>
        <p:nvPr/>
      </p:nvGrpSpPr>
      <p:grpSpPr>
        <a:xfrm>
          <a:off x="0" y="0"/>
          <a:ext cx="0" cy="0"/>
          <a:chOff x="0" y="0"/>
          <a:chExt cx="0" cy="0"/>
        </a:xfrm>
      </p:grpSpPr>
      <p:sp>
        <p:nvSpPr>
          <p:cNvPr id="47" name="Google Shape;47;p29"/>
          <p:cNvSpPr/>
          <p:nvPr/>
        </p:nvSpPr>
        <p:spPr>
          <a:xfrm>
            <a:off x="76201" y="85724"/>
            <a:ext cx="3876675" cy="279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48" name="Google Shape;48;p29"/>
          <p:cNvSpPr/>
          <p:nvPr/>
        </p:nvSpPr>
        <p:spPr>
          <a:xfrm>
            <a:off x="4157663" y="85725"/>
            <a:ext cx="3876675" cy="279401"/>
          </a:xfrm>
          <a:prstGeom prst="rect">
            <a:avLst/>
          </a:prstGeom>
          <a:solidFill>
            <a:schemeClr val="accen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49" name="Google Shape;49;p29"/>
          <p:cNvSpPr/>
          <p:nvPr/>
        </p:nvSpPr>
        <p:spPr>
          <a:xfrm>
            <a:off x="8239125" y="85724"/>
            <a:ext cx="3876675" cy="279401"/>
          </a:xfrm>
          <a:prstGeom prst="rect">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cxnSp>
        <p:nvCxnSpPr>
          <p:cNvPr id="52" name="Google Shape;52;p30"/>
          <p:cNvCxnSpPr/>
          <p:nvPr/>
        </p:nvCxnSpPr>
        <p:spPr>
          <a:xfrm>
            <a:off x="179388" y="1718416"/>
            <a:ext cx="7718425" cy="0"/>
          </a:xfrm>
          <a:prstGeom prst="straightConnector1">
            <a:avLst/>
          </a:prstGeom>
          <a:noFill/>
          <a:ln w="38100" cap="flat" cmpd="sng">
            <a:solidFill>
              <a:schemeClr val="accent1"/>
            </a:solidFill>
            <a:prstDash val="solid"/>
            <a:miter lim="800000"/>
            <a:headEnd type="none" w="sm" len="sm"/>
            <a:tailEnd type="none" w="sm" len="sm"/>
          </a:ln>
        </p:spPr>
      </p:cxnSp>
      <p:sp>
        <p:nvSpPr>
          <p:cNvPr id="53" name="Google Shape;5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 name="Google Shape;56;p30"/>
          <p:cNvPicPr preferRelativeResize="0"/>
          <p:nvPr/>
        </p:nvPicPr>
        <p:blipFill rotWithShape="1">
          <a:blip r:embed="rId2">
            <a:alphaModFix/>
          </a:blip>
          <a:srcRect/>
          <a:stretch/>
        </p:blipFill>
        <p:spPr>
          <a:xfrm>
            <a:off x="9833004" y="5726290"/>
            <a:ext cx="2358996" cy="11311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1"/>
          <p:cNvSpPr/>
          <p:nvPr/>
        </p:nvSpPr>
        <p:spPr>
          <a:xfrm>
            <a:off x="0" y="0"/>
            <a:ext cx="4857750" cy="6858000"/>
          </a:xfrm>
          <a:prstGeom prst="rect">
            <a:avLst/>
          </a:prstGeom>
          <a:solidFill>
            <a:schemeClr val="accen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pic>
        <p:nvPicPr>
          <p:cNvPr id="59" name="Google Shape;59;p31"/>
          <p:cNvPicPr preferRelativeResize="0"/>
          <p:nvPr/>
        </p:nvPicPr>
        <p:blipFill rotWithShape="1">
          <a:blip r:embed="rId2">
            <a:alphaModFix/>
          </a:blip>
          <a:srcRect/>
          <a:stretch/>
        </p:blipFill>
        <p:spPr>
          <a:xfrm>
            <a:off x="1495515" y="5811072"/>
            <a:ext cx="1871528" cy="897368"/>
          </a:xfrm>
          <a:prstGeom prst="rect">
            <a:avLst/>
          </a:prstGeom>
          <a:noFill/>
          <a:ln>
            <a:noFill/>
          </a:ln>
          <a:effectLst>
            <a:outerShdw blurRad="50800" dist="38100" algn="l" rotWithShape="0">
              <a:srgbClr val="000000">
                <a:alpha val="40000"/>
              </a:srgbClr>
            </a:outerShdw>
          </a:effectLst>
        </p:spPr>
      </p:pic>
      <p:cxnSp>
        <p:nvCxnSpPr>
          <p:cNvPr id="60" name="Google Shape;60;p31"/>
          <p:cNvCxnSpPr/>
          <p:nvPr/>
        </p:nvCxnSpPr>
        <p:spPr>
          <a:xfrm>
            <a:off x="836613" y="2049463"/>
            <a:ext cx="3259137" cy="0"/>
          </a:xfrm>
          <a:prstGeom prst="straightConnector1">
            <a:avLst/>
          </a:prstGeom>
          <a:noFill/>
          <a:ln w="19050" cap="flat" cmpd="sng">
            <a:solidFill>
              <a:schemeClr val="lt1"/>
            </a:solidFill>
            <a:prstDash val="solid"/>
            <a:miter lim="800000"/>
            <a:headEnd type="none" w="sm" len="sm"/>
            <a:tailEnd type="none" w="sm" len="sm"/>
          </a:ln>
        </p:spPr>
      </p:cxnSp>
      <p:sp>
        <p:nvSpPr>
          <p:cNvPr id="61" name="Google Shape;61;p31"/>
          <p:cNvSpPr txBox="1">
            <a:spLocks noGrp="1"/>
          </p:cNvSpPr>
          <p:nvPr>
            <p:ph type="title"/>
          </p:nvPr>
        </p:nvSpPr>
        <p:spPr>
          <a:xfrm>
            <a:off x="477838" y="436562"/>
            <a:ext cx="3932237" cy="14633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1"/>
          <p:cNvSpPr txBox="1">
            <a:spLocks noGrp="1"/>
          </p:cNvSpPr>
          <p:nvPr>
            <p:ph type="body" idx="2"/>
          </p:nvPr>
        </p:nvSpPr>
        <p:spPr>
          <a:xfrm>
            <a:off x="477838" y="2199024"/>
            <a:ext cx="3932237" cy="36493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4"/>
        <p:cNvGrpSpPr/>
        <p:nvPr/>
      </p:nvGrpSpPr>
      <p:grpSpPr>
        <a:xfrm>
          <a:off x="0" y="0"/>
          <a:ext cx="0" cy="0"/>
          <a:chOff x="0" y="0"/>
          <a:chExt cx="0" cy="0"/>
        </a:xfrm>
      </p:grpSpPr>
      <p:sp>
        <p:nvSpPr>
          <p:cNvPr id="65" name="Google Shape;65;p32"/>
          <p:cNvSpPr/>
          <p:nvPr/>
        </p:nvSpPr>
        <p:spPr>
          <a:xfrm>
            <a:off x="76201" y="85724"/>
            <a:ext cx="3876675" cy="2794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66" name="Google Shape;66;p32"/>
          <p:cNvSpPr/>
          <p:nvPr/>
        </p:nvSpPr>
        <p:spPr>
          <a:xfrm>
            <a:off x="4157663" y="85725"/>
            <a:ext cx="3876675" cy="279401"/>
          </a:xfrm>
          <a:prstGeom prst="rect">
            <a:avLst/>
          </a:prstGeom>
          <a:solidFill>
            <a:schemeClr val="accent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67" name="Google Shape;67;p32"/>
          <p:cNvSpPr/>
          <p:nvPr/>
        </p:nvSpPr>
        <p:spPr>
          <a:xfrm>
            <a:off x="8239125" y="85724"/>
            <a:ext cx="3876675" cy="279401"/>
          </a:xfrm>
          <a:prstGeom prst="rect">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
        <p:nvSpPr>
          <p:cNvPr id="68" name="Google Shape;6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69" name="Google Shape;69;p32"/>
          <p:cNvPicPr preferRelativeResize="0"/>
          <p:nvPr/>
        </p:nvPicPr>
        <p:blipFill rotWithShape="1">
          <a:blip r:embed="rId2">
            <a:alphaModFix/>
          </a:blip>
          <a:srcRect/>
          <a:stretch/>
        </p:blipFill>
        <p:spPr>
          <a:xfrm>
            <a:off x="9833004" y="5726290"/>
            <a:ext cx="2358996" cy="11311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type="blank">
  <p:cSld name="BLANK">
    <p:bg>
      <p:bgPr>
        <a:solidFill>
          <a:schemeClr val="lt1"/>
        </a:solidFill>
        <a:effectLst/>
      </p:bgPr>
    </p:bg>
    <p:spTree>
      <p:nvGrpSpPr>
        <p:cNvPr id="1" name="Shape 70"/>
        <p:cNvGrpSpPr/>
        <p:nvPr/>
      </p:nvGrpSpPr>
      <p:grpSpPr>
        <a:xfrm>
          <a:off x="0" y="0"/>
          <a:ext cx="0" cy="0"/>
          <a:chOff x="0" y="0"/>
          <a:chExt cx="0" cy="0"/>
        </a:xfrm>
      </p:grpSpPr>
      <p:sp>
        <p:nvSpPr>
          <p:cNvPr id="71" name="Google Shape;71;p33"/>
          <p:cNvSpPr/>
          <p:nvPr/>
        </p:nvSpPr>
        <p:spPr>
          <a:xfrm>
            <a:off x="306224" y="245691"/>
            <a:ext cx="11579551" cy="636661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a:ea typeface="Proxima Nova"/>
              <a:cs typeface="Proxima Nova"/>
              <a:sym typeface="Proxima Nov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1pPr>
            <a:lvl2pPr marR="0" lvl="1"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2pPr>
            <a:lvl3pPr marR="0" lvl="2"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3pPr>
            <a:lvl4pPr marR="0" lvl="3"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4pPr>
            <a:lvl5pPr marR="0" lvl="4"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5pPr>
            <a:lvl6pPr marR="0" lvl="5"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6pPr>
            <a:lvl7pPr marR="0" lvl="6"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7pPr>
            <a:lvl8pPr marR="0" lvl="7"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8pPr>
            <a:lvl9pPr marR="0" lvl="8" algn="l" rtl="0">
              <a:lnSpc>
                <a:spcPct val="90000"/>
              </a:lnSpc>
              <a:spcBef>
                <a:spcPts val="0"/>
              </a:spcBef>
              <a:spcAft>
                <a:spcPts val="0"/>
              </a:spcAft>
              <a:buSzPts val="1400"/>
              <a:buNone/>
              <a:defRPr sz="4400" b="1" i="0" u="none" strike="noStrike" cap="none">
                <a:solidFill>
                  <a:schemeClr val="dk1"/>
                </a:solidFill>
                <a:latin typeface="Proxima Nova"/>
                <a:ea typeface="Proxima Nova"/>
                <a:cs typeface="Proxima Nova"/>
                <a:sym typeface="Proxima Nova"/>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roxima Nova"/>
                <a:ea typeface="Proxima Nova"/>
                <a:cs typeface="Proxima Nova"/>
                <a:sym typeface="Proxima Nov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roxima Nova"/>
                <a:ea typeface="Proxima Nova"/>
                <a:cs typeface="Proxima Nova"/>
                <a:sym typeface="Proxima Nov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1pPr>
            <a:lvl2pPr marL="0" marR="0" lvl="1"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2pPr>
            <a:lvl3pPr marL="0" marR="0" lvl="2"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3pPr>
            <a:lvl4pPr marL="0" marR="0" lvl="3"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4pPr>
            <a:lvl5pPr marL="0" marR="0" lvl="4"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5pPr>
            <a:lvl6pPr marL="0" marR="0" lvl="5"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6pPr>
            <a:lvl7pPr marL="0" marR="0" lvl="6"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7pPr>
            <a:lvl8pPr marL="0" marR="0" lvl="7"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8pPr>
            <a:lvl9pPr marL="0" marR="0" lvl="8" indent="0" algn="r" rtl="0">
              <a:spcBef>
                <a:spcPts val="0"/>
              </a:spcBef>
              <a:spcAft>
                <a:spcPts val="0"/>
              </a:spcAft>
              <a:buNone/>
              <a:defRPr sz="1200" b="0" i="0" u="none" strike="noStrike" cap="none">
                <a:solidFill>
                  <a:srgbClr val="757575"/>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5KDIKy7ocMyn8yr77CBIPGmHk_HzD0OS/view"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1524000" y="1269502"/>
            <a:ext cx="9144000" cy="261051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None/>
            </a:pPr>
            <a:r>
              <a:rPr lang="en-US" sz="4400"/>
              <a:t>South Carolina </a:t>
            </a:r>
            <a:br>
              <a:rPr lang="en-US" sz="4400"/>
            </a:br>
            <a:r>
              <a:rPr lang="en-US" sz="4400"/>
              <a:t>Conservation Districts Training</a:t>
            </a:r>
            <a:endParaRPr/>
          </a:p>
        </p:txBody>
      </p:sp>
      <p:sp>
        <p:nvSpPr>
          <p:cNvPr id="107" name="Google Shape;107;p1"/>
          <p:cNvSpPr txBox="1">
            <a:spLocks noGrp="1"/>
          </p:cNvSpPr>
          <p:nvPr>
            <p:ph type="subTitle" idx="1"/>
          </p:nvPr>
        </p:nvSpPr>
        <p:spPr>
          <a:xfrm>
            <a:off x="1524000" y="3880022"/>
            <a:ext cx="9144000" cy="153542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SCDNR-Conservation Districts</a:t>
            </a:r>
            <a:endParaRPr/>
          </a:p>
          <a:p>
            <a:pPr marL="0" lvl="0" indent="0" algn="ctr" rtl="0">
              <a:lnSpc>
                <a:spcPct val="90000"/>
              </a:lnSpc>
              <a:spcBef>
                <a:spcPts val="1000"/>
              </a:spcBef>
              <a:spcAft>
                <a:spcPts val="0"/>
              </a:spcAft>
              <a:buClr>
                <a:schemeClr val="dk1"/>
              </a:buClr>
              <a:buSzPts val="2400"/>
              <a:buNone/>
            </a:pPr>
            <a:r>
              <a:rPr lang="en-US" i="1"/>
              <a:t>Field Operations</a:t>
            </a:r>
            <a:endParaRPr/>
          </a:p>
        </p:txBody>
      </p:sp>
      <p:sp>
        <p:nvSpPr>
          <p:cNvPr id="108" name="Google Shape;108;p1"/>
          <p:cNvSpPr/>
          <p:nvPr/>
        </p:nvSpPr>
        <p:spPr>
          <a:xfrm>
            <a:off x="7531100" y="6401593"/>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200" b="0" i="0" u="none" strike="noStrike" cap="none">
                <a:solidFill>
                  <a:srgbClr val="3A3A3A"/>
                </a:solidFill>
                <a:latin typeface="Proxima Nova"/>
                <a:ea typeface="Proxima Nova"/>
                <a:cs typeface="Proxima Nova"/>
                <a:sym typeface="Proxima Nova"/>
              </a:rPr>
              <a:t>Last edited: 10/2025</a:t>
            </a:r>
            <a:endParaRPr/>
          </a:p>
        </p:txBody>
      </p:sp>
      <p:sp>
        <p:nvSpPr>
          <p:cNvPr id="109" name="Google Shape;109;p1"/>
          <p:cNvSpPr/>
          <p:nvPr/>
        </p:nvSpPr>
        <p:spPr>
          <a:xfrm>
            <a:off x="7531100" y="6401593"/>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i="0" u="none" strike="noStrike" cap="none">
              <a:solidFill>
                <a:srgbClr val="3A3A3A"/>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0"/>
          <p:cNvSpPr txBox="1">
            <a:spLocks noGrp="1"/>
          </p:cNvSpPr>
          <p:nvPr>
            <p:ph type="title"/>
          </p:nvPr>
        </p:nvSpPr>
        <p:spPr>
          <a:xfrm>
            <a:off x="838200" y="365125"/>
            <a:ext cx="10515600" cy="8954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Google Classroom</a:t>
            </a:r>
            <a:endParaRPr/>
          </a:p>
        </p:txBody>
      </p:sp>
      <p:pic>
        <p:nvPicPr>
          <p:cNvPr id="247" name="Google Shape;247;p10" title="Media1.mp4">
            <a:hlinkClick r:id="rId3"/>
          </p:cNvPr>
          <p:cNvPicPr preferRelativeResize="0"/>
          <p:nvPr/>
        </p:nvPicPr>
        <p:blipFill>
          <a:blip r:embed="rId4">
            <a:alphaModFix/>
          </a:blip>
          <a:stretch>
            <a:fillRect/>
          </a:stretch>
        </p:blipFill>
        <p:spPr>
          <a:xfrm>
            <a:off x="1839337" y="1581050"/>
            <a:ext cx="8513324" cy="478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Voiceover Presentations</a:t>
            </a:r>
            <a:endParaRPr/>
          </a:p>
        </p:txBody>
      </p:sp>
      <p:pic>
        <p:nvPicPr>
          <p:cNvPr id="254" name="Google Shape;254;p11"/>
          <p:cNvPicPr preferRelativeResize="0">
            <a:picLocks noGrp="1"/>
          </p:cNvPicPr>
          <p:nvPr>
            <p:ph type="body" idx="1"/>
          </p:nvPr>
        </p:nvPicPr>
        <p:blipFill rotWithShape="1">
          <a:blip r:embed="rId3">
            <a:alphaModFix/>
          </a:blip>
          <a:srcRect r="49981"/>
          <a:stretch/>
        </p:blipFill>
        <p:spPr>
          <a:xfrm>
            <a:off x="6364421" y="2637473"/>
            <a:ext cx="4989381" cy="2805495"/>
          </a:xfrm>
          <a:prstGeom prst="rect">
            <a:avLst/>
          </a:prstGeom>
          <a:noFill/>
          <a:ln>
            <a:noFill/>
          </a:ln>
        </p:spPr>
      </p:pic>
      <p:grpSp>
        <p:nvGrpSpPr>
          <p:cNvPr id="255" name="Google Shape;255;p11"/>
          <p:cNvGrpSpPr/>
          <p:nvPr/>
        </p:nvGrpSpPr>
        <p:grpSpPr>
          <a:xfrm>
            <a:off x="838200" y="1928701"/>
            <a:ext cx="4989381" cy="3514267"/>
            <a:chOff x="108712" y="1478680"/>
            <a:chExt cx="5912131" cy="4164207"/>
          </a:xfrm>
        </p:grpSpPr>
        <p:pic>
          <p:nvPicPr>
            <p:cNvPr id="256" name="Google Shape;256;p11" descr="Line arrow: Clockwise curve with solid fill"/>
            <p:cNvPicPr preferRelativeResize="0"/>
            <p:nvPr/>
          </p:nvPicPr>
          <p:blipFill rotWithShape="1">
            <a:blip r:embed="rId4">
              <a:alphaModFix/>
            </a:blip>
            <a:srcRect/>
            <a:stretch/>
          </p:blipFill>
          <p:spPr>
            <a:xfrm rot="-9056688" flipH="1">
              <a:off x="716067" y="1627084"/>
              <a:ext cx="824915" cy="824915"/>
            </a:xfrm>
            <a:prstGeom prst="rect">
              <a:avLst/>
            </a:prstGeom>
            <a:noFill/>
            <a:ln>
              <a:noFill/>
            </a:ln>
          </p:spPr>
        </p:pic>
        <p:pic>
          <p:nvPicPr>
            <p:cNvPr id="257" name="Google Shape;257;p11" descr="Line arrow: Clockwise curve with solid fill"/>
            <p:cNvPicPr preferRelativeResize="0"/>
            <p:nvPr/>
          </p:nvPicPr>
          <p:blipFill rotWithShape="1">
            <a:blip r:embed="rId4">
              <a:alphaModFix/>
            </a:blip>
            <a:srcRect/>
            <a:stretch/>
          </p:blipFill>
          <p:spPr>
            <a:xfrm rot="8850283">
              <a:off x="4126896" y="1635962"/>
              <a:ext cx="819501" cy="819501"/>
            </a:xfrm>
            <a:prstGeom prst="rect">
              <a:avLst/>
            </a:prstGeom>
            <a:noFill/>
            <a:ln>
              <a:noFill/>
            </a:ln>
          </p:spPr>
        </p:pic>
        <p:pic>
          <p:nvPicPr>
            <p:cNvPr id="258" name="Google Shape;258;p11"/>
            <p:cNvPicPr preferRelativeResize="0"/>
            <p:nvPr/>
          </p:nvPicPr>
          <p:blipFill rotWithShape="1">
            <a:blip r:embed="rId5">
              <a:alphaModFix/>
            </a:blip>
            <a:srcRect l="50000"/>
            <a:stretch/>
          </p:blipFill>
          <p:spPr>
            <a:xfrm>
              <a:off x="108712" y="2317314"/>
              <a:ext cx="5912131" cy="3325573"/>
            </a:xfrm>
            <a:prstGeom prst="rect">
              <a:avLst/>
            </a:prstGeom>
            <a:noFill/>
            <a:ln>
              <a:noFill/>
            </a:ln>
          </p:spPr>
        </p:pic>
        <p:sp>
          <p:nvSpPr>
            <p:cNvPr id="259" name="Google Shape;259;p11"/>
            <p:cNvSpPr/>
            <p:nvPr/>
          </p:nvSpPr>
          <p:spPr>
            <a:xfrm>
              <a:off x="4910203" y="2417523"/>
              <a:ext cx="406148" cy="175364"/>
            </a:xfrm>
            <a:prstGeom prst="rect">
              <a:avLst/>
            </a:prstGeom>
            <a:noFill/>
            <a:ln w="38100" cap="flat" cmpd="sng">
              <a:solidFill>
                <a:srgbClr val="AB5C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11"/>
            <p:cNvSpPr/>
            <p:nvPr/>
          </p:nvSpPr>
          <p:spPr>
            <a:xfrm>
              <a:off x="432052" y="2505204"/>
              <a:ext cx="620134" cy="388307"/>
            </a:xfrm>
            <a:prstGeom prst="rect">
              <a:avLst/>
            </a:prstGeom>
            <a:noFill/>
            <a:ln w="38100" cap="flat" cmpd="sng">
              <a:solidFill>
                <a:srgbClr val="AB5C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 name="Google Shape;261;p11"/>
            <p:cNvSpPr/>
            <p:nvPr/>
          </p:nvSpPr>
          <p:spPr>
            <a:xfrm>
              <a:off x="1501539" y="1622818"/>
              <a:ext cx="2646324" cy="484195"/>
            </a:xfrm>
            <a:prstGeom prst="roundRect">
              <a:avLst>
                <a:gd name="adj" fmla="val 16667"/>
              </a:avLst>
            </a:prstGeom>
            <a:solidFill>
              <a:srgbClr val="F2F2F2"/>
            </a:solidFill>
            <a:ln w="9525" cap="flat" cmpd="sng">
              <a:solidFill>
                <a:srgbClr val="15608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Recording options</a:t>
              </a:r>
              <a:endParaRPr/>
            </a:p>
          </p:txBody>
        </p:sp>
      </p:grpSp>
      <p:pic>
        <p:nvPicPr>
          <p:cNvPr id="262" name="Google Shape;262;p11" descr="Line arrow: Clockwise curve with solid fill"/>
          <p:cNvPicPr preferRelativeResize="0"/>
          <p:nvPr/>
        </p:nvPicPr>
        <p:blipFill rotWithShape="1">
          <a:blip r:embed="rId4">
            <a:alphaModFix/>
          </a:blip>
          <a:srcRect/>
          <a:stretch/>
        </p:blipFill>
        <p:spPr>
          <a:xfrm rot="1435519" flipH="1">
            <a:off x="8299241" y="5450769"/>
            <a:ext cx="691595" cy="691595"/>
          </a:xfrm>
          <a:prstGeom prst="rect">
            <a:avLst/>
          </a:prstGeom>
          <a:noFill/>
          <a:ln>
            <a:noFill/>
          </a:ln>
        </p:spPr>
      </p:pic>
      <p:sp>
        <p:nvSpPr>
          <p:cNvPr id="263" name="Google Shape;263;p11"/>
          <p:cNvSpPr/>
          <p:nvPr/>
        </p:nvSpPr>
        <p:spPr>
          <a:xfrm>
            <a:off x="6488321" y="5737403"/>
            <a:ext cx="1892625" cy="408623"/>
          </a:xfrm>
          <a:prstGeom prst="roundRect">
            <a:avLst>
              <a:gd name="adj" fmla="val 16667"/>
            </a:avLst>
          </a:prstGeom>
          <a:solidFill>
            <a:srgbClr val="F2F2F2"/>
          </a:solidFill>
          <a:ln w="9525" cap="flat" cmpd="sng">
            <a:solidFill>
              <a:srgbClr val="15608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Recording view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Review Process</a:t>
            </a:r>
            <a:endParaRPr/>
          </a:p>
        </p:txBody>
      </p:sp>
      <p:pic>
        <p:nvPicPr>
          <p:cNvPr id="270" name="Google Shape;270;p12" descr="Logo&#10;&#10;AI-generated content may be incorrect."/>
          <p:cNvPicPr preferRelativeResize="0">
            <a:picLocks noGrp="1"/>
          </p:cNvPicPr>
          <p:nvPr>
            <p:ph type="body" idx="1"/>
          </p:nvPr>
        </p:nvPicPr>
        <p:blipFill rotWithShape="1">
          <a:blip r:embed="rId3">
            <a:alphaModFix/>
          </a:blip>
          <a:srcRect/>
          <a:stretch/>
        </p:blipFill>
        <p:spPr>
          <a:xfrm>
            <a:off x="838200" y="2425363"/>
            <a:ext cx="2933701" cy="2943480"/>
          </a:xfrm>
          <a:prstGeom prst="rect">
            <a:avLst/>
          </a:prstGeom>
          <a:noFill/>
          <a:ln>
            <a:noFill/>
          </a:ln>
        </p:spPr>
      </p:pic>
      <p:pic>
        <p:nvPicPr>
          <p:cNvPr id="271" name="Google Shape;271;p12"/>
          <p:cNvPicPr preferRelativeResize="0"/>
          <p:nvPr/>
        </p:nvPicPr>
        <p:blipFill rotWithShape="1">
          <a:blip r:embed="rId4">
            <a:alphaModFix/>
          </a:blip>
          <a:srcRect/>
          <a:stretch/>
        </p:blipFill>
        <p:spPr>
          <a:xfrm>
            <a:off x="7934024" y="1825625"/>
            <a:ext cx="3676048" cy="3676048"/>
          </a:xfrm>
          <a:prstGeom prst="rect">
            <a:avLst/>
          </a:prstGeom>
          <a:noFill/>
          <a:ln>
            <a:noFill/>
          </a:ln>
        </p:spPr>
      </p:pic>
      <p:pic>
        <p:nvPicPr>
          <p:cNvPr id="272" name="Google Shape;272;p12" descr="Logo&#10;&#10;AI-generated content may be incorrect."/>
          <p:cNvPicPr preferRelativeResize="0"/>
          <p:nvPr/>
        </p:nvPicPr>
        <p:blipFill rotWithShape="1">
          <a:blip r:embed="rId5">
            <a:alphaModFix/>
          </a:blip>
          <a:srcRect/>
          <a:stretch/>
        </p:blipFill>
        <p:spPr>
          <a:xfrm>
            <a:off x="4257976" y="2428005"/>
            <a:ext cx="3676048" cy="29408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Certification Process</a:t>
            </a:r>
            <a:endParaRPr/>
          </a:p>
        </p:txBody>
      </p:sp>
      <p:sp>
        <p:nvSpPr>
          <p:cNvPr id="279" name="Google Shape;279;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575"/>
              </a:buClr>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latin typeface="Proxima Nova"/>
                <a:ea typeface="Proxima Nova"/>
                <a:cs typeface="Proxima Nova"/>
                <a:sym typeface="Proxima Nova"/>
              </a:rPr>
              <a:t>Certification Process</a:t>
            </a:r>
            <a:endParaRPr/>
          </a:p>
        </p:txBody>
      </p:sp>
      <p:sp>
        <p:nvSpPr>
          <p:cNvPr id="286" name="Google Shape;286;p14"/>
          <p:cNvSpPr txBox="1">
            <a:spLocks noGrp="1"/>
          </p:cNvSpPr>
          <p:nvPr>
            <p:ph type="body" idx="4294967295"/>
          </p:nvPr>
        </p:nvSpPr>
        <p:spPr>
          <a:xfrm>
            <a:off x="0" y="1690688"/>
            <a:ext cx="10515600" cy="435133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87" name="Google Shape;287;p14" descr="Text, letter&#10;&#10;AI-generated content may be incorrect."/>
          <p:cNvPicPr preferRelativeResize="0"/>
          <p:nvPr/>
        </p:nvPicPr>
        <p:blipFill rotWithShape="1">
          <a:blip r:embed="rId3">
            <a:alphaModFix/>
          </a:blip>
          <a:srcRect/>
          <a:stretch/>
        </p:blipFill>
        <p:spPr>
          <a:xfrm>
            <a:off x="6401145" y="1561464"/>
            <a:ext cx="3462252" cy="4480561"/>
          </a:xfrm>
          <a:prstGeom prst="rect">
            <a:avLst/>
          </a:prstGeom>
          <a:noFill/>
          <a:ln w="12700" cap="flat" cmpd="sng">
            <a:solidFill>
              <a:schemeClr val="dk1"/>
            </a:solidFill>
            <a:prstDash val="solid"/>
            <a:round/>
            <a:headEnd type="none" w="sm" len="sm"/>
            <a:tailEnd type="none" w="sm" len="sm"/>
          </a:ln>
        </p:spPr>
      </p:pic>
      <p:pic>
        <p:nvPicPr>
          <p:cNvPr id="288" name="Google Shape;288;p14" descr="Text, letter&#10;&#10;AI-generated content may be incorrect."/>
          <p:cNvPicPr preferRelativeResize="0"/>
          <p:nvPr/>
        </p:nvPicPr>
        <p:blipFill rotWithShape="1">
          <a:blip r:embed="rId4">
            <a:alphaModFix/>
          </a:blip>
          <a:srcRect/>
          <a:stretch/>
        </p:blipFill>
        <p:spPr>
          <a:xfrm>
            <a:off x="1888547" y="1561464"/>
            <a:ext cx="3462251" cy="4480560"/>
          </a:xfrm>
          <a:prstGeom prst="rect">
            <a:avLst/>
          </a:prstGeom>
          <a:noFill/>
          <a:ln w="12700" cap="flat" cmpd="sng">
            <a:solidFill>
              <a:schemeClr val="dk1"/>
            </a:solidFill>
            <a:prstDash val="solid"/>
            <a:round/>
            <a:headEnd type="none" w="sm" len="sm"/>
            <a:tailEnd type="none" w="sm" len="sm"/>
          </a:ln>
        </p:spPr>
      </p:pic>
      <p:pic>
        <p:nvPicPr>
          <p:cNvPr id="289" name="Google Shape;289;p14" descr="Signature with solid fill"/>
          <p:cNvPicPr preferRelativeResize="0"/>
          <p:nvPr/>
        </p:nvPicPr>
        <p:blipFill rotWithShape="1">
          <a:blip r:embed="rId5">
            <a:alphaModFix/>
          </a:blip>
          <a:srcRect/>
          <a:stretch/>
        </p:blipFill>
        <p:spPr>
          <a:xfrm>
            <a:off x="2286173" y="4867447"/>
            <a:ext cx="571327" cy="5713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5"/>
          <p:cNvSpPr txBox="1">
            <a:spLocks noGrp="1"/>
          </p:cNvSpPr>
          <p:nvPr>
            <p:ph type="title"/>
          </p:nvPr>
        </p:nvSpPr>
        <p:spPr>
          <a:xfrm>
            <a:off x="477838" y="436562"/>
            <a:ext cx="3932237" cy="146334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Gradebooks</a:t>
            </a:r>
            <a:endParaRPr/>
          </a:p>
        </p:txBody>
      </p:sp>
      <p:sp>
        <p:nvSpPr>
          <p:cNvPr id="296" name="Google Shape;296;p15"/>
          <p:cNvSpPr txBox="1">
            <a:spLocks noGrp="1"/>
          </p:cNvSpPr>
          <p:nvPr>
            <p:ph type="body" idx="2"/>
          </p:nvPr>
        </p:nvSpPr>
        <p:spPr>
          <a:xfrm>
            <a:off x="477838" y="2199024"/>
            <a:ext cx="3932237" cy="3649326"/>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chemeClr val="lt1"/>
              </a:buClr>
              <a:buSzPts val="2800"/>
              <a:buFont typeface="Arial"/>
              <a:buChar char="•"/>
            </a:pPr>
            <a:r>
              <a:rPr lang="en-US" sz="2800"/>
              <a:t>1 per area</a:t>
            </a:r>
            <a:endParaRPr/>
          </a:p>
          <a:p>
            <a:pPr marL="285750" lvl="0" indent="-285750" algn="l" rtl="0">
              <a:lnSpc>
                <a:spcPct val="90000"/>
              </a:lnSpc>
              <a:spcBef>
                <a:spcPts val="1000"/>
              </a:spcBef>
              <a:spcAft>
                <a:spcPts val="0"/>
              </a:spcAft>
              <a:buClr>
                <a:schemeClr val="lt1"/>
              </a:buClr>
              <a:buSzPts val="2800"/>
              <a:buFont typeface="Arial"/>
              <a:buChar char="•"/>
            </a:pPr>
            <a:r>
              <a:rPr lang="en-US" sz="2800"/>
              <a:t>All quiz responses populate into a single Google sheet</a:t>
            </a:r>
            <a:endParaRPr/>
          </a:p>
          <a:p>
            <a:pPr marL="285750" lvl="0" indent="-285750" algn="l" rtl="0">
              <a:lnSpc>
                <a:spcPct val="90000"/>
              </a:lnSpc>
              <a:spcBef>
                <a:spcPts val="1000"/>
              </a:spcBef>
              <a:spcAft>
                <a:spcPts val="0"/>
              </a:spcAft>
              <a:buClr>
                <a:schemeClr val="lt1"/>
              </a:buClr>
              <a:buSzPts val="2800"/>
              <a:buFont typeface="Arial"/>
              <a:buChar char="•"/>
            </a:pPr>
            <a:r>
              <a:rPr lang="en-US" sz="2800"/>
              <a:t>Excel sheet tracks individual, district, and recertification progress</a:t>
            </a:r>
            <a:endParaRPr/>
          </a:p>
        </p:txBody>
      </p:sp>
      <p:pic>
        <p:nvPicPr>
          <p:cNvPr id="297" name="Google Shape;297;p15" descr="Graphical user interface, application, table, Excel&#10;&#10;AI-generated content may be incorrect."/>
          <p:cNvPicPr preferRelativeResize="0"/>
          <p:nvPr/>
        </p:nvPicPr>
        <p:blipFill rotWithShape="1">
          <a:blip r:embed="rId3">
            <a:alphaModFix/>
          </a:blip>
          <a:srcRect/>
          <a:stretch/>
        </p:blipFill>
        <p:spPr>
          <a:xfrm>
            <a:off x="5048032" y="185839"/>
            <a:ext cx="6666130" cy="4081476"/>
          </a:xfrm>
          <a:prstGeom prst="rect">
            <a:avLst/>
          </a:prstGeom>
          <a:noFill/>
          <a:ln>
            <a:noFill/>
          </a:ln>
        </p:spPr>
      </p:pic>
      <p:pic>
        <p:nvPicPr>
          <p:cNvPr id="298" name="Google Shape;298;p15" descr="Graphical user interface, application, table, Excel&#10;&#10;AI-generated content may be incorrect."/>
          <p:cNvPicPr preferRelativeResize="0"/>
          <p:nvPr/>
        </p:nvPicPr>
        <p:blipFill rotWithShape="1">
          <a:blip r:embed="rId4">
            <a:alphaModFix/>
          </a:blip>
          <a:srcRect r="8060"/>
          <a:stretch/>
        </p:blipFill>
        <p:spPr>
          <a:xfrm>
            <a:off x="5360129" y="3218439"/>
            <a:ext cx="6556640" cy="33870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Benefits &amp; Stats</a:t>
            </a:r>
            <a:endParaRPr/>
          </a:p>
        </p:txBody>
      </p:sp>
      <p:sp>
        <p:nvSpPr>
          <p:cNvPr id="305" name="Google Shape;30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575"/>
              </a:buClr>
              <a:buSzPts val="24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7"/>
          <p:cNvSpPr txBox="1">
            <a:spLocks noGrp="1"/>
          </p:cNvSpPr>
          <p:nvPr>
            <p:ph type="title"/>
          </p:nvPr>
        </p:nvSpPr>
        <p:spPr>
          <a:xfrm>
            <a:off x="2015611" y="365125"/>
            <a:ext cx="674493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Benefits</a:t>
            </a:r>
            <a:endParaRPr/>
          </a:p>
        </p:txBody>
      </p:sp>
      <p:pic>
        <p:nvPicPr>
          <p:cNvPr id="312" name="Google Shape;312;p17" descr="A picture containing floor, indoor, person&#10;&#10;AI-generated content may be incorrect."/>
          <p:cNvPicPr preferRelativeResize="0">
            <a:picLocks noGrp="1"/>
          </p:cNvPicPr>
          <p:nvPr>
            <p:ph type="body" idx="1"/>
          </p:nvPr>
        </p:nvPicPr>
        <p:blipFill rotWithShape="1">
          <a:blip r:embed="rId3">
            <a:alphaModFix/>
          </a:blip>
          <a:srcRect/>
          <a:stretch/>
        </p:blipFill>
        <p:spPr>
          <a:xfrm>
            <a:off x="122765" y="2476536"/>
            <a:ext cx="3899212" cy="2923819"/>
          </a:xfrm>
          <a:prstGeom prst="rect">
            <a:avLst/>
          </a:prstGeom>
          <a:noFill/>
          <a:ln>
            <a:noFill/>
          </a:ln>
        </p:spPr>
      </p:pic>
      <p:pic>
        <p:nvPicPr>
          <p:cNvPr id="313" name="Google Shape;313;p17" descr="A group of people standing in a room with computers&#10;&#10;AI-generated content may be incorrect."/>
          <p:cNvPicPr preferRelativeResize="0"/>
          <p:nvPr/>
        </p:nvPicPr>
        <p:blipFill rotWithShape="1">
          <a:blip r:embed="rId4">
            <a:alphaModFix/>
          </a:blip>
          <a:srcRect/>
          <a:stretch/>
        </p:blipFill>
        <p:spPr>
          <a:xfrm>
            <a:off x="8170811" y="2476538"/>
            <a:ext cx="3898424" cy="2923818"/>
          </a:xfrm>
          <a:prstGeom prst="rect">
            <a:avLst/>
          </a:prstGeom>
          <a:noFill/>
          <a:ln>
            <a:noFill/>
          </a:ln>
        </p:spPr>
      </p:pic>
      <p:pic>
        <p:nvPicPr>
          <p:cNvPr id="314" name="Google Shape;314;p17" descr="A group of people holding certificates&#10;&#10;AI-generated content may be incorrect."/>
          <p:cNvPicPr preferRelativeResize="0"/>
          <p:nvPr/>
        </p:nvPicPr>
        <p:blipFill rotWithShape="1">
          <a:blip r:embed="rId5">
            <a:alphaModFix/>
          </a:blip>
          <a:srcRect/>
          <a:stretch/>
        </p:blipFill>
        <p:spPr>
          <a:xfrm>
            <a:off x="4146787" y="2476535"/>
            <a:ext cx="3898425" cy="2923819"/>
          </a:xfrm>
          <a:prstGeom prst="rect">
            <a:avLst/>
          </a:prstGeom>
          <a:noFill/>
          <a:ln>
            <a:noFill/>
          </a:ln>
        </p:spPr>
      </p:pic>
      <p:pic>
        <p:nvPicPr>
          <p:cNvPr id="315" name="Google Shape;315;p17" descr="Cheers with solid fill"/>
          <p:cNvPicPr preferRelativeResize="0"/>
          <p:nvPr/>
        </p:nvPicPr>
        <p:blipFill rotWithShape="1">
          <a:blip r:embed="rId6">
            <a:alphaModFix/>
          </a:blip>
          <a:srcRect/>
          <a:stretch/>
        </p:blipFill>
        <p:spPr>
          <a:xfrm>
            <a:off x="334297" y="297733"/>
            <a:ext cx="1393723" cy="13937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aphicFrame>
        <p:nvGraphicFramePr>
          <p:cNvPr id="321" name="Google Shape;321;p18"/>
          <p:cNvGraphicFramePr/>
          <p:nvPr/>
        </p:nvGraphicFramePr>
        <p:xfrm>
          <a:off x="341763" y="1003592"/>
          <a:ext cx="5951133" cy="48221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2" name="Google Shape;322;p18"/>
          <p:cNvGraphicFramePr/>
          <p:nvPr/>
        </p:nvGraphicFramePr>
        <p:xfrm>
          <a:off x="5545699" y="1005178"/>
          <a:ext cx="6264165" cy="48203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latin typeface="Proxima Nova"/>
                <a:ea typeface="Proxima Nova"/>
                <a:cs typeface="Proxima Nova"/>
                <a:sym typeface="Proxima Nova"/>
              </a:rPr>
              <a:t>Recognition</a:t>
            </a:r>
            <a:endParaRPr/>
          </a:p>
        </p:txBody>
      </p:sp>
      <p:sp>
        <p:nvSpPr>
          <p:cNvPr id="329" name="Google Shape;329;p19"/>
          <p:cNvSpPr txBox="1"/>
          <p:nvPr/>
        </p:nvSpPr>
        <p:spPr>
          <a:xfrm>
            <a:off x="484093" y="1941384"/>
            <a:ext cx="508256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Proxima Nova"/>
                <a:ea typeface="Proxima Nova"/>
                <a:cs typeface="Proxima Nova"/>
                <a:sym typeface="Proxima Nova"/>
              </a:rPr>
              <a:t>Individual</a:t>
            </a:r>
            <a:endParaRPr/>
          </a:p>
        </p:txBody>
      </p:sp>
      <p:sp>
        <p:nvSpPr>
          <p:cNvPr id="330" name="Google Shape;330;p19"/>
          <p:cNvSpPr txBox="1"/>
          <p:nvPr/>
        </p:nvSpPr>
        <p:spPr>
          <a:xfrm>
            <a:off x="6844554" y="1941384"/>
            <a:ext cx="486335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Proxima Nova"/>
                <a:ea typeface="Proxima Nova"/>
                <a:cs typeface="Proxima Nova"/>
                <a:sym typeface="Proxima Nova"/>
              </a:rPr>
              <a:t>Certified District</a:t>
            </a:r>
            <a:endParaRPr/>
          </a:p>
        </p:txBody>
      </p:sp>
      <p:pic>
        <p:nvPicPr>
          <p:cNvPr id="331" name="Google Shape;331;p19"/>
          <p:cNvPicPr preferRelativeResize="0"/>
          <p:nvPr/>
        </p:nvPicPr>
        <p:blipFill rotWithShape="1">
          <a:blip r:embed="rId3">
            <a:alphaModFix/>
          </a:blip>
          <a:srcRect/>
          <a:stretch/>
        </p:blipFill>
        <p:spPr>
          <a:xfrm>
            <a:off x="7208326" y="2619683"/>
            <a:ext cx="4024692" cy="3019120"/>
          </a:xfrm>
          <a:prstGeom prst="rect">
            <a:avLst/>
          </a:prstGeom>
          <a:noFill/>
          <a:ln>
            <a:noFill/>
          </a:ln>
        </p:spPr>
      </p:pic>
      <p:pic>
        <p:nvPicPr>
          <p:cNvPr id="332" name="Google Shape;332;p19" descr="Text, letter&#10;&#10;AI-generated content may be incorrect."/>
          <p:cNvPicPr preferRelativeResize="0"/>
          <p:nvPr/>
        </p:nvPicPr>
        <p:blipFill rotWithShape="1">
          <a:blip r:embed="rId4">
            <a:alphaModFix/>
          </a:blip>
          <a:srcRect t="2999" b="2304"/>
          <a:stretch/>
        </p:blipFill>
        <p:spPr>
          <a:xfrm>
            <a:off x="1013030" y="2619683"/>
            <a:ext cx="4024692" cy="30191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Overview </a:t>
            </a:r>
            <a:endParaRPr/>
          </a:p>
        </p:txBody>
      </p:sp>
      <p:sp>
        <p:nvSpPr>
          <p:cNvPr id="116" name="Google Shape;116;p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575"/>
              </a:buClr>
              <a:buSzPts val="2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Recertification</a:t>
            </a:r>
            <a:endParaRPr/>
          </a:p>
        </p:txBody>
      </p:sp>
      <p:sp>
        <p:nvSpPr>
          <p:cNvPr id="339" name="Google Shape;33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575"/>
              </a:buClr>
              <a:buSzPts val="24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How to receive credits….</a:t>
            </a:r>
            <a:endParaRPr/>
          </a:p>
        </p:txBody>
      </p:sp>
      <p:pic>
        <p:nvPicPr>
          <p:cNvPr id="346" name="Google Shape;346;p21" descr="A group of people at an outdoor event&#10;&#10;AI-generated content may be incorrect."/>
          <p:cNvPicPr preferRelativeResize="0"/>
          <p:nvPr/>
        </p:nvPicPr>
        <p:blipFill rotWithShape="1">
          <a:blip r:embed="rId3">
            <a:alphaModFix/>
          </a:blip>
          <a:srcRect/>
          <a:stretch/>
        </p:blipFill>
        <p:spPr>
          <a:xfrm>
            <a:off x="7951303" y="2446738"/>
            <a:ext cx="4240697" cy="3180523"/>
          </a:xfrm>
          <a:prstGeom prst="rect">
            <a:avLst/>
          </a:prstGeom>
          <a:noFill/>
          <a:ln>
            <a:noFill/>
          </a:ln>
        </p:spPr>
      </p:pic>
      <p:pic>
        <p:nvPicPr>
          <p:cNvPr id="347" name="Google Shape;347;p21" descr="A group of people sitting at tables&#10;&#10;AI-generated content may be incorrect."/>
          <p:cNvPicPr preferRelativeResize="0"/>
          <p:nvPr/>
        </p:nvPicPr>
        <p:blipFill rotWithShape="1">
          <a:blip r:embed="rId4">
            <a:alphaModFix/>
          </a:blip>
          <a:srcRect/>
          <a:stretch/>
        </p:blipFill>
        <p:spPr>
          <a:xfrm>
            <a:off x="-1" y="2446738"/>
            <a:ext cx="4240696" cy="3180522"/>
          </a:xfrm>
          <a:prstGeom prst="rect">
            <a:avLst/>
          </a:prstGeom>
          <a:noFill/>
          <a:ln>
            <a:noFill/>
          </a:ln>
        </p:spPr>
      </p:pic>
      <p:pic>
        <p:nvPicPr>
          <p:cNvPr id="348" name="Google Shape;348;p21" descr="A group of people posing for a photo in front of a building&#10;&#10;AI-generated content may be incorrect."/>
          <p:cNvPicPr preferRelativeResize="0"/>
          <p:nvPr/>
        </p:nvPicPr>
        <p:blipFill rotWithShape="1">
          <a:blip r:embed="rId5">
            <a:alphaModFix/>
          </a:blip>
          <a:srcRect/>
          <a:stretch/>
        </p:blipFill>
        <p:spPr>
          <a:xfrm>
            <a:off x="3930768" y="1996179"/>
            <a:ext cx="4330463" cy="4081641"/>
          </a:xfrm>
          <a:prstGeom prst="rect">
            <a:avLst/>
          </a:prstGeom>
          <a:noFill/>
          <a:ln>
            <a:noFill/>
          </a:ln>
        </p:spPr>
      </p:pic>
      <p:sp>
        <p:nvSpPr>
          <p:cNvPr id="349" name="Google Shape;349;p21"/>
          <p:cNvSpPr/>
          <p:nvPr/>
        </p:nvSpPr>
        <p:spPr>
          <a:xfrm>
            <a:off x="960781" y="1664598"/>
            <a:ext cx="2270585" cy="715089"/>
          </a:xfrm>
          <a:prstGeom prst="roundRect">
            <a:avLst>
              <a:gd name="adj" fmla="val 16667"/>
            </a:avLst>
          </a:prstGeom>
          <a:solidFill>
            <a:srgbClr val="F2F2F2"/>
          </a:solidFill>
          <a:ln w="9525" cap="flat" cmpd="sng">
            <a:solidFill>
              <a:srgbClr val="15608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SCACD Mid-Year Meeting</a:t>
            </a:r>
            <a:endParaRPr/>
          </a:p>
        </p:txBody>
      </p:sp>
      <p:sp>
        <p:nvSpPr>
          <p:cNvPr id="350" name="Google Shape;350;p21"/>
          <p:cNvSpPr/>
          <p:nvPr/>
        </p:nvSpPr>
        <p:spPr>
          <a:xfrm>
            <a:off x="1894132" y="5945556"/>
            <a:ext cx="2807077" cy="715089"/>
          </a:xfrm>
          <a:prstGeom prst="roundRect">
            <a:avLst>
              <a:gd name="adj" fmla="val 16667"/>
            </a:avLst>
          </a:prstGeom>
          <a:solidFill>
            <a:srgbClr val="F2F2F2"/>
          </a:solidFill>
          <a:ln w="9525" cap="flat" cmpd="sng">
            <a:solidFill>
              <a:srgbClr val="15608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Conservation Districts </a:t>
            </a:r>
            <a:endParaRPr/>
          </a:p>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day at the State House</a:t>
            </a:r>
            <a:endParaRPr/>
          </a:p>
        </p:txBody>
      </p:sp>
      <p:sp>
        <p:nvSpPr>
          <p:cNvPr id="351" name="Google Shape;351;p21"/>
          <p:cNvSpPr/>
          <p:nvPr/>
        </p:nvSpPr>
        <p:spPr>
          <a:xfrm>
            <a:off x="8468140" y="1628951"/>
            <a:ext cx="2186258" cy="715089"/>
          </a:xfrm>
          <a:prstGeom prst="roundRect">
            <a:avLst>
              <a:gd name="adj" fmla="val 16667"/>
            </a:avLst>
          </a:prstGeom>
          <a:solidFill>
            <a:srgbClr val="F2F2F2"/>
          </a:solidFill>
          <a:ln w="9525" cap="flat" cmpd="sng">
            <a:solidFill>
              <a:srgbClr val="15608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Stewardship Week Field Day</a:t>
            </a:r>
            <a:endParaRPr/>
          </a:p>
        </p:txBody>
      </p:sp>
      <p:pic>
        <p:nvPicPr>
          <p:cNvPr id="352" name="Google Shape;352;p21" descr="Line arrow: Clockwise curve with solid fill"/>
          <p:cNvPicPr preferRelativeResize="0"/>
          <p:nvPr/>
        </p:nvPicPr>
        <p:blipFill rotWithShape="1">
          <a:blip r:embed="rId6">
            <a:alphaModFix/>
          </a:blip>
          <a:srcRect/>
          <a:stretch/>
        </p:blipFill>
        <p:spPr>
          <a:xfrm rot="10174919">
            <a:off x="10569953" y="1729413"/>
            <a:ext cx="788781" cy="788781"/>
          </a:xfrm>
          <a:prstGeom prst="rect">
            <a:avLst/>
          </a:prstGeom>
          <a:noFill/>
          <a:ln>
            <a:noFill/>
          </a:ln>
        </p:spPr>
      </p:pic>
      <p:pic>
        <p:nvPicPr>
          <p:cNvPr id="353" name="Google Shape;353;p21" descr="Line arrow: Clockwise curve with solid fill"/>
          <p:cNvPicPr preferRelativeResize="0"/>
          <p:nvPr/>
        </p:nvPicPr>
        <p:blipFill rotWithShape="1">
          <a:blip r:embed="rId6">
            <a:alphaModFix/>
          </a:blip>
          <a:srcRect/>
          <a:stretch/>
        </p:blipFill>
        <p:spPr>
          <a:xfrm rot="-10174919" flipH="1">
            <a:off x="275036" y="1729412"/>
            <a:ext cx="788781" cy="788781"/>
          </a:xfrm>
          <a:prstGeom prst="rect">
            <a:avLst/>
          </a:prstGeom>
          <a:noFill/>
          <a:ln>
            <a:noFill/>
          </a:ln>
        </p:spPr>
      </p:pic>
      <p:pic>
        <p:nvPicPr>
          <p:cNvPr id="354" name="Google Shape;354;p21" descr="Line arrow: Clockwise curve with solid fill"/>
          <p:cNvPicPr preferRelativeResize="0"/>
          <p:nvPr/>
        </p:nvPicPr>
        <p:blipFill rotWithShape="1">
          <a:blip r:embed="rId6">
            <a:alphaModFix/>
          </a:blip>
          <a:srcRect/>
          <a:stretch/>
        </p:blipFill>
        <p:spPr>
          <a:xfrm rot="1607344" flipH="1">
            <a:off x="4673352" y="5938050"/>
            <a:ext cx="788781" cy="7887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2"/>
          <p:cNvSpPr txBox="1">
            <a:spLocks noGrp="1"/>
          </p:cNvSpPr>
          <p:nvPr>
            <p:ph type="title"/>
          </p:nvPr>
        </p:nvSpPr>
        <p:spPr>
          <a:xfrm>
            <a:off x="477838" y="436562"/>
            <a:ext cx="3932237" cy="146334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Recertification</a:t>
            </a:r>
            <a:endParaRPr/>
          </a:p>
        </p:txBody>
      </p:sp>
      <p:sp>
        <p:nvSpPr>
          <p:cNvPr id="361" name="Google Shape;361;p22"/>
          <p:cNvSpPr txBox="1">
            <a:spLocks noGrp="1"/>
          </p:cNvSpPr>
          <p:nvPr>
            <p:ph type="body" idx="2"/>
          </p:nvPr>
        </p:nvSpPr>
        <p:spPr>
          <a:xfrm>
            <a:off x="477838" y="2363638"/>
            <a:ext cx="3932237" cy="3484712"/>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chemeClr val="lt1"/>
              </a:buClr>
              <a:buSzPts val="2400"/>
              <a:buFont typeface="Arial"/>
              <a:buChar char="•"/>
            </a:pPr>
            <a:r>
              <a:rPr lang="en-US" sz="2400"/>
              <a:t>Participants sign-in to their area-specific sign-in sheet</a:t>
            </a:r>
            <a:endParaRPr/>
          </a:p>
          <a:p>
            <a:pPr marL="285750" lvl="0" indent="-285750" algn="l" rtl="0">
              <a:lnSpc>
                <a:spcPct val="90000"/>
              </a:lnSpc>
              <a:spcBef>
                <a:spcPts val="1000"/>
              </a:spcBef>
              <a:spcAft>
                <a:spcPts val="0"/>
              </a:spcAft>
              <a:buClr>
                <a:schemeClr val="lt1"/>
              </a:buClr>
              <a:buSzPts val="2400"/>
              <a:buFont typeface="Arial"/>
              <a:buChar char="•"/>
            </a:pPr>
            <a:r>
              <a:rPr lang="en-US" sz="2400"/>
              <a:t>Area coordinator complete the Recertification Credit Form per event and send it out</a:t>
            </a:r>
            <a:endParaRPr/>
          </a:p>
        </p:txBody>
      </p:sp>
      <p:pic>
        <p:nvPicPr>
          <p:cNvPr id="362" name="Google Shape;362;p22" descr="Text&#10;&#10;AI-generated content may be incorrect."/>
          <p:cNvPicPr preferRelativeResize="0"/>
          <p:nvPr/>
        </p:nvPicPr>
        <p:blipFill rotWithShape="1">
          <a:blip r:embed="rId3">
            <a:alphaModFix/>
          </a:blip>
          <a:srcRect/>
          <a:stretch/>
        </p:blipFill>
        <p:spPr>
          <a:xfrm>
            <a:off x="5276574" y="141250"/>
            <a:ext cx="4229100" cy="5472952"/>
          </a:xfrm>
          <a:prstGeom prst="rect">
            <a:avLst/>
          </a:prstGeom>
          <a:noFill/>
          <a:ln w="12700" cap="flat" cmpd="sng">
            <a:solidFill>
              <a:schemeClr val="dk1"/>
            </a:solidFill>
            <a:prstDash val="solid"/>
            <a:round/>
            <a:headEnd type="none" w="sm" len="sm"/>
            <a:tailEnd type="none" w="sm" len="sm"/>
          </a:ln>
        </p:spPr>
      </p:pic>
      <p:pic>
        <p:nvPicPr>
          <p:cNvPr id="363" name="Google Shape;363;p22" descr="Table&#10;&#10;AI-generated content may be incorrect."/>
          <p:cNvPicPr preferRelativeResize="0"/>
          <p:nvPr/>
        </p:nvPicPr>
        <p:blipFill rotWithShape="1">
          <a:blip r:embed="rId4">
            <a:alphaModFix/>
          </a:blip>
          <a:srcRect/>
          <a:stretch/>
        </p:blipFill>
        <p:spPr>
          <a:xfrm>
            <a:off x="6687840" y="2637183"/>
            <a:ext cx="5279439" cy="4079567"/>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Contact us!</a:t>
            </a:r>
            <a:endParaRPr/>
          </a:p>
        </p:txBody>
      </p:sp>
      <p:sp>
        <p:nvSpPr>
          <p:cNvPr id="370" name="Google Shape;370;p23"/>
          <p:cNvSpPr txBox="1">
            <a:spLocks noGrp="1"/>
          </p:cNvSpPr>
          <p:nvPr>
            <p:ph type="body" idx="1"/>
          </p:nvPr>
        </p:nvSpPr>
        <p:spPr>
          <a:xfrm>
            <a:off x="659620" y="2035366"/>
            <a:ext cx="58497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Tyler Brown, </a:t>
            </a:r>
            <a:r>
              <a:rPr lang="en-US" sz="1600" b="0" i="0" u="none" strike="noStrike" cap="none">
                <a:solidFill>
                  <a:srgbClr val="000000"/>
                </a:solidFill>
                <a:latin typeface="Proxima Nova"/>
                <a:ea typeface="Proxima Nova"/>
                <a:cs typeface="Proxima Nova"/>
                <a:sym typeface="Proxima Nova"/>
              </a:rPr>
              <a:t>BrownTy@dnr.sc.gov</a:t>
            </a:r>
            <a:endParaRPr sz="1600" b="1"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Conservation Districts Program Manager</a:t>
            </a:r>
            <a:endParaRPr sz="1600" b="0" i="1" u="none" strike="noStrike" cap="none">
              <a:solidFill>
                <a:srgbClr val="000000"/>
              </a:solidFill>
              <a:latin typeface="Proxima Nova"/>
              <a:ea typeface="Proxima Nova"/>
              <a:cs typeface="Proxima Nova"/>
              <a:sym typeface="Proxima Nova"/>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Brooke Myres, </a:t>
            </a:r>
            <a:r>
              <a:rPr lang="en-US" sz="1600" b="0" i="0" u="none" strike="noStrike" cap="none">
                <a:solidFill>
                  <a:srgbClr val="000000"/>
                </a:solidFill>
                <a:latin typeface="Proxima Nova"/>
                <a:ea typeface="Proxima Nova"/>
                <a:cs typeface="Proxima Nova"/>
                <a:sym typeface="Proxima Nova"/>
              </a:rPr>
              <a:t>MyresB@dnr.sc.gov</a:t>
            </a:r>
            <a:endParaRPr sz="1600" b="1"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Field Operations Program Manager</a:t>
            </a:r>
            <a:endParaRPr sz="1600" b="0" i="1"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Jordan Baker, </a:t>
            </a:r>
            <a:r>
              <a:rPr lang="en-US" sz="1600" b="0" i="0" u="none" strike="noStrike" cap="none">
                <a:solidFill>
                  <a:srgbClr val="000000"/>
                </a:solidFill>
                <a:latin typeface="Proxima Nova"/>
                <a:ea typeface="Proxima Nova"/>
                <a:cs typeface="Proxima Nova"/>
                <a:sym typeface="Proxima Nova"/>
              </a:rPr>
              <a:t>BakerJ@dnr.sc.gov</a:t>
            </a:r>
            <a:endParaRPr sz="1600" b="1"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Administrative Assistant</a:t>
            </a:r>
            <a:endParaRPr sz="1600" b="1" i="1"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John Hayes, </a:t>
            </a:r>
            <a:r>
              <a:rPr lang="en-US" sz="1600" b="0" i="0" u="none" strike="noStrike" cap="none">
                <a:solidFill>
                  <a:srgbClr val="000000"/>
                </a:solidFill>
                <a:latin typeface="Proxima Nova"/>
                <a:ea typeface="Proxima Nova"/>
                <a:cs typeface="Proxima Nova"/>
                <a:sym typeface="Proxima Nova"/>
              </a:rPr>
              <a:t>HayesJ@dnr.sc.gov</a:t>
            </a:r>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Watershed Districts Coordinator</a:t>
            </a:r>
            <a:endParaRPr sz="1600" b="0" i="0" u="none" strike="noStrike" cap="none">
              <a:solidFill>
                <a:srgbClr val="000000"/>
              </a:solidFill>
              <a:latin typeface="Proxima Nova"/>
              <a:ea typeface="Proxima Nova"/>
              <a:cs typeface="Proxima Nova"/>
              <a:sym typeface="Proxima Nova"/>
            </a:endParaRPr>
          </a:p>
          <a:p>
            <a:pPr marL="914400" marR="0" lvl="2" indent="0" algn="l" rtl="0">
              <a:lnSpc>
                <a:spcPct val="90000"/>
              </a:lnSpc>
              <a:spcBef>
                <a:spcPts val="500"/>
              </a:spcBef>
              <a:spcAft>
                <a:spcPts val="0"/>
              </a:spcAft>
              <a:buClr>
                <a:schemeClr val="dk1"/>
              </a:buClr>
              <a:buSzPts val="1600"/>
              <a:buFont typeface="Arial"/>
              <a:buNone/>
            </a:pPr>
            <a:endParaRPr sz="1600" b="0" i="0" u="none" strike="noStrike" cap="none">
              <a:solidFill>
                <a:srgbClr val="3F4A22"/>
              </a:solidFill>
              <a:latin typeface="Proxima Nova"/>
              <a:ea typeface="Proxima Nova"/>
              <a:cs typeface="Proxima Nova"/>
              <a:sym typeface="Proxima Nova"/>
            </a:endParaRPr>
          </a:p>
          <a:p>
            <a:pPr marL="228600" lvl="0" indent="-50800" algn="l" rtl="0">
              <a:lnSpc>
                <a:spcPct val="90000"/>
              </a:lnSpc>
              <a:spcBef>
                <a:spcPts val="1000"/>
              </a:spcBef>
              <a:spcAft>
                <a:spcPts val="0"/>
              </a:spcAft>
              <a:buClr>
                <a:schemeClr val="dk1"/>
              </a:buClr>
              <a:buSzPts val="2800"/>
              <a:buNone/>
            </a:pPr>
            <a:endParaRPr/>
          </a:p>
        </p:txBody>
      </p:sp>
      <p:sp>
        <p:nvSpPr>
          <p:cNvPr id="371" name="Google Shape;371;p23"/>
          <p:cNvSpPr txBox="1">
            <a:spLocks noGrp="1"/>
          </p:cNvSpPr>
          <p:nvPr>
            <p:ph type="body" idx="2"/>
          </p:nvPr>
        </p:nvSpPr>
        <p:spPr>
          <a:xfrm>
            <a:off x="5777952" y="2035431"/>
            <a:ext cx="61245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Katie Hoffman</a:t>
            </a:r>
            <a:r>
              <a:rPr lang="en-US" sz="1600" b="0" i="0" u="none" strike="noStrike" cap="none">
                <a:solidFill>
                  <a:srgbClr val="000000"/>
                </a:solidFill>
                <a:latin typeface="Proxima Nova"/>
                <a:ea typeface="Proxima Nova"/>
                <a:cs typeface="Proxima Nova"/>
                <a:sym typeface="Proxima Nova"/>
              </a:rPr>
              <a:t>,  HoffmanKM@dnr.sc.gov</a:t>
            </a: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West Piedmont Conservation District Coordinator</a:t>
            </a:r>
            <a:r>
              <a:rPr lang="en-US" sz="1600" b="0" i="1" u="none" strike="noStrike" cap="none">
                <a:solidFill>
                  <a:srgbClr val="000000"/>
                </a:solidFill>
                <a:latin typeface="Proxima Nova"/>
                <a:ea typeface="Proxima Nova"/>
                <a:cs typeface="Proxima Nova"/>
                <a:sym typeface="Proxima Nova"/>
              </a:rPr>
              <a:t> </a:t>
            </a:r>
            <a:endParaRPr/>
          </a:p>
          <a:p>
            <a:pPr marL="0" marR="0" lvl="0" indent="0" algn="l" rtl="0">
              <a:lnSpc>
                <a:spcPct val="90000"/>
              </a:lnSpc>
              <a:spcBef>
                <a:spcPts val="1000"/>
              </a:spcBef>
              <a:spcAft>
                <a:spcPts val="0"/>
              </a:spcAft>
              <a:buClr>
                <a:schemeClr val="dk1"/>
              </a:buClr>
              <a:buSzPts val="1600"/>
              <a:buFont typeface="Arial"/>
              <a:buNone/>
            </a:pPr>
            <a:endParaRPr sz="1600" b="0" i="1"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Mary Bracey</a:t>
            </a:r>
            <a:r>
              <a:rPr lang="en-US" sz="1600" b="0" i="0" u="none" strike="noStrike" cap="none">
                <a:solidFill>
                  <a:srgbClr val="000000"/>
                </a:solidFill>
                <a:latin typeface="Proxima Nova"/>
                <a:ea typeface="Proxima Nova"/>
                <a:cs typeface="Proxima Nova"/>
                <a:sym typeface="Proxima Nova"/>
              </a:rPr>
              <a:t>, BraceyM@dnr.sc.gov </a:t>
            </a: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Pee Dee Conservation District Coordinator</a:t>
            </a:r>
            <a:r>
              <a:rPr lang="en-US" sz="1600" b="0" i="0" u="none" strike="noStrike" cap="none">
                <a:solidFill>
                  <a:srgbClr val="000000"/>
                </a:solidFill>
                <a:latin typeface="Proxima Nova"/>
                <a:ea typeface="Proxima Nova"/>
                <a:cs typeface="Proxima Nova"/>
                <a:sym typeface="Proxima Nova"/>
              </a:rPr>
              <a:t> </a:t>
            </a: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chemeClr val="dk1"/>
              </a:buClr>
              <a:buSzPts val="1600"/>
              <a:buFont typeface="Arial"/>
              <a:buNone/>
            </a:pPr>
            <a:endParaRPr sz="1600" b="1"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rgbClr val="000000"/>
                </a:solidFill>
                <a:latin typeface="Proxima Nova"/>
                <a:ea typeface="Proxima Nova"/>
                <a:cs typeface="Proxima Nova"/>
                <a:sym typeface="Proxima Nova"/>
              </a:rPr>
              <a:t>Jennifer Morris, </a:t>
            </a:r>
            <a:r>
              <a:rPr lang="en-US" sz="1600" b="0" i="0" u="none" strike="noStrike" cap="none">
                <a:solidFill>
                  <a:srgbClr val="000000"/>
                </a:solidFill>
                <a:latin typeface="Proxima Nova"/>
                <a:ea typeface="Proxima Nova"/>
                <a:cs typeface="Proxima Nova"/>
                <a:sym typeface="Proxima Nova"/>
              </a:rPr>
              <a:t>MorrisJ@dnr.sc.gov</a:t>
            </a:r>
            <a:endParaRPr sz="1600" b="1"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rgbClr val="000000"/>
              </a:buClr>
              <a:buSzPts val="1600"/>
              <a:buFont typeface="Arial"/>
              <a:buNone/>
            </a:pPr>
            <a:r>
              <a:rPr lang="en-US" sz="1600" b="1" i="1" u="none" strike="noStrike" cap="none">
                <a:solidFill>
                  <a:srgbClr val="000000"/>
                </a:solidFill>
                <a:latin typeface="Proxima Nova"/>
                <a:ea typeface="Proxima Nova"/>
                <a:cs typeface="Proxima Nova"/>
                <a:sym typeface="Proxima Nova"/>
              </a:rPr>
              <a:t>Edisto-Savannah Valley Conservation District Coordinator </a:t>
            </a:r>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0" lvl="0" indent="0" algn="l" rtl="0">
              <a:spcBef>
                <a:spcPts val="1000"/>
              </a:spcBef>
              <a:spcAft>
                <a:spcPts val="0"/>
              </a:spcAft>
              <a:buClr>
                <a:schemeClr val="dk1"/>
              </a:buClr>
              <a:buSzPts val="1600"/>
              <a:buFont typeface="Arial"/>
              <a:buNone/>
            </a:pPr>
            <a:r>
              <a:rPr lang="en-US" sz="1600" b="1"/>
              <a:t>Jessica Egan, </a:t>
            </a:r>
            <a:r>
              <a:rPr lang="en-US" sz="1600"/>
              <a:t>EganJ@dnr.sc.gov</a:t>
            </a:r>
            <a:endParaRPr/>
          </a:p>
          <a:p>
            <a:pPr marL="0" lvl="0" indent="0" algn="l" rtl="0">
              <a:spcBef>
                <a:spcPts val="1000"/>
              </a:spcBef>
              <a:spcAft>
                <a:spcPts val="0"/>
              </a:spcAft>
              <a:buClr>
                <a:schemeClr val="dk1"/>
              </a:buClr>
              <a:buSzPts val="1600"/>
              <a:buFont typeface="Arial"/>
              <a:buNone/>
            </a:pPr>
            <a:r>
              <a:rPr lang="en-US" sz="1600" b="1" i="1"/>
              <a:t>Program Development Coordinator</a:t>
            </a:r>
            <a:endParaRPr sz="1600">
              <a:solidFill>
                <a:srgbClr val="000000"/>
              </a:solidFill>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0" marR="0" lvl="0" indent="0" algn="l" rtl="0">
              <a:lnSpc>
                <a:spcPct val="90000"/>
              </a:lnSpc>
              <a:spcBef>
                <a:spcPts val="1000"/>
              </a:spcBef>
              <a:spcAft>
                <a:spcPts val="0"/>
              </a:spcAft>
              <a:buClr>
                <a:schemeClr val="dk1"/>
              </a:buClr>
              <a:buSzPts val="1600"/>
              <a:buFont typeface="Arial"/>
              <a:buNone/>
            </a:pPr>
            <a:endParaRPr sz="1600" b="1" i="1" u="none" strike="noStrike" cap="none">
              <a:solidFill>
                <a:srgbClr val="000000"/>
              </a:solidFill>
              <a:latin typeface="Proxima Nova"/>
              <a:ea typeface="Proxima Nova"/>
              <a:cs typeface="Proxima Nova"/>
              <a:sym typeface="Proxima Nova"/>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Proxima Nova"/>
              <a:ea typeface="Proxima Nova"/>
              <a:cs typeface="Proxima Nova"/>
              <a:sym typeface="Proxima Nova"/>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Goals</a:t>
            </a:r>
            <a:endParaRPr/>
          </a:p>
        </p:txBody>
      </p:sp>
      <p:grpSp>
        <p:nvGrpSpPr>
          <p:cNvPr id="123" name="Google Shape;123;p3"/>
          <p:cNvGrpSpPr/>
          <p:nvPr/>
        </p:nvGrpSpPr>
        <p:grpSpPr>
          <a:xfrm>
            <a:off x="808453" y="2669898"/>
            <a:ext cx="2627967" cy="1995437"/>
            <a:chOff x="808453" y="2712281"/>
            <a:chExt cx="2627967" cy="1995437"/>
          </a:xfrm>
        </p:grpSpPr>
        <p:sp>
          <p:nvSpPr>
            <p:cNvPr id="124" name="Google Shape;124;p3" descr="Clipboard All Crosses with solid fill"/>
            <p:cNvSpPr/>
            <p:nvPr/>
          </p:nvSpPr>
          <p:spPr>
            <a:xfrm>
              <a:off x="1457326" y="2712281"/>
              <a:ext cx="1162048" cy="106685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grpSp>
          <p:nvGrpSpPr>
            <p:cNvPr id="125" name="Google Shape;125;p3"/>
            <p:cNvGrpSpPr/>
            <p:nvPr/>
          </p:nvGrpSpPr>
          <p:grpSpPr>
            <a:xfrm>
              <a:off x="808453" y="3095752"/>
              <a:ext cx="2627967" cy="1611966"/>
              <a:chOff x="108365" y="2542841"/>
              <a:chExt cx="2627967" cy="1611966"/>
            </a:xfrm>
          </p:grpSpPr>
          <p:sp>
            <p:nvSpPr>
              <p:cNvPr id="126" name="Google Shape;126;p3"/>
              <p:cNvSpPr/>
              <p:nvPr/>
            </p:nvSpPr>
            <p:spPr>
              <a:xfrm>
                <a:off x="276539" y="2542841"/>
                <a:ext cx="2459793" cy="6855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127" name="Google Shape;127;p3"/>
              <p:cNvSpPr txBox="1"/>
              <p:nvPr/>
            </p:nvSpPr>
            <p:spPr>
              <a:xfrm>
                <a:off x="108365" y="3469261"/>
                <a:ext cx="2459793" cy="68554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Proxima Nova"/>
                  <a:buNone/>
                </a:pPr>
                <a:r>
                  <a:rPr lang="en-US" sz="2000" b="1" cap="none">
                    <a:solidFill>
                      <a:schemeClr val="dk1"/>
                    </a:solidFill>
                    <a:latin typeface="Proxima Nova"/>
                    <a:ea typeface="Proxima Nova"/>
                    <a:cs typeface="Proxima Nova"/>
                    <a:sym typeface="Proxima Nova"/>
                  </a:rPr>
                  <a:t>COMPREHENSIVE</a:t>
                </a:r>
                <a:endParaRPr sz="1600" b="1">
                  <a:solidFill>
                    <a:schemeClr val="dk1"/>
                  </a:solidFill>
                  <a:latin typeface="Proxima Nova"/>
                  <a:ea typeface="Proxima Nova"/>
                  <a:cs typeface="Proxima Nova"/>
                  <a:sym typeface="Proxima Nova"/>
                </a:endParaRPr>
              </a:p>
            </p:txBody>
          </p:sp>
        </p:grpSp>
      </p:grpSp>
      <p:grpSp>
        <p:nvGrpSpPr>
          <p:cNvPr id="128" name="Google Shape;128;p3"/>
          <p:cNvGrpSpPr/>
          <p:nvPr/>
        </p:nvGrpSpPr>
        <p:grpSpPr>
          <a:xfrm>
            <a:off x="3243578" y="2669898"/>
            <a:ext cx="1930412" cy="1700619"/>
            <a:chOff x="3243578" y="2712281"/>
            <a:chExt cx="1930412" cy="1700619"/>
          </a:xfrm>
        </p:grpSpPr>
        <p:sp>
          <p:nvSpPr>
            <p:cNvPr id="129" name="Google Shape;129;p3" descr="Dollar"/>
            <p:cNvSpPr/>
            <p:nvPr/>
          </p:nvSpPr>
          <p:spPr>
            <a:xfrm>
              <a:off x="3519488" y="2712281"/>
              <a:ext cx="1162048" cy="106685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grpSp>
          <p:nvGrpSpPr>
            <p:cNvPr id="130" name="Google Shape;130;p3"/>
            <p:cNvGrpSpPr/>
            <p:nvPr/>
          </p:nvGrpSpPr>
          <p:grpSpPr>
            <a:xfrm>
              <a:off x="3243578" y="3076701"/>
              <a:ext cx="1930412" cy="1336199"/>
              <a:chOff x="2543490" y="2523790"/>
              <a:chExt cx="1930412" cy="1336199"/>
            </a:xfrm>
          </p:grpSpPr>
          <p:sp>
            <p:nvSpPr>
              <p:cNvPr id="131" name="Google Shape;131;p3"/>
              <p:cNvSpPr/>
              <p:nvPr/>
            </p:nvSpPr>
            <p:spPr>
              <a:xfrm>
                <a:off x="2760035" y="2523790"/>
                <a:ext cx="1713867" cy="6855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132" name="Google Shape;132;p3"/>
              <p:cNvSpPr txBox="1"/>
              <p:nvPr/>
            </p:nvSpPr>
            <p:spPr>
              <a:xfrm>
                <a:off x="2543490" y="3469261"/>
                <a:ext cx="1713867" cy="39072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Proxima Nova"/>
                  <a:buNone/>
                </a:pPr>
                <a:r>
                  <a:rPr lang="en-US" sz="2000" b="1" cap="none">
                    <a:solidFill>
                      <a:schemeClr val="dk1"/>
                    </a:solidFill>
                    <a:latin typeface="Proxima Nova"/>
                    <a:ea typeface="Proxima Nova"/>
                    <a:cs typeface="Proxima Nova"/>
                    <a:sym typeface="Proxima Nova"/>
                  </a:rPr>
                  <a:t>FREE!</a:t>
                </a:r>
                <a:endParaRPr sz="1800" b="1">
                  <a:solidFill>
                    <a:schemeClr val="dk1"/>
                  </a:solidFill>
                  <a:latin typeface="Proxima Nova"/>
                  <a:ea typeface="Proxima Nova"/>
                  <a:cs typeface="Proxima Nova"/>
                  <a:sym typeface="Proxima Nova"/>
                </a:endParaRPr>
              </a:p>
            </p:txBody>
          </p:sp>
        </p:grpSp>
      </p:grpSp>
      <p:grpSp>
        <p:nvGrpSpPr>
          <p:cNvPr id="133" name="Google Shape;133;p3"/>
          <p:cNvGrpSpPr/>
          <p:nvPr/>
        </p:nvGrpSpPr>
        <p:grpSpPr>
          <a:xfrm>
            <a:off x="5239066" y="2669898"/>
            <a:ext cx="1780541" cy="2773991"/>
            <a:chOff x="5239066" y="2712281"/>
            <a:chExt cx="1780541" cy="2773991"/>
          </a:xfrm>
        </p:grpSpPr>
        <p:sp>
          <p:nvSpPr>
            <p:cNvPr id="134" name="Google Shape;134;p3" descr="Users"/>
            <p:cNvSpPr/>
            <p:nvPr/>
          </p:nvSpPr>
          <p:spPr>
            <a:xfrm>
              <a:off x="5581650" y="2712281"/>
              <a:ext cx="1162048" cy="106685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grpSp>
          <p:nvGrpSpPr>
            <p:cNvPr id="135" name="Google Shape;135;p3"/>
            <p:cNvGrpSpPr/>
            <p:nvPr/>
          </p:nvGrpSpPr>
          <p:grpSpPr>
            <a:xfrm>
              <a:off x="5239066" y="4022172"/>
              <a:ext cx="1780541" cy="1464100"/>
              <a:chOff x="4773829" y="1745236"/>
              <a:chExt cx="1780541" cy="1464100"/>
            </a:xfrm>
          </p:grpSpPr>
          <p:sp>
            <p:nvSpPr>
              <p:cNvPr id="136" name="Google Shape;136;p3"/>
              <p:cNvSpPr/>
              <p:nvPr/>
            </p:nvSpPr>
            <p:spPr>
              <a:xfrm>
                <a:off x="4773829" y="2523790"/>
                <a:ext cx="1713867" cy="6855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137" name="Google Shape;137;p3"/>
              <p:cNvSpPr txBox="1"/>
              <p:nvPr/>
            </p:nvSpPr>
            <p:spPr>
              <a:xfrm>
                <a:off x="4840503" y="1745236"/>
                <a:ext cx="1713867" cy="68554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Proxima Nova"/>
                  <a:buNone/>
                </a:pPr>
                <a:r>
                  <a:rPr lang="en-US" sz="2000" b="1" cap="none">
                    <a:solidFill>
                      <a:schemeClr val="dk1"/>
                    </a:solidFill>
                    <a:latin typeface="Proxima Nova"/>
                    <a:ea typeface="Proxima Nova"/>
                    <a:cs typeface="Proxima Nova"/>
                    <a:sym typeface="Proxima Nova"/>
                  </a:rPr>
                  <a:t>INDIVIDUAL OR GROUP</a:t>
                </a:r>
                <a:endParaRPr/>
              </a:p>
            </p:txBody>
          </p:sp>
        </p:grpSp>
      </p:grpSp>
      <p:grpSp>
        <p:nvGrpSpPr>
          <p:cNvPr id="138" name="Google Shape;138;p3"/>
          <p:cNvGrpSpPr/>
          <p:nvPr/>
        </p:nvGrpSpPr>
        <p:grpSpPr>
          <a:xfrm>
            <a:off x="7367903" y="2669898"/>
            <a:ext cx="1833675" cy="1995437"/>
            <a:chOff x="7367903" y="2712281"/>
            <a:chExt cx="1833675" cy="1995437"/>
          </a:xfrm>
        </p:grpSpPr>
        <p:sp>
          <p:nvSpPr>
            <p:cNvPr id="139" name="Google Shape;139;p3" descr="Scales of Justice"/>
            <p:cNvSpPr/>
            <p:nvPr/>
          </p:nvSpPr>
          <p:spPr>
            <a:xfrm>
              <a:off x="7643813" y="2712281"/>
              <a:ext cx="1162048" cy="1066851"/>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grpSp>
          <p:nvGrpSpPr>
            <p:cNvPr id="140" name="Google Shape;140;p3"/>
            <p:cNvGrpSpPr/>
            <p:nvPr/>
          </p:nvGrpSpPr>
          <p:grpSpPr>
            <a:xfrm>
              <a:off x="7367903" y="3076701"/>
              <a:ext cx="1833675" cy="1631017"/>
              <a:chOff x="6667815" y="2523790"/>
              <a:chExt cx="1833675" cy="1631017"/>
            </a:xfrm>
          </p:grpSpPr>
          <p:sp>
            <p:nvSpPr>
              <p:cNvPr id="141" name="Google Shape;141;p3"/>
              <p:cNvSpPr/>
              <p:nvPr/>
            </p:nvSpPr>
            <p:spPr>
              <a:xfrm>
                <a:off x="6787623" y="2523790"/>
                <a:ext cx="1713867" cy="6855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142" name="Google Shape;142;p3"/>
              <p:cNvSpPr txBox="1"/>
              <p:nvPr/>
            </p:nvSpPr>
            <p:spPr>
              <a:xfrm>
                <a:off x="6667815" y="3469261"/>
                <a:ext cx="1713867" cy="68554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Proxima Nova"/>
                  <a:buNone/>
                </a:pPr>
                <a:r>
                  <a:rPr lang="en-US" sz="2000" b="1" cap="none">
                    <a:solidFill>
                      <a:schemeClr val="dk1"/>
                    </a:solidFill>
                    <a:latin typeface="Proxima Nova"/>
                    <a:ea typeface="Proxima Nova"/>
                    <a:cs typeface="Proxima Nova"/>
                    <a:sym typeface="Proxima Nova"/>
                  </a:rPr>
                  <a:t>INTEGRITY</a:t>
                </a:r>
                <a:endParaRPr/>
              </a:p>
            </p:txBody>
          </p:sp>
        </p:grpSp>
      </p:grpSp>
      <p:grpSp>
        <p:nvGrpSpPr>
          <p:cNvPr id="143" name="Google Shape;143;p3"/>
          <p:cNvGrpSpPr/>
          <p:nvPr/>
        </p:nvGrpSpPr>
        <p:grpSpPr>
          <a:xfrm>
            <a:off x="9430066" y="2669898"/>
            <a:ext cx="1923734" cy="2773991"/>
            <a:chOff x="9430066" y="2712281"/>
            <a:chExt cx="1923734" cy="2773991"/>
          </a:xfrm>
        </p:grpSpPr>
        <p:sp>
          <p:nvSpPr>
            <p:cNvPr id="144" name="Google Shape;144;p3" descr="Ribbon with solid fill"/>
            <p:cNvSpPr/>
            <p:nvPr/>
          </p:nvSpPr>
          <p:spPr>
            <a:xfrm>
              <a:off x="9705976" y="2712281"/>
              <a:ext cx="1162048" cy="1066851"/>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roxima Nova"/>
                <a:ea typeface="Proxima Nova"/>
                <a:cs typeface="Proxima Nova"/>
                <a:sym typeface="Proxima Nova"/>
              </a:endParaRPr>
            </a:p>
          </p:txBody>
        </p:sp>
        <p:grpSp>
          <p:nvGrpSpPr>
            <p:cNvPr id="145" name="Google Shape;145;p3"/>
            <p:cNvGrpSpPr/>
            <p:nvPr/>
          </p:nvGrpSpPr>
          <p:grpSpPr>
            <a:xfrm>
              <a:off x="9430066" y="4022172"/>
              <a:ext cx="1923734" cy="1464100"/>
              <a:chOff x="8591550" y="1745236"/>
              <a:chExt cx="1923734" cy="1464100"/>
            </a:xfrm>
          </p:grpSpPr>
          <p:sp>
            <p:nvSpPr>
              <p:cNvPr id="146" name="Google Shape;146;p3"/>
              <p:cNvSpPr/>
              <p:nvPr/>
            </p:nvSpPr>
            <p:spPr>
              <a:xfrm>
                <a:off x="8801417" y="2523790"/>
                <a:ext cx="1713867" cy="6855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147" name="Google Shape;147;p3"/>
              <p:cNvSpPr txBox="1"/>
              <p:nvPr/>
            </p:nvSpPr>
            <p:spPr>
              <a:xfrm>
                <a:off x="8591550" y="1745236"/>
                <a:ext cx="1713867" cy="68554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Proxima Nova"/>
                  <a:buNone/>
                </a:pPr>
                <a:r>
                  <a:rPr lang="en-US" sz="2000" b="1" cap="none">
                    <a:solidFill>
                      <a:schemeClr val="dk1"/>
                    </a:solidFill>
                    <a:latin typeface="Proxima Nova"/>
                    <a:ea typeface="Proxima Nova"/>
                    <a:cs typeface="Proxima Nova"/>
                    <a:sym typeface="Proxima Nova"/>
                  </a:rPr>
                  <a:t>INCENTIVES</a:t>
                </a: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90535" y="365125"/>
            <a:ext cx="1200489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a:t>Timeline</a:t>
            </a:r>
            <a:endParaRPr/>
          </a:p>
        </p:txBody>
      </p:sp>
      <p:grpSp>
        <p:nvGrpSpPr>
          <p:cNvPr id="154" name="Google Shape;154;p4"/>
          <p:cNvGrpSpPr/>
          <p:nvPr/>
        </p:nvGrpSpPr>
        <p:grpSpPr>
          <a:xfrm>
            <a:off x="276130" y="1690688"/>
            <a:ext cx="11633703" cy="3812595"/>
            <a:chOff x="0" y="0"/>
            <a:chExt cx="11633703" cy="3812595"/>
          </a:xfrm>
        </p:grpSpPr>
        <p:cxnSp>
          <p:nvCxnSpPr>
            <p:cNvPr id="155" name="Google Shape;155;p4"/>
            <p:cNvCxnSpPr/>
            <p:nvPr/>
          </p:nvCxnSpPr>
          <p:spPr>
            <a:xfrm>
              <a:off x="0" y="2038617"/>
              <a:ext cx="11633703" cy="0"/>
            </a:xfrm>
            <a:prstGeom prst="straightConnector1">
              <a:avLst/>
            </a:prstGeom>
            <a:solidFill>
              <a:schemeClr val="lt1">
                <a:alpha val="89803"/>
              </a:schemeClr>
            </a:solidFill>
            <a:ln w="12700" cap="flat" cmpd="sng">
              <a:solidFill>
                <a:srgbClr val="126082">
                  <a:alpha val="89803"/>
                </a:srgbClr>
              </a:solidFill>
              <a:prstDash val="solid"/>
              <a:miter lim="800000"/>
              <a:headEnd type="none" w="sm" len="sm"/>
              <a:tailEnd type="triangle" w="lg" len="lg"/>
            </a:ln>
          </p:spPr>
        </p:cxnSp>
        <p:sp>
          <p:nvSpPr>
            <p:cNvPr id="156" name="Google Shape;156;p4"/>
            <p:cNvSpPr/>
            <p:nvPr/>
          </p:nvSpPr>
          <p:spPr>
            <a:xfrm>
              <a:off x="157577" y="2189474"/>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txBox="1"/>
            <p:nvPr/>
          </p:nvSpPr>
          <p:spPr>
            <a:xfrm>
              <a:off x="157577" y="2189474"/>
              <a:ext cx="2284477" cy="460727"/>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Oct 2023</a:t>
              </a:r>
              <a:endParaRPr/>
            </a:p>
          </p:txBody>
        </p:sp>
        <p:sp>
          <p:nvSpPr>
            <p:cNvPr id="158" name="Google Shape;158;p4"/>
            <p:cNvSpPr/>
            <p:nvPr/>
          </p:nvSpPr>
          <p:spPr>
            <a:xfrm>
              <a:off x="338449" y="559723"/>
              <a:ext cx="1843967" cy="695168"/>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txBox="1"/>
            <p:nvPr/>
          </p:nvSpPr>
          <p:spPr>
            <a:xfrm>
              <a:off x="372384" y="593658"/>
              <a:ext cx="1776097" cy="62729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Brought idea back from NASCA</a:t>
              </a:r>
              <a:endParaRPr/>
            </a:p>
          </p:txBody>
        </p:sp>
        <p:cxnSp>
          <p:nvCxnSpPr>
            <p:cNvPr id="160" name="Google Shape;160;p4"/>
            <p:cNvCxnSpPr/>
            <p:nvPr/>
          </p:nvCxnSpPr>
          <p:spPr>
            <a:xfrm>
              <a:off x="1299816" y="1263942"/>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61" name="Google Shape;161;p4"/>
            <p:cNvSpPr/>
            <p:nvPr/>
          </p:nvSpPr>
          <p:spPr>
            <a:xfrm>
              <a:off x="1663255" y="1427031"/>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txBox="1"/>
            <p:nvPr/>
          </p:nvSpPr>
          <p:spPr>
            <a:xfrm>
              <a:off x="1663255" y="1427031"/>
              <a:ext cx="2284477" cy="460727"/>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July 2024</a:t>
              </a:r>
              <a:endParaRPr/>
            </a:p>
          </p:txBody>
        </p:sp>
        <p:sp>
          <p:nvSpPr>
            <p:cNvPr id="163" name="Google Shape;163;p4"/>
            <p:cNvSpPr/>
            <p:nvPr/>
          </p:nvSpPr>
          <p:spPr>
            <a:xfrm>
              <a:off x="1269237"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799776" y="2813291"/>
              <a:ext cx="1989196" cy="695168"/>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txBox="1"/>
            <p:nvPr/>
          </p:nvSpPr>
          <p:spPr>
            <a:xfrm>
              <a:off x="1833711" y="2847226"/>
              <a:ext cx="1921326" cy="62729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Began researching platforms and resources</a:t>
              </a:r>
              <a:endParaRPr/>
            </a:p>
          </p:txBody>
        </p:sp>
        <p:cxnSp>
          <p:nvCxnSpPr>
            <p:cNvPr id="166" name="Google Shape;166;p4"/>
            <p:cNvCxnSpPr/>
            <p:nvPr/>
          </p:nvCxnSpPr>
          <p:spPr>
            <a:xfrm>
              <a:off x="2805494" y="2038616"/>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67" name="Google Shape;167;p4"/>
            <p:cNvSpPr/>
            <p:nvPr/>
          </p:nvSpPr>
          <p:spPr>
            <a:xfrm>
              <a:off x="3168934" y="2189474"/>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txBox="1"/>
            <p:nvPr/>
          </p:nvSpPr>
          <p:spPr>
            <a:xfrm>
              <a:off x="3168934" y="2189474"/>
              <a:ext cx="2284477" cy="460727"/>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Aug-Nov 2024</a:t>
              </a:r>
              <a:endParaRPr/>
            </a:p>
          </p:txBody>
        </p:sp>
        <p:sp>
          <p:nvSpPr>
            <p:cNvPr id="169" name="Google Shape;169;p4"/>
            <p:cNvSpPr/>
            <p:nvPr/>
          </p:nvSpPr>
          <p:spPr>
            <a:xfrm>
              <a:off x="2774915"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3013174" y="0"/>
              <a:ext cx="2595997" cy="1263942"/>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txBox="1"/>
            <p:nvPr/>
          </p:nvSpPr>
          <p:spPr>
            <a:xfrm>
              <a:off x="3074875" y="61701"/>
              <a:ext cx="2472595" cy="114054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Developed handbook and PowerPoint slides</a:t>
              </a:r>
              <a:endParaRPr/>
            </a:p>
            <a:p>
              <a:pPr marL="0" marR="0" lvl="0" indent="0" algn="ctr" rtl="0">
                <a:lnSpc>
                  <a:spcPct val="90000"/>
                </a:lnSpc>
                <a:spcBef>
                  <a:spcPts val="42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Collected supplemental resources</a:t>
              </a:r>
              <a:endParaRPr/>
            </a:p>
            <a:p>
              <a:pPr marL="0" marR="0" lvl="0" indent="0" algn="ctr" rtl="0">
                <a:lnSpc>
                  <a:spcPct val="90000"/>
                </a:lnSpc>
                <a:spcBef>
                  <a:spcPts val="42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Developed implementation and certification process</a:t>
              </a:r>
              <a:endParaRPr/>
            </a:p>
          </p:txBody>
        </p:sp>
        <p:cxnSp>
          <p:nvCxnSpPr>
            <p:cNvPr id="172" name="Google Shape;172;p4"/>
            <p:cNvCxnSpPr/>
            <p:nvPr/>
          </p:nvCxnSpPr>
          <p:spPr>
            <a:xfrm>
              <a:off x="4311173" y="1263942"/>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73" name="Google Shape;173;p4"/>
            <p:cNvSpPr/>
            <p:nvPr/>
          </p:nvSpPr>
          <p:spPr>
            <a:xfrm>
              <a:off x="4674612" y="1427031"/>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txBox="1"/>
            <p:nvPr/>
          </p:nvSpPr>
          <p:spPr>
            <a:xfrm>
              <a:off x="4674612" y="1427031"/>
              <a:ext cx="2284477" cy="460727"/>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Dec 2024-Jan 2025</a:t>
              </a:r>
              <a:endParaRPr/>
            </a:p>
          </p:txBody>
        </p:sp>
        <p:sp>
          <p:nvSpPr>
            <p:cNvPr id="175" name="Google Shape;175;p4"/>
            <p:cNvSpPr/>
            <p:nvPr/>
          </p:nvSpPr>
          <p:spPr>
            <a:xfrm>
              <a:off x="4280593"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4833856" y="2813291"/>
              <a:ext cx="2033387" cy="999304"/>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txBox="1"/>
            <p:nvPr/>
          </p:nvSpPr>
          <p:spPr>
            <a:xfrm>
              <a:off x="4882638" y="2862073"/>
              <a:ext cx="1935823" cy="90174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Reviewed by staff and partners</a:t>
              </a:r>
              <a:endParaRPr/>
            </a:p>
            <a:p>
              <a:pPr marL="0" marR="0" lvl="0" indent="0" algn="ctr" rtl="0">
                <a:lnSpc>
                  <a:spcPct val="90000"/>
                </a:lnSpc>
                <a:spcBef>
                  <a:spcPts val="420"/>
                </a:spcBef>
                <a:spcAft>
                  <a:spcPts val="0"/>
                </a:spcAft>
                <a:buClr>
                  <a:schemeClr val="dk1"/>
                </a:buClr>
                <a:buSzPts val="1200"/>
                <a:buFont typeface="Proxima Nova"/>
                <a:buNone/>
              </a:pPr>
              <a:r>
                <a:rPr lang="en-US" sz="1200">
                  <a:solidFill>
                    <a:schemeClr val="dk1"/>
                  </a:solidFill>
                  <a:latin typeface="Proxima Nova"/>
                  <a:ea typeface="Proxima Nova"/>
                  <a:cs typeface="Proxima Nova"/>
                  <a:sym typeface="Proxima Nova"/>
                </a:rPr>
                <a:t>Introduced at 2025 Partnership Conference</a:t>
              </a:r>
              <a:endParaRPr/>
            </a:p>
          </p:txBody>
        </p:sp>
        <p:cxnSp>
          <p:nvCxnSpPr>
            <p:cNvPr id="178" name="Google Shape;178;p4"/>
            <p:cNvCxnSpPr/>
            <p:nvPr/>
          </p:nvCxnSpPr>
          <p:spPr>
            <a:xfrm>
              <a:off x="5816851" y="2038616"/>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79" name="Google Shape;179;p4"/>
            <p:cNvSpPr/>
            <p:nvPr/>
          </p:nvSpPr>
          <p:spPr>
            <a:xfrm>
              <a:off x="6180291" y="2189474"/>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txBox="1"/>
            <p:nvPr/>
          </p:nvSpPr>
          <p:spPr>
            <a:xfrm>
              <a:off x="6180291" y="2189474"/>
              <a:ext cx="2284477" cy="460727"/>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Feb 2025</a:t>
              </a:r>
              <a:endParaRPr/>
            </a:p>
          </p:txBody>
        </p:sp>
        <p:sp>
          <p:nvSpPr>
            <p:cNvPr id="181" name="Google Shape;181;p4"/>
            <p:cNvSpPr/>
            <p:nvPr/>
          </p:nvSpPr>
          <p:spPr>
            <a:xfrm>
              <a:off x="5786272"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6701933" y="568774"/>
              <a:ext cx="1224338" cy="695168"/>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txBox="1"/>
            <p:nvPr/>
          </p:nvSpPr>
          <p:spPr>
            <a:xfrm>
              <a:off x="6735868" y="602709"/>
              <a:ext cx="1156468" cy="627298"/>
            </a:xfrm>
            <a:prstGeom prst="rect">
              <a:avLst/>
            </a:prstGeom>
            <a:noFill/>
            <a:ln>
              <a:noFill/>
            </a:ln>
          </p:spPr>
          <p:txBody>
            <a:bodyPr spcFirstLastPara="1" wrap="square" lIns="97775" tIns="97775" rIns="97775" bIns="97775" anchor="ctr" anchorCtr="0">
              <a:noAutofit/>
            </a:bodyPr>
            <a:lstStyle/>
            <a:p>
              <a:pPr marL="0" marR="0" lvl="0" indent="0" algn="ctr" rtl="0">
                <a:lnSpc>
                  <a:spcPct val="90000"/>
                </a:lnSpc>
                <a:spcBef>
                  <a:spcPts val="0"/>
                </a:spcBef>
                <a:spcAft>
                  <a:spcPts val="0"/>
                </a:spcAft>
                <a:buClr>
                  <a:schemeClr val="dk1"/>
                </a:buClr>
                <a:buSzPts val="1100"/>
                <a:buFont typeface="Proxima Nova"/>
                <a:buNone/>
              </a:pPr>
              <a:r>
                <a:rPr lang="en-US" sz="1100">
                  <a:solidFill>
                    <a:schemeClr val="dk1"/>
                  </a:solidFill>
                  <a:latin typeface="Proxima Nova"/>
                  <a:ea typeface="Proxima Nova"/>
                  <a:cs typeface="Proxima Nova"/>
                  <a:sym typeface="Proxima Nova"/>
                </a:rPr>
                <a:t>Training Live</a:t>
              </a:r>
              <a:endParaRPr/>
            </a:p>
          </p:txBody>
        </p:sp>
        <p:cxnSp>
          <p:nvCxnSpPr>
            <p:cNvPr id="184" name="Google Shape;184;p4"/>
            <p:cNvCxnSpPr/>
            <p:nvPr/>
          </p:nvCxnSpPr>
          <p:spPr>
            <a:xfrm>
              <a:off x="7322529" y="1263942"/>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85" name="Google Shape;185;p4"/>
            <p:cNvSpPr/>
            <p:nvPr/>
          </p:nvSpPr>
          <p:spPr>
            <a:xfrm>
              <a:off x="7685969" y="1427031"/>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txBox="1"/>
            <p:nvPr/>
          </p:nvSpPr>
          <p:spPr>
            <a:xfrm>
              <a:off x="7685969" y="1427031"/>
              <a:ext cx="2284477" cy="460727"/>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Ongoing</a:t>
              </a:r>
              <a:endParaRPr/>
            </a:p>
          </p:txBody>
        </p:sp>
        <p:sp>
          <p:nvSpPr>
            <p:cNvPr id="187" name="Google Shape;187;p4"/>
            <p:cNvSpPr/>
            <p:nvPr/>
          </p:nvSpPr>
          <p:spPr>
            <a:xfrm>
              <a:off x="7291950"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7793479" y="2813291"/>
              <a:ext cx="2073097" cy="695168"/>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txBox="1"/>
            <p:nvPr/>
          </p:nvSpPr>
          <p:spPr>
            <a:xfrm>
              <a:off x="7827414" y="2847226"/>
              <a:ext cx="2005227" cy="627298"/>
            </a:xfrm>
            <a:prstGeom prst="rect">
              <a:avLst/>
            </a:prstGeom>
            <a:noFill/>
            <a:ln>
              <a:noFill/>
            </a:ln>
          </p:spPr>
          <p:txBody>
            <a:bodyPr spcFirstLastPara="1" wrap="square" lIns="97775" tIns="97775" rIns="97775" bIns="97775" anchor="ctr" anchorCtr="0">
              <a:noAutofit/>
            </a:bodyPr>
            <a:lstStyle/>
            <a:p>
              <a:pPr marL="0" marR="0" lvl="0" indent="0" algn="ctr" rtl="0">
                <a:lnSpc>
                  <a:spcPct val="90000"/>
                </a:lnSpc>
                <a:spcBef>
                  <a:spcPts val="0"/>
                </a:spcBef>
                <a:spcAft>
                  <a:spcPts val="0"/>
                </a:spcAft>
                <a:buClr>
                  <a:schemeClr val="dk1"/>
                </a:buClr>
                <a:buSzPts val="1100"/>
                <a:buFont typeface="Proxima Nova"/>
                <a:buNone/>
              </a:pPr>
              <a:r>
                <a:rPr lang="en-US" sz="1100">
                  <a:solidFill>
                    <a:schemeClr val="dk1"/>
                  </a:solidFill>
                  <a:latin typeface="Proxima Nova"/>
                  <a:ea typeface="Proxima Nova"/>
                  <a:cs typeface="Proxima Nova"/>
                  <a:sym typeface="Proxima Nova"/>
                </a:rPr>
                <a:t>Support and Recognition</a:t>
              </a:r>
              <a:endParaRPr/>
            </a:p>
          </p:txBody>
        </p:sp>
        <p:cxnSp>
          <p:nvCxnSpPr>
            <p:cNvPr id="190" name="Google Shape;190;p4"/>
            <p:cNvCxnSpPr/>
            <p:nvPr/>
          </p:nvCxnSpPr>
          <p:spPr>
            <a:xfrm>
              <a:off x="8828208" y="2038616"/>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91" name="Google Shape;191;p4"/>
            <p:cNvSpPr/>
            <p:nvPr/>
          </p:nvSpPr>
          <p:spPr>
            <a:xfrm>
              <a:off x="9191647" y="2189474"/>
              <a:ext cx="2284477" cy="4607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txBox="1"/>
            <p:nvPr/>
          </p:nvSpPr>
          <p:spPr>
            <a:xfrm>
              <a:off x="9191647" y="2189474"/>
              <a:ext cx="2284477" cy="460727"/>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400"/>
                <a:buFont typeface="Proxima Nova"/>
                <a:buNone/>
              </a:pPr>
              <a:r>
                <a:rPr lang="en-US" sz="1400" b="1">
                  <a:solidFill>
                    <a:schemeClr val="dk1"/>
                  </a:solidFill>
                  <a:latin typeface="Proxima Nova"/>
                  <a:ea typeface="Proxima Nova"/>
                  <a:cs typeface="Proxima Nova"/>
                  <a:sym typeface="Proxima Nova"/>
                </a:rPr>
                <a:t>2026</a:t>
              </a:r>
              <a:endParaRPr/>
            </a:p>
          </p:txBody>
        </p:sp>
        <p:sp>
          <p:nvSpPr>
            <p:cNvPr id="193" name="Google Shape;193;p4"/>
            <p:cNvSpPr/>
            <p:nvPr/>
          </p:nvSpPr>
          <p:spPr>
            <a:xfrm>
              <a:off x="8797629"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9316062" y="562607"/>
              <a:ext cx="2300612" cy="695168"/>
            </a:xfrm>
            <a:prstGeom prst="roundRect">
              <a:avLst>
                <a:gd name="adj" fmla="val 16667"/>
              </a:avLst>
            </a:prstGeom>
            <a:solidFill>
              <a:srgbClr val="F2F2F2">
                <a:alpha val="89803"/>
              </a:srgbClr>
            </a:solidFill>
            <a:ln w="12700" cap="flat" cmpd="sng">
              <a:solidFill>
                <a:srgbClr val="12608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txBox="1"/>
            <p:nvPr/>
          </p:nvSpPr>
          <p:spPr>
            <a:xfrm>
              <a:off x="9349997" y="596542"/>
              <a:ext cx="2232742" cy="627298"/>
            </a:xfrm>
            <a:prstGeom prst="rect">
              <a:avLst/>
            </a:prstGeom>
            <a:noFill/>
            <a:ln>
              <a:noFill/>
            </a:ln>
          </p:spPr>
          <p:txBody>
            <a:bodyPr spcFirstLastPara="1" wrap="square" lIns="97775" tIns="97775" rIns="97775" bIns="97775" anchor="ctr" anchorCtr="0">
              <a:noAutofit/>
            </a:bodyPr>
            <a:lstStyle/>
            <a:p>
              <a:pPr marL="0" marR="0" lvl="0" indent="0" algn="ctr" rtl="0">
                <a:lnSpc>
                  <a:spcPct val="90000"/>
                </a:lnSpc>
                <a:spcBef>
                  <a:spcPts val="0"/>
                </a:spcBef>
                <a:spcAft>
                  <a:spcPts val="0"/>
                </a:spcAft>
                <a:buClr>
                  <a:schemeClr val="dk1"/>
                </a:buClr>
                <a:buSzPts val="1100"/>
                <a:buFont typeface="Proxima Nova"/>
                <a:buNone/>
              </a:pPr>
              <a:r>
                <a:rPr lang="en-US" sz="1100">
                  <a:solidFill>
                    <a:schemeClr val="dk1"/>
                  </a:solidFill>
                  <a:latin typeface="Proxima Nova"/>
                  <a:ea typeface="Proxima Nova"/>
                  <a:cs typeface="Proxima Nova"/>
                  <a:sym typeface="Proxima Nova"/>
                </a:rPr>
                <a:t>Partnership Conference 2026</a:t>
              </a:r>
              <a:endParaRPr/>
            </a:p>
            <a:p>
              <a:pPr marL="0" marR="0" lvl="0" indent="0" algn="ctr" rtl="0">
                <a:lnSpc>
                  <a:spcPct val="90000"/>
                </a:lnSpc>
                <a:spcBef>
                  <a:spcPts val="385"/>
                </a:spcBef>
                <a:spcAft>
                  <a:spcPts val="0"/>
                </a:spcAft>
                <a:buClr>
                  <a:schemeClr val="dk1"/>
                </a:buClr>
                <a:buSzPts val="1100"/>
                <a:buFont typeface="Proxima Nova"/>
                <a:buNone/>
              </a:pPr>
              <a:r>
                <a:rPr lang="en-US" sz="1100">
                  <a:solidFill>
                    <a:schemeClr val="dk1"/>
                  </a:solidFill>
                  <a:latin typeface="Proxima Nova"/>
                  <a:ea typeface="Proxima Nova"/>
                  <a:cs typeface="Proxima Nova"/>
                  <a:sym typeface="Proxima Nova"/>
                </a:rPr>
                <a:t>Certified Districts recognized</a:t>
              </a:r>
              <a:endParaRPr/>
            </a:p>
          </p:txBody>
        </p:sp>
        <p:cxnSp>
          <p:nvCxnSpPr>
            <p:cNvPr id="196" name="Google Shape;196;p4"/>
            <p:cNvCxnSpPr/>
            <p:nvPr/>
          </p:nvCxnSpPr>
          <p:spPr>
            <a:xfrm>
              <a:off x="10333886" y="1263942"/>
              <a:ext cx="0" cy="774674"/>
            </a:xfrm>
            <a:prstGeom prst="straightConnector1">
              <a:avLst/>
            </a:prstGeom>
            <a:noFill/>
            <a:ln w="12700" cap="flat" cmpd="sng">
              <a:solidFill>
                <a:srgbClr val="126082"/>
              </a:solidFill>
              <a:prstDash val="dash"/>
              <a:miter lim="800000"/>
              <a:headEnd type="none" w="sm" len="sm"/>
              <a:tailEnd type="none" w="sm" len="sm"/>
            </a:ln>
          </p:spPr>
        </p:cxnSp>
        <p:sp>
          <p:nvSpPr>
            <p:cNvPr id="197" name="Google Shape;197;p4"/>
            <p:cNvSpPr/>
            <p:nvPr/>
          </p:nvSpPr>
          <p:spPr>
            <a:xfrm>
              <a:off x="10303307" y="2008037"/>
              <a:ext cx="61158" cy="61158"/>
            </a:xfrm>
            <a:prstGeom prst="ellipse">
              <a:avLst/>
            </a:prstGeom>
            <a:gradFill>
              <a:gsLst>
                <a:gs pos="0">
                  <a:schemeClr val="lt1"/>
                </a:gs>
                <a:gs pos="50000">
                  <a:schemeClr val="lt1"/>
                </a:gs>
                <a:gs pos="100000">
                  <a:srgbClr val="E1E1E1"/>
                </a:gs>
              </a:gsLst>
              <a:lin ang="5400000" scaled="0"/>
            </a:gradFill>
            <a:ln w="12700" cap="flat" cmpd="sng">
              <a:solidFill>
                <a:srgbClr val="10567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a:t>Development</a:t>
            </a:r>
            <a:endParaRPr/>
          </a:p>
        </p:txBody>
      </p:sp>
      <p:sp>
        <p:nvSpPr>
          <p:cNvPr id="204" name="Google Shape;204;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575"/>
              </a:buClr>
              <a:buSzPts val="2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Handbook</a:t>
            </a:r>
            <a:endParaRPr/>
          </a:p>
        </p:txBody>
      </p:sp>
      <p:pic>
        <p:nvPicPr>
          <p:cNvPr id="211" name="Google Shape;211;p6" descr="Text, letter&#10;&#10;AI-generated content may be incorrect."/>
          <p:cNvPicPr preferRelativeResize="0"/>
          <p:nvPr/>
        </p:nvPicPr>
        <p:blipFill rotWithShape="1">
          <a:blip r:embed="rId3">
            <a:alphaModFix/>
          </a:blip>
          <a:srcRect/>
          <a:stretch/>
        </p:blipFill>
        <p:spPr>
          <a:xfrm>
            <a:off x="493816" y="1690688"/>
            <a:ext cx="3596951" cy="4654877"/>
          </a:xfrm>
          <a:prstGeom prst="rect">
            <a:avLst/>
          </a:prstGeom>
          <a:noFill/>
          <a:ln w="12700" cap="flat" cmpd="sng">
            <a:solidFill>
              <a:schemeClr val="dk1"/>
            </a:solidFill>
            <a:prstDash val="solid"/>
            <a:round/>
            <a:headEnd type="none" w="sm" len="sm"/>
            <a:tailEnd type="none" w="sm" len="sm"/>
          </a:ln>
        </p:spPr>
      </p:pic>
      <p:pic>
        <p:nvPicPr>
          <p:cNvPr id="212" name="Google Shape;212;p6" descr="Text, letter&#10;&#10;AI-generated content may be incorrect."/>
          <p:cNvPicPr preferRelativeResize="0"/>
          <p:nvPr/>
        </p:nvPicPr>
        <p:blipFill rotWithShape="1">
          <a:blip r:embed="rId4">
            <a:alphaModFix/>
          </a:blip>
          <a:srcRect/>
          <a:stretch/>
        </p:blipFill>
        <p:spPr>
          <a:xfrm>
            <a:off x="4297524" y="1690688"/>
            <a:ext cx="3596951" cy="4654877"/>
          </a:xfrm>
          <a:prstGeom prst="rect">
            <a:avLst/>
          </a:prstGeom>
          <a:noFill/>
          <a:ln w="12700" cap="flat" cmpd="sng">
            <a:solidFill>
              <a:schemeClr val="dk1"/>
            </a:solidFill>
            <a:prstDash val="solid"/>
            <a:round/>
            <a:headEnd type="none" w="sm" len="sm"/>
            <a:tailEnd type="none" w="sm" len="sm"/>
          </a:ln>
        </p:spPr>
      </p:pic>
      <p:pic>
        <p:nvPicPr>
          <p:cNvPr id="213" name="Google Shape;213;p6" descr="Table&#10;&#10;AI-generated content may be incorrect."/>
          <p:cNvPicPr preferRelativeResize="0"/>
          <p:nvPr/>
        </p:nvPicPr>
        <p:blipFill rotWithShape="1">
          <a:blip r:embed="rId5">
            <a:alphaModFix/>
          </a:blip>
          <a:srcRect/>
          <a:stretch/>
        </p:blipFill>
        <p:spPr>
          <a:xfrm>
            <a:off x="8101232" y="1690689"/>
            <a:ext cx="3596950" cy="4654876"/>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2508738" y="365125"/>
            <a:ext cx="884506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latin typeface="Proxima Nova"/>
                <a:ea typeface="Proxima Nova"/>
                <a:cs typeface="Proxima Nova"/>
                <a:sym typeface="Proxima Nova"/>
              </a:rPr>
              <a:t>Content Overview</a:t>
            </a:r>
            <a:endParaRPr/>
          </a:p>
        </p:txBody>
      </p:sp>
      <p:sp>
        <p:nvSpPr>
          <p:cNvPr id="220" name="Google Shape;220;p7"/>
          <p:cNvSpPr txBox="1">
            <a:spLocks noGrp="1"/>
          </p:cNvSpPr>
          <p:nvPr>
            <p:ph type="body" idx="1"/>
          </p:nvPr>
        </p:nvSpPr>
        <p:spPr>
          <a:xfrm>
            <a:off x="592016" y="2368062"/>
            <a:ext cx="5181600" cy="380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Char char="•"/>
            </a:pPr>
            <a:r>
              <a:rPr lang="en-US" sz="2600"/>
              <a:t>Training Overview</a:t>
            </a:r>
            <a:endParaRPr/>
          </a:p>
          <a:p>
            <a:pPr marL="228600" lvl="0" indent="-228600" algn="l" rtl="0">
              <a:lnSpc>
                <a:spcPct val="90000"/>
              </a:lnSpc>
              <a:spcBef>
                <a:spcPts val="1000"/>
              </a:spcBef>
              <a:spcAft>
                <a:spcPts val="0"/>
              </a:spcAft>
              <a:buClr>
                <a:schemeClr val="dk1"/>
              </a:buClr>
              <a:buSzPts val="2600"/>
              <a:buChar char="•"/>
            </a:pPr>
            <a:r>
              <a:rPr lang="en-US" sz="2600"/>
              <a:t>Conservation District 101</a:t>
            </a:r>
            <a:endParaRPr/>
          </a:p>
          <a:p>
            <a:pPr marL="228600" lvl="0" indent="-228600" algn="l" rtl="0">
              <a:lnSpc>
                <a:spcPct val="90000"/>
              </a:lnSpc>
              <a:spcBef>
                <a:spcPts val="1000"/>
              </a:spcBef>
              <a:spcAft>
                <a:spcPts val="0"/>
              </a:spcAft>
              <a:buClr>
                <a:schemeClr val="dk1"/>
              </a:buClr>
              <a:buSzPts val="2600"/>
              <a:buChar char="•"/>
            </a:pPr>
            <a:r>
              <a:rPr lang="en-US" sz="2600"/>
              <a:t>Fundamentals of a District</a:t>
            </a:r>
            <a:endParaRPr/>
          </a:p>
          <a:p>
            <a:pPr marL="685800" lvl="1" indent="-228600" algn="l" rtl="0">
              <a:lnSpc>
                <a:spcPct val="90000"/>
              </a:lnSpc>
              <a:spcBef>
                <a:spcPts val="500"/>
              </a:spcBef>
              <a:spcAft>
                <a:spcPts val="0"/>
              </a:spcAft>
              <a:buClr>
                <a:schemeClr val="dk1"/>
              </a:buClr>
              <a:buSzPts val="2400"/>
              <a:buFont typeface="Proxima Nova"/>
              <a:buChar char="̄"/>
            </a:pPr>
            <a:r>
              <a:rPr lang="en-US"/>
              <a:t>General Operations</a:t>
            </a:r>
            <a:endParaRPr/>
          </a:p>
          <a:p>
            <a:pPr marL="685800" lvl="1" indent="-228600" algn="l" rtl="0">
              <a:lnSpc>
                <a:spcPct val="90000"/>
              </a:lnSpc>
              <a:spcBef>
                <a:spcPts val="500"/>
              </a:spcBef>
              <a:spcAft>
                <a:spcPts val="0"/>
              </a:spcAft>
              <a:buClr>
                <a:schemeClr val="dk1"/>
              </a:buClr>
              <a:buSzPts val="2400"/>
              <a:buFont typeface="Proxima Nova"/>
              <a:buChar char="̄"/>
            </a:pPr>
            <a:r>
              <a:rPr lang="en-US"/>
              <a:t>Commissioners</a:t>
            </a:r>
            <a:endParaRPr/>
          </a:p>
          <a:p>
            <a:pPr marL="685800" lvl="1" indent="-228600" algn="l" rtl="0">
              <a:lnSpc>
                <a:spcPct val="90000"/>
              </a:lnSpc>
              <a:spcBef>
                <a:spcPts val="500"/>
              </a:spcBef>
              <a:spcAft>
                <a:spcPts val="0"/>
              </a:spcAft>
              <a:buClr>
                <a:schemeClr val="dk1"/>
              </a:buClr>
              <a:buSzPts val="2400"/>
              <a:buFont typeface="Proxima Nova"/>
              <a:buChar char="̄"/>
            </a:pPr>
            <a:r>
              <a:rPr lang="en-US"/>
              <a:t>Employees</a:t>
            </a:r>
            <a:endParaRPr/>
          </a:p>
          <a:p>
            <a:pPr marL="685800" lvl="1" indent="-228600" algn="l" rtl="0">
              <a:lnSpc>
                <a:spcPct val="90000"/>
              </a:lnSpc>
              <a:spcBef>
                <a:spcPts val="500"/>
              </a:spcBef>
              <a:spcAft>
                <a:spcPts val="0"/>
              </a:spcAft>
              <a:buClr>
                <a:schemeClr val="dk1"/>
              </a:buClr>
              <a:buSzPts val="2400"/>
              <a:buFont typeface="Proxima Nova"/>
              <a:buChar char="̄"/>
            </a:pPr>
            <a:r>
              <a:rPr lang="en-US"/>
              <a:t>Board Meetings</a:t>
            </a:r>
            <a:endParaRPr/>
          </a:p>
          <a:p>
            <a:pPr marL="685800" lvl="1" indent="-228600" algn="l" rtl="0">
              <a:lnSpc>
                <a:spcPct val="90000"/>
              </a:lnSpc>
              <a:spcBef>
                <a:spcPts val="500"/>
              </a:spcBef>
              <a:spcAft>
                <a:spcPts val="0"/>
              </a:spcAft>
              <a:buClr>
                <a:schemeClr val="dk1"/>
              </a:buClr>
              <a:buSzPts val="2400"/>
              <a:buFont typeface="Proxima Nova"/>
              <a:buChar char="̄"/>
            </a:pPr>
            <a:r>
              <a:rPr lang="en-US"/>
              <a:t>Local Work Group</a:t>
            </a:r>
            <a:endParaRPr/>
          </a:p>
          <a:p>
            <a:pPr marL="0" lvl="0" indent="0" algn="l" rtl="0">
              <a:lnSpc>
                <a:spcPct val="90000"/>
              </a:lnSpc>
              <a:spcBef>
                <a:spcPts val="1000"/>
              </a:spcBef>
              <a:spcAft>
                <a:spcPts val="0"/>
              </a:spcAft>
              <a:buClr>
                <a:schemeClr val="dk1"/>
              </a:buClr>
              <a:buSzPts val="2800"/>
              <a:buNone/>
            </a:pPr>
            <a:endParaRPr/>
          </a:p>
        </p:txBody>
      </p:sp>
      <p:sp>
        <p:nvSpPr>
          <p:cNvPr id="221" name="Google Shape;221;p7"/>
          <p:cNvSpPr txBox="1">
            <a:spLocks noGrp="1"/>
          </p:cNvSpPr>
          <p:nvPr>
            <p:ph type="body" idx="2"/>
          </p:nvPr>
        </p:nvSpPr>
        <p:spPr>
          <a:xfrm>
            <a:off x="5773616" y="2368063"/>
            <a:ext cx="6172200" cy="3808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600"/>
              <a:buChar char="•"/>
            </a:pPr>
            <a:r>
              <a:rPr lang="en-US" sz="2600">
                <a:latin typeface="Proxima Nova"/>
                <a:ea typeface="Proxima Nova"/>
                <a:cs typeface="Proxima Nova"/>
                <a:sym typeface="Proxima Nova"/>
              </a:rPr>
              <a:t>Partnership Roles and Responsibilities </a:t>
            </a:r>
            <a:endParaRPr/>
          </a:p>
          <a:p>
            <a:pPr marL="228600" lvl="0" indent="-228600" algn="l" rtl="0">
              <a:lnSpc>
                <a:spcPct val="90000"/>
              </a:lnSpc>
              <a:spcBef>
                <a:spcPts val="1000"/>
              </a:spcBef>
              <a:spcAft>
                <a:spcPts val="0"/>
              </a:spcAft>
              <a:buClr>
                <a:schemeClr val="dk1"/>
              </a:buClr>
              <a:buSzPts val="2600"/>
              <a:buChar char="•"/>
            </a:pPr>
            <a:r>
              <a:rPr lang="en-US" sz="2600">
                <a:latin typeface="Proxima Nova"/>
                <a:ea typeface="Proxima Nova"/>
                <a:cs typeface="Proxima Nova"/>
                <a:sym typeface="Proxima Nova"/>
              </a:rPr>
              <a:t>Outreach and Education</a:t>
            </a:r>
            <a:endParaRPr/>
          </a:p>
          <a:p>
            <a:pPr marL="685800" lvl="1" indent="-228600" algn="l" rtl="0">
              <a:lnSpc>
                <a:spcPct val="90000"/>
              </a:lnSpc>
              <a:spcBef>
                <a:spcPts val="500"/>
              </a:spcBef>
              <a:spcAft>
                <a:spcPts val="0"/>
              </a:spcAft>
              <a:buClr>
                <a:schemeClr val="dk1"/>
              </a:buClr>
              <a:buSzPts val="2400"/>
              <a:buFont typeface="Proxima Nova"/>
              <a:buChar char="̄"/>
            </a:pPr>
            <a:r>
              <a:rPr lang="en-US">
                <a:latin typeface="Proxima Nova"/>
                <a:ea typeface="Proxima Nova"/>
                <a:cs typeface="Proxima Nova"/>
                <a:sym typeface="Proxima Nova"/>
              </a:rPr>
              <a:t>Education and Outreach</a:t>
            </a:r>
            <a:endParaRPr/>
          </a:p>
          <a:p>
            <a:pPr marL="685800" lvl="1" indent="-228600" algn="l" rtl="0">
              <a:lnSpc>
                <a:spcPct val="90000"/>
              </a:lnSpc>
              <a:spcBef>
                <a:spcPts val="500"/>
              </a:spcBef>
              <a:spcAft>
                <a:spcPts val="0"/>
              </a:spcAft>
              <a:buClr>
                <a:schemeClr val="dk1"/>
              </a:buClr>
              <a:buSzPts val="2400"/>
              <a:buFont typeface="Proxima Nova"/>
              <a:buChar char="̄"/>
            </a:pPr>
            <a:r>
              <a:rPr lang="en-US">
                <a:latin typeface="Proxima Nova"/>
                <a:ea typeface="Proxima Nova"/>
                <a:cs typeface="Proxima Nova"/>
                <a:sym typeface="Proxima Nova"/>
              </a:rPr>
              <a:t>Conservation District Growth</a:t>
            </a:r>
            <a:endParaRPr/>
          </a:p>
          <a:p>
            <a:pPr marL="685800" lvl="1" indent="-228600" algn="l" rtl="0">
              <a:lnSpc>
                <a:spcPct val="90000"/>
              </a:lnSpc>
              <a:spcBef>
                <a:spcPts val="500"/>
              </a:spcBef>
              <a:spcAft>
                <a:spcPts val="0"/>
              </a:spcAft>
              <a:buClr>
                <a:schemeClr val="dk1"/>
              </a:buClr>
              <a:buSzPts val="2400"/>
              <a:buFont typeface="Proxima Nova"/>
              <a:buChar char="̄"/>
            </a:pPr>
            <a:r>
              <a:rPr lang="en-US">
                <a:latin typeface="Proxima Nova"/>
                <a:ea typeface="Proxima Nova"/>
                <a:cs typeface="Proxima Nova"/>
                <a:sym typeface="Proxima Nova"/>
              </a:rPr>
              <a:t>NRCS Programs</a:t>
            </a:r>
            <a:endParaRPr/>
          </a:p>
          <a:p>
            <a:pPr marL="228600" lvl="0" indent="-228600" algn="l" rtl="0">
              <a:lnSpc>
                <a:spcPct val="90000"/>
              </a:lnSpc>
              <a:spcBef>
                <a:spcPts val="1000"/>
              </a:spcBef>
              <a:spcAft>
                <a:spcPts val="0"/>
              </a:spcAft>
              <a:buClr>
                <a:schemeClr val="dk1"/>
              </a:buClr>
              <a:buSzPts val="2600"/>
              <a:buChar char="•"/>
            </a:pPr>
            <a:r>
              <a:rPr lang="en-US" sz="2600">
                <a:latin typeface="Proxima Nova"/>
                <a:ea typeface="Proxima Nova"/>
                <a:cs typeface="Proxima Nova"/>
                <a:sym typeface="Proxima Nova"/>
              </a:rPr>
              <a:t>Watershed Districts</a:t>
            </a:r>
            <a:endParaRPr/>
          </a:p>
          <a:p>
            <a:pPr marL="228600" lvl="0" indent="-228600" algn="l" rtl="0">
              <a:lnSpc>
                <a:spcPct val="90000"/>
              </a:lnSpc>
              <a:spcBef>
                <a:spcPts val="1000"/>
              </a:spcBef>
              <a:spcAft>
                <a:spcPts val="0"/>
              </a:spcAft>
              <a:buClr>
                <a:schemeClr val="dk1"/>
              </a:buClr>
              <a:buSzPts val="2600"/>
              <a:buChar char="•"/>
            </a:pPr>
            <a:r>
              <a:rPr lang="en-US" sz="2600"/>
              <a:t>Self Certification of Completion</a:t>
            </a:r>
            <a:endParaRPr/>
          </a:p>
        </p:txBody>
      </p:sp>
      <p:pic>
        <p:nvPicPr>
          <p:cNvPr id="222" name="Google Shape;222;p7" descr="Remote learning language with solid fill"/>
          <p:cNvPicPr preferRelativeResize="0"/>
          <p:nvPr/>
        </p:nvPicPr>
        <p:blipFill rotWithShape="1">
          <a:blip r:embed="rId3">
            <a:alphaModFix/>
          </a:blip>
          <a:srcRect/>
          <a:stretch/>
        </p:blipFill>
        <p:spPr>
          <a:xfrm>
            <a:off x="504092" y="259188"/>
            <a:ext cx="1723293" cy="17232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txBox="1">
            <a:spLocks noGrp="1"/>
          </p:cNvSpPr>
          <p:nvPr>
            <p:ph type="title"/>
          </p:nvPr>
        </p:nvSpPr>
        <p:spPr>
          <a:xfrm>
            <a:off x="477838" y="436562"/>
            <a:ext cx="3932237" cy="146334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a:t>Classrooms</a:t>
            </a:r>
            <a:endParaRPr/>
          </a:p>
        </p:txBody>
      </p:sp>
      <p:sp>
        <p:nvSpPr>
          <p:cNvPr id="229" name="Google Shape;229;p8"/>
          <p:cNvSpPr txBox="1">
            <a:spLocks noGrp="1"/>
          </p:cNvSpPr>
          <p:nvPr>
            <p:ph type="body" idx="1"/>
          </p:nvPr>
        </p:nvSpPr>
        <p:spPr>
          <a:xfrm>
            <a:off x="5460982" y="2991504"/>
            <a:ext cx="6172200" cy="333817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a:t>Created a free, generic Google Account </a:t>
            </a:r>
            <a:endParaRPr/>
          </a:p>
          <a:p>
            <a:pPr marL="228600" lvl="0" indent="-228600" algn="l" rtl="0">
              <a:lnSpc>
                <a:spcPct val="90000"/>
              </a:lnSpc>
              <a:spcBef>
                <a:spcPts val="1000"/>
              </a:spcBef>
              <a:spcAft>
                <a:spcPts val="0"/>
              </a:spcAft>
              <a:buClr>
                <a:schemeClr val="dk1"/>
              </a:buClr>
              <a:buSzPts val="3200"/>
              <a:buChar char="•"/>
            </a:pPr>
            <a:r>
              <a:rPr lang="en-US"/>
              <a:t>Set up ‘Master’ then duplicated per area</a:t>
            </a:r>
            <a:endParaRPr/>
          </a:p>
          <a:p>
            <a:pPr marL="228600" lvl="0" indent="-228600" algn="l" rtl="0">
              <a:lnSpc>
                <a:spcPct val="90000"/>
              </a:lnSpc>
              <a:spcBef>
                <a:spcPts val="1000"/>
              </a:spcBef>
              <a:spcAft>
                <a:spcPts val="0"/>
              </a:spcAft>
              <a:buClr>
                <a:schemeClr val="dk1"/>
              </a:buClr>
              <a:buSzPts val="3200"/>
              <a:buChar char="•"/>
            </a:pPr>
            <a:r>
              <a:rPr lang="en-US"/>
              <a:t>Allows 250 class members per classroom</a:t>
            </a:r>
            <a:endParaRPr/>
          </a:p>
          <a:p>
            <a:pPr marL="228600" lvl="0" indent="-25400" algn="l" rtl="0">
              <a:lnSpc>
                <a:spcPct val="90000"/>
              </a:lnSpc>
              <a:spcBef>
                <a:spcPts val="1000"/>
              </a:spcBef>
              <a:spcAft>
                <a:spcPts val="0"/>
              </a:spcAft>
              <a:buClr>
                <a:schemeClr val="dk1"/>
              </a:buClr>
              <a:buSzPts val="3200"/>
              <a:buNone/>
            </a:pPr>
            <a:endParaRPr/>
          </a:p>
        </p:txBody>
      </p:sp>
      <p:pic>
        <p:nvPicPr>
          <p:cNvPr id="230" name="Google Shape;230;p8"/>
          <p:cNvPicPr preferRelativeResize="0"/>
          <p:nvPr/>
        </p:nvPicPr>
        <p:blipFill rotWithShape="1">
          <a:blip r:embed="rId3">
            <a:alphaModFix/>
          </a:blip>
          <a:srcRect l="50000" r="4136" b="49357"/>
          <a:stretch/>
        </p:blipFill>
        <p:spPr>
          <a:xfrm>
            <a:off x="5188151" y="699452"/>
            <a:ext cx="6717862" cy="2086312"/>
          </a:xfrm>
          <a:prstGeom prst="rect">
            <a:avLst/>
          </a:prstGeom>
          <a:noFill/>
          <a:ln>
            <a:noFill/>
          </a:ln>
        </p:spPr>
      </p:pic>
      <p:pic>
        <p:nvPicPr>
          <p:cNvPr id="231" name="Google Shape;231;p8" descr="Map&#10;&#10;AI-generated content may be incorrect."/>
          <p:cNvPicPr preferRelativeResize="0"/>
          <p:nvPr/>
        </p:nvPicPr>
        <p:blipFill rotWithShape="1">
          <a:blip r:embed="rId4">
            <a:alphaModFix/>
          </a:blip>
          <a:srcRect/>
          <a:stretch/>
        </p:blipFill>
        <p:spPr>
          <a:xfrm>
            <a:off x="285987" y="2317134"/>
            <a:ext cx="4310619" cy="3338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9"/>
          <p:cNvPicPr preferRelativeResize="0"/>
          <p:nvPr/>
        </p:nvPicPr>
        <p:blipFill rotWithShape="1">
          <a:blip r:embed="rId3">
            <a:alphaModFix/>
          </a:blip>
          <a:srcRect/>
          <a:stretch/>
        </p:blipFill>
        <p:spPr>
          <a:xfrm>
            <a:off x="436711" y="1690688"/>
            <a:ext cx="3561763" cy="4609340"/>
          </a:xfrm>
          <a:prstGeom prst="rect">
            <a:avLst/>
          </a:prstGeom>
          <a:noFill/>
          <a:ln w="12700" cap="flat" cmpd="sng">
            <a:solidFill>
              <a:schemeClr val="dk1"/>
            </a:solidFill>
            <a:prstDash val="solid"/>
            <a:round/>
            <a:headEnd type="none" w="sm" len="sm"/>
            <a:tailEnd type="none" w="sm" len="sm"/>
          </a:ln>
        </p:spPr>
      </p:pic>
      <p:pic>
        <p:nvPicPr>
          <p:cNvPr id="238" name="Google Shape;238;p9" descr="Graphical user interface, application, Teams&#10;&#10;AI-generated content may be incorrect."/>
          <p:cNvPicPr preferRelativeResize="0"/>
          <p:nvPr/>
        </p:nvPicPr>
        <p:blipFill rotWithShape="1">
          <a:blip r:embed="rId4">
            <a:alphaModFix/>
          </a:blip>
          <a:srcRect/>
          <a:stretch/>
        </p:blipFill>
        <p:spPr>
          <a:xfrm>
            <a:off x="4315118" y="1690688"/>
            <a:ext cx="3561763" cy="4609340"/>
          </a:xfrm>
          <a:prstGeom prst="rect">
            <a:avLst/>
          </a:prstGeom>
          <a:noFill/>
          <a:ln w="12700" cap="flat" cmpd="sng">
            <a:solidFill>
              <a:schemeClr val="dk1"/>
            </a:solidFill>
            <a:prstDash val="solid"/>
            <a:round/>
            <a:headEnd type="none" w="sm" len="sm"/>
            <a:tailEnd type="none" w="sm" len="sm"/>
          </a:ln>
        </p:spPr>
      </p:pic>
      <p:pic>
        <p:nvPicPr>
          <p:cNvPr id="239" name="Google Shape;239;p9"/>
          <p:cNvPicPr preferRelativeResize="0"/>
          <p:nvPr/>
        </p:nvPicPr>
        <p:blipFill rotWithShape="1">
          <a:blip r:embed="rId5">
            <a:alphaModFix/>
          </a:blip>
          <a:srcRect/>
          <a:stretch/>
        </p:blipFill>
        <p:spPr>
          <a:xfrm>
            <a:off x="8193525" y="1690688"/>
            <a:ext cx="3561763" cy="4609340"/>
          </a:xfrm>
          <a:prstGeom prst="rect">
            <a:avLst/>
          </a:prstGeom>
          <a:noFill/>
          <a:ln w="12700" cap="flat" cmpd="sng">
            <a:solidFill>
              <a:schemeClr val="dk1"/>
            </a:solidFill>
            <a:prstDash val="solid"/>
            <a:round/>
            <a:headEnd type="none" w="sm" len="sm"/>
            <a:tailEnd type="none" w="sm" len="sm"/>
          </a:ln>
        </p:spPr>
      </p:pic>
      <p:sp>
        <p:nvSpPr>
          <p:cNvPr id="240" name="Google Shape;24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Step by Step Instructions</a:t>
            </a:r>
            <a:endParaRPr/>
          </a:p>
        </p:txBody>
      </p:sp>
    </p:spTree>
  </p:cSld>
  <p:clrMapOvr>
    <a:masterClrMapping/>
  </p:clrMapOvr>
</p:sld>
</file>

<file path=ppt/theme/theme1.xml><?xml version="1.0" encoding="utf-8"?>
<a:theme xmlns:a="http://schemas.openxmlformats.org/drawingml/2006/main" name="Conservation Districts PPT_TEMPLAT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2249</Words>
  <Application>Microsoft Office PowerPoint</Application>
  <PresentationFormat>Widescreen</PresentationFormat>
  <Paragraphs>241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Noto Sans Symbols</vt:lpstr>
      <vt:lpstr>Proxima Nova</vt:lpstr>
      <vt:lpstr>Arial</vt:lpstr>
      <vt:lpstr>Conservation Districts PPT_TEMPLATE</vt:lpstr>
      <vt:lpstr>South Carolina  Conservation Districts Training</vt:lpstr>
      <vt:lpstr>Overview </vt:lpstr>
      <vt:lpstr>Goals</vt:lpstr>
      <vt:lpstr>Timeline</vt:lpstr>
      <vt:lpstr>Development</vt:lpstr>
      <vt:lpstr>Handbook</vt:lpstr>
      <vt:lpstr>Content Overview</vt:lpstr>
      <vt:lpstr>Classrooms</vt:lpstr>
      <vt:lpstr>Step by Step Instructions</vt:lpstr>
      <vt:lpstr>Google Classroom</vt:lpstr>
      <vt:lpstr>Voiceover Presentations</vt:lpstr>
      <vt:lpstr>Review Process</vt:lpstr>
      <vt:lpstr>Certification Process</vt:lpstr>
      <vt:lpstr>Certification Process</vt:lpstr>
      <vt:lpstr>Gradebooks</vt:lpstr>
      <vt:lpstr>Benefits &amp; Stats</vt:lpstr>
      <vt:lpstr>Benefits</vt:lpstr>
      <vt:lpstr>PowerPoint Presentation</vt:lpstr>
      <vt:lpstr>Recognition</vt:lpstr>
      <vt:lpstr>Recertification</vt:lpstr>
      <vt:lpstr>How to receive credits….</vt:lpstr>
      <vt:lpstr>Recertification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Brooke J. Myres</dc:creator>
  <cp:lastModifiedBy>Ray Ledgerwood</cp:lastModifiedBy>
  <cp:revision>1</cp:revision>
  <dcterms:created xsi:type="dcterms:W3CDTF">2024-11-13T14:03:48Z</dcterms:created>
  <dcterms:modified xsi:type="dcterms:W3CDTF">2025-10-13T22:27:33Z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0x0101006ACD9CE8D1A37644A90FB4E604C1ECCE</vt:lpwstr>
  </property>
  <property fmtid="{D5CDD505-2E9C-101B-9397-08002B2CF9AE}" pid="3" name="MediaServiceImageTags">
    <vt:lpwstr/>
  </property>
</Properties>
</file>