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79" r:id="rId4"/>
    <p:sldId id="274" r:id="rId5"/>
    <p:sldId id="275" r:id="rId6"/>
    <p:sldId id="290" r:id="rId7"/>
    <p:sldId id="271" r:id="rId8"/>
    <p:sldId id="272" r:id="rId9"/>
    <p:sldId id="308" r:id="rId10"/>
    <p:sldId id="281" r:id="rId11"/>
    <p:sldId id="283" r:id="rId12"/>
    <p:sldId id="280" r:id="rId13"/>
    <p:sldId id="278" r:id="rId14"/>
    <p:sldId id="288" r:id="rId15"/>
    <p:sldId id="307" r:id="rId16"/>
    <p:sldId id="297" r:id="rId17"/>
    <p:sldId id="304" r:id="rId18"/>
    <p:sldId id="282" r:id="rId19"/>
    <p:sldId id="295" r:id="rId20"/>
    <p:sldId id="296" r:id="rId21"/>
    <p:sldId id="298" r:id="rId22"/>
    <p:sldId id="313" r:id="rId23"/>
    <p:sldId id="312" r:id="rId24"/>
    <p:sldId id="314" r:id="rId25"/>
    <p:sldId id="273" r:id="rId26"/>
    <p:sldId id="299" r:id="rId27"/>
    <p:sldId id="306" r:id="rId28"/>
    <p:sldId id="300" r:id="rId29"/>
    <p:sldId id="3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66"/>
    <a:srgbClr val="FFCC66"/>
    <a:srgbClr val="006666"/>
    <a:srgbClr val="3333FF"/>
    <a:srgbClr val="00D25F"/>
    <a:srgbClr val="F71DD3"/>
    <a:srgbClr val="F2F2F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51" y="1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CBC15-EA80-46A9-9B8C-F8E00744D84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7D0AD-BBAD-481C-8ACB-FE9E7588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6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B0464-F52C-4F62-B2A8-C42021021BF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4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37C19-8E6F-8157-8AE7-14C745818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E1711-CDAF-1158-D7D6-84085FC96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15531-E69E-280B-93FD-809B7B74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AE05-2DEE-431B-A08C-C44A1B48060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19940-8BD3-A2DD-9752-3AC9CC2B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70EA4-F31A-9995-3E14-BEF084925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644A-2DD5-4DB0-B5AE-11B65890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59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31145-376C-93A5-07D0-E38027B0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5EFE6-9D50-33E3-F28F-B1F82E4D8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F32E3-E411-899E-F38C-2783D5BB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AE05-2DEE-431B-A08C-C44A1B48060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821ED-39C7-79D2-014B-99ECBAE3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1FB93-FD35-AAFB-E329-E57FCC5D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644A-2DD5-4DB0-B5AE-11B65890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43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8C0BD6-A5AC-94FD-BF45-642608E8F0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6255E6-5B5C-AA64-23B3-097C4402A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634BE-46B6-1B00-5C2D-24CBB56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AE05-2DEE-431B-A08C-C44A1B48060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17B51-1EE0-8D51-34D1-B31F00E4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28B6D-A1AF-BE3D-D93A-D49C7E39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644A-2DD5-4DB0-B5AE-11B65890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49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BE915A5-FFEB-441B-BDE8-F306FB7E62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accent4"/>
          </a:solidFill>
        </p:spPr>
        <p:txBody>
          <a:bodyPr/>
          <a:lstStyle>
            <a:lvl1pPr algn="ctr">
              <a:buFontTx/>
              <a:buNone/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56029E-DA4E-4759-8437-471096A96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342" y="4078941"/>
            <a:ext cx="4775200" cy="859674"/>
          </a:xfrm>
          <a:solidFill>
            <a:schemeClr val="accent1"/>
          </a:solidFill>
        </p:spPr>
        <p:txBody>
          <a:bodyPr vert="horz" lIns="0" tIns="0" rIns="0" bIns="0" rtlCol="0" anchor="b">
            <a:noAutofit/>
          </a:bodyPr>
          <a:lstStyle>
            <a:lvl1pPr algn="ctr">
              <a:defRPr lang="en-US" sz="4000" spc="300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algn="ctr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FCB6BAA-ADA6-4E0B-9F0B-A3CA2EFB3C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7422" y="4938614"/>
            <a:ext cx="2567708" cy="379110"/>
          </a:xfrm>
          <a:solidFill>
            <a:schemeClr val="accent1"/>
          </a:solidFill>
        </p:spPr>
        <p:txBody>
          <a:bodyPr/>
          <a:lstStyle>
            <a:lvl1pPr algn="ctr">
              <a:buNone/>
              <a:defRPr sz="14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27598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C4A3D-BF12-C169-6895-F357CAA8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8F7C2-307E-DC65-1F13-93CFCDAD6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D4EFC-1FD9-FFAE-5274-AA73324D6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AE05-2DEE-431B-A08C-C44A1B48060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B4444-E844-95D3-B626-E7276F94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B06B7-B4CE-197D-8B1B-B2AD434C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644A-2DD5-4DB0-B5AE-11B65890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5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C49F-0FF5-1260-7924-2D1F8112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2AE3D-25BB-84B8-5953-BD542A32B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AB486-B23B-1CE7-0634-B88CA7EC4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AE05-2DEE-431B-A08C-C44A1B48060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8549B-10BE-B4A6-6928-0B7AB431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70664-5473-9F77-23B1-3EB261BF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644A-2DD5-4DB0-B5AE-11B65890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8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EB4DD-8CE1-0305-F069-0CC1027C4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54438-AD8B-C774-EF9C-C24193E01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ED8C3-D81D-52E2-430E-14FEFEBE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33D99-4A10-B850-C073-7979DBE14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AE05-2DEE-431B-A08C-C44A1B48060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0FFF2-1899-6750-CA5F-6ECF976F0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389ED-B855-6B14-FE85-1B4132D30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644A-2DD5-4DB0-B5AE-11B65890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9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21032-FC77-9736-FDA0-04EC919D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F5272-8ECB-0922-C9C4-780F00E7C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72180-5427-DD2D-474E-527CE72B1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6CE3D-DB8B-B24B-14C6-548F3C74F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A74F18-55BE-5D0C-9407-9518991149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F6C971-E024-EC5A-E875-DC3B8F7D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AE05-2DEE-431B-A08C-C44A1B48060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F62C3-C934-04DC-DB79-E791B6E87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5F23E4-299E-FB02-2EAB-A2EBE8A0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644A-2DD5-4DB0-B5AE-11B65890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9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433DA-EE80-738E-FD82-78C74D431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600BA4-506B-BF53-9C64-2DAEECD86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AE05-2DEE-431B-A08C-C44A1B48060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604F02-EED7-3255-6DD3-69A61BA2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0D31C-5CF3-C71B-596E-42B48B15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644A-2DD5-4DB0-B5AE-11B65890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2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CC8DCB-A824-0366-F691-F25625B9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AE05-2DEE-431B-A08C-C44A1B48060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B8C405-98AE-1944-2840-482B06267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1B6AA-1857-F3CF-A7A9-963F80B0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644A-2DD5-4DB0-B5AE-11B65890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00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4E46-456E-9522-AF4B-EA965DCB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DF03-8DCD-AFCA-AC57-D511E4EC6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854E8-20D2-A6E5-C55E-10CBD934D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6F3DD-F60F-B467-1794-A46469F38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AE05-2DEE-431B-A08C-C44A1B48060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6C284F-FB13-9867-C448-FD3057D2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A5AD9-EA23-879C-6563-4C809EE79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644A-2DD5-4DB0-B5AE-11B65890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8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D46-731A-1A28-6AC3-F9531CDB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2AE1FC-4361-098E-939E-CCF677B158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D8190-3EE6-E954-2271-1634EEAD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AA319-5080-6DE3-EDBC-E97A91E8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AE05-2DEE-431B-A08C-C44A1B48060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60885-3658-C916-EF4D-E924CD1E2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0A351-D3F1-A542-A451-4E0833D5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644A-2DD5-4DB0-B5AE-11B65890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3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E150E-3CC6-B1E6-692B-786A5C053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B4831-3536-FA5E-5610-4790CFC5A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0A77C-7DF9-F007-B169-E36ECB1442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E0AE05-2DEE-431B-A08C-C44A1B48060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F3BC4-B368-409E-FE19-A374725C1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CD11B-0983-2DC0-ABB3-E14653206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AD644A-2DD5-4DB0-B5AE-11B65890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3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kpik.com/castle-mapped-special-effects-night-lights-disney-14563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omahat.com/the-loom-knitters-stitch-dictionary/4-5-stars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hyperlink" Target="https://www.publicdomainpictures.net/en/view-image.php?image=104138&amp;picture=green-dollar-sig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6607" TargetMode="Externa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hyperlink" Target="mailto:amy.weathers@conservation.ok.gov" TargetMode="External"/><Relationship Id="rId4" Type="http://schemas.openxmlformats.org/officeDocument/2006/relationships/hyperlink" Target="mailto:brandon.welborn@conservation.ok.gov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oddsock/2979328682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penclipart.org/detail/38635/speech-bubble-by-pascallapalme-38635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hyperlink" Target="https://pixabay.com/en/bubble-talk-speech-bubble-154255/" TargetMode="External"/><Relationship Id="rId9" Type="http://schemas.openxmlformats.org/officeDocument/2006/relationships/hyperlink" Target="https://creativecommons.org/licenses/by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33A2DB42-AD72-A643-1827-93F4B7A224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51A32D-2C1B-A4E2-8E88-3277D0C8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049" y="1122362"/>
            <a:ext cx="11262731" cy="2900518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Roadmap to Oklahoma’s</a:t>
            </a:r>
            <a:br>
              <a:rPr lang="en-US" sz="7200" b="1" dirty="0">
                <a:solidFill>
                  <a:srgbClr val="FFFFFF"/>
                </a:solidFill>
              </a:rPr>
            </a:br>
            <a:r>
              <a:rPr lang="en-US" sz="7200" b="1" dirty="0">
                <a:solidFill>
                  <a:srgbClr val="FFFFFF"/>
                </a:solidFill>
              </a:rPr>
              <a:t>Training Tour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B9977-DCF8-4F34-12A5-AB7092BF6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576234"/>
          </a:xfrm>
        </p:spPr>
        <p:txBody>
          <a:bodyPr>
            <a:norm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Presented By:</a:t>
            </a:r>
          </a:p>
          <a:p>
            <a:r>
              <a:rPr lang="en-US" sz="2000" dirty="0">
                <a:solidFill>
                  <a:srgbClr val="FFFFFF"/>
                </a:solidFill>
              </a:rPr>
              <a:t>Brandon Welborn, Administrative Programs Officer II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Amy Weathers, Area IV District Coordinator</a:t>
            </a:r>
          </a:p>
        </p:txBody>
      </p:sp>
    </p:spTree>
    <p:extLst>
      <p:ext uri="{BB962C8B-B14F-4D97-AF65-F5344CB8AC3E}">
        <p14:creationId xmlns:p14="http://schemas.microsoft.com/office/powerpoint/2010/main" val="2326071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titled photo">
            <a:extLst>
              <a:ext uri="{FF2B5EF4-FFF2-40B4-BE49-F238E27FC236}">
                <a16:creationId xmlns:a16="http://schemas.microsoft.com/office/drawing/2014/main" id="{970BFE51-0F46-327F-C542-1C52A275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99" y="200348"/>
            <a:ext cx="2773564" cy="306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5087C-D04E-7221-A585-23F817E77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419" y="0"/>
            <a:ext cx="2286000" cy="3689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8C756B-01D8-587D-BF44-9D38D7844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726" y="3453665"/>
            <a:ext cx="6635274" cy="3404335"/>
          </a:xfrm>
          <a:prstGeom prst="rect">
            <a:avLst/>
          </a:prstGeom>
        </p:spPr>
      </p:pic>
      <p:pic>
        <p:nvPicPr>
          <p:cNvPr id="6" name="Picture 5" descr="A picture containing text, sign, outdoor, painted&#10;&#10;AI-generated content may be incorrect.">
            <a:extLst>
              <a:ext uri="{FF2B5EF4-FFF2-40B4-BE49-F238E27FC236}">
                <a16:creationId xmlns:a16="http://schemas.microsoft.com/office/drawing/2014/main" id="{2FA4499C-6503-4F57-67AB-0822E757C9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4" y="740228"/>
            <a:ext cx="4902674" cy="52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32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titled photo">
            <a:extLst>
              <a:ext uri="{FF2B5EF4-FFF2-40B4-BE49-F238E27FC236}">
                <a16:creationId xmlns:a16="http://schemas.microsoft.com/office/drawing/2014/main" id="{762B928D-30E3-00F6-6958-9807773C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439" y="165669"/>
            <a:ext cx="4134757" cy="310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C7A7B5-D54C-B593-680A-B3F2962C5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6932"/>
            <a:ext cx="2577332" cy="3101068"/>
          </a:xfrm>
          <a:prstGeom prst="rect">
            <a:avLst/>
          </a:prstGeom>
        </p:spPr>
      </p:pic>
      <p:pic>
        <p:nvPicPr>
          <p:cNvPr id="4100" name="Picture 4" descr="Untitled photo">
            <a:extLst>
              <a:ext uri="{FF2B5EF4-FFF2-40B4-BE49-F238E27FC236}">
                <a16:creationId xmlns:a16="http://schemas.microsoft.com/office/drawing/2014/main" id="{1FCEE4EF-EB80-9B26-84F4-7D6CD3207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31" y="3591262"/>
            <a:ext cx="2329247" cy="310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48463-EE65-9D54-3257-B5489478B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374" y="1560335"/>
            <a:ext cx="3151814" cy="3737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C61C4-F5C7-2E3D-2F2A-219E4FF5E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634" y="3680388"/>
            <a:ext cx="3459562" cy="30119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9705CE-B14D-FA1A-6172-1D0BC613D7C6}"/>
              </a:ext>
            </a:extLst>
          </p:cNvPr>
          <p:cNvSpPr/>
          <p:nvPr/>
        </p:nvSpPr>
        <p:spPr>
          <a:xfrm>
            <a:off x="893451" y="165669"/>
            <a:ext cx="61221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chemeClr val="accent4"/>
                </a:solidFill>
                <a:effectLst/>
                <a:latin typeface="Amasis MT Pro Black" panose="02040A04050005020304" pitchFamily="18" charset="0"/>
              </a:rPr>
              <a:t>Blue Planet</a:t>
            </a:r>
          </a:p>
        </p:txBody>
      </p:sp>
    </p:spTree>
    <p:extLst>
      <p:ext uri="{BB962C8B-B14F-4D97-AF65-F5344CB8AC3E}">
        <p14:creationId xmlns:p14="http://schemas.microsoft.com/office/powerpoint/2010/main" val="718185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ntitled photo">
            <a:extLst>
              <a:ext uri="{FF2B5EF4-FFF2-40B4-BE49-F238E27FC236}">
                <a16:creationId xmlns:a16="http://schemas.microsoft.com/office/drawing/2014/main" id="{AB9C0F76-5F18-E24A-7913-340F48F00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52" y="0"/>
            <a:ext cx="2158565" cy="28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C6DD94-F104-996D-4CA0-4791D4BE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683" y="0"/>
            <a:ext cx="3439317" cy="3046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AA24C-0498-074D-6760-FDA551EB8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496" y="2571750"/>
            <a:ext cx="3219450" cy="428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687E44-E7FC-ACC1-88BD-F13F527C1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661" y="2581275"/>
            <a:ext cx="3505200" cy="4286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A81106-3F3E-3177-97D2-8CA7CE4EF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571" y="3238213"/>
            <a:ext cx="4245430" cy="3619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F202A-1CAB-1766-28D1-E260D3274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1842" y="1664834"/>
            <a:ext cx="1913861" cy="2133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669E43-3975-E2FE-065A-E421741EBD33}"/>
              </a:ext>
            </a:extLst>
          </p:cNvPr>
          <p:cNvSpPr/>
          <p:nvPr/>
        </p:nvSpPr>
        <p:spPr>
          <a:xfrm>
            <a:off x="57572" y="413475"/>
            <a:ext cx="53980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Incredible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Journey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0017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 photo">
            <a:extLst>
              <a:ext uri="{FF2B5EF4-FFF2-40B4-BE49-F238E27FC236}">
                <a16:creationId xmlns:a16="http://schemas.microsoft.com/office/drawing/2014/main" id="{6E55213F-C4D0-0679-EFE1-9B0E0F7B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043" y="356839"/>
            <a:ext cx="4604075" cy="612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titled photo">
            <a:extLst>
              <a:ext uri="{FF2B5EF4-FFF2-40B4-BE49-F238E27FC236}">
                <a16:creationId xmlns:a16="http://schemas.microsoft.com/office/drawing/2014/main" id="{B598E8B6-5292-668F-24AD-6E06953FC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5" y="160572"/>
            <a:ext cx="40767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Untitled photo">
            <a:extLst>
              <a:ext uri="{FF2B5EF4-FFF2-40B4-BE49-F238E27FC236}">
                <a16:creationId xmlns:a16="http://schemas.microsoft.com/office/drawing/2014/main" id="{8787B777-1DA1-B9DA-5ECC-9494553CD9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97953-8725-9782-62A7-3015407BB49F}"/>
              </a:ext>
            </a:extLst>
          </p:cNvPr>
          <p:cNvSpPr txBox="1"/>
          <p:nvPr/>
        </p:nvSpPr>
        <p:spPr>
          <a:xfrm>
            <a:off x="4393049" y="650429"/>
            <a:ext cx="2749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Amasis MT Pro Black" panose="02040A04050005020304" pitchFamily="18" charset="0"/>
              </a:rPr>
              <a:t>Water</a:t>
            </a:r>
          </a:p>
          <a:p>
            <a:pPr algn="ctr"/>
            <a:r>
              <a:rPr lang="en-US" sz="4800" dirty="0">
                <a:solidFill>
                  <a:srgbClr val="0070C0"/>
                </a:solidFill>
                <a:latin typeface="Amasis MT Pro Black" panose="02040A04050005020304" pitchFamily="18" charset="0"/>
              </a:rPr>
              <a:t>For</a:t>
            </a:r>
          </a:p>
          <a:p>
            <a:pPr algn="ctr"/>
            <a:r>
              <a:rPr lang="en-US" sz="4800" dirty="0">
                <a:solidFill>
                  <a:srgbClr val="0070C0"/>
                </a:solidFill>
                <a:latin typeface="Amasis MT Pro Black" panose="02040A04050005020304" pitchFamily="18" charset="0"/>
              </a:rPr>
              <a:t>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4232F-F05C-C317-2601-2D5513BED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85" y="3639903"/>
            <a:ext cx="6916038" cy="29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45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E7FBD-64A1-F00B-DF3D-73B21DE71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571" y="174098"/>
            <a:ext cx="4220164" cy="3576566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4BE59-1CF9-317E-E83A-0B6C43500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186" y="3385641"/>
            <a:ext cx="4763180" cy="3298261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EE854F-1198-C227-3D37-0A94866F6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38" y="208395"/>
            <a:ext cx="4763180" cy="6354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B6911B-242F-710F-A9A1-34A7A4856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8961" y="4202998"/>
            <a:ext cx="2098301" cy="2028569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6" name="Picture 5" descr="A picture containing text, sign, outdoor, painted&#10;&#10;AI-generated content may be incorrect.">
            <a:extLst>
              <a:ext uri="{FF2B5EF4-FFF2-40B4-BE49-F238E27FC236}">
                <a16:creationId xmlns:a16="http://schemas.microsoft.com/office/drawing/2014/main" id="{8EA906D7-5271-020F-B430-96E278155B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64" y="865976"/>
            <a:ext cx="1722161" cy="18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76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cluttered&#10;&#10;AI-generated content may be incorrect.">
            <a:extLst>
              <a:ext uri="{FF2B5EF4-FFF2-40B4-BE49-F238E27FC236}">
                <a16:creationId xmlns:a16="http://schemas.microsoft.com/office/drawing/2014/main" id="{229CF6E1-4D7A-3ADF-426D-E4D7B42FD7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1" y="397933"/>
            <a:ext cx="8082844" cy="60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04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7EA69-D22E-DCE8-47A6-4639822E0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26" y="276699"/>
            <a:ext cx="11510773" cy="626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99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87E9433C-F0D0-87DA-62DC-CAB6D51FD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5" name="Rectangle 10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15A3A9-FA25-5789-9A02-F1ACC6C17084}"/>
              </a:ext>
            </a:extLst>
          </p:cNvPr>
          <p:cNvSpPr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Books Provided In The Kit</a:t>
            </a:r>
            <a:endParaRPr lang="en-US" sz="52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050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57ECF7-4039-EBB1-2EFE-C30817A27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471" y="3550077"/>
            <a:ext cx="2606747" cy="3084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8DD9E-635A-8D4E-ABAF-0DFDF0312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24894" cy="46397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A05404-C3F6-85AB-FBBC-579078837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44" y="4829810"/>
            <a:ext cx="2606746" cy="1804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9A0425-5BF3-E541-A38D-72B39EBA4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531" y="4235375"/>
            <a:ext cx="4498322" cy="23991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9636B9-4D44-91B6-04FF-EEC48C6AE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2407" y="345621"/>
            <a:ext cx="2171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58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1D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tanding in front of a projector screen&#10;&#10;AI-generated content may be incorrect.">
            <a:extLst>
              <a:ext uri="{FF2B5EF4-FFF2-40B4-BE49-F238E27FC236}">
                <a16:creationId xmlns:a16="http://schemas.microsoft.com/office/drawing/2014/main" id="{CEE449EB-086E-27B8-15AC-BBACEA9B7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6703"/>
            <a:ext cx="5535063" cy="4151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BDC9E-E243-5BFA-01F8-EF505672C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83" y="0"/>
            <a:ext cx="8409917" cy="46808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AEC7B-643B-7145-7EAB-B3A7277F6799}"/>
              </a:ext>
            </a:extLst>
          </p:cNvPr>
          <p:cNvSpPr/>
          <p:nvPr/>
        </p:nvSpPr>
        <p:spPr>
          <a:xfrm>
            <a:off x="591673" y="476189"/>
            <a:ext cx="23244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Survey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Says!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3C761-1C21-0525-480D-D86EEC03D849}"/>
              </a:ext>
            </a:extLst>
          </p:cNvPr>
          <p:cNvSpPr/>
          <p:nvPr/>
        </p:nvSpPr>
        <p:spPr>
          <a:xfrm>
            <a:off x="6394894" y="5405735"/>
            <a:ext cx="4766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Good Answer!!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47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E5D868-ED5D-7D0E-6F26-D99888871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80" y="301820"/>
            <a:ext cx="10959409" cy="60854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886565-9F1D-8EE7-3944-952237A9A864}"/>
              </a:ext>
            </a:extLst>
          </p:cNvPr>
          <p:cNvSpPr txBox="1"/>
          <p:nvPr/>
        </p:nvSpPr>
        <p:spPr>
          <a:xfrm>
            <a:off x="-487679" y="4805868"/>
            <a:ext cx="703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Amasis MT Pro Black" panose="02040A04050005020304" pitchFamily="18" charset="0"/>
            </a:endParaRPr>
          </a:p>
          <a:p>
            <a:pPr algn="ctr"/>
            <a:r>
              <a:rPr lang="en-US" sz="3200" dirty="0">
                <a:latin typeface="Amasis MT Pro Black" panose="02040A04050005020304" pitchFamily="18" charset="0"/>
              </a:rPr>
              <a:t>84 Conservation Districts</a:t>
            </a:r>
          </a:p>
          <a:p>
            <a:pPr algn="ctr"/>
            <a:r>
              <a:rPr lang="en-US" sz="3200" dirty="0">
                <a:latin typeface="Amasis MT Pro Black" panose="02040A04050005020304" pitchFamily="18" charset="0"/>
              </a:rPr>
              <a:t>71 Attended the Training</a:t>
            </a:r>
          </a:p>
        </p:txBody>
      </p:sp>
      <p:pic>
        <p:nvPicPr>
          <p:cNvPr id="8" name="Graphic 7" descr="Star with solid fill">
            <a:extLst>
              <a:ext uri="{FF2B5EF4-FFF2-40B4-BE49-F238E27FC236}">
                <a16:creationId xmlns:a16="http://schemas.microsoft.com/office/drawing/2014/main" id="{01E907F7-F8BE-DAE3-B839-FD3B0AC7E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3601720"/>
            <a:ext cx="574040" cy="574040"/>
          </a:xfrm>
          <a:prstGeom prst="rect">
            <a:avLst/>
          </a:prstGeom>
        </p:spPr>
      </p:pic>
      <p:pic>
        <p:nvPicPr>
          <p:cNvPr id="9" name="Graphic 8" descr="Star with solid fill">
            <a:extLst>
              <a:ext uri="{FF2B5EF4-FFF2-40B4-BE49-F238E27FC236}">
                <a16:creationId xmlns:a16="http://schemas.microsoft.com/office/drawing/2014/main" id="{4B0B69C1-36FF-7658-62E6-65439F68A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1960" y="1214120"/>
            <a:ext cx="574040" cy="574040"/>
          </a:xfrm>
          <a:prstGeom prst="rect">
            <a:avLst/>
          </a:prstGeom>
        </p:spPr>
      </p:pic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F6C08808-8F43-BCCA-75D0-AE7D11BEE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1120" y="2854960"/>
            <a:ext cx="574040" cy="574040"/>
          </a:xfrm>
          <a:prstGeom prst="rect">
            <a:avLst/>
          </a:prstGeom>
        </p:spPr>
      </p:pic>
      <p:pic>
        <p:nvPicPr>
          <p:cNvPr id="12" name="Graphic 11" descr="Star with solid fill">
            <a:extLst>
              <a:ext uri="{FF2B5EF4-FFF2-40B4-BE49-F238E27FC236}">
                <a16:creationId xmlns:a16="http://schemas.microsoft.com/office/drawing/2014/main" id="{02BAA71C-697E-1E42-23EA-E7BFA2AF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8560" y="2189480"/>
            <a:ext cx="574040" cy="574040"/>
          </a:xfrm>
          <a:prstGeom prst="rect">
            <a:avLst/>
          </a:prstGeom>
        </p:spPr>
      </p:pic>
      <p:pic>
        <p:nvPicPr>
          <p:cNvPr id="13" name="Graphic 12" descr="Star with solid fill">
            <a:extLst>
              <a:ext uri="{FF2B5EF4-FFF2-40B4-BE49-F238E27FC236}">
                <a16:creationId xmlns:a16="http://schemas.microsoft.com/office/drawing/2014/main" id="{298FD89F-1786-30C7-77C2-0D83D359E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81540" y="3807461"/>
            <a:ext cx="574040" cy="574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A0F8FD-8324-D6FD-5540-122D344C7CA5}"/>
              </a:ext>
            </a:extLst>
          </p:cNvPr>
          <p:cNvSpPr txBox="1"/>
          <p:nvPr/>
        </p:nvSpPr>
        <p:spPr>
          <a:xfrm>
            <a:off x="389311" y="2627175"/>
            <a:ext cx="39185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dirty="0">
                <a:effectLst/>
                <a:latin typeface="Amasis MT Pro Black" panose="02040A040500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May 28- Area 4- Hobart</a:t>
            </a:r>
            <a:endParaRPr lang="en-US" sz="2000" dirty="0">
              <a:effectLst/>
              <a:latin typeface="Amasis MT Pro Black" panose="02040A04050005020304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buNone/>
            </a:pPr>
            <a:r>
              <a:rPr lang="en-US" sz="1800" dirty="0">
                <a:effectLst/>
                <a:latin typeface="Amasis MT Pro Black" panose="02040A040500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June 5-Area 3-Wagoner</a:t>
            </a:r>
            <a:endParaRPr lang="en-US" sz="2000" dirty="0">
              <a:effectLst/>
              <a:latin typeface="Amasis MT Pro Black" panose="02040A04050005020304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buNone/>
            </a:pPr>
            <a:r>
              <a:rPr lang="en-US" sz="1800" dirty="0">
                <a:effectLst/>
                <a:latin typeface="Amasis MT Pro Black" panose="02040A040500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June 9-Area 1- Woodward</a:t>
            </a:r>
            <a:endParaRPr lang="en-US" sz="2000" dirty="0">
              <a:effectLst/>
              <a:latin typeface="Amasis MT Pro Black" panose="02040A04050005020304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buNone/>
            </a:pPr>
            <a:r>
              <a:rPr lang="en-US" sz="1800" dirty="0">
                <a:effectLst/>
                <a:latin typeface="Amasis MT Pro Black" panose="02040A040500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June 25-Area 2- Oklahoma City</a:t>
            </a:r>
            <a:endParaRPr lang="en-US" sz="2000" dirty="0">
              <a:effectLst/>
              <a:latin typeface="Amasis MT Pro Black" panose="02040A04050005020304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buNone/>
            </a:pPr>
            <a:r>
              <a:rPr lang="en-US" sz="1800" dirty="0">
                <a:effectLst/>
                <a:latin typeface="Amasis MT Pro Black" panose="02040A040500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June 26-Area 5-McAlester</a:t>
            </a:r>
            <a:endParaRPr lang="en-US" sz="2000" dirty="0">
              <a:effectLst/>
              <a:latin typeface="Amasis MT Pro Black" panose="02040A04050005020304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buNone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884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1D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E19E23-701F-D951-0475-B9C5AC8AC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273" y="2820376"/>
            <a:ext cx="7405727" cy="40376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36F369-9817-38AC-3F5E-221F3183A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2" y="102341"/>
            <a:ext cx="6002928" cy="33756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Picture 3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656A2D7-0718-771B-8655-984EE0079D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6" y="3765732"/>
            <a:ext cx="4384152" cy="247250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 descr="A picture containing text, cabinet, person, indoor&#10;&#10;AI-generated content may be incorrect.">
            <a:extLst>
              <a:ext uri="{FF2B5EF4-FFF2-40B4-BE49-F238E27FC236}">
                <a16:creationId xmlns:a16="http://schemas.microsoft.com/office/drawing/2014/main" id="{AC156EB0-013D-5939-60C7-BE78AEFF78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102341"/>
            <a:ext cx="3406502" cy="255487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17091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person, road&#10;&#10;AI-generated content may be incorrect.">
            <a:extLst>
              <a:ext uri="{FF2B5EF4-FFF2-40B4-BE49-F238E27FC236}">
                <a16:creationId xmlns:a16="http://schemas.microsoft.com/office/drawing/2014/main" id="{32C4BF7A-306A-6280-6944-C09D488459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Picture 8" descr="Two people talking&#10;&#10;AI-generated content may be incorrect.">
            <a:extLst>
              <a:ext uri="{FF2B5EF4-FFF2-40B4-BE49-F238E27FC236}">
                <a16:creationId xmlns:a16="http://schemas.microsoft.com/office/drawing/2014/main" id="{FD86AE34-7823-D7F6-345D-7D03622197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3" name="Picture 12" descr="A group of people standing in a parking lot&#10;&#10;AI-generated content may be incorrect.">
            <a:extLst>
              <a:ext uri="{FF2B5EF4-FFF2-40B4-BE49-F238E27FC236}">
                <a16:creationId xmlns:a16="http://schemas.microsoft.com/office/drawing/2014/main" id="{3FD504F0-5BEA-A6F2-4115-AD3904C97F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2" name="Picture 1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CFEDCD94-60F2-4484-C436-203405939E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6" name="Picture 5" descr="A person in a red shirt&#10;&#10;AI-generated content may be incorrect.">
            <a:extLst>
              <a:ext uri="{FF2B5EF4-FFF2-40B4-BE49-F238E27FC236}">
                <a16:creationId xmlns:a16="http://schemas.microsoft.com/office/drawing/2014/main" id="{65E5F7F0-FB8C-A0AB-CE8E-8BBD956F11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258" r="2" b="2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87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49C5A-60DB-3499-0A10-922F1F0DE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1477" y="3673397"/>
            <a:ext cx="11394831" cy="2087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49A292-51DE-7FA0-2945-A1CD1EE3F42B}"/>
              </a:ext>
            </a:extLst>
          </p:cNvPr>
          <p:cNvSpPr txBox="1"/>
          <p:nvPr/>
        </p:nvSpPr>
        <p:spPr>
          <a:xfrm>
            <a:off x="734108" y="6489154"/>
            <a:ext cx="91682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loomahat.com/the-loom-knitters-stitch-dictionary/4-5-star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2979BA-BC92-8329-9D67-B1051D1A5DC3}"/>
              </a:ext>
            </a:extLst>
          </p:cNvPr>
          <p:cNvSpPr/>
          <p:nvPr/>
        </p:nvSpPr>
        <p:spPr>
          <a:xfrm>
            <a:off x="1303662" y="469727"/>
            <a:ext cx="958467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Employee Reviews:</a:t>
            </a:r>
          </a:p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District Services Training Tour</a:t>
            </a:r>
          </a:p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4.5 out of 5 stars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370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0C4FA6-1301-9708-93D3-A45FB22C8D36}"/>
              </a:ext>
            </a:extLst>
          </p:cNvPr>
          <p:cNvSpPr/>
          <p:nvPr/>
        </p:nvSpPr>
        <p:spPr>
          <a:xfrm>
            <a:off x="431059" y="1341196"/>
            <a:ext cx="4953963" cy="24190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Budget Information</a:t>
            </a:r>
            <a:endParaRPr lang="en-US" sz="7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1061" name="Oval 1060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17E74-6741-A708-45E8-E44EC7000D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4" r="-7" b="29149"/>
          <a:stretch>
            <a:fillRect/>
          </a:stretch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063" name="Freeform: Shape 1062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Icon&#10;&#10;AI-generated content may be incorrect.">
            <a:extLst>
              <a:ext uri="{FF2B5EF4-FFF2-40B4-BE49-F238E27FC236}">
                <a16:creationId xmlns:a16="http://schemas.microsoft.com/office/drawing/2014/main" id="{17A5A53D-676B-5AD4-8513-108EAEF2CB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1" b="-1"/>
          <a:stretch>
            <a:fillRect/>
          </a:stretch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3AFD18-9CA7-FA3A-5677-2F8BC37A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" name="Freeform: Shape 1066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8F9238A-A3A4-6051-21FA-2B6604266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89" y="4768677"/>
            <a:ext cx="3951833" cy="2089321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9" name="Freeform: Shape 1068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Untitled photo">
            <a:extLst>
              <a:ext uri="{FF2B5EF4-FFF2-40B4-BE49-F238E27FC236}">
                <a16:creationId xmlns:a16="http://schemas.microsoft.com/office/drawing/2014/main" id="{2FCF3612-E303-0F9E-5042-A62DCC867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/>
          <a:stretch>
            <a:fillRect/>
          </a:stretch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612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wall, open&#10;&#10;AI-generated content may be incorrect.">
            <a:extLst>
              <a:ext uri="{FF2B5EF4-FFF2-40B4-BE49-F238E27FC236}">
                <a16:creationId xmlns:a16="http://schemas.microsoft.com/office/drawing/2014/main" id="{62577A75-E5CC-E597-3DB5-8278E8C10E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>
            <a:fillRect/>
          </a:stretch>
        </p:blipFill>
        <p:spPr>
          <a:xfrm>
            <a:off x="8534071" y="330751"/>
            <a:ext cx="3524695" cy="436317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3" name="Picture 2" descr="A picture containing text, plastic, container, indoor&#10;&#10;AI-generated content may be incorrect.">
            <a:extLst>
              <a:ext uri="{FF2B5EF4-FFF2-40B4-BE49-F238E27FC236}">
                <a16:creationId xmlns:a16="http://schemas.microsoft.com/office/drawing/2014/main" id="{0DFDEB21-213A-C1BD-14D0-D30546006E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4" y="198671"/>
            <a:ext cx="3629655" cy="483954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DC44DB-805A-E938-65F4-B9E73BCDC0EE}"/>
              </a:ext>
            </a:extLst>
          </p:cNvPr>
          <p:cNvSpPr txBox="1"/>
          <p:nvPr/>
        </p:nvSpPr>
        <p:spPr>
          <a:xfrm>
            <a:off x="4234587" y="718955"/>
            <a:ext cx="38819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Jumble" panose="02000503000000020004" pitchFamily="2" charset="0"/>
              </a:rPr>
              <a:t>Things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Jumble" panose="02000503000000020004" pitchFamily="2" charset="0"/>
              </a:rPr>
              <a:t>We Learned</a:t>
            </a:r>
          </a:p>
        </p:txBody>
      </p:sp>
      <p:pic>
        <p:nvPicPr>
          <p:cNvPr id="7" name="Picture 6" descr="A picture containing text, indoor, plastic, container&#10;&#10;AI-generated content may be incorrect.">
            <a:extLst>
              <a:ext uri="{FF2B5EF4-FFF2-40B4-BE49-F238E27FC236}">
                <a16:creationId xmlns:a16="http://schemas.microsoft.com/office/drawing/2014/main" id="{4E9D755E-C0E6-EEAF-3109-FFB47782FD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50" y="3626068"/>
            <a:ext cx="4120747" cy="309056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44811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itting in a pile of boxes">
            <a:extLst>
              <a:ext uri="{FF2B5EF4-FFF2-40B4-BE49-F238E27FC236}">
                <a16:creationId xmlns:a16="http://schemas.microsoft.com/office/drawing/2014/main" id="{303ADF31-8BA5-571B-8006-725B6C3C95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13" y="443926"/>
            <a:ext cx="6177609" cy="60793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 descr="A picture containing person&#10;&#10;AI-generated content may be incorrect.">
            <a:extLst>
              <a:ext uri="{FF2B5EF4-FFF2-40B4-BE49-F238E27FC236}">
                <a16:creationId xmlns:a16="http://schemas.microsoft.com/office/drawing/2014/main" id="{B37AB919-D42A-1979-2849-D85D690B1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7" y="1333455"/>
            <a:ext cx="4919986" cy="51363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968D8D-B547-B467-D8BE-4EBA31A05F16}"/>
              </a:ext>
            </a:extLst>
          </p:cNvPr>
          <p:cNvSpPr txBox="1"/>
          <p:nvPr/>
        </p:nvSpPr>
        <p:spPr>
          <a:xfrm>
            <a:off x="162605" y="443926"/>
            <a:ext cx="5172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Jumble" panose="020F0502020204030204" pitchFamily="2" charset="0"/>
              </a:rPr>
              <a:t>Weigh the Beads!!</a:t>
            </a:r>
          </a:p>
        </p:txBody>
      </p:sp>
    </p:spTree>
    <p:extLst>
      <p:ext uri="{BB962C8B-B14F-4D97-AF65-F5344CB8AC3E}">
        <p14:creationId xmlns:p14="http://schemas.microsoft.com/office/powerpoint/2010/main" val="2843000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several&#10;&#10;AI-generated content may be incorrect.">
            <a:extLst>
              <a:ext uri="{FF2B5EF4-FFF2-40B4-BE49-F238E27FC236}">
                <a16:creationId xmlns:a16="http://schemas.microsoft.com/office/drawing/2014/main" id="{0CC144AE-CED0-6CEE-98AE-4E03B68670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7923" cy="5562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D79D830-9512-70CC-A5FA-2706C5042A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965" y="2220685"/>
            <a:ext cx="6669452" cy="43107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B7ED6A-574B-55EA-0FE4-85D1F567BD5F}"/>
              </a:ext>
            </a:extLst>
          </p:cNvPr>
          <p:cNvSpPr txBox="1"/>
          <p:nvPr/>
        </p:nvSpPr>
        <p:spPr>
          <a:xfrm>
            <a:off x="6096000" y="787177"/>
            <a:ext cx="545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Jumble" panose="02000503000000020004" pitchFamily="2" charset="0"/>
              </a:rPr>
              <a:t>Make An Assembly 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3714B-3D79-B606-9637-BC3D33E9097B}"/>
              </a:ext>
            </a:extLst>
          </p:cNvPr>
          <p:cNvSpPr txBox="1"/>
          <p:nvPr/>
        </p:nvSpPr>
        <p:spPr>
          <a:xfrm>
            <a:off x="215969" y="5946653"/>
            <a:ext cx="4855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Jumble" panose="02000503000000020004" pitchFamily="2" charset="0"/>
              </a:rPr>
              <a:t>Check for Broken Totes</a:t>
            </a:r>
          </a:p>
        </p:txBody>
      </p:sp>
    </p:spTree>
    <p:extLst>
      <p:ext uri="{BB962C8B-B14F-4D97-AF65-F5344CB8AC3E}">
        <p14:creationId xmlns:p14="http://schemas.microsoft.com/office/powerpoint/2010/main" val="538733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528A83-8CF3-A8E0-0BC2-7BB46C015FD8}"/>
              </a:ext>
            </a:extLst>
          </p:cNvPr>
          <p:cNvSpPr txBox="1"/>
          <p:nvPr/>
        </p:nvSpPr>
        <p:spPr>
          <a:xfrm>
            <a:off x="6660952" y="263591"/>
            <a:ext cx="5323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Jumble" panose="02000503000000020004" pitchFamily="2" charset="0"/>
              </a:rPr>
              <a:t>Read the Spec sizes for all the items ordered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71DF61-9415-E296-88FF-6DA978A2E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224" y="1673334"/>
            <a:ext cx="4932571" cy="4776109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8CA70-4547-4FB8-778E-F4FAD038B698}"/>
              </a:ext>
            </a:extLst>
          </p:cNvPr>
          <p:cNvSpPr txBox="1"/>
          <p:nvPr/>
        </p:nvSpPr>
        <p:spPr>
          <a:xfrm>
            <a:off x="221841" y="4871528"/>
            <a:ext cx="61108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Jumble" panose="02000503000000020004" pitchFamily="2" charset="0"/>
              </a:rPr>
              <a:t>Check, Check and Recheck Orders</a:t>
            </a:r>
          </a:p>
        </p:txBody>
      </p:sp>
      <p:pic>
        <p:nvPicPr>
          <p:cNvPr id="11" name="Picture 10" descr="A picture containing text, indoor, items, cluttered&#10;&#10;AI-generated content may be incorrect.">
            <a:extLst>
              <a:ext uri="{FF2B5EF4-FFF2-40B4-BE49-F238E27FC236}">
                <a16:creationId xmlns:a16="http://schemas.microsoft.com/office/drawing/2014/main" id="{EA626C62-52D7-ACA1-8470-7F3D8A0857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2" y="442010"/>
            <a:ext cx="5403138" cy="4052354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87028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Half face clock on a wall">
            <a:extLst>
              <a:ext uri="{FF2B5EF4-FFF2-40B4-BE49-F238E27FC236}">
                <a16:creationId xmlns:a16="http://schemas.microsoft.com/office/drawing/2014/main" id="{C66BB459-35C9-1418-E6C6-C9CE5CA29C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4" name="Picture 3" descr="A group of people carrying boxes&#10;&#10;AI-generated content may be incorrect.">
            <a:extLst>
              <a:ext uri="{FF2B5EF4-FFF2-40B4-BE49-F238E27FC236}">
                <a16:creationId xmlns:a16="http://schemas.microsoft.com/office/drawing/2014/main" id="{85AA81E3-343F-83BE-AB7A-8B18A4BDFA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>
          <a:xfrm>
            <a:off x="321730" y="3510853"/>
            <a:ext cx="5674897" cy="2789954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2" name="Picture 1" descr="A picture containing text, indoor, several">
            <a:extLst>
              <a:ext uri="{FF2B5EF4-FFF2-40B4-BE49-F238E27FC236}">
                <a16:creationId xmlns:a16="http://schemas.microsoft.com/office/drawing/2014/main" id="{163C5CDC-EB9A-C641-5C85-A06D642FFE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>
            <a:fillRect/>
          </a:stretch>
        </p:blipFill>
        <p:spPr>
          <a:xfrm>
            <a:off x="6195373" y="321733"/>
            <a:ext cx="5674897" cy="5979074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08173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driving a car&#10;&#10;AI-generated content may be incorrect.">
            <a:extLst>
              <a:ext uri="{FF2B5EF4-FFF2-40B4-BE49-F238E27FC236}">
                <a16:creationId xmlns:a16="http://schemas.microsoft.com/office/drawing/2014/main" id="{BEB0CE7C-3114-CBCD-51DA-4EAA5E6E8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601686"/>
            <a:ext cx="6369993" cy="42563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81BFAC-833E-E8A1-88C5-522E146E599C}"/>
              </a:ext>
            </a:extLst>
          </p:cNvPr>
          <p:cNvSpPr/>
          <p:nvPr/>
        </p:nvSpPr>
        <p:spPr>
          <a:xfrm>
            <a:off x="839523" y="457815"/>
            <a:ext cx="43037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 Safe Travels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DCFC47-FB3E-A438-78C2-1073C7D0ECD0}"/>
              </a:ext>
            </a:extLst>
          </p:cNvPr>
          <p:cNvSpPr/>
          <p:nvPr/>
        </p:nvSpPr>
        <p:spPr>
          <a:xfrm>
            <a:off x="6751267" y="238145"/>
            <a:ext cx="4807726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Brandon Welborn</a:t>
            </a:r>
          </a:p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Programs Officer</a:t>
            </a:r>
          </a:p>
          <a:p>
            <a:pPr algn="ctr"/>
            <a:r>
              <a:rPr lang="en-US" sz="2000" dirty="0">
                <a:ln w="0"/>
                <a:solidFill>
                  <a:srgbClr val="0066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brandon.welborn@conservation.ok.gov</a:t>
            </a:r>
            <a:endParaRPr lang="en-US" sz="2000" dirty="0">
              <a:ln w="0"/>
              <a:solidFill>
                <a:srgbClr val="0066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572-246-5150</a:t>
            </a:r>
          </a:p>
          <a:p>
            <a:pPr algn="ctr"/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Amy Weathers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Area District Coordinator</a:t>
            </a:r>
          </a:p>
          <a:p>
            <a:pPr algn="ctr"/>
            <a:r>
              <a:rPr lang="en-US" sz="2000" dirty="0">
                <a:ln w="0"/>
                <a:solidFill>
                  <a:srgbClr val="0066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amy.weathers@conservation.ok.gov</a:t>
            </a:r>
            <a:endParaRPr lang="en-US" sz="2000" dirty="0">
              <a:ln w="0"/>
              <a:solidFill>
                <a:srgbClr val="0066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405-882-0504</a:t>
            </a:r>
          </a:p>
          <a:p>
            <a:pPr algn="ctr"/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 descr="Qr code&#10;&#10;AI-generated content may be incorrect.">
            <a:extLst>
              <a:ext uri="{FF2B5EF4-FFF2-40B4-BE49-F238E27FC236}">
                <a16:creationId xmlns:a16="http://schemas.microsoft.com/office/drawing/2014/main" id="{9218E05F-DEC3-438F-02DC-EBEC66F785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69" y="4097915"/>
            <a:ext cx="3011871" cy="276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66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91E8FD-1992-FD71-01C0-EBE74BBA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552" y="157162"/>
            <a:ext cx="4219575" cy="3114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5ED63F-416D-1206-019F-CEA091DE2467}"/>
              </a:ext>
            </a:extLst>
          </p:cNvPr>
          <p:cNvSpPr txBox="1"/>
          <p:nvPr/>
        </p:nvSpPr>
        <p:spPr>
          <a:xfrm>
            <a:off x="412709" y="418009"/>
            <a:ext cx="720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333FF"/>
                </a:solidFill>
                <a:latin typeface="Amasis MT Pro Black" panose="02040A04050005020304" pitchFamily="18" charset="0"/>
                <a:ea typeface="PMingLiU-ExtB" panose="02020500000000000000" pitchFamily="18" charset="-120"/>
                <a:cs typeface="Dreaming Outloud Script Pro" panose="03050502040304050704" pitchFamily="66" charset="0"/>
              </a:rPr>
              <a:t>Greeting, Introductions &amp; Program Updates</a:t>
            </a:r>
          </a:p>
        </p:txBody>
      </p:sp>
      <p:pic>
        <p:nvPicPr>
          <p:cNvPr id="9" name="Picture 8" descr="Icon&#10;&#10;AI-generated content may be incorrect.">
            <a:extLst>
              <a:ext uri="{FF2B5EF4-FFF2-40B4-BE49-F238E27FC236}">
                <a16:creationId xmlns:a16="http://schemas.microsoft.com/office/drawing/2014/main" id="{246C5334-14DA-235B-659B-C0FDC61014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9921" y="1060583"/>
            <a:ext cx="3555031" cy="2908757"/>
          </a:xfrm>
          <a:prstGeom prst="rect">
            <a:avLst/>
          </a:prstGeom>
        </p:spPr>
      </p:pic>
      <p:pic>
        <p:nvPicPr>
          <p:cNvPr id="11" name="Picture 10" descr="Icon&#10;&#10;AI-generated content may be incorrect.">
            <a:extLst>
              <a:ext uri="{FF2B5EF4-FFF2-40B4-BE49-F238E27FC236}">
                <a16:creationId xmlns:a16="http://schemas.microsoft.com/office/drawing/2014/main" id="{6DA0EEC6-6F65-C8ED-81C0-6388FC5479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60919" y="3969340"/>
            <a:ext cx="3813498" cy="3317743"/>
          </a:xfrm>
          <a:prstGeom prst="rect">
            <a:avLst/>
          </a:prstGeom>
        </p:spPr>
      </p:pic>
      <p:pic>
        <p:nvPicPr>
          <p:cNvPr id="19" name="Picture 18" descr="Shape, circle&#10;&#10;AI-generated content may be incorrect.">
            <a:extLst>
              <a:ext uri="{FF2B5EF4-FFF2-40B4-BE49-F238E27FC236}">
                <a16:creationId xmlns:a16="http://schemas.microsoft.com/office/drawing/2014/main" id="{87C23CD0-8158-631A-AE0C-0B6F84027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310511" y="3561573"/>
            <a:ext cx="4209231" cy="27784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CECE6D-6247-AAAE-0E6B-26DADBC75D65}"/>
              </a:ext>
            </a:extLst>
          </p:cNvPr>
          <p:cNvSpPr txBox="1"/>
          <p:nvPr/>
        </p:nvSpPr>
        <p:spPr>
          <a:xfrm>
            <a:off x="7861896" y="7056251"/>
            <a:ext cx="42092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www.flickr.com/photos/oddsock/2979328682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41986-CCE9-CD0B-BFA1-04733F56B7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7261" y="1735044"/>
            <a:ext cx="3143250" cy="3429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D62DF6-221C-994E-1F9E-B53703679222}"/>
              </a:ext>
            </a:extLst>
          </p:cNvPr>
          <p:cNvSpPr txBox="1"/>
          <p:nvPr/>
        </p:nvSpPr>
        <p:spPr>
          <a:xfrm>
            <a:off x="9062267" y="4124989"/>
            <a:ext cx="270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333FF"/>
                </a:solidFill>
              </a:rPr>
              <a:t>Brenda,</a:t>
            </a:r>
          </a:p>
          <a:p>
            <a:pPr algn="ctr"/>
            <a:r>
              <a:rPr lang="en-US" sz="2000" dirty="0">
                <a:solidFill>
                  <a:srgbClr val="3333FF"/>
                </a:solidFill>
              </a:rPr>
              <a:t>District Manager</a:t>
            </a:r>
          </a:p>
          <a:p>
            <a:pPr algn="ctr"/>
            <a:r>
              <a:rPr lang="en-US" sz="2000" dirty="0">
                <a:solidFill>
                  <a:srgbClr val="3333FF"/>
                </a:solidFill>
              </a:rPr>
              <a:t>Is also a volunteer firefighter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8E3EC-56EC-DFF2-ADFA-E9111761CA08}"/>
              </a:ext>
            </a:extLst>
          </p:cNvPr>
          <p:cNvSpPr txBox="1"/>
          <p:nvPr/>
        </p:nvSpPr>
        <p:spPr>
          <a:xfrm>
            <a:off x="619760" y="1422400"/>
            <a:ext cx="3017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333FF"/>
                </a:solidFill>
              </a:rPr>
              <a:t>Someone accidentally </a:t>
            </a:r>
          </a:p>
          <a:p>
            <a:pPr algn="ctr"/>
            <a:r>
              <a:rPr lang="en-US" sz="2000" dirty="0">
                <a:solidFill>
                  <a:srgbClr val="3333FF"/>
                </a:solidFill>
              </a:rPr>
              <a:t>swallowed fingernail clippers and had to have them surgically removed.</a:t>
            </a:r>
          </a:p>
          <a:p>
            <a:pPr algn="ctr"/>
            <a:r>
              <a:rPr lang="en-US" sz="2000" dirty="0">
                <a:solidFill>
                  <a:srgbClr val="3333FF"/>
                </a:solidFill>
              </a:rPr>
              <a:t>She was 4!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36352-0029-F4D5-4177-2D39D937E17B}"/>
              </a:ext>
            </a:extLst>
          </p:cNvPr>
          <p:cNvSpPr txBox="1"/>
          <p:nvPr/>
        </p:nvSpPr>
        <p:spPr>
          <a:xfrm>
            <a:off x="2062233" y="4473978"/>
            <a:ext cx="2503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333FF"/>
                </a:solidFill>
              </a:rPr>
              <a:t>One enjoys hauling  her miniature pony around in her car for outreach events!</a:t>
            </a:r>
          </a:p>
        </p:txBody>
      </p:sp>
    </p:spTree>
    <p:extLst>
      <p:ext uri="{BB962C8B-B14F-4D97-AF65-F5344CB8AC3E}">
        <p14:creationId xmlns:p14="http://schemas.microsoft.com/office/powerpoint/2010/main" val="242657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5093ECC-8BEB-4546-A80D-0B4887662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ad with trees on the side&#10;&#10;AI-generated content may be incorrect.">
            <a:extLst>
              <a:ext uri="{FF2B5EF4-FFF2-40B4-BE49-F238E27FC236}">
                <a16:creationId xmlns:a16="http://schemas.microsoft.com/office/drawing/2014/main" id="{70642FC7-912D-EFD9-2CD3-9D3A2C0E61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5" r="2" b="2"/>
          <a:stretch>
            <a:fillRect/>
          </a:stretch>
        </p:blipFill>
        <p:spPr>
          <a:xfrm>
            <a:off x="684575" y="685800"/>
            <a:ext cx="108216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49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F11758-B1A5-4011-A94D-CE113D10A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99" y="193727"/>
            <a:ext cx="7792018" cy="4155249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0" dist="50800" dir="5400000" algn="ctr" rotWithShape="0">
              <a:srgbClr val="000000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3B249F-960B-90B2-1F96-91A6468A1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540" y="2724610"/>
            <a:ext cx="7129861" cy="39396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7769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E25BB-A642-D460-99E8-225D80568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4" r="3030" b="1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033E732-7A9B-56C2-7E79-83F72052D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5" y="3524289"/>
            <a:ext cx="2676579" cy="277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A0CEB8-14C2-70CB-8F69-CA8B547D43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6" name="Picture 5" descr="A group of people wearing goggles&#10;&#10;AI-generated content may be incorrect.">
            <a:extLst>
              <a:ext uri="{FF2B5EF4-FFF2-40B4-BE49-F238E27FC236}">
                <a16:creationId xmlns:a16="http://schemas.microsoft.com/office/drawing/2014/main" id="{44ABC1D0-32C7-9F97-D378-C1151A30B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43" y="297695"/>
            <a:ext cx="5808678" cy="600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89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he open road with farmland and mountains alone the side&#10;">
            <a:extLst>
              <a:ext uri="{FF2B5EF4-FFF2-40B4-BE49-F238E27FC236}">
                <a16:creationId xmlns:a16="http://schemas.microsoft.com/office/drawing/2014/main" id="{55778022-079A-4FF4-8735-D3C9A67F11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92973C2-64E0-451E-A71F-E5F611F4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342" y="4078941"/>
            <a:ext cx="4865258" cy="859674"/>
          </a:xfrm>
        </p:spPr>
        <p:txBody>
          <a:bodyPr/>
          <a:lstStyle/>
          <a:p>
            <a:r>
              <a:rPr lang="en-US" sz="3600" dirty="0"/>
              <a:t>RECORDS ROAD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937BB-8C52-48AD-84E8-D9E4C22ECA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04774" y="4938615"/>
            <a:ext cx="3028335" cy="438928"/>
          </a:xfrm>
        </p:spPr>
        <p:txBody>
          <a:bodyPr>
            <a:normAutofit fontScale="92500" lnSpcReduction="20000"/>
          </a:bodyPr>
          <a:lstStyle/>
          <a:p>
            <a:r>
              <a:rPr lang="en-US" sz="3200" spc="300" dirty="0">
                <a:latin typeface="+mj-lt"/>
              </a:rPr>
              <a:t>TRIPPIN’</a:t>
            </a:r>
            <a:endParaRPr lang="en-US" sz="1800" b="1" dirty="0"/>
          </a:p>
        </p:txBody>
      </p:sp>
      <p:pic>
        <p:nvPicPr>
          <p:cNvPr id="18" name="Picture 17" descr="badge shape with mountains and trees">
            <a:extLst>
              <a:ext uri="{FF2B5EF4-FFF2-40B4-BE49-F238E27FC236}">
                <a16:creationId xmlns:a16="http://schemas.microsoft.com/office/drawing/2014/main" id="{91E8A8D7-9D64-ACA9-0A3F-2D0375DE1A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21367" y="2453176"/>
            <a:ext cx="6081589" cy="3675763"/>
          </a:xfrm>
          <a:custGeom>
            <a:avLst/>
            <a:gdLst>
              <a:gd name="connsiteX0" fmla="*/ 713235 w 6081589"/>
              <a:gd name="connsiteY0" fmla="*/ 1817538 h 3675763"/>
              <a:gd name="connsiteX1" fmla="*/ 713235 w 6081589"/>
              <a:gd name="connsiteY1" fmla="*/ 2461243 h 3675763"/>
              <a:gd name="connsiteX2" fmla="*/ 1738472 w 6081589"/>
              <a:gd name="connsiteY2" fmla="*/ 2461243 h 3675763"/>
              <a:gd name="connsiteX3" fmla="*/ 1738472 w 6081589"/>
              <a:gd name="connsiteY3" fmla="*/ 2863020 h 3675763"/>
              <a:gd name="connsiteX4" fmla="*/ 4306180 w 6081589"/>
              <a:gd name="connsiteY4" fmla="*/ 2863020 h 3675763"/>
              <a:gd name="connsiteX5" fmla="*/ 4306180 w 6081589"/>
              <a:gd name="connsiteY5" fmla="*/ 2461243 h 3675763"/>
              <a:gd name="connsiteX6" fmla="*/ 5331417 w 6081589"/>
              <a:gd name="connsiteY6" fmla="*/ 2461243 h 3675763"/>
              <a:gd name="connsiteX7" fmla="*/ 5331417 w 6081589"/>
              <a:gd name="connsiteY7" fmla="*/ 1817538 h 3675763"/>
              <a:gd name="connsiteX8" fmla="*/ 0 w 6081589"/>
              <a:gd name="connsiteY8" fmla="*/ 0 h 3675763"/>
              <a:gd name="connsiteX9" fmla="*/ 6081589 w 6081589"/>
              <a:gd name="connsiteY9" fmla="*/ 0 h 3675763"/>
              <a:gd name="connsiteX10" fmla="*/ 6081589 w 6081589"/>
              <a:gd name="connsiteY10" fmla="*/ 3675763 h 3675763"/>
              <a:gd name="connsiteX11" fmla="*/ 0 w 6081589"/>
              <a:gd name="connsiteY11" fmla="*/ 3675763 h 367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81589" h="3675763">
                <a:moveTo>
                  <a:pt x="713235" y="1817538"/>
                </a:moveTo>
                <a:lnTo>
                  <a:pt x="713235" y="2461243"/>
                </a:lnTo>
                <a:lnTo>
                  <a:pt x="1738472" y="2461243"/>
                </a:lnTo>
                <a:lnTo>
                  <a:pt x="1738472" y="2863020"/>
                </a:lnTo>
                <a:lnTo>
                  <a:pt x="4306180" y="2863020"/>
                </a:lnTo>
                <a:lnTo>
                  <a:pt x="4306180" y="2461243"/>
                </a:lnTo>
                <a:lnTo>
                  <a:pt x="5331417" y="2461243"/>
                </a:lnTo>
                <a:lnTo>
                  <a:pt x="5331417" y="1817538"/>
                </a:lnTo>
                <a:close/>
                <a:moveTo>
                  <a:pt x="0" y="0"/>
                </a:moveTo>
                <a:lnTo>
                  <a:pt x="6081589" y="0"/>
                </a:lnTo>
                <a:lnTo>
                  <a:pt x="6081589" y="3675763"/>
                </a:lnTo>
                <a:lnTo>
                  <a:pt x="0" y="3675763"/>
                </a:lnTo>
                <a:close/>
              </a:path>
            </a:pathLst>
          </a:custGeom>
          <a:effectLst>
            <a:glow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41497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1E44555A-CC86-8407-EC8A-F76F08C9ED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860"/>
          <a:stretch>
            <a:fillRect/>
          </a:stretch>
        </p:blipFill>
        <p:spPr>
          <a:xfrm>
            <a:off x="871937" y="276554"/>
            <a:ext cx="3858566" cy="268051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Highway in desert landscape">
            <a:extLst>
              <a:ext uri="{FF2B5EF4-FFF2-40B4-BE49-F238E27FC236}">
                <a16:creationId xmlns:a16="http://schemas.microsoft.com/office/drawing/2014/main" id="{7D89FD96-75B0-8BB3-5FA4-AE6498A70C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858" y="335299"/>
            <a:ext cx="4043208" cy="262176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83FC9EC-57B9-391F-D7E5-CECDF3AD0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20" y="4105782"/>
            <a:ext cx="2700948" cy="2626672"/>
          </a:xfrm>
          <a:prstGeom prst="rect">
            <a:avLst/>
          </a:prstGeom>
        </p:spPr>
      </p:pic>
      <p:pic>
        <p:nvPicPr>
          <p:cNvPr id="3" name="Picture 2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671EA4C0-0C03-8E94-97F3-2D7FF55FF2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0330" y="3695194"/>
            <a:ext cx="4173070" cy="2377095"/>
          </a:xfrm>
          <a:prstGeom prst="rect">
            <a:avLst/>
          </a:prstGeom>
        </p:spPr>
      </p:pic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E38DFBE1-0642-78AF-5A05-7A85B7375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1261" y="4105782"/>
            <a:ext cx="2763819" cy="268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70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front of a counter with food on it&#10;&#10;AI-generated content may be incorrect.">
            <a:extLst>
              <a:ext uri="{FF2B5EF4-FFF2-40B4-BE49-F238E27FC236}">
                <a16:creationId xmlns:a16="http://schemas.microsoft.com/office/drawing/2014/main" id="{E6889BAB-CBE5-8B70-C407-793B4B9680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2CB9B-BED3-54A4-43BD-945C1CAFC443}"/>
              </a:ext>
            </a:extLst>
          </p:cNvPr>
          <p:cNvSpPr txBox="1"/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Feed Them and They Will Come!!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660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10519</TotalTime>
  <Words>226</Words>
  <Application>Microsoft Office PowerPoint</Application>
  <PresentationFormat>Widescreen</PresentationFormat>
  <Paragraphs>60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Amasis MT Pro Black</vt:lpstr>
      <vt:lpstr>Aptos</vt:lpstr>
      <vt:lpstr>Aptos Display</vt:lpstr>
      <vt:lpstr>Arial</vt:lpstr>
      <vt:lpstr>Britannic Bold</vt:lpstr>
      <vt:lpstr>Calibri</vt:lpstr>
      <vt:lpstr>Jumble</vt:lpstr>
      <vt:lpstr>Office Theme</vt:lpstr>
      <vt:lpstr>Roadmap to Oklahoma’s Training Tour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RECORDS ROAD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Amy Weathers</dc:creator>
  <cp:lastModifiedBy>Ray Ledgerwood</cp:lastModifiedBy>
  <cp:revision>47</cp:revision>
  <dcterms:created xsi:type="dcterms:W3CDTF">2025-09-05T16:02:34Z</dcterms:created>
  <dcterms:modified xsi:type="dcterms:W3CDTF">2025-10-14T16:37:56Z</dcterms:modified>
  <cp:contentStatus/>
</cp:coreProperties>
</file>