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76" r:id="rId4"/>
    <p:sldId id="281" r:id="rId5"/>
    <p:sldId id="280" r:id="rId6"/>
    <p:sldId id="284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DDEFD-2198-A217-8DAD-6634B78DC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BF4646-B42A-D465-3469-C63194DB7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F1349-09B6-C9A2-ABF1-ECEBB7E8D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A51-8DEE-4CEA-9D28-791D831D611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715A4-156C-17C4-B819-1C62E5364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F93C9-56C9-A01F-260D-931D1F41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DB7F-149E-49A3-A1E5-37B61C7D0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2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E272-12BD-4270-619C-57CF3593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CA49BE-A97F-A829-5048-A4BBC0910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A93BE-B726-A255-8297-A581FD9E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A51-8DEE-4CEA-9D28-791D831D611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AE91F-6D4F-6ECA-F671-7D909D1C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98BBC-4F7C-A5A3-0BED-0A148721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DB7F-149E-49A3-A1E5-37B61C7D0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7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44C1B5-A3BD-CB8B-C274-3678471528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CA919-760B-D114-C75F-2618CDC81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13010-F530-3B8A-BA66-98964758D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A51-8DEE-4CEA-9D28-791D831D611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A6007-66EC-CB7F-6D4D-0C95C5E7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8C0E4-43E2-3E49-E43A-7CC3DB9AC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DB7F-149E-49A3-A1E5-37B61C7D0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7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2F2A-3096-40AA-E2C2-A4A8BFB7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E9EE9-FFEF-CFF2-8EC1-CA768F5B4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4B83-56D7-995D-A785-59A5BF92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A51-8DEE-4CEA-9D28-791D831D611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E2CE5-B400-7A6E-81C5-45A09B210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148C-48C8-3285-51B8-72B0332B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DB7F-149E-49A3-A1E5-37B61C7D0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4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FE45-66E8-C40B-8E2F-7439004C0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5384D-B304-AB4A-EE4A-D7DF71B5D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35E2F-0901-88F6-5915-4B9230D9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A51-8DEE-4CEA-9D28-791D831D611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9901F-E3DF-8B57-5CEB-5A09DB2A4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6B6D8-D912-B273-049B-363B64A7D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DB7F-149E-49A3-A1E5-37B61C7D0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7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57762-4D25-639B-02D0-7254D66B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1C458-9AA8-4DE2-E909-39F159F9F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8CF3A-8908-2B0F-901B-0DF792BB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B5B1A-AD1D-B9A1-BD99-66268313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A51-8DEE-4CEA-9D28-791D831D611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1C136-11DD-FC38-63EE-5D40B0EEA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F44FF-83BA-22C2-EF59-60C9B139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DB7F-149E-49A3-A1E5-37B61C7D0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8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393A-564D-F786-40F4-12FC3CD9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6C225-1281-F9B3-83B5-CC8B8E9E3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4FF26-97B5-C1B4-84D9-DEA02C7B6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6C0E9A-F489-C3B0-C7CA-8EAF87D0F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CB979F-94B3-965F-9EA1-6915AB313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B76EFC-E6D2-817D-D9E3-CD0C326D6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A51-8DEE-4CEA-9D28-791D831D611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49083D-4C83-D4A1-5C99-E38FE5B7A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BF4BF1-1D5E-1630-1AEE-B7E899D8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DB7F-149E-49A3-A1E5-37B61C7D0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FB8CF-3AC1-EED5-630D-2275696EF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6A7FA-D7B2-C9F5-A368-C70F24938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A51-8DEE-4CEA-9D28-791D831D611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53A364-B2B3-0443-ABC1-96B0118B4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9FF67-BF31-3D07-FB54-EF926708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DB7F-149E-49A3-A1E5-37B61C7D0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5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1863E9-D259-96BD-231E-134F9D2A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A51-8DEE-4CEA-9D28-791D831D611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530C8-C37D-6BA9-FD95-03B465723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54EFF-18EA-48C4-4581-A1085E778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DB7F-149E-49A3-A1E5-37B61C7D0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1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CF7DD-7408-32C9-189B-5EB4531F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4784F-1C82-6BD9-10DD-CA3B3075E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0E90B-8FD2-A89C-317F-2D09D912A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87111-A3C4-E14C-F641-BE4ADCAF7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A51-8DEE-4CEA-9D28-791D831D611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06726-E6C7-8F97-C9CA-42755FD49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FB161-900B-C320-5D77-1C453FE59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DB7F-149E-49A3-A1E5-37B61C7D0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9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2D759-9659-9B1C-41ED-DF1D8057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AD43D-DF39-BCF0-0757-920FF9EF4F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12980-1F0D-7E44-EE65-A52C36412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68281-F103-A32C-441B-264D352FD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A51-8DEE-4CEA-9D28-791D831D611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292A3-D5F4-6A34-FB65-7B71BAA5F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56A7E-1409-FB91-E0E9-C18714F6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DB7F-149E-49A3-A1E5-37B61C7D0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80EF46-0C81-1328-4BB6-B4E5E0A7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634D0-6C2C-BA9C-2FC7-4FE94125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4E743-2485-76F5-AC73-42B57C244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F5BA51-8DEE-4CEA-9D28-791D831D611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3EB5C-2F5C-985D-34C0-C3EFAEA6F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F7873-A558-7D30-9BA5-B8F077D1C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AADB7F-149E-49A3-A1E5-37B61C7D0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8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grass, sky, outdoor&#10;&#10;Description automatically generated">
            <a:extLst>
              <a:ext uri="{FF2B5EF4-FFF2-40B4-BE49-F238E27FC236}">
                <a16:creationId xmlns:a16="http://schemas.microsoft.com/office/drawing/2014/main" id="{A359FBAF-C97E-8B9A-908B-C83ADB2DC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16D844-4100-8165-09A9-92B81D54F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50" y="2136063"/>
            <a:ext cx="12195050" cy="111437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300" b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Regional Conservation Partnership Program (RCPP) Proposal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7F8AAA-7BA7-041F-0303-FE2821436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751" y="3342631"/>
            <a:ext cx="10058400" cy="128270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rgbClr val="C12637"/>
                </a:solidFill>
                <a:latin typeface="Bookman Old Style"/>
              </a:rPr>
              <a:t>H2Ohio Pasture </a:t>
            </a:r>
            <a:r>
              <a:rPr lang="en-US" sz="2800" err="1">
                <a:solidFill>
                  <a:srgbClr val="C12637"/>
                </a:solidFill>
                <a:latin typeface="Bookman Old Style"/>
              </a:rPr>
              <a:t>Hayland</a:t>
            </a:r>
            <a:r>
              <a:rPr lang="en-US" sz="2800">
                <a:solidFill>
                  <a:srgbClr val="C12637"/>
                </a:solidFill>
                <a:latin typeface="Bookman Old Style"/>
              </a:rPr>
              <a:t> Project</a:t>
            </a:r>
            <a:endParaRPr lang="en-US" sz="2800">
              <a:solidFill>
                <a:srgbClr val="C12637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FD6F6B-0A1A-B0AD-B314-0BEF6226192F}"/>
              </a:ext>
            </a:extLst>
          </p:cNvPr>
          <p:cNvSpPr txBox="1"/>
          <p:nvPr/>
        </p:nvSpPr>
        <p:spPr>
          <a:xfrm rot="20660309">
            <a:off x="155642" y="2882031"/>
            <a:ext cx="144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*Pending</a:t>
            </a:r>
          </a:p>
        </p:txBody>
      </p:sp>
    </p:spTree>
    <p:extLst>
      <p:ext uri="{BB962C8B-B14F-4D97-AF65-F5344CB8AC3E}">
        <p14:creationId xmlns:p14="http://schemas.microsoft.com/office/powerpoint/2010/main" val="54615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3748433C-86FB-19C8-4F27-2BE15665A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r="25403" b="69536"/>
          <a:stretch/>
        </p:blipFill>
        <p:spPr>
          <a:xfrm>
            <a:off x="467709" y="5606954"/>
            <a:ext cx="2829017" cy="1040426"/>
          </a:xfrm>
        </p:spPr>
      </p:pic>
      <p:pic>
        <p:nvPicPr>
          <p:cNvPr id="8" name="Picture 7" descr="A map of ohio with many different states&#10;&#10;Description automatically generated with medium confidence">
            <a:extLst>
              <a:ext uri="{FF2B5EF4-FFF2-40B4-BE49-F238E27FC236}">
                <a16:creationId xmlns:a16="http://schemas.microsoft.com/office/drawing/2014/main" id="{1888FD36-B2CE-176F-20C6-DDEDFD1AF1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t="7587" r="3339" b="6224"/>
          <a:stretch/>
        </p:blipFill>
        <p:spPr>
          <a:xfrm>
            <a:off x="6837130" y="852415"/>
            <a:ext cx="4611365" cy="566920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D8C49D9-5ED6-F5F7-6201-FE2189DA0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4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Overview</a:t>
            </a:r>
            <a:endParaRPr lang="en-US" sz="3200" b="1" dirty="0">
              <a:latin typeface="Bookman Old Style" panose="020506040505050202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3034AF-4309-630C-C1E1-D99FAF354380}"/>
              </a:ext>
            </a:extLst>
          </p:cNvPr>
          <p:cNvCxnSpPr>
            <a:cxnSpLocks/>
          </p:cNvCxnSpPr>
          <p:nvPr/>
        </p:nvCxnSpPr>
        <p:spPr>
          <a:xfrm flipV="1">
            <a:off x="8196904" y="845656"/>
            <a:ext cx="3251591" cy="70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3F31091-85AB-1AD2-1656-3A4D5D3624D6}"/>
              </a:ext>
            </a:extLst>
          </p:cNvPr>
          <p:cNvCxnSpPr>
            <a:cxnSpLocks/>
          </p:cNvCxnSpPr>
          <p:nvPr/>
        </p:nvCxnSpPr>
        <p:spPr>
          <a:xfrm flipV="1">
            <a:off x="743505" y="841977"/>
            <a:ext cx="3273057" cy="36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215D58-9F87-8FE1-A9E2-CAF7D6811701}"/>
              </a:ext>
            </a:extLst>
          </p:cNvPr>
          <p:cNvCxnSpPr>
            <a:cxnSpLocks/>
          </p:cNvCxnSpPr>
          <p:nvPr/>
        </p:nvCxnSpPr>
        <p:spPr>
          <a:xfrm flipV="1">
            <a:off x="743505" y="940769"/>
            <a:ext cx="3273057" cy="214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8E6D6B-49EB-64E6-2596-1C22BB58D7A4}"/>
              </a:ext>
            </a:extLst>
          </p:cNvPr>
          <p:cNvCxnSpPr>
            <a:cxnSpLocks/>
          </p:cNvCxnSpPr>
          <p:nvPr/>
        </p:nvCxnSpPr>
        <p:spPr>
          <a:xfrm>
            <a:off x="8196904" y="962234"/>
            <a:ext cx="325159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AC8C5B6-7717-EC09-0568-165F082D20DD}"/>
              </a:ext>
            </a:extLst>
          </p:cNvPr>
          <p:cNvSpPr txBox="1"/>
          <p:nvPr/>
        </p:nvSpPr>
        <p:spPr>
          <a:xfrm>
            <a:off x="838200" y="1525055"/>
            <a:ext cx="5257800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Pasture and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Hayland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is a major agricultural land use in southern/eastern Ohio regard compared to central and western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Ohio which is predominantly row crops.</a:t>
            </a: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Common need for more funding of grazing and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hayland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practices was given in interviews with SWCDs and other partners over the past few years.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EAA2A3-3396-D21F-685A-4ABB8E863EED}"/>
              </a:ext>
            </a:extLst>
          </p:cNvPr>
          <p:cNvSpPr txBox="1"/>
          <p:nvPr/>
        </p:nvSpPr>
        <p:spPr>
          <a:xfrm rot="20660309">
            <a:off x="5661497" y="5284763"/>
            <a:ext cx="144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*Pending</a:t>
            </a:r>
          </a:p>
        </p:txBody>
      </p:sp>
    </p:spTree>
    <p:extLst>
      <p:ext uri="{BB962C8B-B14F-4D97-AF65-F5344CB8AC3E}">
        <p14:creationId xmlns:p14="http://schemas.microsoft.com/office/powerpoint/2010/main" val="324592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3748433C-86FB-19C8-4F27-2BE15665A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r="25403" b="69536"/>
          <a:stretch/>
        </p:blipFill>
        <p:spPr>
          <a:xfrm>
            <a:off x="4682968" y="5612980"/>
            <a:ext cx="2829017" cy="1040426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84188C-D8DB-0AC9-01B4-9E16D1B335AF}"/>
              </a:ext>
            </a:extLst>
          </p:cNvPr>
          <p:cNvSpPr txBox="1"/>
          <p:nvPr/>
        </p:nvSpPr>
        <p:spPr>
          <a:xfrm>
            <a:off x="651090" y="1830537"/>
            <a:ext cx="10889820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Classic RCPP focusing on land management practices focused on pasture and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hayland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.  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CCA: Mississippi River Basin – Water Quality Degradation-Field Sediment, Nutrient, and Pathogen Loss. </a:t>
            </a:r>
            <a:endParaRPr lang="en-US" sz="20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000" dirty="0">
              <a:cs typeface="Calibri" panose="020F050202020403020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Utilize the Climate Smart practice of Prescribed Grazing (528), Pasture and Hay Planting (512), and Nutrient Management (590)  as the core practice with supplemental practices to assist in implementation.  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Total application of almost $10 million.</a:t>
            </a: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3194D9-A13B-2779-704E-3FEA6EF9556A}"/>
              </a:ext>
            </a:extLst>
          </p:cNvPr>
          <p:cNvCxnSpPr>
            <a:cxnSpLocks/>
          </p:cNvCxnSpPr>
          <p:nvPr/>
        </p:nvCxnSpPr>
        <p:spPr>
          <a:xfrm>
            <a:off x="838200" y="6127167"/>
            <a:ext cx="3713085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DE3063-D8C2-7C4C-BE14-8A2EAF7E5879}"/>
              </a:ext>
            </a:extLst>
          </p:cNvPr>
          <p:cNvCxnSpPr>
            <a:cxnSpLocks/>
          </p:cNvCxnSpPr>
          <p:nvPr/>
        </p:nvCxnSpPr>
        <p:spPr>
          <a:xfrm>
            <a:off x="838200" y="6241876"/>
            <a:ext cx="3713085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658FF8-E64A-5EA4-C9EC-FD9BFD42EDB5}"/>
              </a:ext>
            </a:extLst>
          </p:cNvPr>
          <p:cNvCxnSpPr>
            <a:cxnSpLocks/>
          </p:cNvCxnSpPr>
          <p:nvPr/>
        </p:nvCxnSpPr>
        <p:spPr>
          <a:xfrm>
            <a:off x="7640715" y="6261664"/>
            <a:ext cx="3713085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88AA52-903B-D955-63E6-87FEDBD3AF15}"/>
              </a:ext>
            </a:extLst>
          </p:cNvPr>
          <p:cNvCxnSpPr>
            <a:cxnSpLocks/>
          </p:cNvCxnSpPr>
          <p:nvPr/>
        </p:nvCxnSpPr>
        <p:spPr>
          <a:xfrm>
            <a:off x="7640715" y="6127167"/>
            <a:ext cx="3713085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3C0E6CE5-B969-3810-99EE-06F4E4B9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4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RCPP Application Type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	</a:t>
            </a:r>
            <a:endParaRPr lang="en-US" sz="3200" b="1" dirty="0">
              <a:latin typeface="Bookman Old Style" panose="02050604050505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557374-3077-31E0-918C-40D9B9F8BA9A}"/>
              </a:ext>
            </a:extLst>
          </p:cNvPr>
          <p:cNvSpPr txBox="1"/>
          <p:nvPr/>
        </p:nvSpPr>
        <p:spPr>
          <a:xfrm rot="20660309">
            <a:off x="9610927" y="5054864"/>
            <a:ext cx="144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*Pending</a:t>
            </a:r>
          </a:p>
        </p:txBody>
      </p:sp>
    </p:spTree>
    <p:extLst>
      <p:ext uri="{BB962C8B-B14F-4D97-AF65-F5344CB8AC3E}">
        <p14:creationId xmlns:p14="http://schemas.microsoft.com/office/powerpoint/2010/main" val="359666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C92A0-FC11-337D-F2F2-D4E0A650E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55F02716-DECB-57FC-235A-B7E9D9203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r="25403" b="69536"/>
          <a:stretch/>
        </p:blipFill>
        <p:spPr>
          <a:xfrm>
            <a:off x="4682968" y="5612980"/>
            <a:ext cx="2829017" cy="1040426"/>
          </a:xfr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151AF8-B547-44D0-A3D4-442B2A6E8D12}"/>
              </a:ext>
            </a:extLst>
          </p:cNvPr>
          <p:cNvCxnSpPr>
            <a:cxnSpLocks/>
          </p:cNvCxnSpPr>
          <p:nvPr/>
        </p:nvCxnSpPr>
        <p:spPr>
          <a:xfrm>
            <a:off x="838200" y="6127167"/>
            <a:ext cx="3713085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23F7AB-102F-8247-1C54-4731EBF0505F}"/>
              </a:ext>
            </a:extLst>
          </p:cNvPr>
          <p:cNvCxnSpPr>
            <a:cxnSpLocks/>
          </p:cNvCxnSpPr>
          <p:nvPr/>
        </p:nvCxnSpPr>
        <p:spPr>
          <a:xfrm>
            <a:off x="838200" y="6241876"/>
            <a:ext cx="3713085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3B452B-F7DE-C7A8-CC9D-26430E3CA2C4}"/>
              </a:ext>
            </a:extLst>
          </p:cNvPr>
          <p:cNvCxnSpPr>
            <a:cxnSpLocks/>
          </p:cNvCxnSpPr>
          <p:nvPr/>
        </p:nvCxnSpPr>
        <p:spPr>
          <a:xfrm>
            <a:off x="7640715" y="6261664"/>
            <a:ext cx="3713085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552B77-F8B3-DD07-8493-12650A63B8B0}"/>
              </a:ext>
            </a:extLst>
          </p:cNvPr>
          <p:cNvCxnSpPr>
            <a:cxnSpLocks/>
          </p:cNvCxnSpPr>
          <p:nvPr/>
        </p:nvCxnSpPr>
        <p:spPr>
          <a:xfrm>
            <a:off x="7640715" y="6127167"/>
            <a:ext cx="3713085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4EE1519-80D4-92C8-5F28-E643B0000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4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Project Area </a:t>
            </a:r>
            <a:endParaRPr lang="en-US" sz="3200" b="1">
              <a:solidFill>
                <a:schemeClr val="accent5">
                  <a:lumMod val="50000"/>
                </a:schemeClr>
              </a:solidFill>
              <a:latin typeface="Bookman Old Style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A8E86C-2D6E-D33D-3E75-A564F57D4DB5}"/>
              </a:ext>
            </a:extLst>
          </p:cNvPr>
          <p:cNvCxnSpPr>
            <a:cxnSpLocks/>
          </p:cNvCxnSpPr>
          <p:nvPr/>
        </p:nvCxnSpPr>
        <p:spPr>
          <a:xfrm flipV="1">
            <a:off x="8196904" y="845656"/>
            <a:ext cx="3251591" cy="70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7ADE6D-EF7E-3CB4-1E61-687C43090ED6}"/>
              </a:ext>
            </a:extLst>
          </p:cNvPr>
          <p:cNvCxnSpPr>
            <a:cxnSpLocks/>
          </p:cNvCxnSpPr>
          <p:nvPr/>
        </p:nvCxnSpPr>
        <p:spPr>
          <a:xfrm flipV="1">
            <a:off x="743505" y="841977"/>
            <a:ext cx="3273057" cy="36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95CDEBA-6CFA-116C-623D-613D4E4B75BF}"/>
              </a:ext>
            </a:extLst>
          </p:cNvPr>
          <p:cNvCxnSpPr>
            <a:cxnSpLocks/>
          </p:cNvCxnSpPr>
          <p:nvPr/>
        </p:nvCxnSpPr>
        <p:spPr>
          <a:xfrm flipV="1">
            <a:off x="743505" y="940769"/>
            <a:ext cx="3273057" cy="214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CF3463-A130-A77F-EF84-830B9062CC7D}"/>
              </a:ext>
            </a:extLst>
          </p:cNvPr>
          <p:cNvCxnSpPr>
            <a:cxnSpLocks/>
          </p:cNvCxnSpPr>
          <p:nvPr/>
        </p:nvCxnSpPr>
        <p:spPr>
          <a:xfrm>
            <a:off x="8196904" y="962234"/>
            <a:ext cx="325159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F540729-E0CA-7AC8-CBB2-27DA93982E8D}"/>
              </a:ext>
            </a:extLst>
          </p:cNvPr>
          <p:cNvSpPr txBox="1"/>
          <p:nvPr/>
        </p:nvSpPr>
        <p:spPr>
          <a:xfrm>
            <a:off x="661467" y="1999642"/>
            <a:ext cx="6847216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All counties with the state of Ohio designated as part of Appalachia</a:t>
            </a: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Additional counties included within the Muskingum watershed basin</a:t>
            </a: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Totaling for ½ the state of Ohio, 44 counties</a:t>
            </a: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 descr="A map of ohio showing the state&#10;&#10;Description automatically generated">
            <a:extLst>
              <a:ext uri="{FF2B5EF4-FFF2-40B4-BE49-F238E27FC236}">
                <a16:creationId xmlns:a16="http://schemas.microsoft.com/office/drawing/2014/main" id="{6E5F65F6-D64E-230A-FF96-F7512579F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715" y="1165751"/>
            <a:ext cx="3945036" cy="51053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25E50A-43BE-FCDC-9D08-C795015B2EF4}"/>
              </a:ext>
            </a:extLst>
          </p:cNvPr>
          <p:cNvSpPr txBox="1"/>
          <p:nvPr/>
        </p:nvSpPr>
        <p:spPr>
          <a:xfrm rot="20660309">
            <a:off x="861145" y="1303472"/>
            <a:ext cx="144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*Pending</a:t>
            </a:r>
          </a:p>
        </p:txBody>
      </p:sp>
    </p:spTree>
    <p:extLst>
      <p:ext uri="{BB962C8B-B14F-4D97-AF65-F5344CB8AC3E}">
        <p14:creationId xmlns:p14="http://schemas.microsoft.com/office/powerpoint/2010/main" val="35608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E1EA4-5793-139C-9E7C-D64579DDF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54FE3B22-319E-B73D-E403-99231E466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r="25403" b="69536"/>
          <a:stretch/>
        </p:blipFill>
        <p:spPr>
          <a:xfrm>
            <a:off x="4682968" y="5612980"/>
            <a:ext cx="2829017" cy="1040426"/>
          </a:xfr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7F6E56-0CD9-12C6-F045-067EDCCD0EE7}"/>
              </a:ext>
            </a:extLst>
          </p:cNvPr>
          <p:cNvCxnSpPr>
            <a:cxnSpLocks/>
          </p:cNvCxnSpPr>
          <p:nvPr/>
        </p:nvCxnSpPr>
        <p:spPr>
          <a:xfrm>
            <a:off x="838200" y="6127167"/>
            <a:ext cx="3713085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E37139-EEE1-6837-FA6C-FAAA6AAC8469}"/>
              </a:ext>
            </a:extLst>
          </p:cNvPr>
          <p:cNvCxnSpPr>
            <a:cxnSpLocks/>
          </p:cNvCxnSpPr>
          <p:nvPr/>
        </p:nvCxnSpPr>
        <p:spPr>
          <a:xfrm>
            <a:off x="838200" y="6241876"/>
            <a:ext cx="3713085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76766C-93EA-2222-C85C-2507F0D4DDF9}"/>
              </a:ext>
            </a:extLst>
          </p:cNvPr>
          <p:cNvCxnSpPr>
            <a:cxnSpLocks/>
          </p:cNvCxnSpPr>
          <p:nvPr/>
        </p:nvCxnSpPr>
        <p:spPr>
          <a:xfrm>
            <a:off x="7640715" y="6261664"/>
            <a:ext cx="3713085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F8C391-2B46-EAF5-CB76-316B55456859}"/>
              </a:ext>
            </a:extLst>
          </p:cNvPr>
          <p:cNvCxnSpPr>
            <a:cxnSpLocks/>
          </p:cNvCxnSpPr>
          <p:nvPr/>
        </p:nvCxnSpPr>
        <p:spPr>
          <a:xfrm>
            <a:off x="7640715" y="6127167"/>
            <a:ext cx="3713085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844DE053-0141-D886-FABB-2772CD85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4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Project Area </a:t>
            </a:r>
            <a:endParaRPr lang="en-US" sz="3200" b="1">
              <a:solidFill>
                <a:schemeClr val="accent5">
                  <a:lumMod val="50000"/>
                </a:schemeClr>
              </a:solidFill>
              <a:latin typeface="Bookman Old Style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668E1-DC58-8E65-886F-31DE23D961E3}"/>
              </a:ext>
            </a:extLst>
          </p:cNvPr>
          <p:cNvCxnSpPr>
            <a:cxnSpLocks/>
          </p:cNvCxnSpPr>
          <p:nvPr/>
        </p:nvCxnSpPr>
        <p:spPr>
          <a:xfrm flipV="1">
            <a:off x="8196904" y="845656"/>
            <a:ext cx="3251591" cy="70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8B39F1-F45E-EAFD-B780-778E16E443F0}"/>
              </a:ext>
            </a:extLst>
          </p:cNvPr>
          <p:cNvCxnSpPr>
            <a:cxnSpLocks/>
          </p:cNvCxnSpPr>
          <p:nvPr/>
        </p:nvCxnSpPr>
        <p:spPr>
          <a:xfrm flipV="1">
            <a:off x="743505" y="841977"/>
            <a:ext cx="3273057" cy="36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194331-F7A6-E9C5-4A0A-14725F1C1328}"/>
              </a:ext>
            </a:extLst>
          </p:cNvPr>
          <p:cNvCxnSpPr>
            <a:cxnSpLocks/>
          </p:cNvCxnSpPr>
          <p:nvPr/>
        </p:nvCxnSpPr>
        <p:spPr>
          <a:xfrm flipV="1">
            <a:off x="743505" y="940769"/>
            <a:ext cx="3273057" cy="214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00C81C-B8EE-8FA8-A116-CF32960C0622}"/>
              </a:ext>
            </a:extLst>
          </p:cNvPr>
          <p:cNvCxnSpPr>
            <a:cxnSpLocks/>
          </p:cNvCxnSpPr>
          <p:nvPr/>
        </p:nvCxnSpPr>
        <p:spPr>
          <a:xfrm>
            <a:off x="8196904" y="962234"/>
            <a:ext cx="325159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 Box 2">
            <a:extLst>
              <a:ext uri="{FF2B5EF4-FFF2-40B4-BE49-F238E27FC236}">
                <a16:creationId xmlns:a16="http://schemas.microsoft.com/office/drawing/2014/main" id="{329C922F-9242-A281-F001-C0593AA5E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81" y="2066342"/>
            <a:ext cx="5213819" cy="2867236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solidFill>
                  <a:schemeClr val="accent5">
                    <a:lumMod val="50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44</a:t>
            </a:r>
            <a:r>
              <a:rPr lang="en-US" sz="2000" kern="100" dirty="0">
                <a:solidFill>
                  <a:schemeClr val="accent5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Counties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solidFill>
                  <a:schemeClr val="accent5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Total Agricultural Ground: 4,996,886 acres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solidFill>
                  <a:schemeClr val="accent5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Total Grass/Pasture: 2,504,522 acres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solidFill>
                  <a:schemeClr val="accent5">
                    <a:lumMod val="50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50</a:t>
            </a:r>
            <a:r>
              <a:rPr lang="en-US" sz="2000" kern="100" dirty="0">
                <a:solidFill>
                  <a:schemeClr val="accent5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% of Agricultural Ground is categorized as Grass/Pasture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solidFill>
                  <a:schemeClr val="accent5">
                    <a:lumMod val="50000"/>
                  </a:schemeClr>
                </a:solidFill>
                <a:ea typeface="Aptos" panose="020B0004020202020204" pitchFamily="34" charset="0"/>
                <a:cs typeface="Times New Roman"/>
              </a:rPr>
              <a:t>18</a:t>
            </a:r>
            <a:r>
              <a:rPr lang="en-US" sz="2000" kern="100" dirty="0">
                <a:solidFill>
                  <a:schemeClr val="accent5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/>
              </a:rPr>
              <a:t>% of Total Area is Grass/Pasture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23550-B3F2-8ADB-3228-060EB1628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463" y="1186543"/>
            <a:ext cx="4740743" cy="46317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7E1681-F089-9F30-F647-806EF8FF3445}"/>
              </a:ext>
            </a:extLst>
          </p:cNvPr>
          <p:cNvSpPr txBox="1"/>
          <p:nvPr/>
        </p:nvSpPr>
        <p:spPr>
          <a:xfrm rot="20660309">
            <a:off x="810431" y="1397743"/>
            <a:ext cx="144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*Pending</a:t>
            </a:r>
          </a:p>
        </p:txBody>
      </p:sp>
    </p:spTree>
    <p:extLst>
      <p:ext uri="{BB962C8B-B14F-4D97-AF65-F5344CB8AC3E}">
        <p14:creationId xmlns:p14="http://schemas.microsoft.com/office/powerpoint/2010/main" val="199443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3748433C-86FB-19C8-4F27-2BE15665A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r="25403" b="69536"/>
          <a:stretch/>
        </p:blipFill>
        <p:spPr>
          <a:xfrm>
            <a:off x="467709" y="5606954"/>
            <a:ext cx="2829017" cy="1040426"/>
          </a:xfr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D8C49D9-5ED6-F5F7-6201-FE2189DA0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4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Goals and Objectives 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C5E736-1265-883A-7EEE-864798BE1FED}"/>
              </a:ext>
            </a:extLst>
          </p:cNvPr>
          <p:cNvGrpSpPr/>
          <p:nvPr/>
        </p:nvGrpSpPr>
        <p:grpSpPr>
          <a:xfrm>
            <a:off x="743505" y="852415"/>
            <a:ext cx="2291852" cy="109818"/>
            <a:chOff x="743505" y="841977"/>
            <a:chExt cx="3273057" cy="12025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3F31091-85AB-1AD2-1656-3A4D5D3624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3505" y="841977"/>
              <a:ext cx="3273057" cy="367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D215D58-9F87-8FE1-A9E2-CAF7D68117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3505" y="940769"/>
              <a:ext cx="3273057" cy="2146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D765273-1D8B-582D-062F-A174864132CF}"/>
              </a:ext>
            </a:extLst>
          </p:cNvPr>
          <p:cNvGrpSpPr/>
          <p:nvPr/>
        </p:nvGrpSpPr>
        <p:grpSpPr>
          <a:xfrm>
            <a:off x="8948465" y="856094"/>
            <a:ext cx="2500030" cy="106140"/>
            <a:chOff x="8196904" y="845656"/>
            <a:chExt cx="3251591" cy="116578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43034AF-4309-630C-C1E1-D99FAF3543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96904" y="845656"/>
              <a:ext cx="3251591" cy="705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8E6D6B-49EB-64E6-2596-1C22BB58D7A4}"/>
                </a:ext>
              </a:extLst>
            </p:cNvPr>
            <p:cNvCxnSpPr>
              <a:cxnSpLocks/>
            </p:cNvCxnSpPr>
            <p:nvPr/>
          </p:nvCxnSpPr>
          <p:spPr>
            <a:xfrm>
              <a:off x="8196904" y="962234"/>
              <a:ext cx="3251591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AC8C5B6-7717-EC09-0568-165F082D20DD}"/>
              </a:ext>
            </a:extLst>
          </p:cNvPr>
          <p:cNvSpPr txBox="1"/>
          <p:nvPr/>
        </p:nvSpPr>
        <p:spPr>
          <a:xfrm>
            <a:off x="743505" y="1165348"/>
            <a:ext cx="5426697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  <a:latin typeface="Public Sans Web"/>
              </a:rPr>
              <a:t>Goal: Reduce the amount of nutrients, sediment and pathogens entering waterbodies from agricultural operations.</a:t>
            </a:r>
          </a:p>
          <a:p>
            <a:endParaRPr lang="en-US" b="1" dirty="0"/>
          </a:p>
          <a:p>
            <a:pPr algn="l" rtl="0" fontAlgn="base"/>
            <a:r>
              <a:rPr lang="en-US" sz="1600" b="1" dirty="0">
                <a:highlight>
                  <a:srgbClr val="FFFFFF"/>
                </a:highlight>
                <a:latin typeface="Public Sans Web"/>
                <a:cs typeface="Calibri"/>
              </a:rPr>
              <a:t>Objectives:</a:t>
            </a:r>
          </a:p>
          <a:p>
            <a:pPr algn="l" rtl="0" fontAlgn="base"/>
            <a:r>
              <a:rPr lang="en-US" sz="1600" dirty="0">
                <a:highlight>
                  <a:srgbClr val="FFFFFF"/>
                </a:highlight>
                <a:latin typeface="Public Sans Web"/>
                <a:cs typeface="Calibri"/>
              </a:rPr>
              <a:t>1.</a:t>
            </a:r>
            <a:r>
              <a:rPr lang="en-US" sz="2400" dirty="0">
                <a:highlight>
                  <a:srgbClr val="FFFFFF"/>
                </a:highlight>
                <a:latin typeface="Public Sans Web"/>
                <a:cs typeface="Calibri"/>
              </a:rPr>
              <a:t> </a:t>
            </a:r>
            <a:r>
              <a:rPr lang="en-US" sz="1600" i="0" u="none" strike="noStrike" dirty="0">
                <a:effectLst/>
                <a:latin typeface="Calibri" panose="020F0502020204030204" pitchFamily="34" charset="0"/>
              </a:rPr>
              <a:t>Improved water quality due to reduction of field sediment, nutrients, and pathogens. </a:t>
            </a:r>
            <a:r>
              <a:rPr lang="en-US" sz="1600" i="0" dirty="0">
                <a:effectLst/>
                <a:latin typeface="Calibri" panose="020F0502020204030204" pitchFamily="34" charset="0"/>
              </a:rPr>
              <a:t>​</a:t>
            </a:r>
            <a:endParaRPr lang="en-US" sz="1600" i="0" dirty="0"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1600" i="0" dirty="0">
                <a:effectLst/>
                <a:latin typeface="Calibri" panose="020F0502020204030204" pitchFamily="34" charset="0"/>
              </a:rPr>
              <a:t>​</a:t>
            </a:r>
            <a:endParaRPr lang="en-US" sz="160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 startAt="2"/>
            </a:pPr>
            <a:r>
              <a:rPr lang="en-US" sz="1600" i="0" u="none" strike="noStrike" dirty="0">
                <a:effectLst/>
                <a:latin typeface="Calibri" panose="020F0502020204030204" pitchFamily="34" charset="0"/>
              </a:rPr>
              <a:t>  Reduce sedimentation in sensitive aquatic habitat by prioritizing pasture and </a:t>
            </a:r>
            <a:r>
              <a:rPr lang="en-US" sz="1600" i="0" u="none" strike="noStrike" dirty="0" err="1">
                <a:effectLst/>
                <a:latin typeface="Calibri" panose="020F0502020204030204" pitchFamily="34" charset="0"/>
              </a:rPr>
              <a:t>haylands</a:t>
            </a:r>
            <a:r>
              <a:rPr lang="en-US" sz="1600" i="0" u="none" strike="noStrike" dirty="0">
                <a:effectLst/>
                <a:latin typeface="Calibri" panose="020F0502020204030204" pitchFamily="34" charset="0"/>
              </a:rPr>
              <a:t> adjacent to streams and within impaired HUC-12 watersheds.</a:t>
            </a:r>
          </a:p>
          <a:p>
            <a:pPr algn="l" rtl="0" fontAlgn="base"/>
            <a:endParaRPr lang="en-US" sz="1600" dirty="0">
              <a:highlight>
                <a:srgbClr val="FFFFFF"/>
              </a:highlight>
              <a:latin typeface="Calibri" panose="020F0502020204030204" pitchFamily="34" charset="0"/>
              <a:cs typeface="Calibri"/>
            </a:endParaRPr>
          </a:p>
          <a:p>
            <a:pPr algn="l" rtl="0" fontAlgn="base"/>
            <a:r>
              <a:rPr lang="en-US" sz="1600" b="1" dirty="0">
                <a:highlight>
                  <a:srgbClr val="FFFFFF"/>
                </a:highlight>
                <a:latin typeface="Calibri" panose="020F0502020204030204" pitchFamily="34" charset="0"/>
                <a:cs typeface="Calibri"/>
              </a:rPr>
              <a:t>Targets to meet objectives by:</a:t>
            </a:r>
          </a:p>
          <a:p>
            <a:pPr algn="l" rtl="0" fontAlgn="base"/>
            <a:r>
              <a:rPr lang="en-US" sz="1600" dirty="0">
                <a:highlight>
                  <a:srgbClr val="FFFFFF"/>
                </a:highlight>
                <a:latin typeface="Calibri" panose="020F0502020204030204" pitchFamily="34" charset="0"/>
                <a:cs typeface="Calibri"/>
              </a:rPr>
              <a:t> </a:t>
            </a:r>
            <a:endParaRPr lang="en-US" sz="2400" dirty="0">
              <a:highlight>
                <a:srgbClr val="FFFFFF"/>
              </a:highlight>
              <a:latin typeface="Public Sans Web"/>
              <a:cs typeface="Calibri"/>
            </a:endParaRPr>
          </a:p>
          <a:p>
            <a:r>
              <a:rPr lang="en-US" sz="1600" dirty="0">
                <a:highlight>
                  <a:srgbClr val="FFFFFF"/>
                </a:highlight>
                <a:latin typeface="Public Sans Web"/>
                <a:cs typeface="Calibri"/>
              </a:rPr>
              <a:t>A. 200+ contracts through RCPP. </a:t>
            </a:r>
          </a:p>
          <a:p>
            <a:endParaRPr lang="en-US" sz="1600" dirty="0">
              <a:highlight>
                <a:srgbClr val="FFFFFF"/>
              </a:highlight>
              <a:latin typeface="Public Sans Web"/>
              <a:cs typeface="Calibri"/>
            </a:endParaRPr>
          </a:p>
          <a:p>
            <a:r>
              <a:rPr lang="en-US" sz="1600" dirty="0">
                <a:highlight>
                  <a:srgbClr val="FFFFFF"/>
                </a:highlight>
                <a:latin typeface="Public Sans Web"/>
                <a:cs typeface="Calibri"/>
              </a:rPr>
              <a:t>B. 95,000 acres of nutrient management plans through H2Ohio. </a:t>
            </a:r>
          </a:p>
          <a:p>
            <a:endParaRPr lang="en-US" sz="2400" dirty="0">
              <a:cs typeface="Calibri"/>
            </a:endParaRPr>
          </a:p>
        </p:txBody>
      </p:sp>
      <p:pic>
        <p:nvPicPr>
          <p:cNvPr id="6" name="Picture 5" descr="A cow in a field with a bucket of water&#10;&#10;Description automatically generated">
            <a:extLst>
              <a:ext uri="{FF2B5EF4-FFF2-40B4-BE49-F238E27FC236}">
                <a16:creationId xmlns:a16="http://schemas.microsoft.com/office/drawing/2014/main" id="{64BF2E86-F87C-747C-7EB0-028CD8029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33" y="1166967"/>
            <a:ext cx="4034462" cy="5379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0289AB-E28E-263F-0FC8-1B3936E9B8DD}"/>
              </a:ext>
            </a:extLst>
          </p:cNvPr>
          <p:cNvSpPr txBox="1"/>
          <p:nvPr/>
        </p:nvSpPr>
        <p:spPr>
          <a:xfrm rot="20660309">
            <a:off x="6118944" y="5569052"/>
            <a:ext cx="144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*Pending</a:t>
            </a:r>
          </a:p>
        </p:txBody>
      </p:sp>
    </p:spTree>
    <p:extLst>
      <p:ext uri="{BB962C8B-B14F-4D97-AF65-F5344CB8AC3E}">
        <p14:creationId xmlns:p14="http://schemas.microsoft.com/office/powerpoint/2010/main" val="205711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8BC67A-718F-EAEA-23AA-B45EDCCCE488}"/>
              </a:ext>
            </a:extLst>
          </p:cNvPr>
          <p:cNvSpPr txBox="1"/>
          <p:nvPr/>
        </p:nvSpPr>
        <p:spPr>
          <a:xfrm>
            <a:off x="6096000" y="1362324"/>
            <a:ext cx="5719643" cy="483209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 u="sng" dirty="0">
                <a:solidFill>
                  <a:schemeClr val="accent5">
                    <a:lumMod val="50000"/>
                  </a:schemeClr>
                </a:solidFill>
              </a:rPr>
              <a:t>Supplemental Practices (Tentative)</a:t>
            </a:r>
            <a:endParaRPr lang="en-US" sz="2000" b="1" u="sng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Livestock Pipeline 516</a:t>
            </a:r>
            <a:endParaRPr lang="en-US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Spring Development 574</a:t>
            </a:r>
            <a:endParaRPr lang="en-US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Underground Outlet 620</a:t>
            </a:r>
            <a:endParaRPr lang="en-US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Watering Facility 614</a:t>
            </a:r>
            <a:endParaRPr lang="en-US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Fence 382</a:t>
            </a:r>
            <a:endParaRPr lang="en-US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Heavy Use Area Protection 561</a:t>
            </a:r>
            <a:endParaRPr lang="en-US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Access Road 560</a:t>
            </a:r>
            <a:endParaRPr lang="en-US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Stream Crossing 578</a:t>
            </a:r>
            <a:endParaRPr lang="en-US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457200" indent="-457200">
              <a:buAutoNum type="alphaU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Herbaceous Weed Treatment (On Pasture/Hay) 315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Brush Management (On Pasture/Hay) 314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Access Control 472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Strategic Harvested Forage Management 827</a:t>
            </a:r>
          </a:p>
          <a:p>
            <a:pPr marL="457200" indent="-457200">
              <a:buAutoNum type="alphaUcPeriod"/>
            </a:pPr>
            <a:endParaRPr lang="en-US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457200" indent="-457200">
              <a:buAutoNum type="alphaUcPeriod"/>
            </a:pPr>
            <a:endParaRPr lang="en-US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E0685461-3B7A-A386-8DF8-35DF9121D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r="25403" b="69536"/>
          <a:stretch/>
        </p:blipFill>
        <p:spPr>
          <a:xfrm>
            <a:off x="4682968" y="5612980"/>
            <a:ext cx="2829017" cy="1040426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10B0B9-6B9C-A4CF-64D2-5F562D8CEA8A}"/>
              </a:ext>
            </a:extLst>
          </p:cNvPr>
          <p:cNvCxnSpPr>
            <a:cxnSpLocks/>
          </p:cNvCxnSpPr>
          <p:nvPr/>
        </p:nvCxnSpPr>
        <p:spPr>
          <a:xfrm>
            <a:off x="838200" y="6127167"/>
            <a:ext cx="3713085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FE76D7-29A6-6E10-CB20-2A46775FD37D}"/>
              </a:ext>
            </a:extLst>
          </p:cNvPr>
          <p:cNvCxnSpPr>
            <a:cxnSpLocks/>
          </p:cNvCxnSpPr>
          <p:nvPr/>
        </p:nvCxnSpPr>
        <p:spPr>
          <a:xfrm>
            <a:off x="838200" y="6241876"/>
            <a:ext cx="3713085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ED64FA-423A-1A29-799C-61C83DF64A0C}"/>
              </a:ext>
            </a:extLst>
          </p:cNvPr>
          <p:cNvCxnSpPr>
            <a:cxnSpLocks/>
          </p:cNvCxnSpPr>
          <p:nvPr/>
        </p:nvCxnSpPr>
        <p:spPr>
          <a:xfrm>
            <a:off x="7640715" y="6261664"/>
            <a:ext cx="3713085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405A3E-DF02-8536-80CD-EDD984FF89A7}"/>
              </a:ext>
            </a:extLst>
          </p:cNvPr>
          <p:cNvCxnSpPr>
            <a:cxnSpLocks/>
          </p:cNvCxnSpPr>
          <p:nvPr/>
        </p:nvCxnSpPr>
        <p:spPr>
          <a:xfrm>
            <a:off x="7640715" y="6127167"/>
            <a:ext cx="3713085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B800C4F9-8BEC-A33E-3058-289905F49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4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Potential Practices</a:t>
            </a:r>
            <a:endParaRPr lang="en-US" sz="3200" b="1">
              <a:latin typeface="Bookman Old Style" panose="02050604050505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1F812F-7717-F79E-09EF-96C320A2AB3B}"/>
              </a:ext>
            </a:extLst>
          </p:cNvPr>
          <p:cNvGrpSpPr/>
          <p:nvPr/>
        </p:nvGrpSpPr>
        <p:grpSpPr>
          <a:xfrm>
            <a:off x="743505" y="852415"/>
            <a:ext cx="2782455" cy="109818"/>
            <a:chOff x="743505" y="841977"/>
            <a:chExt cx="3273057" cy="12025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DB9900C-18A2-9273-E2B7-9131004BC8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3505" y="841977"/>
              <a:ext cx="3273057" cy="367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A9DB50A-7415-D33C-06EE-A2A805B429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3505" y="940769"/>
              <a:ext cx="3273057" cy="2146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2EF6AB-8DC0-3BB0-822E-9CE7C9C32E34}"/>
              </a:ext>
            </a:extLst>
          </p:cNvPr>
          <p:cNvGrpSpPr/>
          <p:nvPr/>
        </p:nvGrpSpPr>
        <p:grpSpPr>
          <a:xfrm>
            <a:off x="8666630" y="819223"/>
            <a:ext cx="2781865" cy="95702"/>
            <a:chOff x="8196904" y="845656"/>
            <a:chExt cx="3251591" cy="11657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83A74D8-D597-D5C6-569D-D6E5C19231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96904" y="845656"/>
              <a:ext cx="3251591" cy="705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95DA10F-673E-2B59-651A-2706DA0DDAB1}"/>
                </a:ext>
              </a:extLst>
            </p:cNvPr>
            <p:cNvCxnSpPr>
              <a:cxnSpLocks/>
            </p:cNvCxnSpPr>
            <p:nvPr/>
          </p:nvCxnSpPr>
          <p:spPr>
            <a:xfrm>
              <a:off x="8196904" y="962234"/>
              <a:ext cx="3251591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DFACED5-38EC-AF22-46B5-20C272AE2BE7}"/>
              </a:ext>
            </a:extLst>
          </p:cNvPr>
          <p:cNvSpPr txBox="1"/>
          <p:nvPr/>
        </p:nvSpPr>
        <p:spPr>
          <a:xfrm>
            <a:off x="838200" y="1712353"/>
            <a:ext cx="4949250" cy="31854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</a:rPr>
              <a:t>Core Climate-Smart Ag. Practices</a:t>
            </a:r>
          </a:p>
          <a:p>
            <a:pPr algn="ctr"/>
            <a:endParaRPr lang="en-US" sz="28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Prescribed Grazing  - 528</a:t>
            </a:r>
          </a:p>
          <a:p>
            <a:endParaRPr lang="en-US" sz="2400" b="1" dirty="0">
              <a:solidFill>
                <a:schemeClr val="accent5">
                  <a:lumMod val="50000"/>
                </a:schemeClr>
              </a:solidFill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  <a:cs typeface="Calibri" panose="020F0502020204030204"/>
              </a:rPr>
              <a:t>Pasture &amp; </a:t>
            </a:r>
            <a:r>
              <a:rPr lang="en-US" sz="2300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/>
              </a:rPr>
              <a:t>Hayland</a:t>
            </a: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  <a:cs typeface="Calibri" panose="020F0502020204030204"/>
              </a:rPr>
              <a:t> Planting -512</a:t>
            </a:r>
          </a:p>
          <a:p>
            <a:endParaRPr lang="en-US" sz="2300" b="1" dirty="0">
              <a:solidFill>
                <a:schemeClr val="accent5">
                  <a:lumMod val="50000"/>
                </a:schemeClr>
              </a:solidFill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  <a:cs typeface="Calibri" panose="020F0502020204030204"/>
              </a:rPr>
              <a:t>Nutrient Management -590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78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390</Words>
  <Application>Microsoft Office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Bookman Old Style</vt:lpstr>
      <vt:lpstr>Calibri</vt:lpstr>
      <vt:lpstr>Public Sans Web</vt:lpstr>
      <vt:lpstr>Wingdings</vt:lpstr>
      <vt:lpstr>Office Theme</vt:lpstr>
      <vt:lpstr>Regional Conservation Partnership Program (RCPP) Proposal</vt:lpstr>
      <vt:lpstr>Overview</vt:lpstr>
      <vt:lpstr>RCPP Application Type </vt:lpstr>
      <vt:lpstr>Project Area </vt:lpstr>
      <vt:lpstr>Project Area </vt:lpstr>
      <vt:lpstr>Goals and Objectives </vt:lpstr>
      <vt:lpstr>Potential Practices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Arnold, Levi</dc:creator>
  <cp:lastModifiedBy>Arnold, Levi</cp:lastModifiedBy>
  <cp:revision>8</cp:revision>
  <dcterms:created xsi:type="dcterms:W3CDTF">2024-08-14T15:16:19Z</dcterms:created>
  <dcterms:modified xsi:type="dcterms:W3CDTF">2024-09-12T20:24:58Z</dcterms:modified>
</cp:coreProperties>
</file>