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8541" r:id="rId4"/>
    <p:sldId id="8627" r:id="rId5"/>
    <p:sldId id="8552" r:id="rId6"/>
    <p:sldId id="8547" r:id="rId7"/>
    <p:sldId id="257" r:id="rId8"/>
    <p:sldId id="8615" r:id="rId9"/>
    <p:sldId id="862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832" autoAdjust="0"/>
  </p:normalViewPr>
  <p:slideViewPr>
    <p:cSldViewPr snapToGrid="0">
      <p:cViewPr varScale="1">
        <p:scale>
          <a:sx n="80" d="100"/>
          <a:sy n="80" d="100"/>
        </p:scale>
        <p:origin x="26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B70FB-C20A-45BA-8DDE-8B653F002A62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FDF5C-24D1-48FD-9E39-56C3522F3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1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the process of applying for a non-competitive GLRI grant for drainage management with water harvesting and irrigation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FDF5C-24D1-48FD-9E39-56C3522F31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/>
              <a:t>12 applications received</a:t>
            </a:r>
          </a:p>
          <a:p>
            <a:pPr lvl="1"/>
            <a:r>
              <a:rPr lang="en-US" sz="2800" dirty="0"/>
              <a:t>6 SWCD + 6 County Engineer</a:t>
            </a:r>
          </a:p>
          <a:p>
            <a:pPr lvl="1"/>
            <a:r>
              <a:rPr lang="en-US" sz="2800" dirty="0"/>
              <a:t>7 counties</a:t>
            </a:r>
          </a:p>
          <a:p>
            <a:pPr lvl="1"/>
            <a:r>
              <a:rPr lang="en-US" sz="2800" dirty="0"/>
              <a:t>4 Self-Forming + 8 Two-Stage</a:t>
            </a:r>
          </a:p>
          <a:p>
            <a:pPr lvl="1"/>
            <a:r>
              <a:rPr lang="en-US" sz="2800" dirty="0"/>
              <a:t>6 agreements signed, 5 waiting, and 1 fell through.</a:t>
            </a:r>
          </a:p>
          <a:p>
            <a:pPr lvl="1"/>
            <a:endParaRPr lang="en-US" sz="600" b="1" dirty="0"/>
          </a:p>
          <a:p>
            <a:pPr marL="0" indent="0">
              <a:buNone/>
            </a:pPr>
            <a:r>
              <a:rPr lang="en-US" sz="3200" b="1" dirty="0"/>
              <a:t>$4.2 Million in total requests</a:t>
            </a:r>
          </a:p>
          <a:p>
            <a:pPr lvl="1"/>
            <a:r>
              <a:rPr lang="en-US" sz="2800" dirty="0"/>
              <a:t>8.4 total miles</a:t>
            </a:r>
          </a:p>
          <a:p>
            <a:endParaRPr lang="en-US" sz="600" b="1" dirty="0"/>
          </a:p>
          <a:p>
            <a:pPr marL="0" indent="0">
              <a:buNone/>
            </a:pPr>
            <a:r>
              <a:rPr lang="en-US" sz="3200" b="1" dirty="0"/>
              <a:t>$94 per linear foot cost </a:t>
            </a:r>
            <a:r>
              <a:rPr lang="en-US" sz="3200" dirty="0"/>
              <a:t>($25 to $190)</a:t>
            </a:r>
          </a:p>
          <a:p>
            <a:pPr lvl="1"/>
            <a:r>
              <a:rPr lang="en-US" sz="2800" dirty="0"/>
              <a:t>120 acres to 4,800 acres watershed sizes</a:t>
            </a:r>
          </a:p>
          <a:p>
            <a:pPr lvl="1"/>
            <a:r>
              <a:rPr lang="en-US" sz="2800" dirty="0"/>
              <a:t>$0.02 to $0.32 per acre watershed per foot</a:t>
            </a:r>
          </a:p>
          <a:p>
            <a:pPr lvl="1"/>
            <a:endParaRPr lang="en-US" sz="600" dirty="0"/>
          </a:p>
          <a:p>
            <a:pPr marL="0" indent="0">
              <a:buNone/>
            </a:pPr>
            <a:r>
              <a:rPr lang="en-US" sz="3200" b="1" dirty="0"/>
              <a:t>$80 to $180 per pound P reduced </a:t>
            </a:r>
            <a:r>
              <a:rPr lang="en-US" sz="3200" dirty="0"/>
              <a:t>(self-forming only)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Second round of enrollment open, no applications finalized yet but working with Districts on several.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FDF5C-24D1-48FD-9E39-56C3522F31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9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97192-F964-4955-B156-FDF9985BCB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0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E8048-1C30-9FD8-2DCF-1CF7235E2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9C889-E3E0-0BD3-9D14-2BB27CA5A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17A63-FB39-EC57-213A-AAA043A50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13A15-1378-F525-64C1-19E0D8BD7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13D2-638D-CD66-DE0A-B7CEAB2A0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6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A4B32-0C74-E90F-9ECA-DD6FD86E5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7007A-7892-8BA6-2487-F92BF9096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2418-17D1-0A6A-9628-5768E221E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86D17-6192-B31C-C327-5C657070E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9FD2D-8235-5CBB-2897-887B9A2F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4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580EE-9DBE-14D3-BDAF-3B4A96EDC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DE508-B0A7-B947-0DCF-5DFB0F65D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BE846-7F9F-D88E-4836-A9EB70E8A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31EB7-66ED-EE31-495E-56D5386C1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B9015-32B8-30C5-BF2E-87B26BAA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8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65428-6555-23DE-7673-16428FC84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198D0-281F-EB7F-4ED7-57C5AB84D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A628F-1F05-7B46-914F-99DF7E8F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D5760-0E91-C8E6-738A-AF4D9CEC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65AC7-8C17-DF6B-53B4-898C9453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96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24ED-C1EE-B99E-9CA5-8C596C1E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ABD3D-80E2-F980-0E42-D999368BF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BF7CB-D1D2-C25D-F5F5-CF49F2F5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96B31-17E4-5457-A86D-6A8B0C94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2B8D0-22EA-9EFE-2727-9EF169FD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0898-A5CD-B062-3E24-2DFE68F7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59730-0021-C17E-21CF-6150F4C92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152FF-2619-4480-E333-DCA655BDA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5DA55-0FB9-05A0-C51A-A5DE626B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554C3-23F1-E99C-E0AD-E892682D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FA704-2922-2672-67C9-6E410373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B110-46EF-E7BF-ADE6-B2977B68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83B37-81A1-BFA1-0841-7D6E91E71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B6220-E140-69C0-B772-DFAA20B74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FED2CC-42B5-847B-D28B-FF0E9920F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29783A-8ABF-7FE9-CFF4-737D076EED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13707-9EEE-E4F4-AFB2-65D390C6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43E73-72FC-9DFD-0B05-599588D3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A3C27-9642-C075-F840-797190A8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3E25-52AB-AF54-1EA4-82E12886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844D6-39FC-6F8C-CEC7-92DFE3D2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D414B-2C38-2814-94D0-A7B126E3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8221A-5B83-71C9-D6F0-1F72048A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2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DFCA58-4A22-1256-97CA-6A91E941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7C588-F4D9-5B40-DF16-0ECE68B2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57625-5B8C-C149-931A-0561CA01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2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D8EA-C018-D006-B7ED-F6C83AD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07C5-5B55-2288-CC56-991596DBE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C406E-90C3-361B-E828-0E4B0B82D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2034A-26FD-E04B-10DD-3654FFF5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7AE2F-58D8-7206-AD30-F0F536835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1E1E8-1CC5-AD0E-DD21-6C95C518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0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0C2B-52A8-F22C-38A0-F14714E1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FFEA5C-187E-1A00-4238-06157616C4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A86EB-1866-CEF0-791C-CD43232B3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D4B24-81F4-A7B0-50A0-28B653B0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D8C4B-2514-E289-73F2-C89F4356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1334A-6CBB-B36B-0F1C-655CEE19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0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6505E9-399C-2B5F-ED0E-46D95AAA6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6D40A-3A67-D890-2B79-B0D58D69B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93060-9D0C-2347-B457-5438B4A81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DA351-EB80-41D2-B08C-354BA9C72D3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C096D-B2C2-96FB-E429-22C3991B0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D29F4-E587-5226-D80F-17F73EE43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A1588-5646-4382-BD9D-871DFC941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8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kay.com/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A81D53-7999-C5BB-54EB-A07EEA0AB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15333"/>
          <a:stretch/>
        </p:blipFill>
        <p:spPr>
          <a:xfrm>
            <a:off x="2" y="1"/>
            <a:ext cx="1219199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32D17-9CF6-9A68-B5A8-1A35D6EF58C9}"/>
              </a:ext>
            </a:extLst>
          </p:cNvPr>
          <p:cNvSpPr/>
          <p:nvPr/>
        </p:nvSpPr>
        <p:spPr>
          <a:xfrm>
            <a:off x="0" y="5772150"/>
            <a:ext cx="12192001" cy="1085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alpha val="76000"/>
                </a:schemeClr>
              </a:gs>
              <a:gs pos="100000">
                <a:schemeClr val="bg1">
                  <a:lumMod val="95000"/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7809E44-D420-61F5-3A7C-78BDD1FB3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000" y="3511485"/>
            <a:ext cx="9906000" cy="1655762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NASCA, Salt Lake City, Utah						    October 2023</a:t>
            </a:r>
          </a:p>
        </p:txBody>
      </p:sp>
      <p:pic>
        <p:nvPicPr>
          <p:cNvPr id="9" name="Picture 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C90F45D-08ED-79BA-76BD-F0AB5CADB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3" y="5974708"/>
            <a:ext cx="2875918" cy="78995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B1E2B76-0F47-B353-7E09-231088DE9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55723"/>
            <a:ext cx="7425655" cy="1655762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+mn-lt"/>
              </a:rPr>
              <a:t>Expansion of ODA Nonpoint Source Programs</a:t>
            </a:r>
          </a:p>
        </p:txBody>
      </p:sp>
      <p:pic>
        <p:nvPicPr>
          <p:cNvPr id="1026" name="Picture 2" descr="H2Ohio | An Ohio Partnership for better water statewide">
            <a:extLst>
              <a:ext uri="{FF2B5EF4-FFF2-40B4-BE49-F238E27FC236}">
                <a16:creationId xmlns:a16="http://schemas.microsoft.com/office/drawing/2014/main" id="{EC045F8A-CCFC-A5CD-13E5-3E9462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82" y="6100104"/>
            <a:ext cx="1948818" cy="5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85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9E8E3E-D87C-CEC7-752F-83498EA5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1" y="284469"/>
            <a:ext cx="10726561" cy="672761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+mn-lt"/>
              </a:rPr>
              <a:t>H2Ohio</a:t>
            </a:r>
            <a:r>
              <a:rPr lang="en-US" sz="4400" b="1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FEE9B-9E3C-24E4-BF4A-24B9FE567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773" y="1180067"/>
            <a:ext cx="7065706" cy="449786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H2Ohio announced November 2019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address water issues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Harmful algal blooms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Failing drinking water systems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Wastewater, and home sewage treatment systems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contamination 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ODA’s focus is Phosphorus and Nitrogen load reductions to Lake Erie from the Western Lake Erie Basin</a:t>
            </a:r>
          </a:p>
          <a:p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Domestic Action Plan (DAP) was signed in 2015, and establishes a goal of a </a:t>
            </a: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reduction </a:t>
            </a: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Phosphorus loads from 2008 levels</a:t>
            </a:r>
          </a:p>
          <a:p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40BDB-4A71-0BF0-7FE5-7E6E64B2DA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816" y="3429000"/>
            <a:ext cx="3227713" cy="32438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BB09C3C-27E8-8D2A-407E-F3EB1655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167" t="28148" r="32500" b="17037"/>
          <a:stretch>
            <a:fillRect/>
          </a:stretch>
        </p:blipFill>
        <p:spPr bwMode="auto">
          <a:xfrm>
            <a:off x="7613780" y="162363"/>
            <a:ext cx="4017702" cy="2858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2Ohio | An Ohio Partnership for better water statewide">
            <a:extLst>
              <a:ext uri="{FF2B5EF4-FFF2-40B4-BE49-F238E27FC236}">
                <a16:creationId xmlns:a16="http://schemas.microsoft.com/office/drawing/2014/main" id="{BE6B5641-387D-960F-9714-E55D2622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1" y="5983567"/>
            <a:ext cx="1948818" cy="5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77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9E8E3E-D87C-CEC7-752F-83498EA5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1" y="284470"/>
            <a:ext cx="10726561" cy="7183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H2Ohio</a:t>
            </a:r>
            <a:r>
              <a:rPr lang="en-US" sz="4000" b="1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FEE9B-9E3C-24E4-BF4A-24B9FE567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23" y="1137825"/>
            <a:ext cx="6706777" cy="41235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quality improvement program funded by the state of Ohio. Program is managed by Ohio EPA, ODNR, and ODA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Approximately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 million acres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cropland currently enrolled across the 24-county project area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$180 million dollars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been encumbered to the project area to date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Statewide expansion underway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targeting 500,000 acres of Voluntary Nutrient Management Plans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C2D71-B638-7EE2-5E96-50317000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871412"/>
            <a:ext cx="4877977" cy="330688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6" descr="Ohio Department of Natural Resources | U.S. Fish &amp; Wildlife Service">
            <a:extLst>
              <a:ext uri="{FF2B5EF4-FFF2-40B4-BE49-F238E27FC236}">
                <a16:creationId xmlns:a16="http://schemas.microsoft.com/office/drawing/2014/main" id="{FC967636-83EA-4AD3-4552-B6CD3FE4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0866" y="5463984"/>
            <a:ext cx="1039166" cy="10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B464695A-C6C2-76A3-8C30-4A682DB45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51" y="5908239"/>
            <a:ext cx="2422060" cy="665291"/>
          </a:xfrm>
          <a:prstGeom prst="rect">
            <a:avLst/>
          </a:prstGeom>
        </p:spPr>
      </p:pic>
      <p:pic>
        <p:nvPicPr>
          <p:cNvPr id="2050" name="Picture 2" descr="May be an image of text that says 'Ohio M Environmental Protection Agency'">
            <a:extLst>
              <a:ext uri="{FF2B5EF4-FFF2-40B4-BE49-F238E27FC236}">
                <a16:creationId xmlns:a16="http://schemas.microsoft.com/office/drawing/2014/main" id="{9D659F20-B5CF-DEB9-7DEB-45437FBB7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6" b="9819"/>
          <a:stretch/>
        </p:blipFill>
        <p:spPr bwMode="auto">
          <a:xfrm>
            <a:off x="8163909" y="5423823"/>
            <a:ext cx="1551742" cy="12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2Ohio | An Ohio Partnership for better water statewide">
            <a:extLst>
              <a:ext uri="{FF2B5EF4-FFF2-40B4-BE49-F238E27FC236}">
                <a16:creationId xmlns:a16="http://schemas.microsoft.com/office/drawing/2014/main" id="{65B6ECB6-ACC7-33D4-5585-E425445E9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1" y="5983567"/>
            <a:ext cx="1948818" cy="5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413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068CB94B-166C-ADA3-5C48-898D787BB9F2}"/>
              </a:ext>
            </a:extLst>
          </p:cNvPr>
          <p:cNvSpPr txBox="1"/>
          <p:nvPr/>
        </p:nvSpPr>
        <p:spPr>
          <a:xfrm>
            <a:off x="2078241" y="3284842"/>
            <a:ext cx="3983038" cy="15388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n-U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n-U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n-U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n-U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n-U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7" name="Flowchart: Alternate Process 86">
            <a:extLst>
              <a:ext uri="{FF2B5EF4-FFF2-40B4-BE49-F238E27FC236}">
                <a16:creationId xmlns:a16="http://schemas.microsoft.com/office/drawing/2014/main" id="{E1C877DC-0C54-40E4-6B57-6EB3DCC426E8}"/>
              </a:ext>
            </a:extLst>
          </p:cNvPr>
          <p:cNvSpPr/>
          <p:nvPr/>
        </p:nvSpPr>
        <p:spPr>
          <a:xfrm>
            <a:off x="486926" y="1001593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439ACA5-6FE9-41AE-F649-206A521AB1F6}"/>
              </a:ext>
            </a:extLst>
          </p:cNvPr>
          <p:cNvSpPr txBox="1"/>
          <p:nvPr/>
        </p:nvSpPr>
        <p:spPr>
          <a:xfrm>
            <a:off x="574474" y="1098870"/>
            <a:ext cx="353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Voluntary Nutrient Management Plan</a:t>
            </a:r>
          </a:p>
        </p:txBody>
      </p:sp>
      <p:sp>
        <p:nvSpPr>
          <p:cNvPr id="89" name="Flowchart: Alternate Process 88">
            <a:extLst>
              <a:ext uri="{FF2B5EF4-FFF2-40B4-BE49-F238E27FC236}">
                <a16:creationId xmlns:a16="http://schemas.microsoft.com/office/drawing/2014/main" id="{F16AC570-9D86-26DB-2DBA-CB7EB4721160}"/>
              </a:ext>
            </a:extLst>
          </p:cNvPr>
          <p:cNvSpPr/>
          <p:nvPr/>
        </p:nvSpPr>
        <p:spPr>
          <a:xfrm>
            <a:off x="483683" y="1737658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E7CC2304-4DA7-1849-6F08-0EFF5A87AFA3}"/>
              </a:ext>
            </a:extLst>
          </p:cNvPr>
          <p:cNvSpPr txBox="1"/>
          <p:nvPr/>
        </p:nvSpPr>
        <p:spPr>
          <a:xfrm>
            <a:off x="483683" y="1834935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Variable Rate Phosphorus Application </a:t>
            </a:r>
          </a:p>
        </p:txBody>
      </p:sp>
      <p:sp>
        <p:nvSpPr>
          <p:cNvPr id="91" name="Flowchart: Alternate Process 90">
            <a:extLst>
              <a:ext uri="{FF2B5EF4-FFF2-40B4-BE49-F238E27FC236}">
                <a16:creationId xmlns:a16="http://schemas.microsoft.com/office/drawing/2014/main" id="{9D46AF75-9F88-D606-8154-1F9B29DA7356}"/>
              </a:ext>
            </a:extLst>
          </p:cNvPr>
          <p:cNvSpPr/>
          <p:nvPr/>
        </p:nvSpPr>
        <p:spPr>
          <a:xfrm>
            <a:off x="490164" y="2425085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5D437B1-AEBD-4C10-912C-CAB94F22AA07}"/>
              </a:ext>
            </a:extLst>
          </p:cNvPr>
          <p:cNvSpPr txBox="1"/>
          <p:nvPr/>
        </p:nvSpPr>
        <p:spPr>
          <a:xfrm>
            <a:off x="490164" y="2522362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Subsurface Phosphorus Placement</a:t>
            </a:r>
          </a:p>
        </p:txBody>
      </p:sp>
      <p:sp>
        <p:nvSpPr>
          <p:cNvPr id="93" name="Flowchart: Alternate Process 92">
            <a:extLst>
              <a:ext uri="{FF2B5EF4-FFF2-40B4-BE49-F238E27FC236}">
                <a16:creationId xmlns:a16="http://schemas.microsoft.com/office/drawing/2014/main" id="{F99C9970-0652-ADC6-50D2-CA7078211A3B}"/>
              </a:ext>
            </a:extLst>
          </p:cNvPr>
          <p:cNvSpPr/>
          <p:nvPr/>
        </p:nvSpPr>
        <p:spPr>
          <a:xfrm>
            <a:off x="496647" y="3131964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BE2B54D-1C3E-5A92-4B39-0D5022B8FB16}"/>
              </a:ext>
            </a:extLst>
          </p:cNvPr>
          <p:cNvSpPr txBox="1"/>
          <p:nvPr/>
        </p:nvSpPr>
        <p:spPr>
          <a:xfrm>
            <a:off x="496647" y="3229241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Manure Incorporation</a:t>
            </a:r>
          </a:p>
        </p:txBody>
      </p:sp>
      <p:sp>
        <p:nvSpPr>
          <p:cNvPr id="96" name="Flowchart: Alternate Process 95">
            <a:extLst>
              <a:ext uri="{FF2B5EF4-FFF2-40B4-BE49-F238E27FC236}">
                <a16:creationId xmlns:a16="http://schemas.microsoft.com/office/drawing/2014/main" id="{F4CD38B1-F3E7-7E2E-C427-50C89D05D282}"/>
              </a:ext>
            </a:extLst>
          </p:cNvPr>
          <p:cNvSpPr/>
          <p:nvPr/>
        </p:nvSpPr>
        <p:spPr>
          <a:xfrm>
            <a:off x="493404" y="3838843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DD982F0-2B4C-9FD2-414B-27AD0B3B8191}"/>
              </a:ext>
            </a:extLst>
          </p:cNvPr>
          <p:cNvSpPr txBox="1"/>
          <p:nvPr/>
        </p:nvSpPr>
        <p:spPr>
          <a:xfrm>
            <a:off x="493404" y="3936120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Small Grains</a:t>
            </a:r>
          </a:p>
        </p:txBody>
      </p:sp>
      <p:sp>
        <p:nvSpPr>
          <p:cNvPr id="99" name="Flowchart: Alternate Process 98">
            <a:extLst>
              <a:ext uri="{FF2B5EF4-FFF2-40B4-BE49-F238E27FC236}">
                <a16:creationId xmlns:a16="http://schemas.microsoft.com/office/drawing/2014/main" id="{F65C2B4A-40B1-4D81-3C5E-BEF3E25C0DA8}"/>
              </a:ext>
            </a:extLst>
          </p:cNvPr>
          <p:cNvSpPr/>
          <p:nvPr/>
        </p:nvSpPr>
        <p:spPr>
          <a:xfrm>
            <a:off x="499886" y="4506808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BD5F298-F098-4A41-A144-8A5052C22F1F}"/>
              </a:ext>
            </a:extLst>
          </p:cNvPr>
          <p:cNvSpPr txBox="1"/>
          <p:nvPr/>
        </p:nvSpPr>
        <p:spPr>
          <a:xfrm>
            <a:off x="499886" y="4604085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Forages</a:t>
            </a:r>
          </a:p>
        </p:txBody>
      </p:sp>
      <p:sp>
        <p:nvSpPr>
          <p:cNvPr id="102" name="Flowchart: Alternate Process 101">
            <a:extLst>
              <a:ext uri="{FF2B5EF4-FFF2-40B4-BE49-F238E27FC236}">
                <a16:creationId xmlns:a16="http://schemas.microsoft.com/office/drawing/2014/main" id="{BC2A9413-D4FD-BCEA-458E-706604AA2C57}"/>
              </a:ext>
            </a:extLst>
          </p:cNvPr>
          <p:cNvSpPr/>
          <p:nvPr/>
        </p:nvSpPr>
        <p:spPr>
          <a:xfrm>
            <a:off x="486916" y="5165052"/>
            <a:ext cx="3725693" cy="564204"/>
          </a:xfrm>
          <a:prstGeom prst="flowChartAlternateProcess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AB4CA3F-287C-F95B-67FF-79CDAF4B6FD8}"/>
              </a:ext>
            </a:extLst>
          </p:cNvPr>
          <p:cNvSpPr txBox="1"/>
          <p:nvPr/>
        </p:nvSpPr>
        <p:spPr>
          <a:xfrm>
            <a:off x="483683" y="5257769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Overwintering Cover Crops</a:t>
            </a:r>
          </a:p>
        </p:txBody>
      </p:sp>
      <p:sp>
        <p:nvSpPr>
          <p:cNvPr id="104" name="Flowchart: Alternate Process 103">
            <a:extLst>
              <a:ext uri="{FF2B5EF4-FFF2-40B4-BE49-F238E27FC236}">
                <a16:creationId xmlns:a16="http://schemas.microsoft.com/office/drawing/2014/main" id="{986A3B80-C159-30B0-EE3A-6797D805101F}"/>
              </a:ext>
            </a:extLst>
          </p:cNvPr>
          <p:cNvSpPr/>
          <p:nvPr/>
        </p:nvSpPr>
        <p:spPr>
          <a:xfrm>
            <a:off x="490164" y="5873546"/>
            <a:ext cx="3725693" cy="564204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1C92AE6-D08D-D76F-6A0D-79FEFEB284CB}"/>
              </a:ext>
            </a:extLst>
          </p:cNvPr>
          <p:cNvSpPr txBox="1"/>
          <p:nvPr/>
        </p:nvSpPr>
        <p:spPr>
          <a:xfrm>
            <a:off x="483682" y="5967532"/>
            <a:ext cx="3699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Conservation Ditches</a:t>
            </a:r>
          </a:p>
        </p:txBody>
      </p:sp>
      <p:sp>
        <p:nvSpPr>
          <p:cNvPr id="106" name="Title 3">
            <a:extLst>
              <a:ext uri="{FF2B5EF4-FFF2-40B4-BE49-F238E27FC236}">
                <a16:creationId xmlns:a16="http://schemas.microsoft.com/office/drawing/2014/main" id="{BE73301D-A588-0500-5D22-2F5CA383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47" y="161376"/>
            <a:ext cx="10726561" cy="718312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H2Ohio - Best Management Practices</a:t>
            </a:r>
            <a:r>
              <a:rPr lang="en-US" sz="4000" b="1" dirty="0"/>
              <a:t> </a:t>
            </a:r>
          </a:p>
        </p:txBody>
      </p:sp>
      <p:sp>
        <p:nvSpPr>
          <p:cNvPr id="108" name="Right Brace 107">
            <a:extLst>
              <a:ext uri="{FF2B5EF4-FFF2-40B4-BE49-F238E27FC236}">
                <a16:creationId xmlns:a16="http://schemas.microsoft.com/office/drawing/2014/main" id="{36A24689-386B-5F3C-1C81-22EA992DBE62}"/>
              </a:ext>
            </a:extLst>
          </p:cNvPr>
          <p:cNvSpPr/>
          <p:nvPr/>
        </p:nvSpPr>
        <p:spPr>
          <a:xfrm>
            <a:off x="4447531" y="1268147"/>
            <a:ext cx="326571" cy="4236098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9" name="Content Placeholder 5">
            <a:extLst>
              <a:ext uri="{FF2B5EF4-FFF2-40B4-BE49-F238E27FC236}">
                <a16:creationId xmlns:a16="http://schemas.microsoft.com/office/drawing/2014/main" id="{C7B8C0F9-ED7F-89CC-593B-452E8548A059}"/>
              </a:ext>
            </a:extLst>
          </p:cNvPr>
          <p:cNvSpPr txBox="1">
            <a:spLocks/>
          </p:cNvSpPr>
          <p:nvPr/>
        </p:nvSpPr>
        <p:spPr>
          <a:xfrm>
            <a:off x="5009014" y="3101831"/>
            <a:ext cx="6706777" cy="59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Original 7 BMPs offered</a:t>
            </a:r>
          </a:p>
          <a:p>
            <a:endParaRPr lang="en-US" sz="1100" dirty="0"/>
          </a:p>
        </p:txBody>
      </p:sp>
      <p:sp>
        <p:nvSpPr>
          <p:cNvPr id="110" name="Content Placeholder 5">
            <a:extLst>
              <a:ext uri="{FF2B5EF4-FFF2-40B4-BE49-F238E27FC236}">
                <a16:creationId xmlns:a16="http://schemas.microsoft.com/office/drawing/2014/main" id="{993CEB0E-5015-A541-82EA-18070887D9D4}"/>
              </a:ext>
            </a:extLst>
          </p:cNvPr>
          <p:cNvSpPr txBox="1">
            <a:spLocks/>
          </p:cNvSpPr>
          <p:nvPr/>
        </p:nvSpPr>
        <p:spPr>
          <a:xfrm>
            <a:off x="5082315" y="5918312"/>
            <a:ext cx="6706777" cy="594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New practice added in 2022</a:t>
            </a:r>
          </a:p>
          <a:p>
            <a:endParaRPr lang="en-US" sz="1100" dirty="0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843DE78-113D-6E49-BD2A-8987974B0593}"/>
              </a:ext>
            </a:extLst>
          </p:cNvPr>
          <p:cNvCxnSpPr>
            <a:cxnSpLocks/>
          </p:cNvCxnSpPr>
          <p:nvPr/>
        </p:nvCxnSpPr>
        <p:spPr>
          <a:xfrm>
            <a:off x="4393041" y="6136809"/>
            <a:ext cx="6892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54DD000C-420E-239E-D43F-4595FB107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52" y="122604"/>
            <a:ext cx="2818965" cy="211422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BE12C468-2C0C-A738-C017-A70E71A0A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05" y="2323102"/>
            <a:ext cx="2816762" cy="203993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7" name="Picture 116" descr="ODA Announces Statewide H2Ohio Conservation Ditch Program">
            <a:extLst>
              <a:ext uri="{FF2B5EF4-FFF2-40B4-BE49-F238E27FC236}">
                <a16:creationId xmlns:a16="http://schemas.microsoft.com/office/drawing/2014/main" id="{003CCAE0-8090-B900-A562-77AF2A8E8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219" y="4474899"/>
            <a:ext cx="2814098" cy="2110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625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A7023DB-1EE2-44CF-A626-FE7B38B03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"/>
          <a:stretch/>
        </p:blipFill>
        <p:spPr>
          <a:xfrm>
            <a:off x="313656" y="934537"/>
            <a:ext cx="7475845" cy="58721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96F438-03A6-62E5-2DDA-6A1C9B4A885A}"/>
              </a:ext>
            </a:extLst>
          </p:cNvPr>
          <p:cNvGrpSpPr/>
          <p:nvPr/>
        </p:nvGrpSpPr>
        <p:grpSpPr>
          <a:xfrm>
            <a:off x="7913964" y="560885"/>
            <a:ext cx="4057681" cy="6085287"/>
            <a:chOff x="8040964" y="385867"/>
            <a:chExt cx="4057681" cy="6085287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01E703E8-7B41-49FB-401D-727B3C6074C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41084" y="385867"/>
              <a:ext cx="4057561" cy="3881546"/>
              <a:chOff x="1682" y="1497"/>
              <a:chExt cx="5818" cy="6155"/>
            </a:xfrm>
          </p:grpSpPr>
          <p:pic>
            <p:nvPicPr>
              <p:cNvPr id="3" name="Picture 6" descr="Conventional Channel">
                <a:extLst>
                  <a:ext uri="{FF2B5EF4-FFF2-40B4-BE49-F238E27FC236}">
                    <a16:creationId xmlns:a16="http://schemas.microsoft.com/office/drawing/2014/main" id="{E04913E4-FC78-82A0-7B5F-B013BE1375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780"/>
              <a:stretch>
                <a:fillRect/>
              </a:stretch>
            </p:blipFill>
            <p:spPr bwMode="auto">
              <a:xfrm>
                <a:off x="1682" y="1497"/>
                <a:ext cx="5818" cy="299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 descr="Two%20stage%20graphic">
                <a:extLst>
                  <a:ext uri="{FF2B5EF4-FFF2-40B4-BE49-F238E27FC236}">
                    <a16:creationId xmlns:a16="http://schemas.microsoft.com/office/drawing/2014/main" id="{E699A608-4690-EE5F-EACB-C69089974E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202"/>
              <a:stretch>
                <a:fillRect/>
              </a:stretch>
            </p:blipFill>
            <p:spPr bwMode="auto">
              <a:xfrm>
                <a:off x="1682" y="4616"/>
                <a:ext cx="5818" cy="303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4" descr="Chart, diagram&#10;&#10;Description automatically generated with medium confidence">
              <a:extLst>
                <a:ext uri="{FF2B5EF4-FFF2-40B4-BE49-F238E27FC236}">
                  <a16:creationId xmlns:a16="http://schemas.microsoft.com/office/drawing/2014/main" id="{0EEB979A-09D3-39E7-5C35-8A93F6F68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964" y="4343719"/>
              <a:ext cx="4057680" cy="2127435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449F092-50F0-0253-1B76-DA5560792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56" y="203200"/>
            <a:ext cx="6899944" cy="82882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Conservation Ditch Program</a:t>
            </a:r>
          </a:p>
        </p:txBody>
      </p:sp>
    </p:spTree>
    <p:extLst>
      <p:ext uri="{BB962C8B-B14F-4D97-AF65-F5344CB8AC3E}">
        <p14:creationId xmlns:p14="http://schemas.microsoft.com/office/powerpoint/2010/main" val="170913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D470A1-B3EE-3B87-6627-FAD063453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0000"/>
          </a:blip>
          <a:srcRect t="14362" r="1230" b="1156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AA380-58C1-A842-CE92-3F771828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48" y="473374"/>
            <a:ext cx="9371949" cy="88329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2022 Conservation Ditch Program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95389-9B40-74BF-D5EE-2E04BE51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44" y="1749176"/>
            <a:ext cx="9090155" cy="5108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12</a:t>
            </a:r>
            <a:r>
              <a:rPr lang="en-US" sz="3200" dirty="0"/>
              <a:t> applications received</a:t>
            </a:r>
          </a:p>
          <a:p>
            <a:pPr lvl="1"/>
            <a:endParaRPr lang="en-US" sz="600" dirty="0"/>
          </a:p>
          <a:p>
            <a:pPr marL="0" indent="0">
              <a:buNone/>
            </a:pPr>
            <a:r>
              <a:rPr lang="en-US" sz="3200" b="1" dirty="0"/>
              <a:t>$4.2 </a:t>
            </a:r>
            <a:r>
              <a:rPr lang="en-US" sz="3200" dirty="0"/>
              <a:t>million in total requests</a:t>
            </a:r>
          </a:p>
          <a:p>
            <a:endParaRPr lang="en-US" sz="600" dirty="0"/>
          </a:p>
          <a:p>
            <a:pPr marL="0" indent="0">
              <a:buNone/>
            </a:pPr>
            <a:r>
              <a:rPr lang="en-US" sz="3200" b="1" dirty="0"/>
              <a:t>$94</a:t>
            </a:r>
            <a:r>
              <a:rPr lang="en-US" sz="3200" dirty="0"/>
              <a:t> per linear foot cost ($25 to $190)</a:t>
            </a:r>
          </a:p>
          <a:p>
            <a:pPr lvl="1"/>
            <a:endParaRPr lang="en-US" sz="600" dirty="0"/>
          </a:p>
          <a:p>
            <a:pPr marL="0" indent="0">
              <a:buNone/>
            </a:pPr>
            <a:r>
              <a:rPr lang="en-US" sz="3200" b="1" dirty="0"/>
              <a:t>$80 </a:t>
            </a:r>
            <a:r>
              <a:rPr lang="en-US" sz="3200" dirty="0"/>
              <a:t>to </a:t>
            </a:r>
            <a:r>
              <a:rPr lang="en-US" sz="3200" b="1" dirty="0"/>
              <a:t>$180 </a:t>
            </a:r>
            <a:r>
              <a:rPr lang="en-US" sz="3200" dirty="0"/>
              <a:t>per pound P reduced (self-forming only)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094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83D1B27E-5473-5803-A666-2AE00278FD9A}"/>
              </a:ext>
            </a:extLst>
          </p:cNvPr>
          <p:cNvSpPr txBox="1">
            <a:spLocks/>
          </p:cNvSpPr>
          <p:nvPr/>
        </p:nvSpPr>
        <p:spPr>
          <a:xfrm>
            <a:off x="205144" y="1048917"/>
            <a:ext cx="6641805" cy="51960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Legislative mandate (2021) – statewide watershed planning and management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No specific funding allocated (currently on H2Ohio)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Watershed manager for each region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/>
              <a:t>Developed regional watershed plans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/>
              <a:t>Supporting local efforts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/>
              <a:t>Developing new regional initiatives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dirty="0"/>
              <a:t>Fill gaps in existing Federal/State programs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/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/>
          </a:p>
        </p:txBody>
      </p:sp>
      <p:pic>
        <p:nvPicPr>
          <p:cNvPr id="11" name="Content Placeholder 10" descr="A map of ohio state with different colored areas&#10;&#10;Description automatically generated">
            <a:extLst>
              <a:ext uri="{FF2B5EF4-FFF2-40B4-BE49-F238E27FC236}">
                <a16:creationId xmlns:a16="http://schemas.microsoft.com/office/drawing/2014/main" id="{22E34E06-62DA-EC28-5F88-9FECCF631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269034"/>
            <a:ext cx="5014556" cy="5657383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C586A8-B31A-EC05-5145-7517507C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03" y="189547"/>
            <a:ext cx="9371949" cy="846999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ODA Watershed Program</a:t>
            </a:r>
          </a:p>
        </p:txBody>
      </p:sp>
    </p:spTree>
    <p:extLst>
      <p:ext uri="{BB962C8B-B14F-4D97-AF65-F5344CB8AC3E}">
        <p14:creationId xmlns:p14="http://schemas.microsoft.com/office/powerpoint/2010/main" val="3541160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5">
            <a:extLst>
              <a:ext uri="{FF2B5EF4-FFF2-40B4-BE49-F238E27FC236}">
                <a16:creationId xmlns:a16="http://schemas.microsoft.com/office/drawing/2014/main" id="{373A87F8-ABED-45DD-83AF-FC595E451E90}"/>
              </a:ext>
            </a:extLst>
          </p:cNvPr>
          <p:cNvSpPr txBox="1">
            <a:spLocks/>
          </p:cNvSpPr>
          <p:nvPr/>
        </p:nvSpPr>
        <p:spPr>
          <a:xfrm>
            <a:off x="368595" y="1034787"/>
            <a:ext cx="7775280" cy="51960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cs typeface="Calibri"/>
              </a:rPr>
              <a:t>Inform conservation planners </a:t>
            </a:r>
            <a:r>
              <a:rPr lang="en-US" sz="2400" dirty="0">
                <a:cs typeface="Calibri"/>
              </a:rPr>
              <a:t>(State Agency, SWCD, NGOs, etc.)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cs typeface="Calibri"/>
              </a:rPr>
              <a:t>Provide larger context to local projects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cs typeface="Calibri"/>
              </a:rPr>
              <a:t>Align efforts with regional goals and priorities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cs typeface="Calibri"/>
              </a:rPr>
              <a:t>BMP guidance - applicable to regional concerns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cs typeface="Calibri"/>
              </a:rPr>
              <a:t>Use regional plans to leverage State/Federal funding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cs typeface="Calibri"/>
              </a:rPr>
              <a:t>Provide data/sources and support to NPS-IS development</a:t>
            </a:r>
            <a:endParaRPr lang="en-US" dirty="0">
              <a:cs typeface="Calibri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cs typeface="Calibri"/>
              </a:rPr>
              <a:t>Guide H2Ohio expansion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cs typeface="Calibri"/>
              </a:rPr>
              <a:t>New regional-scale initiatives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B9136-7A80-D499-0223-253FF4A5F929}"/>
              </a:ext>
            </a:extLst>
          </p:cNvPr>
          <p:cNvSpPr txBox="1"/>
          <p:nvPr/>
        </p:nvSpPr>
        <p:spPr>
          <a:xfrm>
            <a:off x="444794" y="315172"/>
            <a:ext cx="741158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4000" b="1" dirty="0">
                <a:latin typeface="Calibri"/>
                <a:cs typeface="Calibri"/>
              </a:rPr>
              <a:t>Watershed Plan Utilization</a:t>
            </a:r>
            <a:endParaRPr lang="en-US" sz="3600" b="1" dirty="0">
              <a:latin typeface="Calibri"/>
              <a:cs typeface="Calibri"/>
            </a:endParaRPr>
          </a:p>
        </p:txBody>
      </p:sp>
      <p:pic>
        <p:nvPicPr>
          <p:cNvPr id="3" name="Picture 2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C4189722-1941-8917-44B5-7E524213E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214" y="6523485"/>
            <a:ext cx="939061" cy="257941"/>
          </a:xfrm>
          <a:prstGeom prst="rect">
            <a:avLst/>
          </a:prstGeom>
        </p:spPr>
      </p:pic>
      <p:pic>
        <p:nvPicPr>
          <p:cNvPr id="5" name="Picture 4" descr="A river with trees and a blue sky&#10;&#10;Description automatically generated with medium confidence">
            <a:extLst>
              <a:ext uri="{FF2B5EF4-FFF2-40B4-BE49-F238E27FC236}">
                <a16:creationId xmlns:a16="http://schemas.microsoft.com/office/drawing/2014/main" id="{52CE37BF-4779-69D8-1623-56CB75027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3864"/>
            <a:ext cx="3593805" cy="46521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98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A04B83-6490-4708-1152-8CB2D684ED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" y="0"/>
            <a:ext cx="12191998" cy="8100048"/>
          </a:xfrm>
          <a:prstGeom prst="rect">
            <a:avLst/>
          </a:prstGeom>
        </p:spPr>
      </p:pic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59E88F10-A0ED-2069-D9C8-BD508F528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" y="7448814"/>
            <a:ext cx="1923848" cy="528442"/>
          </a:xfrm>
          <a:prstGeom prst="rect">
            <a:avLst/>
          </a:prstGeom>
        </p:spPr>
      </p:pic>
      <p:sp>
        <p:nvSpPr>
          <p:cNvPr id="12" name="Content Placeholder 25">
            <a:extLst>
              <a:ext uri="{FF2B5EF4-FFF2-40B4-BE49-F238E27FC236}">
                <a16:creationId xmlns:a16="http://schemas.microsoft.com/office/drawing/2014/main" id="{AD5CB887-293D-2377-E68C-FBF2220B0A96}"/>
              </a:ext>
            </a:extLst>
          </p:cNvPr>
          <p:cNvSpPr txBox="1">
            <a:spLocks/>
          </p:cNvSpPr>
          <p:nvPr/>
        </p:nvSpPr>
        <p:spPr>
          <a:xfrm>
            <a:off x="1457325" y="4637464"/>
            <a:ext cx="4638675" cy="1901470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/>
              <a:t>Greg Nageotte </a:t>
            </a:r>
            <a:r>
              <a:rPr lang="en-US" sz="2400" dirty="0">
                <a:hlinkClick r:id="rId5"/>
              </a:rPr>
              <a:t>Greg.Nageotte@agri.ohio.gov</a:t>
            </a: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/>
              <a:t>Peter McDonough  </a:t>
            </a:r>
            <a:r>
              <a:rPr lang="en-US" sz="2400" dirty="0">
                <a:hlinkClick r:id="rId5"/>
              </a:rPr>
              <a:t>Peter.McDonough@agri.ohio.gov</a:t>
            </a:r>
            <a:endParaRPr lang="en-US" sz="2400" dirty="0"/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000" dirty="0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7CCDFCF4-FE92-934F-294D-2FCD44DC2A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44737D0A-A43B-2FF9-83A2-3BCEAF47F4C5}"/>
              </a:ext>
            </a:extLst>
          </p:cNvPr>
          <p:cNvSpPr/>
          <p:nvPr/>
        </p:nvSpPr>
        <p:spPr>
          <a:xfrm>
            <a:off x="6953252" y="2593915"/>
            <a:ext cx="3142789" cy="2218674"/>
          </a:xfrm>
          <a:prstGeom prst="wedgeEllipseCallout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EBCF6EA-C1A4-19C5-DF35-6C79B076069C}"/>
              </a:ext>
            </a:extLst>
          </p:cNvPr>
          <p:cNvSpPr/>
          <p:nvPr/>
        </p:nvSpPr>
        <p:spPr>
          <a:xfrm flipH="1">
            <a:off x="1202675" y="319066"/>
            <a:ext cx="3654617" cy="2551134"/>
          </a:xfrm>
          <a:prstGeom prst="wedgeEllipseCallout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FA67C6-D4F1-6578-3C94-AF09A4628B7B}"/>
              </a:ext>
            </a:extLst>
          </p:cNvPr>
          <p:cNvSpPr txBox="1">
            <a:spLocks/>
          </p:cNvSpPr>
          <p:nvPr/>
        </p:nvSpPr>
        <p:spPr>
          <a:xfrm>
            <a:off x="1505983" y="953162"/>
            <a:ext cx="3048000" cy="1318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+mn-lt"/>
              </a:rPr>
              <a:t>Thank you!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40DE411-A792-7BC1-CC26-10267C15B1BB}"/>
              </a:ext>
            </a:extLst>
          </p:cNvPr>
          <p:cNvSpPr txBox="1">
            <a:spLocks/>
          </p:cNvSpPr>
          <p:nvPr/>
        </p:nvSpPr>
        <p:spPr>
          <a:xfrm>
            <a:off x="7178446" y="3043774"/>
            <a:ext cx="3048000" cy="1318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4000"/>
                    </a:prstClr>
                  </a:outerShdw>
                </a:effectLst>
                <a:latin typeface="+mn-lt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387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489</Words>
  <Application>Microsoft Office PowerPoint</Application>
  <PresentationFormat>Widescreen</PresentationFormat>
  <Paragraphs>86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Expansion of ODA Nonpoint Source Programs</vt:lpstr>
      <vt:lpstr>H2Ohio </vt:lpstr>
      <vt:lpstr>H2Ohio </vt:lpstr>
      <vt:lpstr>H2Ohio - Best Management Practices </vt:lpstr>
      <vt:lpstr>Conservation Ditch Program</vt:lpstr>
      <vt:lpstr>2022 Conservation Ditch Program Stats</vt:lpstr>
      <vt:lpstr>ODA Watershed Program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Mcdonough, Peter</dc:creator>
  <cp:lastModifiedBy>Ray Ledgerwood</cp:lastModifiedBy>
  <cp:revision>18</cp:revision>
  <dcterms:created xsi:type="dcterms:W3CDTF">2023-09-20T14:39:34Z</dcterms:created>
  <dcterms:modified xsi:type="dcterms:W3CDTF">2023-09-22T03:58:34Z</dcterms:modified>
</cp:coreProperties>
</file>