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0" r:id="rId5"/>
  </p:sldMasterIdLst>
  <p:sldIdLst>
    <p:sldId id="256" r:id="rId6"/>
    <p:sldId id="257" r:id="rId7"/>
    <p:sldId id="258" r:id="rId8"/>
    <p:sldId id="259" r:id="rId9"/>
    <p:sldId id="260" r:id="rId10"/>
    <p:sldId id="261" r:id="rId11"/>
    <p:sldId id="262" r:id="rId12"/>
    <p:sldId id="264" r:id="rId13"/>
    <p:sldId id="265" r:id="rId14"/>
    <p:sldId id="266" r:id="rId15"/>
    <p:sldId id="268"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80F1DA-83E9-454F-A93A-A897B725B131}" v="38" dt="2025-10-17T17:11:59.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tBDf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lt1"/>
        </a:solidFill>
        <a:effectLst/>
      </p:bgPr>
    </p:bg>
    <p:spTree>
      <p:nvGrpSpPr>
        <p:cNvPr id="1" name=""/>
        <p:cNvGrpSpPr/>
        <p:nvPr/>
      </p:nvGrpSpPr>
      <p:grpSpPr>
        <a:xfrm>
          <a:off x="0" y="0"/>
          <a:ext cx="0" cy="0"/>
          <a:chOff x="0" y="0"/>
          <a:chExt cx="0" cy="0"/>
        </a:xfrm>
      </p:grpSpPr>
      <p:sp>
        <p:nvSpPr>
          <p:cNvPr id="2"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3" name="PlaceHolder 2"/>
          <p:cNvSpPr>
            <a:spLocks noGrp="1"/>
          </p:cNvSpPr>
          <p:nvPr>
            <p:ph type="title"/>
          </p:nvPr>
        </p:nvSpPr>
        <p:spPr>
          <a:xfrm>
            <a:off x="432000" y="200880"/>
            <a:ext cx="8279640" cy="1433160"/>
          </a:xfrm>
          <a:prstGeom prst="rect">
            <a:avLst/>
          </a:prstGeom>
          <a:noFill/>
          <a:ln w="0">
            <a:noFill/>
          </a:ln>
          <a:effectLst>
            <a:outerShdw blurRad="114480" dist="9360" dir="5400000" rotWithShape="0">
              <a:srgbClr val="000000">
                <a:alpha val="25000"/>
              </a:srgbClr>
            </a:outerShdw>
          </a:effectLst>
        </p:spPr>
        <p:txBody>
          <a:bodyPr lIns="91440" tIns="91440" rIns="91440" bIns="91440" anchor="b">
            <a:noAutofit/>
          </a:bodyPr>
          <a:lstStyle/>
          <a:p>
            <a:pPr indent="0">
              <a:buNone/>
            </a:pPr>
            <a:r>
              <a:rPr lang="fr-FR" sz="4000" b="0" u="none" strike="noStrike">
                <a:solidFill>
                  <a:schemeClr val="dk1"/>
                </a:solidFill>
                <a:effectLst/>
                <a:uFillTx/>
                <a:latin typeface="Arial"/>
              </a:rPr>
              <a:t>Click to edit the title text format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_1_1_1_1_1_1">
    <p:bg>
      <p:bgPr>
        <a:solidFill>
          <a:schemeClr val="lt1"/>
        </a:solidFill>
        <a:effectLst/>
      </p:bgPr>
    </p:bg>
    <p:spTree>
      <p:nvGrpSpPr>
        <p:cNvPr id="1" name=""/>
        <p:cNvGrpSpPr/>
        <p:nvPr/>
      </p:nvGrpSpPr>
      <p:grpSpPr>
        <a:xfrm>
          <a:off x="0" y="0"/>
          <a:ext cx="0" cy="0"/>
          <a:chOff x="0" y="0"/>
          <a:chExt cx="0" cy="0"/>
        </a:xfrm>
      </p:grpSpPr>
      <p:sp>
        <p:nvSpPr>
          <p:cNvPr id="27"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28" name="PlaceHolder 2"/>
          <p:cNvSpPr>
            <a:spLocks noGrp="1"/>
          </p:cNvSpPr>
          <p:nvPr>
            <p:ph type="title"/>
          </p:nvPr>
        </p:nvSpPr>
        <p:spPr>
          <a:xfrm>
            <a:off x="228600" y="228600"/>
            <a:ext cx="3585600" cy="876960"/>
          </a:xfrm>
          <a:prstGeom prst="rect">
            <a:avLst/>
          </a:prstGeom>
          <a:noFill/>
          <a:ln w="0">
            <a:noFill/>
          </a:ln>
        </p:spPr>
        <p:txBody>
          <a:bodyPr lIns="91440" tIns="91440" rIns="91440" bIns="91440" anchor="b">
            <a:noAutofit/>
          </a:bodyPr>
          <a:lstStyle/>
          <a:p>
            <a:pPr indent="0" algn="ctr">
              <a:lnSpc>
                <a:spcPct val="100000"/>
              </a:lnSpc>
              <a:buNone/>
            </a:pPr>
            <a:r>
              <a:rPr lang="fr-FR" sz="4500" b="0" u="none" strike="noStrike">
                <a:solidFill>
                  <a:schemeClr val="dk1"/>
                </a:solidFill>
                <a:effectLst/>
                <a:uFillTx/>
                <a:latin typeface="Space Grotesk"/>
                <a:ea typeface="Space Grotesk"/>
              </a:rPr>
              <a:t>xx%</a:t>
            </a:r>
            <a:endParaRPr lang="fr-FR" sz="4500" b="0" u="none" strike="noStrike">
              <a:solidFill>
                <a:schemeClr val="dk1"/>
              </a:solidFill>
              <a:effectLst/>
              <a:uFillTx/>
              <a:latin typeface="Arial"/>
            </a:endParaRPr>
          </a:p>
        </p:txBody>
      </p:sp>
      <p:sp>
        <p:nvSpPr>
          <p:cNvPr id="29" name="PlaceHolder 3"/>
          <p:cNvSpPr>
            <a:spLocks noGrp="1"/>
          </p:cNvSpPr>
          <p:nvPr>
            <p:ph type="title"/>
          </p:nvPr>
        </p:nvSpPr>
        <p:spPr>
          <a:xfrm>
            <a:off x="5329440" y="228600"/>
            <a:ext cx="3585600" cy="876960"/>
          </a:xfrm>
          <a:prstGeom prst="rect">
            <a:avLst/>
          </a:prstGeom>
          <a:noFill/>
          <a:ln w="0">
            <a:noFill/>
          </a:ln>
        </p:spPr>
        <p:txBody>
          <a:bodyPr lIns="91440" tIns="91440" rIns="91440" bIns="91440" anchor="b">
            <a:noAutofit/>
          </a:bodyPr>
          <a:lstStyle/>
          <a:p>
            <a:pPr indent="0" algn="ctr">
              <a:lnSpc>
                <a:spcPct val="100000"/>
              </a:lnSpc>
              <a:buNone/>
            </a:pPr>
            <a:r>
              <a:rPr lang="fr-FR" sz="4500" b="0" u="none" strike="noStrike">
                <a:solidFill>
                  <a:schemeClr val="dk1"/>
                </a:solidFill>
                <a:effectLst/>
                <a:uFillTx/>
                <a:latin typeface="Space Grotesk"/>
                <a:ea typeface="Space Grotesk"/>
              </a:rPr>
              <a:t>xx%</a:t>
            </a:r>
            <a:endParaRPr lang="fr-FR" sz="4500" b="0" u="none" strike="noStrike">
              <a:solidFill>
                <a:schemeClr val="dk1"/>
              </a:solidFill>
              <a:effectLst/>
              <a:uFillTx/>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USTOM_3_1">
    <p:bg>
      <p:bgPr>
        <a:solidFill>
          <a:schemeClr val="lt1"/>
        </a:solidFill>
        <a:effectLst/>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1915200" y="605880"/>
            <a:ext cx="5313240" cy="954000"/>
          </a:xfrm>
          <a:prstGeom prst="rect">
            <a:avLst/>
          </a:prstGeom>
          <a:noFill/>
          <a:ln w="0">
            <a:noFill/>
          </a:ln>
        </p:spPr>
        <p:txBody>
          <a:bodyPr lIns="91440" tIns="91440" rIns="91440" bIns="91440" anchor="b">
            <a:noAutofit/>
          </a:bodyPr>
          <a:lstStyle/>
          <a:p>
            <a:pPr indent="0">
              <a:buNone/>
            </a:pPr>
            <a:r>
              <a:rPr lang="fr-FR" sz="5000" b="0" u="none" strike="noStrike">
                <a:solidFill>
                  <a:schemeClr val="dk1"/>
                </a:solidFill>
                <a:effectLst/>
                <a:uFillTx/>
                <a:latin typeface="Arial"/>
              </a:rPr>
              <a:t>Click to edit the title text format</a:t>
            </a:r>
          </a:p>
        </p:txBody>
      </p:sp>
      <p:sp>
        <p:nvSpPr>
          <p:cNvPr id="31" name="Google Shape;107;p20"/>
          <p:cNvSpPr/>
          <p:nvPr/>
        </p:nvSpPr>
        <p:spPr>
          <a:xfrm>
            <a:off x="2099160" y="3552120"/>
            <a:ext cx="4945320" cy="4921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defTabSz="914400">
              <a:lnSpc>
                <a:spcPct val="100000"/>
              </a:lnSpc>
              <a:tabLst>
                <a:tab pos="0" algn="l"/>
              </a:tabLst>
            </a:pPr>
            <a:r>
              <a:rPr lang="en" sz="1000" b="1" u="none" strike="noStrike">
                <a:solidFill>
                  <a:schemeClr val="dk1"/>
                </a:solidFill>
                <a:effectLst/>
                <a:uFillTx/>
                <a:latin typeface="Poppins"/>
                <a:ea typeface="Poppins"/>
              </a:rPr>
              <a:t>CREDITS:</a:t>
            </a:r>
            <a:r>
              <a:rPr lang="en" sz="1000" b="0" u="none" strike="noStrike">
                <a:solidFill>
                  <a:schemeClr val="dk1"/>
                </a:solidFill>
                <a:effectLst/>
                <a:uFillTx/>
                <a:latin typeface="Poppins"/>
                <a:ea typeface="Poppins"/>
              </a:rPr>
              <a:t> This presentation template was created by </a:t>
            </a:r>
            <a:r>
              <a:rPr lang="en" sz="1000" b="1" u="sng" strike="noStrike">
                <a:solidFill>
                  <a:schemeClr val="dk1"/>
                </a:solidFill>
                <a:effectLst/>
                <a:uFillTx/>
                <a:latin typeface="Poppins"/>
                <a:ea typeface="Poppins"/>
                <a:hlinkClick r:id="rId2"/>
              </a:rPr>
              <a:t>Slidesgo</a:t>
            </a:r>
            <a:r>
              <a:rPr lang="en" sz="1000" b="0" u="none" strike="noStrike">
                <a:solidFill>
                  <a:schemeClr val="dk1"/>
                </a:solidFill>
                <a:effectLst/>
                <a:uFillTx/>
                <a:latin typeface="Poppins"/>
                <a:ea typeface="Poppins"/>
              </a:rPr>
              <a:t>, and includes icons, infographics &amp; images by </a:t>
            </a:r>
            <a:r>
              <a:rPr lang="en" sz="1000" b="1" u="sng" strike="noStrike">
                <a:solidFill>
                  <a:schemeClr val="dk1"/>
                </a:solidFill>
                <a:effectLst/>
                <a:uFillTx/>
                <a:latin typeface="Poppins"/>
                <a:ea typeface="Poppins"/>
                <a:hlinkClick r:id="rId3"/>
              </a:rPr>
              <a:t>Freepik</a:t>
            </a:r>
            <a:r>
              <a:rPr lang="en" sz="1000" b="0" u="none" strike="noStrike">
                <a:solidFill>
                  <a:schemeClr val="dk1"/>
                </a:solidFill>
                <a:effectLst/>
                <a:uFillTx/>
                <a:latin typeface="Poppins"/>
                <a:ea typeface="Poppins"/>
              </a:rPr>
              <a:t> </a:t>
            </a:r>
            <a:endParaRPr lang="en-US" sz="1000" b="0" u="none" strike="noStrike">
              <a:solidFill>
                <a:srgbClr val="000000"/>
              </a:solidFill>
              <a:effectLst/>
              <a:uFillTx/>
              <a:latin typeface="OpenSymbo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_HEADER">
    <p:bg>
      <p:bgPr>
        <a:solidFill>
          <a:schemeClr val="lt1"/>
        </a:solidFill>
        <a:effectLst/>
      </p:bgPr>
    </p:bg>
    <p:spTree>
      <p:nvGrpSpPr>
        <p:cNvPr id="1" name=""/>
        <p:cNvGrpSpPr/>
        <p:nvPr/>
      </p:nvGrpSpPr>
      <p:grpSpPr>
        <a:xfrm>
          <a:off x="0" y="0"/>
          <a:ext cx="0" cy="0"/>
          <a:chOff x="0" y="0"/>
          <a:chExt cx="0" cy="0"/>
        </a:xfrm>
      </p:grpSpPr>
      <p:sp>
        <p:nvSpPr>
          <p:cNvPr id="32"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33" name="PlaceHolder 2"/>
          <p:cNvSpPr>
            <a:spLocks noGrp="1"/>
          </p:cNvSpPr>
          <p:nvPr>
            <p:ph type="title"/>
          </p:nvPr>
        </p:nvSpPr>
        <p:spPr>
          <a:xfrm>
            <a:off x="734400" y="952920"/>
            <a:ext cx="7674840" cy="799920"/>
          </a:xfrm>
          <a:prstGeom prst="rect">
            <a:avLst/>
          </a:prstGeom>
          <a:noFill/>
          <a:ln w="0">
            <a:noFill/>
          </a:ln>
        </p:spPr>
        <p:txBody>
          <a:bodyPr lIns="91440" tIns="91440" rIns="91440" bIns="91440" anchor="ctr">
            <a:noAutofit/>
          </a:bodyPr>
          <a:lstStyle/>
          <a:p>
            <a:pPr indent="0">
              <a:buNone/>
            </a:pPr>
            <a:r>
              <a:rPr lang="fr-FR" sz="4000" b="0" u="none" strike="noStrike">
                <a:solidFill>
                  <a:schemeClr val="dk1"/>
                </a:solidFill>
                <a:effectLst/>
                <a:uFillTx/>
                <a:latin typeface="Arial"/>
              </a:rPr>
              <a:t>Click to edit the title text format</a:t>
            </a:r>
          </a:p>
        </p:txBody>
      </p:sp>
      <p:sp>
        <p:nvSpPr>
          <p:cNvPr id="34" name="PlaceHolder 3"/>
          <p:cNvSpPr>
            <a:spLocks noGrp="1"/>
          </p:cNvSpPr>
          <p:nvPr>
            <p:ph type="title"/>
          </p:nvPr>
        </p:nvSpPr>
        <p:spPr>
          <a:xfrm>
            <a:off x="4101120" y="228600"/>
            <a:ext cx="941400" cy="799920"/>
          </a:xfrm>
          <a:prstGeom prst="rect">
            <a:avLst/>
          </a:prstGeom>
          <a:noFill/>
          <a:ln w="0">
            <a:noFill/>
          </a:ln>
        </p:spPr>
        <p:txBody>
          <a:bodyPr lIns="91440" tIns="91440" rIns="91440" bIns="91440" anchor="ctr">
            <a:noAutofit/>
          </a:bodyPr>
          <a:lstStyle/>
          <a:p>
            <a:pPr indent="0" algn="ctr">
              <a:lnSpc>
                <a:spcPct val="100000"/>
              </a:lnSpc>
              <a:buNone/>
            </a:pPr>
            <a:r>
              <a:rPr lang="fr-FR" sz="4000" b="0" u="none" strike="noStrike">
                <a:solidFill>
                  <a:schemeClr val="dk2"/>
                </a:solidFill>
                <a:effectLst/>
                <a:uFillTx/>
                <a:latin typeface="Space Grotesk"/>
                <a:ea typeface="Space Grotesk"/>
              </a:rPr>
              <a:t>xx%</a:t>
            </a:r>
            <a:endParaRPr lang="fr-FR" sz="4000" b="0" u="none" strike="noStrike">
              <a:solidFill>
                <a:schemeClr val="dk1"/>
              </a:solidFill>
              <a:effectLst/>
              <a:uFillTx/>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_1_1_1_1_1_1_1">
    <p:bg>
      <p:bgPr>
        <a:solidFill>
          <a:schemeClr val="lt1"/>
        </a:solidFill>
        <a:effectLst/>
      </p:bgPr>
    </p:bg>
    <p:spTree>
      <p:nvGrpSpPr>
        <p:cNvPr id="1" name=""/>
        <p:cNvGrpSpPr/>
        <p:nvPr/>
      </p:nvGrpSpPr>
      <p:grpSpPr>
        <a:xfrm>
          <a:off x="0" y="0"/>
          <a:ext cx="0" cy="0"/>
          <a:chOff x="0" y="0"/>
          <a:chExt cx="0" cy="0"/>
        </a:xfrm>
      </p:grpSpPr>
      <p:pic>
        <p:nvPicPr>
          <p:cNvPr id="35" name="Google Shape;109;p21"/>
          <p:cNvPicPr/>
          <p:nvPr/>
        </p:nvPicPr>
        <p:blipFill>
          <a:blip r:embed="rId2"/>
          <a:srcRect t="778" b="787"/>
          <a:stretch/>
        </p:blipFill>
        <p:spPr>
          <a:xfrm>
            <a:off x="0" y="0"/>
            <a:ext cx="9143640" cy="5143320"/>
          </a:xfrm>
          <a:prstGeom prst="rect">
            <a:avLst/>
          </a:prstGeom>
          <a:noFill/>
          <a:ln w="0">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_1_1_1_1_1_1_1_1">
    <p:bg>
      <p:bgPr>
        <a:solidFill>
          <a:schemeClr val="lt1"/>
        </a:solidFill>
        <a:effectLst/>
      </p:bgPr>
    </p:bg>
    <p:spTree>
      <p:nvGrpSpPr>
        <p:cNvPr id="1" name=""/>
        <p:cNvGrpSpPr/>
        <p:nvPr/>
      </p:nvGrpSpPr>
      <p:grpSpPr>
        <a:xfrm>
          <a:off x="0" y="0"/>
          <a:ext cx="0" cy="0"/>
          <a:chOff x="0" y="0"/>
          <a:chExt cx="0" cy="0"/>
        </a:xfrm>
      </p:grpSpPr>
      <p:pic>
        <p:nvPicPr>
          <p:cNvPr id="36" name="Google Shape;111;p22"/>
          <p:cNvPicPr/>
          <p:nvPr/>
        </p:nvPicPr>
        <p:blipFill>
          <a:blip r:embed="rId2"/>
          <a:srcRect t="778" b="787"/>
          <a:stretch/>
        </p:blipFill>
        <p:spPr>
          <a:xfrm>
            <a:off x="0" y="0"/>
            <a:ext cx="9143640" cy="5143320"/>
          </a:xfrm>
          <a:prstGeom prst="rect">
            <a:avLst/>
          </a:prstGeom>
          <a:noFill/>
          <a:ln w="0">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_AND_BODY">
    <p:bg>
      <p:bgPr>
        <a:solidFill>
          <a:schemeClr val="lt1"/>
        </a:solid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228600" y="155520"/>
            <a:ext cx="86864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38" name="PlaceHolder 2"/>
          <p:cNvSpPr>
            <a:spLocks noGrp="1"/>
          </p:cNvSpPr>
          <p:nvPr>
            <p:ph type="body"/>
          </p:nvPr>
        </p:nvSpPr>
        <p:spPr>
          <a:xfrm>
            <a:off x="228600" y="1042560"/>
            <a:ext cx="8686440" cy="36900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2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2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2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2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Seventh Outline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_AND_TWO_COLUMNS">
    <p:bg>
      <p:bgPr>
        <a:solidFill>
          <a:schemeClr val="lt1"/>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228600" y="228600"/>
            <a:ext cx="399816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40" name="PlaceHolder 2"/>
          <p:cNvSpPr>
            <a:spLocks noGrp="1"/>
          </p:cNvSpPr>
          <p:nvPr>
            <p:ph type="body"/>
          </p:nvPr>
        </p:nvSpPr>
        <p:spPr>
          <a:xfrm>
            <a:off x="5367600" y="228600"/>
            <a:ext cx="3547440" cy="2221920"/>
          </a:xfrm>
          <a:prstGeom prst="rect">
            <a:avLst/>
          </a:prstGeom>
          <a:noFill/>
          <a:ln w="0">
            <a:noFill/>
          </a:ln>
        </p:spPr>
        <p:txBody>
          <a:bodyPr lIns="90000" tIns="45000" rIns="90000" bIns="45000" anchor="t">
            <a:normAutofit fontScale="700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41" name="PlaceHolder 3"/>
          <p:cNvSpPr>
            <a:spLocks noGrp="1"/>
          </p:cNvSpPr>
          <p:nvPr>
            <p:ph type="body"/>
          </p:nvPr>
        </p:nvSpPr>
        <p:spPr>
          <a:xfrm>
            <a:off x="5367600" y="2689920"/>
            <a:ext cx="3547440" cy="2224800"/>
          </a:xfrm>
          <a:prstGeom prst="rect">
            <a:avLst/>
          </a:prstGeom>
          <a:noFill/>
          <a:ln w="0">
            <a:noFill/>
          </a:ln>
        </p:spPr>
        <p:txBody>
          <a:bodyPr lIns="90000" tIns="45000" rIns="90000" bIns="45000" anchor="t">
            <a:normAutofit fontScale="700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_ONLY">
    <p:bg>
      <p:bgPr>
        <a:solidFill>
          <a:schemeClr val="lt1"/>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228600" y="155520"/>
            <a:ext cx="86864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ONE_COLUMN_TEXT">
    <p:bg>
      <p:bgPr>
        <a:solidFill>
          <a:schemeClr val="lt1"/>
        </a:solidFill>
        <a:effectLst/>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228600" y="155520"/>
            <a:ext cx="3998160" cy="138492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44" name="PlaceHolder 2"/>
          <p:cNvSpPr>
            <a:spLocks noGrp="1"/>
          </p:cNvSpPr>
          <p:nvPr>
            <p:ph type="body"/>
          </p:nvPr>
        </p:nvSpPr>
        <p:spPr>
          <a:xfrm>
            <a:off x="228600" y="2171160"/>
            <a:ext cx="3998160" cy="211356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4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4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4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Seventh Outline Level</a:t>
            </a:r>
          </a:p>
        </p:txBody>
      </p:sp>
      <p:sp>
        <p:nvSpPr>
          <p:cNvPr id="45" name="PlaceHolder 3"/>
          <p:cNvSpPr>
            <a:spLocks noGrp="1"/>
          </p:cNvSpPr>
          <p:nvPr>
            <p:ph type="body"/>
          </p:nvPr>
        </p:nvSpPr>
        <p:spPr>
          <a:xfrm>
            <a:off x="5367960" y="228600"/>
            <a:ext cx="3547440" cy="46861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MAIN_POINT">
    <p:bg>
      <p:bgPr>
        <a:solidFill>
          <a:schemeClr val="lt1"/>
        </a:soli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1388160" y="1307160"/>
            <a:ext cx="6367320" cy="2529000"/>
          </a:xfrm>
          <a:prstGeom prst="rect">
            <a:avLst/>
          </a:prstGeom>
          <a:noFill/>
          <a:ln w="0">
            <a:noFill/>
          </a:ln>
        </p:spPr>
        <p:txBody>
          <a:bodyPr lIns="91440" tIns="91440" rIns="91440" bIns="91440" anchor="ctr">
            <a:noAutofit/>
          </a:bodyPr>
          <a:lstStyle/>
          <a:p>
            <a:pPr indent="0">
              <a:buNone/>
            </a:pPr>
            <a:r>
              <a:rPr lang="fr-FR" sz="6000" b="0" u="none" strike="noStrike">
                <a:solidFill>
                  <a:schemeClr val="dk1"/>
                </a:solidFill>
                <a:effectLst/>
                <a:uFillTx/>
                <a:latin typeface="Arial"/>
              </a:rPr>
              <a:t>Click to edit the title text format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bg>
      <p:bgPr>
        <a:solidFill>
          <a:schemeClr val="lt1"/>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284120" y="1953000"/>
            <a:ext cx="6575760" cy="799200"/>
          </a:xfrm>
          <a:prstGeom prst="rect">
            <a:avLst/>
          </a:prstGeom>
          <a:noFill/>
          <a:ln w="0">
            <a:noFill/>
          </a:ln>
        </p:spPr>
        <p:txBody>
          <a:bodyPr lIns="91440" tIns="91440" rIns="91440" bIns="91440" anchor="b">
            <a:noAutofit/>
          </a:bodyPr>
          <a:lstStyle/>
          <a:p>
            <a:pPr indent="0" algn="ctr">
              <a:lnSpc>
                <a:spcPct val="100000"/>
              </a:lnSpc>
              <a:buNone/>
            </a:pPr>
            <a:r>
              <a:rPr lang="fr-FR" sz="6000" b="0" u="none" strike="noStrike">
                <a:solidFill>
                  <a:schemeClr val="accent1"/>
                </a:solidFill>
                <a:effectLst/>
                <a:uFillTx/>
                <a:latin typeface="Space Grotesk"/>
                <a:ea typeface="Space Grotesk"/>
              </a:rPr>
              <a:t>xx%</a:t>
            </a:r>
            <a:endParaRPr lang="fr-FR" sz="6000" b="0" u="none" strike="noStrike">
              <a:solidFill>
                <a:schemeClr val="dk1"/>
              </a:solidFill>
              <a:effectLst/>
              <a:uFillTx/>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ECTION_TITLE_AND_DESCRIPTION">
    <p:bg>
      <p:bgPr>
        <a:solidFill>
          <a:schemeClr val="lt1"/>
        </a:solidFill>
        <a:effectLst/>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APTION_ONLY">
    <p:bg>
      <p:bgPr>
        <a:solidFill>
          <a:schemeClr val="lt1"/>
        </a:solidFill>
        <a:effectLst/>
      </p:bgPr>
    </p:bg>
    <p:spTree>
      <p:nvGrpSpPr>
        <p:cNvPr id="1" name=""/>
        <p:cNvGrpSpPr/>
        <p:nvPr/>
      </p:nvGrpSpPr>
      <p:grpSpPr>
        <a:xfrm>
          <a:off x="0" y="0"/>
          <a:ext cx="0" cy="0"/>
          <a:chOff x="0" y="0"/>
          <a:chExt cx="0" cy="0"/>
        </a:xfrm>
      </p:grpSpPr>
      <p:sp>
        <p:nvSpPr>
          <p:cNvPr id="48"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49" name="PlaceHolder 2"/>
          <p:cNvSpPr>
            <a:spLocks noGrp="1"/>
          </p:cNvSpPr>
          <p:nvPr>
            <p:ph type="title"/>
          </p:nvPr>
        </p:nvSpPr>
        <p:spPr>
          <a:xfrm>
            <a:off x="2742840" y="228600"/>
            <a:ext cx="3658320" cy="338400"/>
          </a:xfrm>
          <a:prstGeom prst="rect">
            <a:avLst/>
          </a:prstGeom>
          <a:noFill/>
          <a:ln w="0">
            <a:noFill/>
          </a:ln>
        </p:spPr>
        <p:txBody>
          <a:bodyPr lIns="91440" tIns="91440" rIns="91440" bIns="91440" anchor="t">
            <a:noAutofit/>
          </a:bodyPr>
          <a:lstStyle/>
          <a:p>
            <a:pPr indent="0">
              <a:buNone/>
            </a:pPr>
            <a:r>
              <a:rPr lang="fr-FR" sz="1000" b="0" u="none" strike="noStrike">
                <a:solidFill>
                  <a:schemeClr val="dk1"/>
                </a:solidFill>
                <a:effectLst/>
                <a:uFillTx/>
                <a:latin typeface="Arial"/>
              </a:rPr>
              <a:t>Click to edit the title text format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simple-light-2">
    <p:bg>
      <p:bgPr>
        <a:solidFill>
          <a:schemeClr val="dk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USTOM_2_1">
    <p:bg>
      <p:bgPr>
        <a:solidFill>
          <a:schemeClr val="dk1"/>
        </a:solidFill>
        <a:effectLst/>
      </p:bgPr>
    </p:bg>
    <p:spTree>
      <p:nvGrpSpPr>
        <p:cNvPr id="1" name=""/>
        <p:cNvGrpSpPr/>
        <p:nvPr/>
      </p:nvGrpSpPr>
      <p:grpSpPr>
        <a:xfrm>
          <a:off x="0" y="0"/>
          <a:ext cx="0" cy="0"/>
          <a:chOff x="0" y="0"/>
          <a:chExt cx="0" cy="0"/>
        </a:xfrm>
      </p:grpSpPr>
      <p:sp>
        <p:nvSpPr>
          <p:cNvPr id="50" name="Google Shape;117;p25"/>
          <p:cNvSpPr/>
          <p:nvPr/>
        </p:nvSpPr>
        <p:spPr>
          <a:xfrm>
            <a:off x="0" y="-10440"/>
            <a:ext cx="9143640" cy="1180440"/>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51" name="PlaceHolder 1"/>
          <p:cNvSpPr>
            <a:spLocks noGrp="1"/>
          </p:cNvSpPr>
          <p:nvPr>
            <p:ph type="title"/>
          </p:nvPr>
        </p:nvSpPr>
        <p:spPr>
          <a:xfrm>
            <a:off x="713160" y="539640"/>
            <a:ext cx="771732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CUSTOM_2_1_1">
    <p:bg>
      <p:bgPr>
        <a:solidFill>
          <a:schemeClr val="dk1"/>
        </a:solidFill>
        <a:effectLst/>
      </p:bgPr>
    </p:bg>
    <p:spTree>
      <p:nvGrpSpPr>
        <p:cNvPr id="1" name=""/>
        <p:cNvGrpSpPr/>
        <p:nvPr/>
      </p:nvGrpSpPr>
      <p:grpSpPr>
        <a:xfrm>
          <a:off x="0" y="0"/>
          <a:ext cx="0" cy="0"/>
          <a:chOff x="0" y="0"/>
          <a:chExt cx="0" cy="0"/>
        </a:xfrm>
      </p:grpSpPr>
      <p:sp>
        <p:nvSpPr>
          <p:cNvPr id="52" name="Google Shape;120;p26"/>
          <p:cNvSpPr/>
          <p:nvPr/>
        </p:nvSpPr>
        <p:spPr>
          <a:xfrm>
            <a:off x="0" y="-10440"/>
            <a:ext cx="9143640" cy="1180440"/>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53" name="PlaceHolder 1"/>
          <p:cNvSpPr>
            <a:spLocks noGrp="1"/>
          </p:cNvSpPr>
          <p:nvPr>
            <p:ph type="title"/>
          </p:nvPr>
        </p:nvSpPr>
        <p:spPr>
          <a:xfrm>
            <a:off x="728640" y="539640"/>
            <a:ext cx="334728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
        <p:nvSpPr>
          <p:cNvPr id="54" name="PlaceHolder 2"/>
          <p:cNvSpPr>
            <a:spLocks noGrp="1"/>
          </p:cNvSpPr>
          <p:nvPr>
            <p:ph type="title"/>
          </p:nvPr>
        </p:nvSpPr>
        <p:spPr>
          <a:xfrm>
            <a:off x="4977720" y="539640"/>
            <a:ext cx="345816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_1_1_1_1_2_1">
    <p:bg>
      <p:bgPr>
        <a:solidFill>
          <a:schemeClr val="lt1"/>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4767120" y="154800"/>
            <a:ext cx="414792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4" name="PlaceHolder 2"/>
          <p:cNvSpPr>
            <a:spLocks noGrp="1"/>
          </p:cNvSpPr>
          <p:nvPr>
            <p:ph type="title"/>
          </p:nvPr>
        </p:nvSpPr>
        <p:spPr>
          <a:xfrm>
            <a:off x="4767120" y="3526560"/>
            <a:ext cx="558360" cy="4183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5" name="PlaceHolder 3"/>
          <p:cNvSpPr>
            <a:spLocks noGrp="1"/>
          </p:cNvSpPr>
          <p:nvPr>
            <p:ph type="title"/>
          </p:nvPr>
        </p:nvSpPr>
        <p:spPr>
          <a:xfrm>
            <a:off x="4767120" y="4136400"/>
            <a:ext cx="558360" cy="4183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6" name="PlaceHolder 4"/>
          <p:cNvSpPr>
            <a:spLocks noGrp="1"/>
          </p:cNvSpPr>
          <p:nvPr>
            <p:ph type="title"/>
          </p:nvPr>
        </p:nvSpPr>
        <p:spPr>
          <a:xfrm>
            <a:off x="4767120" y="1697400"/>
            <a:ext cx="558360" cy="4183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7" name="PlaceHolder 5"/>
          <p:cNvSpPr>
            <a:spLocks noGrp="1"/>
          </p:cNvSpPr>
          <p:nvPr>
            <p:ph type="title"/>
          </p:nvPr>
        </p:nvSpPr>
        <p:spPr>
          <a:xfrm>
            <a:off x="4767120" y="2307240"/>
            <a:ext cx="558360" cy="4183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8" name="PlaceHolder 6"/>
          <p:cNvSpPr>
            <a:spLocks noGrp="1"/>
          </p:cNvSpPr>
          <p:nvPr>
            <p:ph type="title"/>
          </p:nvPr>
        </p:nvSpPr>
        <p:spPr>
          <a:xfrm>
            <a:off x="4767120" y="2917080"/>
            <a:ext cx="558360" cy="4183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9" name="PlaceHolder 7"/>
          <p:cNvSpPr>
            <a:spLocks noGrp="1"/>
          </p:cNvSpPr>
          <p:nvPr>
            <p:ph type="title"/>
          </p:nvPr>
        </p:nvSpPr>
        <p:spPr>
          <a:xfrm>
            <a:off x="4767120" y="1087920"/>
            <a:ext cx="558360" cy="4183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10" name="PlaceHolder 8"/>
          <p:cNvSpPr>
            <a:spLocks noGrp="1"/>
          </p:cNvSpPr>
          <p:nvPr>
            <p:ph type="body"/>
          </p:nvPr>
        </p:nvSpPr>
        <p:spPr>
          <a:xfrm>
            <a:off x="228600" y="228600"/>
            <a:ext cx="3547440" cy="46861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USTOM">
    <p:bg>
      <p:bgPr>
        <a:solidFill>
          <a:schemeClr val="lt1"/>
        </a:solidFill>
        <a:effectLst/>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738000" y="155520"/>
            <a:ext cx="8177400" cy="769320"/>
          </a:xfrm>
          <a:prstGeom prst="rect">
            <a:avLst/>
          </a:prstGeom>
          <a:noFill/>
          <a:ln w="0">
            <a:noFill/>
          </a:ln>
        </p:spPr>
        <p:txBody>
          <a:bodyPr lIns="91440" tIns="91440" rIns="91440" bIns="91440" anchor="t">
            <a:noAutofit/>
          </a:bodyPr>
          <a:lstStyle/>
          <a:p>
            <a:pPr indent="0">
              <a:buNone/>
            </a:pPr>
            <a:r>
              <a:rPr lang="fr-FR" sz="3800" b="0" u="none" strike="noStrike">
                <a:solidFill>
                  <a:schemeClr val="dk1"/>
                </a:solidFill>
                <a:effectLst/>
                <a:uFillTx/>
                <a:latin typeface="Arial"/>
              </a:rPr>
              <a:t>Click to edit the title text format</a:t>
            </a:r>
          </a:p>
        </p:txBody>
      </p:sp>
      <p:sp>
        <p:nvSpPr>
          <p:cNvPr id="12" name="PlaceHolder 2"/>
          <p:cNvSpPr>
            <a:spLocks noGrp="1"/>
          </p:cNvSpPr>
          <p:nvPr>
            <p:ph type="body"/>
          </p:nvPr>
        </p:nvSpPr>
        <p:spPr>
          <a:xfrm>
            <a:off x="2433600" y="1173240"/>
            <a:ext cx="6481440" cy="258552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2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2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2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2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Seventh Outline Level</a:t>
            </a:r>
          </a:p>
        </p:txBody>
      </p:sp>
      <p:cxnSp>
        <p:nvCxnSpPr>
          <p:cNvPr id="13" name="Google Shape;65;p14"/>
          <p:cNvCxnSpPr/>
          <p:nvPr/>
        </p:nvCxnSpPr>
        <p:spPr>
          <a:xfrm>
            <a:off x="532800" y="4219920"/>
            <a:ext cx="360" cy="695160"/>
          </a:xfrm>
          <a:prstGeom prst="straightConnector1">
            <a:avLst/>
          </a:prstGeom>
          <a:ln w="9525">
            <a:solidFill>
              <a:srgbClr val="080808"/>
            </a:solidFill>
            <a:roun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ONE_COLUMN_TEXT_1">
    <p:bg>
      <p:bgPr>
        <a:solidFill>
          <a:schemeClr val="lt1"/>
        </a:solidFill>
        <a:effectLst/>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228600" y="155520"/>
            <a:ext cx="3998160" cy="138492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15" name="PlaceHolder 2"/>
          <p:cNvSpPr>
            <a:spLocks noGrp="1"/>
          </p:cNvSpPr>
          <p:nvPr>
            <p:ph type="body"/>
          </p:nvPr>
        </p:nvSpPr>
        <p:spPr>
          <a:xfrm>
            <a:off x="228600" y="2171160"/>
            <a:ext cx="3998160" cy="211356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4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4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4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Seventh Outline Level</a:t>
            </a:r>
          </a:p>
        </p:txBody>
      </p:sp>
      <p:sp>
        <p:nvSpPr>
          <p:cNvPr id="16" name="PlaceHolder 3"/>
          <p:cNvSpPr>
            <a:spLocks noGrp="1"/>
          </p:cNvSpPr>
          <p:nvPr>
            <p:ph type="body"/>
          </p:nvPr>
        </p:nvSpPr>
        <p:spPr>
          <a:xfrm>
            <a:off x="5367600" y="228600"/>
            <a:ext cx="3547440" cy="46861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ITLE_ONLY_1">
    <p:bg>
      <p:bgPr>
        <a:solidFill>
          <a:schemeClr val="lt1"/>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228600" y="155520"/>
            <a:ext cx="86864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1_1_1_2">
    <p:bg>
      <p:bgPr>
        <a:solidFill>
          <a:schemeClr val="lt1"/>
        </a:solidFill>
        <a:effectLst/>
      </p:bgPr>
    </p:bg>
    <p:spTree>
      <p:nvGrpSpPr>
        <p:cNvPr id="1" name=""/>
        <p:cNvGrpSpPr/>
        <p:nvPr/>
      </p:nvGrpSpPr>
      <p:grpSpPr>
        <a:xfrm>
          <a:off x="0" y="0"/>
          <a:ext cx="0" cy="0"/>
          <a:chOff x="0" y="0"/>
          <a:chExt cx="0" cy="0"/>
        </a:xfrm>
      </p:grpSpPr>
      <p:sp>
        <p:nvSpPr>
          <p:cNvPr id="18" name="PlaceHolder 1"/>
          <p:cNvSpPr>
            <a:spLocks noGrp="1"/>
          </p:cNvSpPr>
          <p:nvPr>
            <p:ph type="title"/>
          </p:nvPr>
        </p:nvSpPr>
        <p:spPr>
          <a:xfrm>
            <a:off x="4767120" y="2267280"/>
            <a:ext cx="557280" cy="4201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19" name="PlaceHolder 2"/>
          <p:cNvSpPr>
            <a:spLocks noGrp="1"/>
          </p:cNvSpPr>
          <p:nvPr>
            <p:ph type="title"/>
          </p:nvPr>
        </p:nvSpPr>
        <p:spPr>
          <a:xfrm>
            <a:off x="4767120" y="804960"/>
            <a:ext cx="557280" cy="4201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20" name="PlaceHolder 3"/>
          <p:cNvSpPr>
            <a:spLocks noGrp="1"/>
          </p:cNvSpPr>
          <p:nvPr>
            <p:ph type="title"/>
          </p:nvPr>
        </p:nvSpPr>
        <p:spPr>
          <a:xfrm>
            <a:off x="4767120" y="3729960"/>
            <a:ext cx="557280" cy="4201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21" name="PlaceHolder 4"/>
          <p:cNvSpPr>
            <a:spLocks noGrp="1"/>
          </p:cNvSpPr>
          <p:nvPr>
            <p:ph type="title"/>
          </p:nvPr>
        </p:nvSpPr>
        <p:spPr>
          <a:xfrm>
            <a:off x="4919400" y="155520"/>
            <a:ext cx="39956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22" name="PlaceHolder 5"/>
          <p:cNvSpPr>
            <a:spLocks noGrp="1"/>
          </p:cNvSpPr>
          <p:nvPr>
            <p:ph type="body"/>
          </p:nvPr>
        </p:nvSpPr>
        <p:spPr>
          <a:xfrm>
            <a:off x="228960" y="228600"/>
            <a:ext cx="3547440" cy="1388160"/>
          </a:xfrm>
          <a:prstGeom prst="rect">
            <a:avLst/>
          </a:prstGeom>
          <a:noFill/>
          <a:ln w="0">
            <a:noFill/>
          </a:ln>
        </p:spPr>
        <p:txBody>
          <a:bodyPr lIns="90000" tIns="45000" rIns="90000" bIns="45000" anchor="t">
            <a:normAutofit fontScale="550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23" name="PlaceHolder 6"/>
          <p:cNvSpPr>
            <a:spLocks noGrp="1"/>
          </p:cNvSpPr>
          <p:nvPr>
            <p:ph type="body"/>
          </p:nvPr>
        </p:nvSpPr>
        <p:spPr>
          <a:xfrm>
            <a:off x="228600" y="3525120"/>
            <a:ext cx="3547440" cy="1389600"/>
          </a:xfrm>
          <a:prstGeom prst="rect">
            <a:avLst/>
          </a:prstGeom>
          <a:noFill/>
          <a:ln w="0">
            <a:noFill/>
          </a:ln>
        </p:spPr>
        <p:txBody>
          <a:bodyPr lIns="90000" tIns="45000" rIns="90000" bIns="45000" anchor="t">
            <a:normAutofit fontScale="550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24" name="PlaceHolder 7"/>
          <p:cNvSpPr>
            <a:spLocks noGrp="1"/>
          </p:cNvSpPr>
          <p:nvPr>
            <p:ph type="body"/>
          </p:nvPr>
        </p:nvSpPr>
        <p:spPr>
          <a:xfrm>
            <a:off x="228600" y="1875960"/>
            <a:ext cx="3547440" cy="1389600"/>
          </a:xfrm>
          <a:prstGeom prst="rect">
            <a:avLst/>
          </a:prstGeom>
          <a:noFill/>
          <a:ln w="0">
            <a:noFill/>
          </a:ln>
        </p:spPr>
        <p:txBody>
          <a:bodyPr lIns="90000" tIns="45000" rIns="90000" bIns="45000" anchor="t">
            <a:normAutofit fontScale="550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1_1_1_1_1">
    <p:bg>
      <p:bgPr>
        <a:solidFill>
          <a:schemeClr val="lt1"/>
        </a:solidFill>
        <a:effectLst/>
      </p:bgPr>
    </p:bg>
    <p:spTree>
      <p:nvGrpSpPr>
        <p:cNvPr id="1" name=""/>
        <p:cNvGrpSpPr/>
        <p:nvPr/>
      </p:nvGrpSpPr>
      <p:grpSpPr>
        <a:xfrm>
          <a:off x="0" y="0"/>
          <a:ext cx="0" cy="0"/>
          <a:chOff x="0" y="0"/>
          <a:chExt cx="0" cy="0"/>
        </a:xfrm>
      </p:grpSpPr>
      <p:sp>
        <p:nvSpPr>
          <p:cNvPr id="25" name="PlaceHolder 1"/>
          <p:cNvSpPr>
            <a:spLocks noGrp="1"/>
          </p:cNvSpPr>
          <p:nvPr>
            <p:ph type="title"/>
          </p:nvPr>
        </p:nvSpPr>
        <p:spPr>
          <a:xfrm>
            <a:off x="228600" y="155520"/>
            <a:ext cx="39956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26" name="PlaceHolder 2"/>
          <p:cNvSpPr>
            <a:spLocks noGrp="1"/>
          </p:cNvSpPr>
          <p:nvPr>
            <p:ph type="body"/>
          </p:nvPr>
        </p:nvSpPr>
        <p:spPr>
          <a:xfrm>
            <a:off x="5367960" y="228600"/>
            <a:ext cx="3547440" cy="46861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Google Shape;127;p27"/>
          <p:cNvPicPr/>
          <p:nvPr/>
        </p:nvPicPr>
        <p:blipFill>
          <a:blip r:embed="rId2"/>
          <a:srcRect l="6100" t="2447" r="6110" b="11136"/>
          <a:stretch/>
        </p:blipFill>
        <p:spPr>
          <a:xfrm>
            <a:off x="360" y="0"/>
            <a:ext cx="9143640" cy="5143320"/>
          </a:xfrm>
          <a:prstGeom prst="rect">
            <a:avLst/>
          </a:prstGeom>
          <a:noFill/>
          <a:ln w="0">
            <a:noFill/>
          </a:ln>
        </p:spPr>
      </p:pic>
      <p:sp>
        <p:nvSpPr>
          <p:cNvPr id="56" name="PlaceHolder 1"/>
          <p:cNvSpPr>
            <a:spLocks noGrp="1"/>
          </p:cNvSpPr>
          <p:nvPr>
            <p:ph type="title"/>
          </p:nvPr>
        </p:nvSpPr>
        <p:spPr>
          <a:xfrm>
            <a:off x="443572" y="-313184"/>
            <a:ext cx="8276760" cy="1214425"/>
          </a:xfrm>
          <a:prstGeom prst="rect">
            <a:avLst/>
          </a:prstGeom>
          <a:noFill/>
          <a:ln w="0">
            <a:noFill/>
          </a:ln>
          <a:effectLst>
            <a:outerShdw blurRad="114480" dist="9360" dir="5400000" rotWithShape="0">
              <a:srgbClr val="000000">
                <a:alpha val="25000"/>
              </a:srgbClr>
            </a:outerShdw>
          </a:effectLst>
        </p:spPr>
        <p:txBody>
          <a:bodyPr lIns="91440" tIns="91440" rIns="91440" bIns="91440" anchor="b">
            <a:normAutofit/>
          </a:bodyPr>
          <a:lstStyle/>
          <a:p>
            <a:pPr indent="0" algn="ctr">
              <a:lnSpc>
                <a:spcPct val="100000"/>
              </a:lnSpc>
              <a:buNone/>
              <a:tabLst>
                <a:tab pos="0" algn="l"/>
              </a:tabLst>
            </a:pPr>
            <a:r>
              <a:rPr lang="en-US" sz="4000" b="0" u="none" strike="noStrike" dirty="0">
                <a:solidFill>
                  <a:schemeClr val="dk1"/>
                </a:solidFill>
                <a:effectLst/>
                <a:uFillTx/>
                <a:latin typeface="Space Grotesk"/>
                <a:ea typeface="Space Grotesk"/>
              </a:rPr>
              <a:t>Archaeology Program</a:t>
            </a:r>
            <a:endParaRPr lang="fr-FR" sz="4000" b="0" u="none" strike="noStrike" dirty="0">
              <a:solidFill>
                <a:schemeClr val="dk1"/>
              </a:solidFill>
              <a:effectLst/>
              <a:uFillTx/>
              <a:latin typeface="Arial"/>
            </a:endParaRPr>
          </a:p>
        </p:txBody>
      </p:sp>
      <p:sp>
        <p:nvSpPr>
          <p:cNvPr id="57" name="PlaceHolder 2"/>
          <p:cNvSpPr>
            <a:spLocks noGrp="1"/>
          </p:cNvSpPr>
          <p:nvPr>
            <p:ph type="subTitle"/>
          </p:nvPr>
        </p:nvSpPr>
        <p:spPr>
          <a:xfrm>
            <a:off x="445477" y="776665"/>
            <a:ext cx="8276760" cy="437760"/>
          </a:xfrm>
          <a:prstGeom prst="rect">
            <a:avLst/>
          </a:prstGeom>
          <a:noFill/>
          <a:ln w="0">
            <a:noFill/>
          </a:ln>
          <a:effectLst>
            <a:outerShdw blurRad="114480" dist="9360" dir="5400000" rotWithShape="0">
              <a:srgbClr val="000000">
                <a:alpha val="25000"/>
              </a:srgbClr>
            </a:outerShdw>
          </a:effectLst>
        </p:spPr>
        <p:txBody>
          <a:bodyPr lIns="91440" tIns="91440" rIns="91440" bIns="91440" anchor="t">
            <a:normAutofit/>
          </a:bodyPr>
          <a:lstStyle/>
          <a:p>
            <a:pPr indent="0" algn="ctr">
              <a:lnSpc>
                <a:spcPct val="100000"/>
              </a:lnSpc>
              <a:buNone/>
              <a:tabLst>
                <a:tab pos="0" algn="l"/>
              </a:tabLst>
            </a:pPr>
            <a:r>
              <a:rPr lang="en-US" sz="1600" b="0" u="none" strike="noStrike" dirty="0">
                <a:solidFill>
                  <a:schemeClr val="dk1"/>
                </a:solidFill>
                <a:effectLst/>
                <a:uFillTx/>
                <a:latin typeface="Poppins"/>
                <a:ea typeface="Poppins"/>
              </a:rPr>
              <a:t>Statewide Training Initiative Overview</a:t>
            </a:r>
            <a:endParaRPr lang="en-US" sz="1600" b="0" u="none" strike="noStrike" dirty="0">
              <a:solidFill>
                <a:srgbClr val="000000"/>
              </a:solidFill>
              <a:effectLst/>
              <a:uFillTx/>
              <a:latin typeface="OpenSymbo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Google Shape;170;p31"/>
          <p:cNvPicPr/>
          <p:nvPr/>
        </p:nvPicPr>
        <p:blipFill>
          <a:blip r:embed="rId2"/>
          <a:srcRect t="465" b="465"/>
          <a:stretch/>
        </p:blipFill>
        <p:spPr>
          <a:xfrm>
            <a:off x="5367600" y="228600"/>
            <a:ext cx="3547440" cy="4686120"/>
          </a:xfrm>
          <a:prstGeom prst="rect">
            <a:avLst/>
          </a:prstGeom>
          <a:noFill/>
          <a:ln w="0">
            <a:noFill/>
          </a:ln>
        </p:spPr>
      </p:pic>
      <p:sp>
        <p:nvSpPr>
          <p:cNvPr id="87" name="PlaceHolder 1"/>
          <p:cNvSpPr>
            <a:spLocks noGrp="1"/>
          </p:cNvSpPr>
          <p:nvPr>
            <p:ph type="title"/>
          </p:nvPr>
        </p:nvSpPr>
        <p:spPr>
          <a:xfrm>
            <a:off x="1260043" y="228600"/>
            <a:ext cx="3077870" cy="7050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US" sz="2600" b="0" u="none" strike="noStrike" dirty="0">
                <a:solidFill>
                  <a:srgbClr val="FF0000"/>
                </a:solidFill>
                <a:effectLst/>
                <a:uFillTx/>
                <a:latin typeface="Space Grotesk"/>
                <a:ea typeface="Space Grotesk"/>
              </a:rPr>
              <a:t>Conclusions</a:t>
            </a:r>
            <a:endParaRPr lang="fr-FR" sz="2600" b="0" u="none" strike="noStrike" dirty="0">
              <a:solidFill>
                <a:srgbClr val="FF0000"/>
              </a:solidFill>
              <a:effectLst/>
              <a:uFillTx/>
              <a:latin typeface="Arial"/>
            </a:endParaRPr>
          </a:p>
        </p:txBody>
      </p:sp>
      <p:sp>
        <p:nvSpPr>
          <p:cNvPr id="88" name="PlaceHolder 2"/>
          <p:cNvSpPr>
            <a:spLocks noGrp="1"/>
          </p:cNvSpPr>
          <p:nvPr>
            <p:ph/>
          </p:nvPr>
        </p:nvSpPr>
        <p:spPr>
          <a:xfrm>
            <a:off x="921471" y="1103861"/>
            <a:ext cx="4000320" cy="3475454"/>
          </a:xfrm>
          <a:prstGeom prst="rect">
            <a:avLst/>
          </a:prstGeom>
          <a:noFill/>
          <a:ln w="0">
            <a:noFill/>
          </a:ln>
        </p:spPr>
        <p:txBody>
          <a:bodyPr lIns="91440" tIns="91440" rIns="91440" bIns="91440" anchor="t">
            <a:normAutofit lnSpcReduction="9999"/>
          </a:bodyPr>
          <a:lstStyle/>
          <a:p>
            <a:pPr indent="0">
              <a:lnSpc>
                <a:spcPct val="120000"/>
              </a:lnSpc>
              <a:buNone/>
              <a:tabLst>
                <a:tab pos="0" algn="l"/>
              </a:tabLst>
            </a:pPr>
            <a:r>
              <a:rPr lang="en-US" sz="1400" b="0" u="none" strike="noStrike" dirty="0">
                <a:solidFill>
                  <a:schemeClr val="dk1"/>
                </a:solidFill>
                <a:effectLst/>
                <a:uFillTx/>
                <a:latin typeface="Poppins"/>
                <a:ea typeface="Poppins"/>
              </a:rPr>
              <a:t>*This statewide archaeological training program is a robust collaboration that enhances New Mexico’s workforce in heritage preservation. Through comprehensive curriculum design, strategic site selection, and rigorous evaluation, it equips residents with marketable skills. </a:t>
            </a:r>
          </a:p>
          <a:p>
            <a:pPr indent="0">
              <a:lnSpc>
                <a:spcPct val="120000"/>
              </a:lnSpc>
              <a:buNone/>
              <a:tabLst>
                <a:tab pos="0" algn="l"/>
              </a:tabLst>
            </a:pPr>
            <a:endParaRPr lang="en-US" sz="1400" b="0" u="none" strike="noStrike" dirty="0">
              <a:solidFill>
                <a:schemeClr val="dk1"/>
              </a:solidFill>
              <a:effectLst/>
              <a:uFillTx/>
              <a:latin typeface="Poppins"/>
              <a:ea typeface="Poppins"/>
            </a:endParaRPr>
          </a:p>
          <a:p>
            <a:pPr indent="0">
              <a:lnSpc>
                <a:spcPct val="120000"/>
              </a:lnSpc>
              <a:buNone/>
              <a:tabLst>
                <a:tab pos="0" algn="l"/>
              </a:tabLst>
            </a:pPr>
            <a:r>
              <a:rPr lang="en-US" sz="1400" b="0" u="none" strike="noStrike" dirty="0">
                <a:solidFill>
                  <a:schemeClr val="dk1"/>
                </a:solidFill>
                <a:effectLst/>
                <a:uFillTx/>
                <a:latin typeface="Poppins"/>
                <a:ea typeface="Poppins"/>
              </a:rPr>
              <a:t>*Financial support and practical experiences ensure broad participation, promoting a sustainable model for ongoing archaeological training and professional development.</a:t>
            </a:r>
            <a:endParaRPr lang="fr-FR" sz="1400" b="0" u="none" strike="noStrike" dirty="0">
              <a:solidFill>
                <a:srgbClr val="000000"/>
              </a:solidFill>
              <a:effectLst/>
              <a:uFillTx/>
              <a:latin typeface="Arial"/>
            </a:endParaRPr>
          </a:p>
        </p:txBody>
      </p:sp>
      <p:cxnSp>
        <p:nvCxnSpPr>
          <p:cNvPr id="89" name="Google Shape;173;p31"/>
          <p:cNvCxnSpPr/>
          <p:nvPr/>
        </p:nvCxnSpPr>
        <p:spPr>
          <a:xfrm>
            <a:off x="5214960" y="2574000"/>
            <a:ext cx="360" cy="2341080"/>
          </a:xfrm>
          <a:prstGeom prst="straightConnector1">
            <a:avLst/>
          </a:prstGeom>
          <a:ln w="9525">
            <a:solidFill>
              <a:srgbClr val="080808"/>
            </a:solidFill>
            <a:round/>
          </a:ln>
        </p:spPr>
      </p:cxnSp>
      <p:pic>
        <p:nvPicPr>
          <p:cNvPr id="2" name="Picture 1">
            <a:extLst>
              <a:ext uri="{FF2B5EF4-FFF2-40B4-BE49-F238E27FC236}">
                <a16:creationId xmlns:a16="http://schemas.microsoft.com/office/drawing/2014/main" id="{C2D59835-832B-4C77-5990-56164E52B7FA}"/>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396606" y="322976"/>
            <a:ext cx="524865" cy="5343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2A07C0-ED76-0CBA-6A27-114ACC168864}"/>
              </a:ext>
            </a:extLst>
          </p:cNvPr>
          <p:cNvSpPr txBox="1"/>
          <p:nvPr/>
        </p:nvSpPr>
        <p:spPr>
          <a:xfrm>
            <a:off x="3825631" y="972011"/>
            <a:ext cx="2856523" cy="954107"/>
          </a:xfrm>
          <a:prstGeom prst="rect">
            <a:avLst/>
          </a:prstGeom>
          <a:noFill/>
        </p:spPr>
        <p:txBody>
          <a:bodyPr wrap="square">
            <a:spAutoFit/>
          </a:bodyPr>
          <a:lstStyle/>
          <a:p>
            <a:r>
              <a:rPr lang="en" sz="2800" b="0" u="none" strike="noStrike" dirty="0">
                <a:solidFill>
                  <a:srgbClr val="FF0000"/>
                </a:solidFill>
                <a:effectLst/>
                <a:uFillTx/>
                <a:latin typeface="Space Grotesk"/>
                <a:ea typeface="Space Grotesk"/>
              </a:rPr>
              <a:t>Thank You</a:t>
            </a:r>
            <a:r>
              <a:rPr lang="en" sz="2800" b="0" u="none" strike="noStrike" dirty="0">
                <a:solidFill>
                  <a:schemeClr val="dk1"/>
                </a:solidFill>
                <a:effectLst/>
                <a:uFillTx/>
                <a:latin typeface="Space Grotesk"/>
                <a:ea typeface="Space Grotesk"/>
              </a:rPr>
              <a:t>!</a:t>
            </a:r>
          </a:p>
          <a:p>
            <a:endParaRPr lang="en-US" sz="2800" dirty="0"/>
          </a:p>
        </p:txBody>
      </p:sp>
      <p:sp>
        <p:nvSpPr>
          <p:cNvPr id="5" name="TextBox 4">
            <a:extLst>
              <a:ext uri="{FF2B5EF4-FFF2-40B4-BE49-F238E27FC236}">
                <a16:creationId xmlns:a16="http://schemas.microsoft.com/office/drawing/2014/main" id="{AA13BCE9-EC85-3E84-DD50-B027549D8EE7}"/>
              </a:ext>
            </a:extLst>
          </p:cNvPr>
          <p:cNvSpPr txBox="1"/>
          <p:nvPr/>
        </p:nvSpPr>
        <p:spPr>
          <a:xfrm>
            <a:off x="2286000" y="1612170"/>
            <a:ext cx="4654062" cy="2195473"/>
          </a:xfrm>
          <a:prstGeom prst="rect">
            <a:avLst/>
          </a:prstGeom>
          <a:noFill/>
        </p:spPr>
        <p:txBody>
          <a:bodyPr wrap="square">
            <a:spAutoFit/>
          </a:bodyPr>
          <a:lstStyle/>
          <a:p>
            <a:pPr indent="0" algn="ctr">
              <a:lnSpc>
                <a:spcPct val="100000"/>
              </a:lnSpc>
              <a:buNone/>
              <a:tabLst>
                <a:tab pos="0" algn="l"/>
              </a:tabLst>
            </a:pPr>
            <a:r>
              <a:rPr lang="en" sz="1800" b="0" u="none" strike="noStrike" dirty="0">
                <a:solidFill>
                  <a:schemeClr val="dk1"/>
                </a:solidFill>
                <a:effectLst/>
                <a:uFillTx/>
                <a:latin typeface="Poppins"/>
                <a:ea typeface="Poppins"/>
              </a:rPr>
              <a:t>Do you have any questions?</a:t>
            </a:r>
          </a:p>
          <a:p>
            <a:pPr indent="0" algn="ctr">
              <a:lnSpc>
                <a:spcPct val="100000"/>
              </a:lnSpc>
              <a:buNone/>
              <a:tabLst>
                <a:tab pos="0" algn="l"/>
              </a:tabLst>
            </a:pPr>
            <a:endParaRPr lang="en-US" sz="1800" b="0" u="none" strike="noStrike" dirty="0">
              <a:solidFill>
                <a:srgbClr val="000000"/>
              </a:solidFill>
              <a:effectLst/>
              <a:uFillTx/>
              <a:latin typeface="OpenSymbol"/>
            </a:endParaRPr>
          </a:p>
          <a:p>
            <a:pPr indent="0" algn="ctr">
              <a:lnSpc>
                <a:spcPct val="100000"/>
              </a:lnSpc>
              <a:spcBef>
                <a:spcPts val="1001"/>
              </a:spcBef>
              <a:buNone/>
              <a:tabLst>
                <a:tab pos="0" algn="l"/>
              </a:tabLst>
            </a:pPr>
            <a:r>
              <a:rPr lang="en" sz="1400" dirty="0">
                <a:solidFill>
                  <a:schemeClr val="dk1"/>
                </a:solidFill>
                <a:latin typeface="Poppins"/>
              </a:rPr>
              <a:t>Miles Mitchell</a:t>
            </a:r>
          </a:p>
          <a:p>
            <a:pPr indent="0" algn="ctr">
              <a:lnSpc>
                <a:spcPct val="100000"/>
              </a:lnSpc>
              <a:spcBef>
                <a:spcPts val="1001"/>
              </a:spcBef>
              <a:buNone/>
              <a:tabLst>
                <a:tab pos="0" algn="l"/>
              </a:tabLst>
            </a:pPr>
            <a:r>
              <a:rPr lang="en" sz="1400" b="0" i="1" u="none" strike="noStrike" dirty="0">
                <a:solidFill>
                  <a:schemeClr val="dk1"/>
                </a:solidFill>
                <a:effectLst/>
                <a:uFillTx/>
                <a:latin typeface="Poppins"/>
              </a:rPr>
              <a:t>SWCD Specialist</a:t>
            </a:r>
            <a:endParaRPr lang="en-US" sz="1400" b="0" i="1" u="none" strike="noStrike" dirty="0">
              <a:solidFill>
                <a:srgbClr val="000000"/>
              </a:solidFill>
              <a:effectLst/>
              <a:uFillTx/>
              <a:latin typeface="OpenSymbol"/>
            </a:endParaRPr>
          </a:p>
          <a:p>
            <a:pPr indent="0" algn="ctr">
              <a:lnSpc>
                <a:spcPct val="100000"/>
              </a:lnSpc>
              <a:buNone/>
              <a:tabLst>
                <a:tab pos="0" algn="l"/>
              </a:tabLst>
            </a:pPr>
            <a:r>
              <a:rPr lang="en" sz="1400" i="1" dirty="0">
                <a:solidFill>
                  <a:schemeClr val="dk1"/>
                </a:solidFill>
                <a:latin typeface="Poppins"/>
              </a:rPr>
              <a:t>NMDA Natural Resource Policy/Planning Analyst</a:t>
            </a:r>
          </a:p>
          <a:p>
            <a:pPr indent="0" algn="ctr">
              <a:lnSpc>
                <a:spcPct val="100000"/>
              </a:lnSpc>
              <a:buNone/>
              <a:tabLst>
                <a:tab pos="0" algn="l"/>
              </a:tabLst>
            </a:pPr>
            <a:endParaRPr lang="en" sz="1400" i="1" dirty="0">
              <a:solidFill>
                <a:schemeClr val="dk1"/>
              </a:solidFill>
              <a:latin typeface="Poppins"/>
            </a:endParaRPr>
          </a:p>
          <a:p>
            <a:pPr indent="0" algn="ctr">
              <a:lnSpc>
                <a:spcPct val="100000"/>
              </a:lnSpc>
              <a:buNone/>
              <a:tabLst>
                <a:tab pos="0" algn="l"/>
              </a:tabLst>
            </a:pPr>
            <a:r>
              <a:rPr lang="en" sz="1400" i="1" dirty="0">
                <a:solidFill>
                  <a:schemeClr val="dk1"/>
                </a:solidFill>
                <a:latin typeface="Poppins"/>
              </a:rPr>
              <a:t>(575) 339 3105</a:t>
            </a:r>
            <a:endParaRPr lang="en" sz="1400" b="0" i="1" u="none" strike="noStrike" dirty="0">
              <a:solidFill>
                <a:schemeClr val="dk1"/>
              </a:solidFill>
              <a:effectLst/>
              <a:uFillTx/>
              <a:latin typeface="Poppins"/>
            </a:endParaRPr>
          </a:p>
          <a:p>
            <a:pPr indent="0" algn="ctr">
              <a:lnSpc>
                <a:spcPct val="100000"/>
              </a:lnSpc>
              <a:buNone/>
              <a:tabLst>
                <a:tab pos="0" algn="l"/>
              </a:tabLst>
            </a:pPr>
            <a:r>
              <a:rPr lang="en" sz="1400" dirty="0">
                <a:solidFill>
                  <a:srgbClr val="00B0F0"/>
                </a:solidFill>
                <a:latin typeface="Poppins"/>
              </a:rPr>
              <a:t>mmitchell@nmda.nmsu.edu</a:t>
            </a:r>
            <a:endParaRPr lang="en-US" sz="1400" b="0" u="none" strike="noStrike" dirty="0">
              <a:solidFill>
                <a:srgbClr val="00B0F0"/>
              </a:solidFill>
              <a:effectLst/>
              <a:uFillTx/>
              <a:latin typeface="OpenSymbol"/>
            </a:endParaRPr>
          </a:p>
        </p:txBody>
      </p:sp>
      <p:pic>
        <p:nvPicPr>
          <p:cNvPr id="6" name="Picture 5">
            <a:extLst>
              <a:ext uri="{FF2B5EF4-FFF2-40B4-BE49-F238E27FC236}">
                <a16:creationId xmlns:a16="http://schemas.microsoft.com/office/drawing/2014/main" id="{348D55E2-AD59-AFCB-DEDE-C113BD79188A}"/>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1977232" y="719562"/>
            <a:ext cx="1023933" cy="933128"/>
          </a:xfrm>
          <a:prstGeom prst="rect">
            <a:avLst/>
          </a:prstGeom>
        </p:spPr>
      </p:pic>
      <p:pic>
        <p:nvPicPr>
          <p:cNvPr id="7" name="Picture 6">
            <a:extLst>
              <a:ext uri="{FF2B5EF4-FFF2-40B4-BE49-F238E27FC236}">
                <a16:creationId xmlns:a16="http://schemas.microsoft.com/office/drawing/2014/main" id="{FF4D08F8-E58B-7BFF-302F-6C9AC41078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4861" y="1039445"/>
            <a:ext cx="703385" cy="293689"/>
          </a:xfrm>
          <a:prstGeom prst="rect">
            <a:avLst/>
          </a:prstGeom>
        </p:spPr>
      </p:pic>
    </p:spTree>
    <p:extLst>
      <p:ext uri="{BB962C8B-B14F-4D97-AF65-F5344CB8AC3E}">
        <p14:creationId xmlns:p14="http://schemas.microsoft.com/office/powerpoint/2010/main" val="371618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Google Shape;170;p31"/>
          <p:cNvPicPr/>
          <p:nvPr/>
        </p:nvPicPr>
        <p:blipFill>
          <a:blip r:embed="rId2"/>
          <a:srcRect t="465" b="465"/>
          <a:stretch/>
        </p:blipFill>
        <p:spPr>
          <a:xfrm>
            <a:off x="5367600" y="228600"/>
            <a:ext cx="3547440" cy="4686120"/>
          </a:xfrm>
          <a:prstGeom prst="rect">
            <a:avLst/>
          </a:prstGeom>
          <a:noFill/>
          <a:ln w="0">
            <a:noFill/>
          </a:ln>
        </p:spPr>
      </p:pic>
      <p:sp>
        <p:nvSpPr>
          <p:cNvPr id="59" name="PlaceHolder 1"/>
          <p:cNvSpPr>
            <a:spLocks noGrp="1"/>
          </p:cNvSpPr>
          <p:nvPr>
            <p:ph type="title"/>
          </p:nvPr>
        </p:nvSpPr>
        <p:spPr>
          <a:xfrm>
            <a:off x="1060705" y="228600"/>
            <a:ext cx="4111141" cy="1511615"/>
          </a:xfrm>
          <a:prstGeom prst="rect">
            <a:avLst/>
          </a:prstGeom>
          <a:noFill/>
          <a:ln w="0">
            <a:noFill/>
          </a:ln>
        </p:spPr>
        <p:txBody>
          <a:bodyPr lIns="91440" tIns="91440" rIns="91440" bIns="91440" anchor="t">
            <a:noAutofit/>
          </a:bodyPr>
          <a:lstStyle/>
          <a:p>
            <a:pPr indent="0" algn="ctr">
              <a:lnSpc>
                <a:spcPct val="100000"/>
              </a:lnSpc>
              <a:buNone/>
              <a:tabLst>
                <a:tab pos="0" algn="l"/>
              </a:tabLst>
            </a:pPr>
            <a:r>
              <a:rPr lang="en-US" sz="1600" dirty="0">
                <a:solidFill>
                  <a:srgbClr val="FF0000"/>
                </a:solidFill>
                <a:latin typeface="Space Grotesk"/>
                <a:ea typeface="Space Grotesk"/>
              </a:rPr>
              <a:t>New Mexico Office of Archaeological Studies</a:t>
            </a:r>
            <a:br>
              <a:rPr lang="en-US" sz="1600" dirty="0">
                <a:solidFill>
                  <a:srgbClr val="FF0000"/>
                </a:solidFill>
                <a:latin typeface="Space Grotesk"/>
                <a:ea typeface="Space Grotesk"/>
              </a:rPr>
            </a:br>
            <a:r>
              <a:rPr lang="en-US" sz="1200" dirty="0">
                <a:solidFill>
                  <a:srgbClr val="FF0000"/>
                </a:solidFill>
                <a:latin typeface="Space Grotesk"/>
                <a:ea typeface="Space Grotesk"/>
              </a:rPr>
              <a:t>&amp;</a:t>
            </a:r>
            <a:br>
              <a:rPr lang="en-US" sz="1600" dirty="0">
                <a:solidFill>
                  <a:srgbClr val="FF0000"/>
                </a:solidFill>
                <a:latin typeface="Space Grotesk"/>
                <a:ea typeface="Space Grotesk"/>
              </a:rPr>
            </a:br>
            <a:r>
              <a:rPr lang="en-US" sz="1600" dirty="0">
                <a:solidFill>
                  <a:srgbClr val="FF0000"/>
                </a:solidFill>
                <a:latin typeface="Space Grotesk"/>
                <a:ea typeface="Space Grotesk"/>
              </a:rPr>
              <a:t>NMDA</a:t>
            </a:r>
            <a:br>
              <a:rPr lang="en-US" sz="1600" dirty="0">
                <a:solidFill>
                  <a:srgbClr val="FF0000"/>
                </a:solidFill>
                <a:latin typeface="Space Grotesk"/>
                <a:ea typeface="Space Grotesk"/>
              </a:rPr>
            </a:br>
            <a:r>
              <a:rPr lang="en-US" sz="1600" dirty="0">
                <a:solidFill>
                  <a:srgbClr val="FF0000"/>
                </a:solidFill>
                <a:latin typeface="Space Grotesk"/>
                <a:ea typeface="Space Grotesk"/>
              </a:rPr>
              <a:t>New Mexico Department of Agriculture</a:t>
            </a:r>
            <a:br>
              <a:rPr lang="en-US" sz="1600" dirty="0">
                <a:solidFill>
                  <a:srgbClr val="FF0000"/>
                </a:solidFill>
                <a:latin typeface="Space Grotesk"/>
                <a:ea typeface="Space Grotesk"/>
              </a:rPr>
            </a:br>
            <a:br>
              <a:rPr lang="en-US" sz="1600" dirty="0">
                <a:solidFill>
                  <a:srgbClr val="FF0000"/>
                </a:solidFill>
                <a:latin typeface="Space Grotesk"/>
                <a:ea typeface="Space Grotesk"/>
              </a:rPr>
            </a:br>
            <a:r>
              <a:rPr lang="en-US" sz="1600" dirty="0">
                <a:solidFill>
                  <a:srgbClr val="FF0000"/>
                </a:solidFill>
                <a:latin typeface="Space Grotesk"/>
                <a:ea typeface="Space Grotesk"/>
              </a:rPr>
              <a:t>FIELD TRAINING PROGRAM</a:t>
            </a:r>
            <a:br>
              <a:rPr lang="en-US" sz="1600" b="0" u="none" strike="noStrike" dirty="0">
                <a:solidFill>
                  <a:srgbClr val="FF0000"/>
                </a:solidFill>
                <a:effectLst/>
                <a:uFillTx/>
                <a:latin typeface="Space Grotesk"/>
                <a:ea typeface="Space Grotesk"/>
              </a:rPr>
            </a:br>
            <a:endParaRPr lang="fr-FR" sz="1600" b="0" u="none" strike="noStrike" dirty="0">
              <a:solidFill>
                <a:srgbClr val="FF0000"/>
              </a:solidFill>
              <a:effectLst/>
              <a:uFillTx/>
              <a:latin typeface="Arial"/>
            </a:endParaRPr>
          </a:p>
        </p:txBody>
      </p:sp>
      <p:sp>
        <p:nvSpPr>
          <p:cNvPr id="60" name="PlaceHolder 2"/>
          <p:cNvSpPr>
            <a:spLocks noGrp="1"/>
          </p:cNvSpPr>
          <p:nvPr>
            <p:ph/>
          </p:nvPr>
        </p:nvSpPr>
        <p:spPr>
          <a:xfrm>
            <a:off x="462686" y="1835381"/>
            <a:ext cx="4000320" cy="2114280"/>
          </a:xfrm>
          <a:prstGeom prst="rect">
            <a:avLst/>
          </a:prstGeom>
          <a:noFill/>
          <a:ln w="0">
            <a:noFill/>
          </a:ln>
        </p:spPr>
        <p:txBody>
          <a:bodyPr lIns="91440" tIns="91440" rIns="91440" bIns="91440" anchor="t">
            <a:normAutofit lnSpcReduction="9999"/>
          </a:bodyPr>
          <a:lstStyle/>
          <a:p>
            <a:pPr indent="0">
              <a:lnSpc>
                <a:spcPct val="120000"/>
              </a:lnSpc>
              <a:buNone/>
              <a:tabLst>
                <a:tab pos="0" algn="l"/>
              </a:tabLst>
            </a:pPr>
            <a:r>
              <a:rPr lang="en-US" sz="1400" b="0" u="none" strike="noStrike" dirty="0">
                <a:solidFill>
                  <a:schemeClr val="dk1"/>
                </a:solidFill>
                <a:effectLst/>
                <a:uFillTx/>
                <a:latin typeface="Poppins"/>
                <a:ea typeface="Poppins"/>
              </a:rPr>
              <a:t>The New Mexico Department of Agriculture (NMDA), in partnership with the Department of Cultural Affairs (NMDCA), launched a statewide archaeological field training program in 2025. This pilot program aims to equip New Mexicans with the professional skills necessary for archaeological fieldwork, enhancing workforce development in this sector through a structured, multi-phase training model.</a:t>
            </a:r>
            <a:endParaRPr lang="fr-FR" sz="1400" b="0" u="none" strike="noStrike" dirty="0">
              <a:solidFill>
                <a:srgbClr val="000000"/>
              </a:solidFill>
              <a:effectLst/>
              <a:uFillTx/>
              <a:latin typeface="Arial"/>
            </a:endParaRPr>
          </a:p>
        </p:txBody>
      </p:sp>
      <p:cxnSp>
        <p:nvCxnSpPr>
          <p:cNvPr id="61" name="Google Shape;173;p31"/>
          <p:cNvCxnSpPr/>
          <p:nvPr/>
        </p:nvCxnSpPr>
        <p:spPr>
          <a:xfrm>
            <a:off x="5214960" y="2574000"/>
            <a:ext cx="360" cy="2341080"/>
          </a:xfrm>
          <a:prstGeom prst="straightConnector1">
            <a:avLst/>
          </a:prstGeom>
          <a:ln w="9525">
            <a:solidFill>
              <a:srgbClr val="080808"/>
            </a:solidFill>
            <a:round/>
          </a:ln>
        </p:spPr>
      </p:cxnSp>
      <p:pic>
        <p:nvPicPr>
          <p:cNvPr id="2" name="Picture 1">
            <a:extLst>
              <a:ext uri="{FF2B5EF4-FFF2-40B4-BE49-F238E27FC236}">
                <a16:creationId xmlns:a16="http://schemas.microsoft.com/office/drawing/2014/main" id="{03E57E0D-AF13-B995-7540-A9B39AAF1BBC}"/>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374905" y="228600"/>
            <a:ext cx="685800" cy="5343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Google Shape;170;p31"/>
          <p:cNvPicPr/>
          <p:nvPr/>
        </p:nvPicPr>
        <p:blipFill>
          <a:blip r:embed="rId2"/>
          <a:srcRect t="465" b="465"/>
          <a:stretch/>
        </p:blipFill>
        <p:spPr>
          <a:xfrm>
            <a:off x="5367600" y="228600"/>
            <a:ext cx="3547440" cy="4686120"/>
          </a:xfrm>
          <a:prstGeom prst="rect">
            <a:avLst/>
          </a:prstGeom>
          <a:noFill/>
          <a:ln w="0">
            <a:noFill/>
          </a:ln>
        </p:spPr>
      </p:pic>
      <p:sp>
        <p:nvSpPr>
          <p:cNvPr id="63" name="PlaceHolder 1"/>
          <p:cNvSpPr>
            <a:spLocks noGrp="1"/>
          </p:cNvSpPr>
          <p:nvPr>
            <p:ph type="title"/>
          </p:nvPr>
        </p:nvSpPr>
        <p:spPr>
          <a:xfrm>
            <a:off x="1186228" y="298584"/>
            <a:ext cx="3627173" cy="1435118"/>
          </a:xfrm>
          <a:prstGeom prst="rect">
            <a:avLst/>
          </a:prstGeom>
          <a:noFill/>
          <a:ln w="0">
            <a:noFill/>
          </a:ln>
        </p:spPr>
        <p:txBody>
          <a:bodyPr lIns="91440" tIns="91440" rIns="91440" bIns="91440" anchor="t">
            <a:normAutofit fontScale="90000"/>
          </a:bodyPr>
          <a:lstStyle/>
          <a:p>
            <a:pPr>
              <a:lnSpc>
                <a:spcPct val="100000"/>
              </a:lnSpc>
              <a:tabLst>
                <a:tab pos="0" algn="l"/>
              </a:tabLst>
            </a:pPr>
            <a:r>
              <a:rPr lang="en-US" sz="2600" b="0" u="none" strike="noStrike" dirty="0">
                <a:solidFill>
                  <a:srgbClr val="FF0000"/>
                </a:solidFill>
                <a:effectLst/>
                <a:uFillTx/>
                <a:latin typeface="Space Grotesk"/>
                <a:ea typeface="Space Grotesk"/>
              </a:rPr>
              <a:t>Program Overview</a:t>
            </a:r>
            <a:br>
              <a:rPr lang="en-US" sz="2600" b="0" u="none" strike="noStrike" dirty="0">
                <a:solidFill>
                  <a:schemeClr val="dk1"/>
                </a:solidFill>
                <a:effectLst/>
                <a:uFillTx/>
                <a:latin typeface="Space Grotesk"/>
                <a:ea typeface="Space Grotesk"/>
              </a:rPr>
            </a:br>
            <a:br>
              <a:rPr lang="en-US" sz="2600" b="0" u="none" strike="noStrike" dirty="0">
                <a:solidFill>
                  <a:schemeClr val="dk1"/>
                </a:solidFill>
                <a:effectLst/>
                <a:uFillTx/>
                <a:latin typeface="Space Grotesk"/>
                <a:ea typeface="Space Grotesk"/>
              </a:rPr>
            </a:br>
            <a:r>
              <a:rPr lang="en-US" sz="1600" b="1" dirty="0">
                <a:latin typeface="Poppins"/>
              </a:rPr>
              <a:t>TRAINING TRACKS: </a:t>
            </a:r>
            <a:br>
              <a:rPr lang="en-US" sz="1600" b="1" dirty="0">
                <a:latin typeface="Poppins"/>
              </a:rPr>
            </a:br>
            <a:r>
              <a:rPr lang="en-US" sz="1600" b="1" dirty="0">
                <a:latin typeface="Poppins"/>
              </a:rPr>
              <a:t>Two tracks for different levels of experience  </a:t>
            </a:r>
            <a:br>
              <a:rPr lang="en-US" sz="1600" dirty="0"/>
            </a:br>
            <a:endParaRPr lang="fr-FR" sz="1600" b="0" u="none" strike="noStrike" dirty="0">
              <a:solidFill>
                <a:schemeClr val="dk1"/>
              </a:solidFill>
              <a:effectLst/>
              <a:uFillTx/>
              <a:latin typeface="Arial"/>
            </a:endParaRPr>
          </a:p>
        </p:txBody>
      </p:sp>
      <p:sp>
        <p:nvSpPr>
          <p:cNvPr id="64" name="PlaceHolder 2"/>
          <p:cNvSpPr>
            <a:spLocks noGrp="1"/>
          </p:cNvSpPr>
          <p:nvPr>
            <p:ph/>
          </p:nvPr>
        </p:nvSpPr>
        <p:spPr>
          <a:xfrm>
            <a:off x="342389" y="1996315"/>
            <a:ext cx="4157266" cy="2551468"/>
          </a:xfrm>
          <a:prstGeom prst="rect">
            <a:avLst/>
          </a:prstGeom>
          <a:noFill/>
          <a:ln w="0">
            <a:noFill/>
          </a:ln>
        </p:spPr>
        <p:txBody>
          <a:bodyPr wrap="square" lIns="91440" tIns="91440" rIns="91440" bIns="91440" numCol="2" anchor="t">
            <a:spAutoFit/>
          </a:bodyPr>
          <a:lstStyle/>
          <a:p>
            <a:pPr>
              <a:spcBef>
                <a:spcPts val="1417"/>
              </a:spcBef>
            </a:pPr>
            <a:r>
              <a:rPr lang="en-US" sz="1200" b="1" u="sng" dirty="0">
                <a:latin typeface="Poppins"/>
              </a:rPr>
              <a:t>Field Technician Track</a:t>
            </a:r>
          </a:p>
          <a:p>
            <a:pPr>
              <a:spcBef>
                <a:spcPts val="1417"/>
              </a:spcBef>
            </a:pPr>
            <a:r>
              <a:rPr lang="en-US" sz="1200" dirty="0">
                <a:latin typeface="Poppins"/>
              </a:rPr>
              <a:t>• Entry-level training in basic archaeological skills </a:t>
            </a:r>
          </a:p>
          <a:p>
            <a:pPr>
              <a:spcBef>
                <a:spcPts val="1417"/>
              </a:spcBef>
            </a:pPr>
            <a:r>
              <a:rPr lang="en-US" sz="1200" dirty="0">
                <a:latin typeface="Poppins"/>
              </a:rPr>
              <a:t>• No previous experience required </a:t>
            </a:r>
          </a:p>
          <a:p>
            <a:pPr>
              <a:spcBef>
                <a:spcPts val="1417"/>
              </a:spcBef>
            </a:pPr>
            <a:r>
              <a:rPr lang="en-US" sz="1200" dirty="0">
                <a:latin typeface="Poppins"/>
              </a:rPr>
              <a:t>• Successful participants will gain the professional skills and experience to work as a technician on a field crew Supervisor Track </a:t>
            </a:r>
          </a:p>
          <a:p>
            <a:pPr>
              <a:spcBef>
                <a:spcPts val="1417"/>
              </a:spcBef>
            </a:pPr>
            <a:r>
              <a:rPr lang="en-US" sz="1200" b="1" u="sng" dirty="0">
                <a:latin typeface="Poppins"/>
              </a:rPr>
              <a:t>Supervisor Track</a:t>
            </a:r>
          </a:p>
          <a:p>
            <a:pPr>
              <a:spcBef>
                <a:spcPts val="1417"/>
              </a:spcBef>
            </a:pPr>
            <a:r>
              <a:rPr lang="en-US" sz="1200" dirty="0">
                <a:latin typeface="Poppins"/>
              </a:rPr>
              <a:t>• Advanced training for those with intermediate knowledge and previous field experience </a:t>
            </a:r>
          </a:p>
          <a:p>
            <a:pPr>
              <a:spcBef>
                <a:spcPts val="1417"/>
              </a:spcBef>
            </a:pPr>
            <a:r>
              <a:rPr lang="en-US" sz="1200" dirty="0">
                <a:latin typeface="Poppins"/>
              </a:rPr>
              <a:t>• Requires an educational background in a related field </a:t>
            </a:r>
          </a:p>
          <a:p>
            <a:pPr>
              <a:spcBef>
                <a:spcPts val="1417"/>
              </a:spcBef>
            </a:pPr>
            <a:r>
              <a:rPr lang="en-US" sz="1200" dirty="0">
                <a:latin typeface="Poppins"/>
              </a:rPr>
              <a:t>• Successful participants will gain skills and supervisory experience directly applicable to becoming a field crew supervisor</a:t>
            </a:r>
            <a:endParaRPr lang="fr-FR" sz="1200" b="0" u="none" strike="noStrike" dirty="0">
              <a:solidFill>
                <a:schemeClr val="dk1"/>
              </a:solidFill>
              <a:effectLst/>
              <a:uFillTx/>
              <a:latin typeface="Poppins"/>
              <a:ea typeface="Poppins"/>
            </a:endParaRPr>
          </a:p>
        </p:txBody>
      </p:sp>
      <p:cxnSp>
        <p:nvCxnSpPr>
          <p:cNvPr id="65" name="Google Shape;173;p31"/>
          <p:cNvCxnSpPr/>
          <p:nvPr/>
        </p:nvCxnSpPr>
        <p:spPr>
          <a:xfrm>
            <a:off x="5214960" y="2574000"/>
            <a:ext cx="360" cy="2341080"/>
          </a:xfrm>
          <a:prstGeom prst="straightConnector1">
            <a:avLst/>
          </a:prstGeom>
          <a:ln w="9525">
            <a:solidFill>
              <a:srgbClr val="080808"/>
            </a:solidFill>
            <a:round/>
          </a:ln>
        </p:spPr>
      </p:cxnSp>
      <p:pic>
        <p:nvPicPr>
          <p:cNvPr id="5" name="Picture 4">
            <a:extLst>
              <a:ext uri="{FF2B5EF4-FFF2-40B4-BE49-F238E27FC236}">
                <a16:creationId xmlns:a16="http://schemas.microsoft.com/office/drawing/2014/main" id="{E80A4282-0E27-AB18-8FFD-47F1FD023813}"/>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418796" y="352958"/>
            <a:ext cx="685800" cy="5343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oogle Shape;170;p31"/>
          <p:cNvPicPr/>
          <p:nvPr/>
        </p:nvPicPr>
        <p:blipFill>
          <a:blip r:embed="rId2"/>
          <a:srcRect t="465" b="465"/>
          <a:stretch/>
        </p:blipFill>
        <p:spPr>
          <a:xfrm>
            <a:off x="5367600" y="228600"/>
            <a:ext cx="3547440" cy="4686120"/>
          </a:xfrm>
          <a:prstGeom prst="rect">
            <a:avLst/>
          </a:prstGeom>
          <a:noFill/>
          <a:ln w="0">
            <a:noFill/>
          </a:ln>
        </p:spPr>
      </p:pic>
      <p:sp>
        <p:nvSpPr>
          <p:cNvPr id="67" name="PlaceHolder 1"/>
          <p:cNvSpPr>
            <a:spLocks noGrp="1"/>
          </p:cNvSpPr>
          <p:nvPr>
            <p:ph type="title"/>
          </p:nvPr>
        </p:nvSpPr>
        <p:spPr>
          <a:xfrm>
            <a:off x="1163117" y="228600"/>
            <a:ext cx="3196741" cy="10515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US" sz="2600" b="0" u="none" strike="noStrike" dirty="0">
                <a:solidFill>
                  <a:srgbClr val="FF0000"/>
                </a:solidFill>
                <a:effectLst/>
                <a:uFillTx/>
                <a:latin typeface="Space Grotesk"/>
                <a:ea typeface="Space Grotesk"/>
              </a:rPr>
              <a:t>Purpose and Goals</a:t>
            </a:r>
            <a:endParaRPr lang="fr-FR" sz="2600" b="0" u="none" strike="noStrike" dirty="0">
              <a:solidFill>
                <a:srgbClr val="FF0000"/>
              </a:solidFill>
              <a:effectLst/>
              <a:uFillTx/>
              <a:latin typeface="Arial"/>
            </a:endParaRPr>
          </a:p>
        </p:txBody>
      </p:sp>
      <p:sp>
        <p:nvSpPr>
          <p:cNvPr id="68" name="PlaceHolder 2"/>
          <p:cNvSpPr>
            <a:spLocks noGrp="1"/>
          </p:cNvSpPr>
          <p:nvPr>
            <p:ph/>
          </p:nvPr>
        </p:nvSpPr>
        <p:spPr>
          <a:xfrm>
            <a:off x="1046074" y="1377647"/>
            <a:ext cx="4000320" cy="2764598"/>
          </a:xfrm>
          <a:prstGeom prst="rect">
            <a:avLst/>
          </a:prstGeom>
          <a:noFill/>
          <a:ln w="0">
            <a:noFill/>
          </a:ln>
        </p:spPr>
        <p:txBody>
          <a:bodyPr lIns="91440" tIns="91440" rIns="91440" bIns="91440" anchor="t">
            <a:normAutofit lnSpcReduction="9999"/>
          </a:bodyPr>
          <a:lstStyle/>
          <a:p>
            <a:pPr indent="0">
              <a:lnSpc>
                <a:spcPct val="120000"/>
              </a:lnSpc>
              <a:buNone/>
              <a:tabLst>
                <a:tab pos="0" algn="l"/>
              </a:tabLst>
            </a:pPr>
            <a:r>
              <a:rPr lang="en-US" sz="1400" b="0" u="none" strike="noStrike" dirty="0">
                <a:solidFill>
                  <a:schemeClr val="dk1"/>
                </a:solidFill>
                <a:effectLst/>
                <a:uFillTx/>
                <a:latin typeface="Poppins"/>
                <a:ea typeface="Poppins"/>
              </a:rPr>
              <a:t>This program is designed to provide professional archaeological training to New Mexico residents, preparing participants for careers as field technicians or supervisors. It focuses on practical skill development</a:t>
            </a:r>
            <a:r>
              <a:rPr lang="en-US" sz="1400" dirty="0">
                <a:solidFill>
                  <a:schemeClr val="dk1"/>
                </a:solidFill>
                <a:latin typeface="Poppins"/>
                <a:ea typeface="Poppins"/>
              </a:rPr>
              <a:t>.</a:t>
            </a:r>
            <a:r>
              <a:rPr lang="en-US" sz="1400" b="0" u="none" strike="noStrike" dirty="0">
                <a:solidFill>
                  <a:schemeClr val="dk1"/>
                </a:solidFill>
                <a:effectLst/>
                <a:uFillTx/>
                <a:latin typeface="Poppins"/>
                <a:ea typeface="Poppins"/>
              </a:rPr>
              <a:t> </a:t>
            </a:r>
          </a:p>
          <a:p>
            <a:pPr indent="0">
              <a:lnSpc>
                <a:spcPct val="120000"/>
              </a:lnSpc>
              <a:buNone/>
              <a:tabLst>
                <a:tab pos="0" algn="l"/>
              </a:tabLst>
            </a:pPr>
            <a:endParaRPr lang="en-US" sz="1400" b="0" u="none" strike="noStrike" dirty="0">
              <a:solidFill>
                <a:schemeClr val="dk1"/>
              </a:solidFill>
              <a:effectLst/>
              <a:uFillTx/>
              <a:latin typeface="Poppins"/>
              <a:ea typeface="Poppins"/>
            </a:endParaRPr>
          </a:p>
          <a:p>
            <a:pPr marL="285750" indent="-285750">
              <a:lnSpc>
                <a:spcPct val="120000"/>
              </a:lnSpc>
              <a:buFont typeface="Arial" panose="020B0604020202020204" pitchFamily="34" charset="0"/>
              <a:buChar char="•"/>
              <a:tabLst>
                <a:tab pos="0" algn="l"/>
              </a:tabLst>
            </a:pPr>
            <a:r>
              <a:rPr lang="en-US" sz="1400" dirty="0">
                <a:solidFill>
                  <a:schemeClr val="dk1"/>
                </a:solidFill>
                <a:latin typeface="Poppins"/>
                <a:ea typeface="Poppins"/>
              </a:rPr>
              <a:t>O</a:t>
            </a:r>
            <a:r>
              <a:rPr lang="en-US" sz="1400" b="0" u="none" strike="noStrike" dirty="0">
                <a:solidFill>
                  <a:schemeClr val="dk1"/>
                </a:solidFill>
                <a:effectLst/>
                <a:uFillTx/>
                <a:latin typeface="Poppins"/>
                <a:ea typeface="Poppins"/>
              </a:rPr>
              <a:t>nline education </a:t>
            </a:r>
          </a:p>
          <a:p>
            <a:pPr marL="285750" indent="-285750">
              <a:lnSpc>
                <a:spcPct val="120000"/>
              </a:lnSpc>
              <a:buFont typeface="Arial" panose="020B0604020202020204" pitchFamily="34" charset="0"/>
              <a:buChar char="•"/>
              <a:tabLst>
                <a:tab pos="0" algn="l"/>
              </a:tabLst>
            </a:pPr>
            <a:r>
              <a:rPr lang="en-US" sz="1400" dirty="0">
                <a:solidFill>
                  <a:schemeClr val="dk1"/>
                </a:solidFill>
                <a:latin typeface="Poppins"/>
                <a:ea typeface="Poppins"/>
              </a:rPr>
              <a:t>I</a:t>
            </a:r>
            <a:r>
              <a:rPr lang="en-US" sz="1400" b="0" u="none" strike="noStrike" dirty="0">
                <a:solidFill>
                  <a:schemeClr val="dk1"/>
                </a:solidFill>
                <a:effectLst/>
                <a:uFillTx/>
                <a:latin typeface="Poppins"/>
                <a:ea typeface="Poppins"/>
              </a:rPr>
              <a:t>n-person field training </a:t>
            </a:r>
          </a:p>
          <a:p>
            <a:pPr marL="285750" indent="-285750">
              <a:lnSpc>
                <a:spcPct val="120000"/>
              </a:lnSpc>
              <a:buFont typeface="Arial" panose="020B0604020202020204" pitchFamily="34" charset="0"/>
              <a:buChar char="•"/>
              <a:tabLst>
                <a:tab pos="0" algn="l"/>
              </a:tabLst>
            </a:pPr>
            <a:r>
              <a:rPr lang="en-US" sz="1400" dirty="0">
                <a:solidFill>
                  <a:schemeClr val="dk1"/>
                </a:solidFill>
                <a:latin typeface="Poppins"/>
                <a:ea typeface="Poppins"/>
              </a:rPr>
              <a:t>R</a:t>
            </a:r>
            <a:r>
              <a:rPr lang="en-US" sz="1400" b="0" u="none" strike="noStrike" dirty="0">
                <a:solidFill>
                  <a:schemeClr val="dk1"/>
                </a:solidFill>
                <a:effectLst/>
                <a:uFillTx/>
                <a:latin typeface="Poppins"/>
                <a:ea typeface="Poppins"/>
              </a:rPr>
              <a:t>eal-world field experience</a:t>
            </a:r>
            <a:endParaRPr lang="fr-FR" sz="1400" b="0" u="none" strike="noStrike" dirty="0">
              <a:solidFill>
                <a:srgbClr val="000000"/>
              </a:solidFill>
              <a:effectLst/>
              <a:uFillTx/>
              <a:latin typeface="Arial"/>
            </a:endParaRPr>
          </a:p>
        </p:txBody>
      </p:sp>
      <p:cxnSp>
        <p:nvCxnSpPr>
          <p:cNvPr id="69" name="Google Shape;173;p31"/>
          <p:cNvCxnSpPr/>
          <p:nvPr/>
        </p:nvCxnSpPr>
        <p:spPr>
          <a:xfrm>
            <a:off x="5214960" y="2574000"/>
            <a:ext cx="360" cy="2341080"/>
          </a:xfrm>
          <a:prstGeom prst="straightConnector1">
            <a:avLst/>
          </a:prstGeom>
          <a:ln w="9525">
            <a:solidFill>
              <a:srgbClr val="080808"/>
            </a:solidFill>
            <a:round/>
          </a:ln>
        </p:spPr>
      </p:cxnSp>
      <p:pic>
        <p:nvPicPr>
          <p:cNvPr id="2" name="Picture 1">
            <a:extLst>
              <a:ext uri="{FF2B5EF4-FFF2-40B4-BE49-F238E27FC236}">
                <a16:creationId xmlns:a16="http://schemas.microsoft.com/office/drawing/2014/main" id="{43F89AD5-23A6-FD4F-50B0-2C839822FDDF}"/>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477317" y="377293"/>
            <a:ext cx="568757" cy="5343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1697126" y="101074"/>
            <a:ext cx="4833158" cy="771120"/>
          </a:xfrm>
          <a:prstGeom prst="rect">
            <a:avLst/>
          </a:prstGeom>
          <a:noFill/>
          <a:ln w="0">
            <a:noFill/>
          </a:ln>
        </p:spPr>
        <p:txBody>
          <a:bodyPr lIns="91440" tIns="91440" rIns="91440" bIns="91440" anchor="t">
            <a:normAutofit/>
          </a:bodyPr>
          <a:lstStyle/>
          <a:p>
            <a:pPr indent="0" algn="r">
              <a:lnSpc>
                <a:spcPct val="100000"/>
              </a:lnSpc>
              <a:buNone/>
              <a:tabLst>
                <a:tab pos="0" algn="l"/>
              </a:tabLst>
            </a:pPr>
            <a:r>
              <a:rPr lang="en-US" sz="3800" b="0" u="none" strike="noStrike" dirty="0">
                <a:solidFill>
                  <a:srgbClr val="FF0000"/>
                </a:solidFill>
                <a:effectLst/>
                <a:uFillTx/>
                <a:latin typeface="Space Grotesk"/>
                <a:ea typeface="Space Grotesk"/>
              </a:rPr>
              <a:t>Funding and Resources</a:t>
            </a:r>
            <a:endParaRPr lang="fr-FR" sz="3800" b="0" u="none" strike="noStrike" dirty="0">
              <a:solidFill>
                <a:srgbClr val="FF0000"/>
              </a:solidFill>
              <a:effectLst/>
              <a:uFillTx/>
              <a:latin typeface="Arial"/>
            </a:endParaRPr>
          </a:p>
        </p:txBody>
      </p:sp>
      <p:sp>
        <p:nvSpPr>
          <p:cNvPr id="71" name="PlaceHolder 2"/>
          <p:cNvSpPr>
            <a:spLocks noGrp="1"/>
          </p:cNvSpPr>
          <p:nvPr>
            <p:ph/>
          </p:nvPr>
        </p:nvSpPr>
        <p:spPr>
          <a:xfrm>
            <a:off x="1529150" y="1281330"/>
            <a:ext cx="6486120" cy="2580840"/>
          </a:xfrm>
          <a:prstGeom prst="rect">
            <a:avLst/>
          </a:prstGeom>
          <a:noFill/>
          <a:ln w="0">
            <a:noFill/>
          </a:ln>
        </p:spPr>
        <p:txBody>
          <a:bodyPr lIns="91440" tIns="91440" rIns="91440" bIns="91440" anchor="t">
            <a:normAutofit/>
          </a:bodyPr>
          <a:lstStyle/>
          <a:p>
            <a:pPr marL="171450" indent="-171450">
              <a:lnSpc>
                <a:spcPct val="120000"/>
              </a:lnSpc>
              <a:buFont typeface="Arial" panose="020B0604020202020204" pitchFamily="34" charset="0"/>
              <a:buChar char="•"/>
              <a:tabLst>
                <a:tab pos="0" algn="l"/>
              </a:tabLst>
            </a:pPr>
            <a:r>
              <a:rPr lang="en-US" sz="1400" b="0" u="none" strike="noStrike" dirty="0">
                <a:solidFill>
                  <a:schemeClr val="dk1"/>
                </a:solidFill>
                <a:effectLst/>
                <a:uFillTx/>
                <a:latin typeface="Poppins"/>
                <a:ea typeface="Poppins"/>
              </a:rPr>
              <a:t>The </a:t>
            </a:r>
            <a:r>
              <a:rPr lang="en-US" sz="1400" b="0" u="sng" strike="noStrike" dirty="0">
                <a:solidFill>
                  <a:schemeClr val="dk1"/>
                </a:solidFill>
                <a:effectLst/>
                <a:uFillTx/>
                <a:latin typeface="Poppins"/>
                <a:ea typeface="Poppins"/>
              </a:rPr>
              <a:t>New Mexico Legislature funded this initiative</a:t>
            </a:r>
            <a:r>
              <a:rPr lang="en-US" sz="1400" b="0" u="none" strike="noStrike" dirty="0">
                <a:solidFill>
                  <a:schemeClr val="dk1"/>
                </a:solidFill>
                <a:effectLst/>
                <a:uFillTx/>
                <a:latin typeface="Poppins"/>
                <a:ea typeface="Poppins"/>
              </a:rPr>
              <a:t>, allowing NMDA to administer it with support from the NMDCA. </a:t>
            </a:r>
          </a:p>
          <a:p>
            <a:pPr>
              <a:lnSpc>
                <a:spcPct val="120000"/>
              </a:lnSpc>
              <a:tabLst>
                <a:tab pos="0" algn="l"/>
              </a:tabLst>
            </a:pPr>
            <a:endParaRPr lang="en-US" sz="1400" dirty="0">
              <a:solidFill>
                <a:schemeClr val="dk1"/>
              </a:solidFill>
              <a:latin typeface="Poppins"/>
              <a:ea typeface="Poppins"/>
            </a:endParaRPr>
          </a:p>
          <a:p>
            <a:pPr marL="171450" indent="-171450">
              <a:lnSpc>
                <a:spcPct val="120000"/>
              </a:lnSpc>
              <a:buFont typeface="Arial" panose="020B0604020202020204" pitchFamily="34" charset="0"/>
              <a:buChar char="•"/>
              <a:tabLst>
                <a:tab pos="0" algn="l"/>
              </a:tabLst>
            </a:pPr>
            <a:r>
              <a:rPr lang="en-US" sz="1400" b="0" u="none" strike="noStrike" dirty="0">
                <a:solidFill>
                  <a:schemeClr val="dk1"/>
                </a:solidFill>
                <a:effectLst/>
                <a:uFillTx/>
                <a:latin typeface="Poppins"/>
                <a:ea typeface="Poppins"/>
              </a:rPr>
              <a:t>The program is offered at </a:t>
            </a:r>
            <a:r>
              <a:rPr lang="en-US" sz="1400" b="0" u="sng" strike="noStrike" dirty="0">
                <a:solidFill>
                  <a:schemeClr val="dk1"/>
                </a:solidFill>
                <a:effectLst/>
                <a:uFillTx/>
                <a:latin typeface="Poppins"/>
                <a:ea typeface="Poppins"/>
              </a:rPr>
              <a:t>no cost </a:t>
            </a:r>
            <a:r>
              <a:rPr lang="en-US" sz="1400" b="0" u="none" strike="noStrike" dirty="0">
                <a:solidFill>
                  <a:schemeClr val="dk1"/>
                </a:solidFill>
                <a:effectLst/>
                <a:uFillTx/>
                <a:latin typeface="Poppins"/>
                <a:ea typeface="Poppins"/>
              </a:rPr>
              <a:t>to participants, with financial support available for travel, living expenses, and compensation for fieldwork, ensuring accessibility and encouraging broad community participation.</a:t>
            </a:r>
            <a:endParaRPr lang="fr-FR" sz="1400" b="0" u="none" strike="noStrike" dirty="0">
              <a:solidFill>
                <a:srgbClr val="000000"/>
              </a:solidFill>
              <a:effectLst/>
              <a:uFillTx/>
              <a:latin typeface="Arial"/>
            </a:endParaRPr>
          </a:p>
        </p:txBody>
      </p:sp>
      <p:pic>
        <p:nvPicPr>
          <p:cNvPr id="2" name="Picture 1">
            <a:extLst>
              <a:ext uri="{FF2B5EF4-FFF2-40B4-BE49-F238E27FC236}">
                <a16:creationId xmlns:a16="http://schemas.microsoft.com/office/drawing/2014/main" id="{0209DED7-99FB-E41E-F6E3-00C456645A61}"/>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769925" y="272491"/>
            <a:ext cx="568757" cy="5343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1455725" y="152280"/>
            <a:ext cx="7395666" cy="1149826"/>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US" sz="3800" b="0" u="none" strike="noStrike" dirty="0">
                <a:solidFill>
                  <a:srgbClr val="FF0000"/>
                </a:solidFill>
                <a:effectLst/>
                <a:uFillTx/>
                <a:latin typeface="Space Grotesk"/>
                <a:ea typeface="Space Grotesk"/>
              </a:rPr>
              <a:t>Collaboration Between NMDA and NMDCA</a:t>
            </a:r>
            <a:endParaRPr lang="fr-FR" sz="3800" b="0" u="none" strike="noStrike" dirty="0">
              <a:solidFill>
                <a:srgbClr val="FF0000"/>
              </a:solidFill>
              <a:effectLst/>
              <a:uFillTx/>
              <a:latin typeface="Arial"/>
            </a:endParaRPr>
          </a:p>
        </p:txBody>
      </p:sp>
      <p:sp>
        <p:nvSpPr>
          <p:cNvPr id="73" name="PlaceHolder 2"/>
          <p:cNvSpPr>
            <a:spLocks noGrp="1"/>
          </p:cNvSpPr>
          <p:nvPr>
            <p:ph/>
          </p:nvPr>
        </p:nvSpPr>
        <p:spPr>
          <a:xfrm>
            <a:off x="1294792" y="1668874"/>
            <a:ext cx="6486120" cy="258084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1400" b="0" u="none" strike="noStrike" dirty="0">
                <a:solidFill>
                  <a:schemeClr val="dk1"/>
                </a:solidFill>
                <a:effectLst/>
                <a:uFillTx/>
                <a:latin typeface="Poppins"/>
                <a:ea typeface="Poppins"/>
              </a:rPr>
              <a:t>The New Mexico Department of Agriculture (NMDA) administers the program in partnership with the New Mexico Department of Cultural Affairs (NMDCA) Office of Archaeological Studies. This collaboration ensures specialized course development and delivery, combining administrative support with archaeological expertise. The partnership strengthens statewide training and leverages resources for effective program implementation.</a:t>
            </a:r>
            <a:endParaRPr lang="fr-FR" sz="1400" b="0" u="none" strike="noStrike" dirty="0">
              <a:solidFill>
                <a:srgbClr val="000000"/>
              </a:solidFill>
              <a:effectLst/>
              <a:uFillTx/>
              <a:latin typeface="Arial"/>
            </a:endParaRPr>
          </a:p>
        </p:txBody>
      </p:sp>
      <p:pic>
        <p:nvPicPr>
          <p:cNvPr id="2" name="Picture 1">
            <a:extLst>
              <a:ext uri="{FF2B5EF4-FFF2-40B4-BE49-F238E27FC236}">
                <a16:creationId xmlns:a16="http://schemas.microsoft.com/office/drawing/2014/main" id="{FF095F34-4479-086F-06CA-E7B0AF81030E}"/>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608992" y="245874"/>
            <a:ext cx="590701" cy="53436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Google Shape;170;p31"/>
          <p:cNvPicPr/>
          <p:nvPr/>
        </p:nvPicPr>
        <p:blipFill>
          <a:blip r:embed="rId2"/>
          <a:srcRect t="465" b="465"/>
          <a:stretch/>
        </p:blipFill>
        <p:spPr>
          <a:xfrm>
            <a:off x="5367600" y="228600"/>
            <a:ext cx="3547440" cy="4686120"/>
          </a:xfrm>
          <a:prstGeom prst="rect">
            <a:avLst/>
          </a:prstGeom>
          <a:noFill/>
          <a:ln w="0">
            <a:noFill/>
          </a:ln>
        </p:spPr>
      </p:pic>
      <p:sp>
        <p:nvSpPr>
          <p:cNvPr id="75" name="PlaceHolder 1"/>
          <p:cNvSpPr>
            <a:spLocks noGrp="1"/>
          </p:cNvSpPr>
          <p:nvPr>
            <p:ph type="title"/>
          </p:nvPr>
        </p:nvSpPr>
        <p:spPr>
          <a:xfrm>
            <a:off x="1342829" y="182027"/>
            <a:ext cx="3763181" cy="1142510"/>
          </a:xfrm>
          <a:prstGeom prst="rect">
            <a:avLst/>
          </a:prstGeom>
          <a:noFill/>
          <a:ln w="0">
            <a:noFill/>
          </a:ln>
        </p:spPr>
        <p:txBody>
          <a:bodyPr lIns="91440" tIns="91440" rIns="91440" bIns="91440" anchor="t">
            <a:normAutofit/>
          </a:bodyPr>
          <a:lstStyle/>
          <a:p>
            <a:pPr indent="0">
              <a:lnSpc>
                <a:spcPct val="100000"/>
              </a:lnSpc>
              <a:buNone/>
              <a:tabLst>
                <a:tab pos="0" algn="l"/>
              </a:tabLst>
            </a:pPr>
            <a:r>
              <a:rPr lang="en-US" sz="2600" b="0" u="none" strike="noStrike" dirty="0">
                <a:solidFill>
                  <a:srgbClr val="FF0000"/>
                </a:solidFill>
                <a:effectLst/>
                <a:uFillTx/>
                <a:latin typeface="Space Grotesk"/>
                <a:ea typeface="Space Grotesk"/>
              </a:rPr>
              <a:t>Implementation Strategy</a:t>
            </a:r>
            <a:endParaRPr lang="fr-FR" sz="2600" b="0" u="none" strike="noStrike" dirty="0">
              <a:solidFill>
                <a:srgbClr val="FF0000"/>
              </a:solidFill>
              <a:effectLst/>
              <a:uFillTx/>
              <a:latin typeface="Arial"/>
            </a:endParaRPr>
          </a:p>
        </p:txBody>
      </p:sp>
      <p:graphicFrame>
        <p:nvGraphicFramePr>
          <p:cNvPr id="5" name="Content Placeholder 4">
            <a:extLst>
              <a:ext uri="{FF2B5EF4-FFF2-40B4-BE49-F238E27FC236}">
                <a16:creationId xmlns:a16="http://schemas.microsoft.com/office/drawing/2014/main" id="{2EC46F16-2C2A-CDED-0E21-CB6D26271E33}"/>
              </a:ext>
            </a:extLst>
          </p:cNvPr>
          <p:cNvGraphicFramePr>
            <a:graphicFrameLocks noGrp="1"/>
          </p:cNvGraphicFramePr>
          <p:nvPr>
            <p:ph/>
            <p:extLst>
              <p:ext uri="{D42A27DB-BD31-4B8C-83A1-F6EECF244321}">
                <p14:modId xmlns:p14="http://schemas.microsoft.com/office/powerpoint/2010/main" val="230065398"/>
              </p:ext>
            </p:extLst>
          </p:nvPr>
        </p:nvGraphicFramePr>
        <p:xfrm>
          <a:off x="621792" y="1260171"/>
          <a:ext cx="4146638" cy="2962694"/>
        </p:xfrm>
        <a:graphic>
          <a:graphicData uri="http://schemas.openxmlformats.org/drawingml/2006/table">
            <a:tbl>
              <a:tblPr bandRow="1">
                <a:tableStyleId>{5C22544A-7EE6-4342-B048-85BDC9FD1C3A}</a:tableStyleId>
              </a:tblPr>
              <a:tblGrid>
                <a:gridCol w="1441094">
                  <a:extLst>
                    <a:ext uri="{9D8B030D-6E8A-4147-A177-3AD203B41FA5}">
                      <a16:colId xmlns:a16="http://schemas.microsoft.com/office/drawing/2014/main" val="1615359200"/>
                    </a:ext>
                  </a:extLst>
                </a:gridCol>
                <a:gridCol w="2705544">
                  <a:extLst>
                    <a:ext uri="{9D8B030D-6E8A-4147-A177-3AD203B41FA5}">
                      <a16:colId xmlns:a16="http://schemas.microsoft.com/office/drawing/2014/main" val="3791919134"/>
                    </a:ext>
                  </a:extLst>
                </a:gridCol>
              </a:tblGrid>
              <a:tr h="1029487">
                <a:tc>
                  <a:txBody>
                    <a:bodyPr/>
                    <a:lstStyle/>
                    <a:p>
                      <a:r>
                        <a:rPr lang="en-US" sz="1400" dirty="0"/>
                        <a:t>Online Course</a:t>
                      </a:r>
                    </a:p>
                    <a:p>
                      <a:r>
                        <a:rPr lang="en-US" sz="1400" dirty="0"/>
                        <a:t>2 Weeks, Part-Time</a:t>
                      </a:r>
                    </a:p>
                  </a:txBody>
                  <a:tcPr/>
                </a:tc>
                <a:tc>
                  <a:txBody>
                    <a:bodyPr/>
                    <a:lstStyle/>
                    <a:p>
                      <a:pPr marL="171450" indent="-171450">
                        <a:buFont typeface="Arial" panose="020B0604020202020204" pitchFamily="34" charset="0"/>
                        <a:buChar char="•"/>
                      </a:pPr>
                      <a:r>
                        <a:rPr lang="en-US" sz="1400" dirty="0"/>
                        <a:t> 2-week course to prepare participants for field work. </a:t>
                      </a:r>
                    </a:p>
                    <a:p>
                      <a:pPr marL="171450" indent="-171450">
                        <a:buFont typeface="Arial" panose="020B0604020202020204" pitchFamily="34" charset="0"/>
                        <a:buChar char="•"/>
                      </a:pPr>
                      <a:r>
                        <a:rPr lang="en-US" sz="1400" dirty="0"/>
                        <a:t>10 hours per week</a:t>
                      </a:r>
                    </a:p>
                    <a:p>
                      <a:pPr marL="171450" indent="-171450">
                        <a:buFont typeface="Arial" panose="020B0604020202020204" pitchFamily="34" charset="0"/>
                        <a:buChar char="•"/>
                      </a:pPr>
                      <a:r>
                        <a:rPr lang="en-US" sz="1400" dirty="0"/>
                        <a:t>Self-paced</a:t>
                      </a:r>
                    </a:p>
                  </a:txBody>
                  <a:tcPr/>
                </a:tc>
                <a:extLst>
                  <a:ext uri="{0D108BD9-81ED-4DB2-BD59-A6C34878D82A}">
                    <a16:rowId xmlns:a16="http://schemas.microsoft.com/office/drawing/2014/main" val="2521364002"/>
                  </a:ext>
                </a:extLst>
              </a:tr>
              <a:tr h="774967">
                <a:tc>
                  <a:txBody>
                    <a:bodyPr/>
                    <a:lstStyle/>
                    <a:p>
                      <a:r>
                        <a:rPr lang="en-US" sz="1400" dirty="0">
                          <a:solidFill>
                            <a:schemeClr val="tx1"/>
                          </a:solidFill>
                        </a:rPr>
                        <a:t>Field Training</a:t>
                      </a:r>
                    </a:p>
                    <a:p>
                      <a:r>
                        <a:rPr lang="en-US" sz="1400" dirty="0">
                          <a:solidFill>
                            <a:schemeClr val="tx1"/>
                          </a:solidFill>
                        </a:rPr>
                        <a:t>3 Days, Full Time</a:t>
                      </a:r>
                    </a:p>
                  </a:txBody>
                  <a:tcPr/>
                </a:tc>
                <a:tc>
                  <a:txBody>
                    <a:bodyPr/>
                    <a:lstStyle/>
                    <a:p>
                      <a:pPr marL="285750" indent="-285750">
                        <a:buFont typeface="Arial" panose="020B0604020202020204" pitchFamily="34" charset="0"/>
                        <a:buChar char="•"/>
                      </a:pPr>
                      <a:r>
                        <a:rPr lang="en-US" sz="1400" dirty="0"/>
                        <a:t>3-day, In-person</a:t>
                      </a:r>
                    </a:p>
                    <a:p>
                      <a:pPr marL="285750" indent="-285750">
                        <a:buFont typeface="Arial" panose="020B0604020202020204" pitchFamily="34" charset="0"/>
                        <a:buChar char="•"/>
                      </a:pPr>
                      <a:r>
                        <a:rPr lang="en-US" sz="1400" dirty="0"/>
                        <a:t>Locations across NM</a:t>
                      </a:r>
                    </a:p>
                  </a:txBody>
                  <a:tcPr/>
                </a:tc>
                <a:extLst>
                  <a:ext uri="{0D108BD9-81ED-4DB2-BD59-A6C34878D82A}">
                    <a16:rowId xmlns:a16="http://schemas.microsoft.com/office/drawing/2014/main" val="1841216421"/>
                  </a:ext>
                </a:extLst>
              </a:tr>
              <a:tr h="774967">
                <a:tc>
                  <a:txBody>
                    <a:bodyPr/>
                    <a:lstStyle/>
                    <a:p>
                      <a:r>
                        <a:rPr lang="en-US" sz="1400" dirty="0"/>
                        <a:t>Field Experience</a:t>
                      </a:r>
                    </a:p>
                    <a:p>
                      <a:r>
                        <a:rPr lang="en-US" sz="1400" dirty="0"/>
                        <a:t>3 Weeks, Full Time</a:t>
                      </a:r>
                    </a:p>
                  </a:txBody>
                  <a:tcPr/>
                </a:tc>
                <a:tc>
                  <a:txBody>
                    <a:bodyPr/>
                    <a:lstStyle/>
                    <a:p>
                      <a:pPr marL="171450" indent="-171450">
                        <a:buFont typeface="Arial" panose="020B0604020202020204" pitchFamily="34" charset="0"/>
                        <a:buChar char="•"/>
                      </a:pPr>
                      <a:r>
                        <a:rPr lang="en-US" sz="1400" dirty="0"/>
                        <a:t>3-week field crew</a:t>
                      </a:r>
                    </a:p>
                    <a:p>
                      <a:pPr marL="171450" indent="-171450">
                        <a:buFont typeface="Arial" panose="020B0604020202020204" pitchFamily="34" charset="0"/>
                        <a:buChar char="•"/>
                      </a:pPr>
                      <a:r>
                        <a:rPr lang="en-US" sz="1400" dirty="0"/>
                        <a:t>Complete tasks demonstrating require skills.</a:t>
                      </a:r>
                    </a:p>
                    <a:p>
                      <a:pPr marL="171450" indent="-171450">
                        <a:buFont typeface="Arial" panose="020B0604020202020204" pitchFamily="34" charset="0"/>
                        <a:buChar char="•"/>
                      </a:pPr>
                      <a:r>
                        <a:rPr lang="en-US" sz="1400" dirty="0"/>
                        <a:t>NMDA placement of </a:t>
                      </a:r>
                      <a:r>
                        <a:rPr lang="en-US" sz="1400" dirty="0" err="1"/>
                        <a:t>particpants</a:t>
                      </a:r>
                      <a:endParaRPr lang="en-US" sz="1400" dirty="0"/>
                    </a:p>
                  </a:txBody>
                  <a:tcPr/>
                </a:tc>
                <a:extLst>
                  <a:ext uri="{0D108BD9-81ED-4DB2-BD59-A6C34878D82A}">
                    <a16:rowId xmlns:a16="http://schemas.microsoft.com/office/drawing/2014/main" val="4243228480"/>
                  </a:ext>
                </a:extLst>
              </a:tr>
            </a:tbl>
          </a:graphicData>
        </a:graphic>
      </p:graphicFrame>
      <p:cxnSp>
        <p:nvCxnSpPr>
          <p:cNvPr id="77" name="Google Shape;173;p31"/>
          <p:cNvCxnSpPr/>
          <p:nvPr/>
        </p:nvCxnSpPr>
        <p:spPr>
          <a:xfrm>
            <a:off x="5214960" y="2574000"/>
            <a:ext cx="360" cy="2341080"/>
          </a:xfrm>
          <a:prstGeom prst="straightConnector1">
            <a:avLst/>
          </a:prstGeom>
          <a:ln w="9525">
            <a:solidFill>
              <a:srgbClr val="080808"/>
            </a:solidFill>
            <a:round/>
          </a:ln>
        </p:spPr>
      </p:cxnSp>
      <p:pic>
        <p:nvPicPr>
          <p:cNvPr id="6" name="Picture 5">
            <a:extLst>
              <a:ext uri="{FF2B5EF4-FFF2-40B4-BE49-F238E27FC236}">
                <a16:creationId xmlns:a16="http://schemas.microsoft.com/office/drawing/2014/main" id="{0125EC84-6095-2B59-FCC7-18E4DCA83C12}"/>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580889" y="291269"/>
            <a:ext cx="567597" cy="53436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1551182" y="168744"/>
            <a:ext cx="6896044" cy="771120"/>
          </a:xfrm>
          <a:prstGeom prst="rect">
            <a:avLst/>
          </a:prstGeom>
          <a:noFill/>
          <a:ln w="0">
            <a:noFill/>
          </a:ln>
        </p:spPr>
        <p:txBody>
          <a:bodyPr lIns="91440" tIns="91440" rIns="91440" bIns="91440" anchor="t">
            <a:normAutofit fontScale="90000"/>
          </a:bodyPr>
          <a:lstStyle/>
          <a:p>
            <a:pPr indent="0" algn="r">
              <a:lnSpc>
                <a:spcPct val="100000"/>
              </a:lnSpc>
              <a:buNone/>
              <a:tabLst>
                <a:tab pos="0" algn="l"/>
              </a:tabLst>
            </a:pPr>
            <a:r>
              <a:rPr lang="en-US" sz="3800" b="0" u="none" strike="noStrike" dirty="0">
                <a:solidFill>
                  <a:srgbClr val="FF0000"/>
                </a:solidFill>
                <a:effectLst/>
                <a:uFillTx/>
                <a:latin typeface="Space Grotesk"/>
                <a:ea typeface="Space Grotesk"/>
              </a:rPr>
              <a:t>Fieldwork Logistics and Site Selection</a:t>
            </a:r>
            <a:endParaRPr lang="fr-FR" sz="3800" b="0" u="none" strike="noStrike" dirty="0">
              <a:solidFill>
                <a:srgbClr val="FF0000"/>
              </a:solidFill>
              <a:effectLst/>
              <a:uFillTx/>
              <a:latin typeface="Arial"/>
            </a:endParaRPr>
          </a:p>
        </p:txBody>
      </p:sp>
      <p:sp>
        <p:nvSpPr>
          <p:cNvPr id="81" name="PlaceHolder 2"/>
          <p:cNvSpPr>
            <a:spLocks noGrp="1"/>
          </p:cNvSpPr>
          <p:nvPr>
            <p:ph/>
          </p:nvPr>
        </p:nvSpPr>
        <p:spPr>
          <a:xfrm>
            <a:off x="1638878" y="1405527"/>
            <a:ext cx="6486120" cy="2580840"/>
          </a:xfrm>
          <a:prstGeom prst="rect">
            <a:avLst/>
          </a:prstGeom>
          <a:noFill/>
          <a:ln w="0">
            <a:noFill/>
          </a:ln>
        </p:spPr>
        <p:txBody>
          <a:bodyPr lIns="91440" tIns="91440" rIns="91440" bIns="91440" anchor="t">
            <a:normAutofit/>
          </a:bodyPr>
          <a:lstStyle/>
          <a:p>
            <a:pPr marL="171450" indent="-171450">
              <a:lnSpc>
                <a:spcPct val="120000"/>
              </a:lnSpc>
              <a:buFont typeface="Arial" panose="020B0604020202020204" pitchFamily="34" charset="0"/>
              <a:buChar char="•"/>
              <a:tabLst>
                <a:tab pos="0" algn="l"/>
              </a:tabLst>
            </a:pPr>
            <a:r>
              <a:rPr lang="en-US" sz="1400" b="0" u="none" strike="noStrike" dirty="0">
                <a:solidFill>
                  <a:schemeClr val="dk1"/>
                </a:solidFill>
                <a:effectLst/>
                <a:uFillTx/>
                <a:latin typeface="Poppins"/>
                <a:ea typeface="Poppins"/>
              </a:rPr>
              <a:t>Field trainings and fieldwork occur across diverse New Mexico locations to expose participants to varied archaeological contexts. </a:t>
            </a:r>
          </a:p>
          <a:p>
            <a:pPr>
              <a:lnSpc>
                <a:spcPct val="120000"/>
              </a:lnSpc>
              <a:tabLst>
                <a:tab pos="0" algn="l"/>
              </a:tabLst>
            </a:pPr>
            <a:endParaRPr lang="en-US" sz="1400" b="0" u="none" strike="noStrike" dirty="0">
              <a:solidFill>
                <a:schemeClr val="dk1"/>
              </a:solidFill>
              <a:effectLst/>
              <a:uFillTx/>
              <a:latin typeface="Poppins"/>
              <a:ea typeface="Poppins"/>
            </a:endParaRPr>
          </a:p>
          <a:p>
            <a:pPr marL="171450" indent="-171450">
              <a:lnSpc>
                <a:spcPct val="120000"/>
              </a:lnSpc>
              <a:buFont typeface="Arial" panose="020B0604020202020204" pitchFamily="34" charset="0"/>
              <a:buChar char="•"/>
              <a:tabLst>
                <a:tab pos="0" algn="l"/>
              </a:tabLst>
            </a:pPr>
            <a:r>
              <a:rPr lang="en-US" sz="1400" b="0" u="none" strike="noStrike" dirty="0">
                <a:solidFill>
                  <a:schemeClr val="dk1"/>
                </a:solidFill>
                <a:effectLst/>
                <a:uFillTx/>
                <a:latin typeface="Poppins"/>
                <a:ea typeface="Poppins"/>
              </a:rPr>
              <a:t>Sites are selected strategically to match participants’ locations and schedules.</a:t>
            </a:r>
          </a:p>
          <a:p>
            <a:pPr>
              <a:lnSpc>
                <a:spcPct val="120000"/>
              </a:lnSpc>
              <a:tabLst>
                <a:tab pos="0" algn="l"/>
              </a:tabLst>
            </a:pPr>
            <a:endParaRPr lang="en-US" sz="1400" b="0" u="none" strike="noStrike" dirty="0">
              <a:solidFill>
                <a:schemeClr val="dk1"/>
              </a:solidFill>
              <a:effectLst/>
              <a:uFillTx/>
              <a:latin typeface="Poppins"/>
              <a:ea typeface="Poppins"/>
            </a:endParaRPr>
          </a:p>
          <a:p>
            <a:pPr marL="171450" indent="-171450">
              <a:lnSpc>
                <a:spcPct val="120000"/>
              </a:lnSpc>
              <a:buFont typeface="Arial" panose="020B0604020202020204" pitchFamily="34" charset="0"/>
              <a:buChar char="•"/>
              <a:tabLst>
                <a:tab pos="0" algn="l"/>
              </a:tabLst>
            </a:pPr>
            <a:r>
              <a:rPr lang="en-US" sz="1400" b="0" u="none" strike="noStrike" dirty="0">
                <a:solidFill>
                  <a:schemeClr val="dk1"/>
                </a:solidFill>
                <a:effectLst/>
                <a:uFillTx/>
                <a:latin typeface="Poppins"/>
                <a:ea typeface="Poppins"/>
              </a:rPr>
              <a:t> The program includes compensation and financial support to cover travel and living costs, ensuring accessibility regardless of participant location</a:t>
            </a:r>
            <a:r>
              <a:rPr lang="en-US" sz="1200" b="0" u="none" strike="noStrike" dirty="0">
                <a:solidFill>
                  <a:schemeClr val="dk1"/>
                </a:solidFill>
                <a:effectLst/>
                <a:uFillTx/>
                <a:latin typeface="Poppins"/>
                <a:ea typeface="Poppins"/>
              </a:rPr>
              <a:t>.</a:t>
            </a:r>
            <a:endParaRPr lang="fr-FR" sz="1200" b="0" u="none" strike="noStrike" dirty="0">
              <a:solidFill>
                <a:srgbClr val="000000"/>
              </a:solidFill>
              <a:effectLst/>
              <a:uFillTx/>
              <a:latin typeface="Arial"/>
            </a:endParaRPr>
          </a:p>
        </p:txBody>
      </p:sp>
      <p:pic>
        <p:nvPicPr>
          <p:cNvPr id="2" name="Picture 1">
            <a:extLst>
              <a:ext uri="{FF2B5EF4-FFF2-40B4-BE49-F238E27FC236}">
                <a16:creationId xmlns:a16="http://schemas.microsoft.com/office/drawing/2014/main" id="{9304E091-D3C7-A0E9-B95D-4AC4D3FD486B}"/>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696774" y="287122"/>
            <a:ext cx="685800" cy="5343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Google Shape;170;p31"/>
          <p:cNvPicPr/>
          <p:nvPr/>
        </p:nvPicPr>
        <p:blipFill>
          <a:blip r:embed="rId2"/>
          <a:srcRect t="465" b="465"/>
          <a:stretch/>
        </p:blipFill>
        <p:spPr>
          <a:xfrm>
            <a:off x="5367600" y="228600"/>
            <a:ext cx="3547440" cy="4686120"/>
          </a:xfrm>
          <a:prstGeom prst="rect">
            <a:avLst/>
          </a:prstGeom>
          <a:noFill/>
          <a:ln w="0">
            <a:noFill/>
          </a:ln>
        </p:spPr>
      </p:pic>
      <p:sp>
        <p:nvSpPr>
          <p:cNvPr id="83" name="PlaceHolder 1"/>
          <p:cNvSpPr>
            <a:spLocks noGrp="1"/>
          </p:cNvSpPr>
          <p:nvPr>
            <p:ph type="title"/>
          </p:nvPr>
        </p:nvSpPr>
        <p:spPr>
          <a:xfrm>
            <a:off x="1069848" y="298584"/>
            <a:ext cx="4000320" cy="1105934"/>
          </a:xfrm>
          <a:prstGeom prst="rect">
            <a:avLst/>
          </a:prstGeom>
          <a:noFill/>
          <a:ln w="0">
            <a:noFill/>
          </a:ln>
        </p:spPr>
        <p:txBody>
          <a:bodyPr lIns="91440" tIns="91440" rIns="91440" bIns="91440" anchor="t">
            <a:normAutofit/>
          </a:bodyPr>
          <a:lstStyle/>
          <a:p>
            <a:pPr indent="0">
              <a:lnSpc>
                <a:spcPct val="100000"/>
              </a:lnSpc>
              <a:buNone/>
              <a:tabLst>
                <a:tab pos="0" algn="l"/>
              </a:tabLst>
            </a:pPr>
            <a:r>
              <a:rPr lang="en-US" sz="2600" b="0" u="none" strike="noStrike" dirty="0">
                <a:solidFill>
                  <a:srgbClr val="FF0000"/>
                </a:solidFill>
                <a:effectLst/>
                <a:uFillTx/>
                <a:latin typeface="Space Grotesk"/>
                <a:ea typeface="Space Grotesk"/>
              </a:rPr>
              <a:t>Monitoring and Evaluation Methods</a:t>
            </a:r>
            <a:endParaRPr lang="fr-FR" sz="2600" b="0" u="none" strike="noStrike" dirty="0">
              <a:solidFill>
                <a:srgbClr val="FF0000"/>
              </a:solidFill>
              <a:effectLst/>
              <a:uFillTx/>
              <a:latin typeface="Arial"/>
            </a:endParaRPr>
          </a:p>
        </p:txBody>
      </p:sp>
      <p:sp>
        <p:nvSpPr>
          <p:cNvPr id="84" name="PlaceHolder 2"/>
          <p:cNvSpPr>
            <a:spLocks noGrp="1"/>
          </p:cNvSpPr>
          <p:nvPr>
            <p:ph/>
          </p:nvPr>
        </p:nvSpPr>
        <p:spPr>
          <a:xfrm>
            <a:off x="901598" y="1718338"/>
            <a:ext cx="4045604" cy="3126578"/>
          </a:xfrm>
          <a:prstGeom prst="rect">
            <a:avLst/>
          </a:prstGeom>
          <a:noFill/>
          <a:ln w="0">
            <a:noFill/>
          </a:ln>
        </p:spPr>
        <p:txBody>
          <a:bodyPr lIns="91440" tIns="91440" rIns="91440" bIns="91440" anchor="t">
            <a:noAutofit/>
          </a:bodyPr>
          <a:lstStyle/>
          <a:p>
            <a:pPr marL="285750" indent="-285750">
              <a:lnSpc>
                <a:spcPct val="120000"/>
              </a:lnSpc>
              <a:buFont typeface="Arial" panose="020B0604020202020204" pitchFamily="34" charset="0"/>
              <a:buChar char="•"/>
              <a:tabLst>
                <a:tab pos="0" algn="l"/>
              </a:tabLst>
            </a:pPr>
            <a:r>
              <a:rPr lang="en-US" sz="1400" b="0" u="none" strike="noStrike" dirty="0">
                <a:solidFill>
                  <a:schemeClr val="dk1"/>
                </a:solidFill>
                <a:effectLst/>
                <a:uFillTx/>
                <a:latin typeface="Poppins"/>
                <a:ea typeface="Poppins"/>
              </a:rPr>
              <a:t>Participants’ progress is tracked through task books completed during field experiences, demonstrating required competencies. </a:t>
            </a:r>
          </a:p>
          <a:p>
            <a:pPr>
              <a:lnSpc>
                <a:spcPct val="120000"/>
              </a:lnSpc>
              <a:tabLst>
                <a:tab pos="0" algn="l"/>
              </a:tabLst>
            </a:pPr>
            <a:endParaRPr lang="en-US" sz="1400" b="0" u="none" strike="noStrike" dirty="0">
              <a:solidFill>
                <a:schemeClr val="dk1"/>
              </a:solidFill>
              <a:effectLst/>
              <a:uFillTx/>
              <a:latin typeface="Poppins"/>
              <a:ea typeface="Poppins"/>
            </a:endParaRPr>
          </a:p>
          <a:p>
            <a:pPr marL="285750" indent="-285750">
              <a:lnSpc>
                <a:spcPct val="120000"/>
              </a:lnSpc>
              <a:buFont typeface="Arial" panose="020B0604020202020204" pitchFamily="34" charset="0"/>
              <a:buChar char="•"/>
              <a:tabLst>
                <a:tab pos="0" algn="l"/>
              </a:tabLst>
            </a:pPr>
            <a:r>
              <a:rPr lang="en-US" sz="1400" dirty="0">
                <a:solidFill>
                  <a:schemeClr val="dk1"/>
                </a:solidFill>
                <a:latin typeface="Poppins"/>
                <a:ea typeface="Poppins"/>
              </a:rPr>
              <a:t>C</a:t>
            </a:r>
            <a:r>
              <a:rPr lang="en-US" sz="1400" b="0" u="none" strike="noStrike" dirty="0">
                <a:solidFill>
                  <a:schemeClr val="dk1"/>
                </a:solidFill>
                <a:effectLst/>
                <a:uFillTx/>
                <a:latin typeface="Poppins"/>
                <a:ea typeface="Poppins"/>
              </a:rPr>
              <a:t>ontinuous evaluation via live check-ins and real-time feedback to maintain high training standards.</a:t>
            </a:r>
          </a:p>
          <a:p>
            <a:pPr>
              <a:lnSpc>
                <a:spcPct val="120000"/>
              </a:lnSpc>
              <a:tabLst>
                <a:tab pos="0" algn="l"/>
              </a:tabLst>
            </a:pPr>
            <a:endParaRPr lang="en-US" sz="1400" b="0" u="none" strike="noStrike" dirty="0">
              <a:solidFill>
                <a:schemeClr val="dk1"/>
              </a:solidFill>
              <a:effectLst/>
              <a:uFillTx/>
              <a:latin typeface="Poppins"/>
              <a:ea typeface="Poppins"/>
            </a:endParaRPr>
          </a:p>
          <a:p>
            <a:pPr marL="285750" indent="-285750">
              <a:lnSpc>
                <a:spcPct val="120000"/>
              </a:lnSpc>
              <a:buFont typeface="Arial" panose="020B0604020202020204" pitchFamily="34" charset="0"/>
              <a:buChar char="•"/>
              <a:tabLst>
                <a:tab pos="0" algn="l"/>
              </a:tabLst>
            </a:pPr>
            <a:r>
              <a:rPr lang="en-US" sz="1400" b="0" u="none" strike="noStrike" dirty="0">
                <a:solidFill>
                  <a:schemeClr val="dk1"/>
                </a:solidFill>
                <a:effectLst/>
                <a:uFillTx/>
                <a:latin typeface="Poppins"/>
                <a:ea typeface="Poppins"/>
              </a:rPr>
              <a:t> Participant eligibility criteria and physical requirements ensure readiness for demanding field conditions.</a:t>
            </a:r>
            <a:endParaRPr lang="fr-FR" sz="1400" b="0" u="none" strike="noStrike" dirty="0">
              <a:solidFill>
                <a:srgbClr val="000000"/>
              </a:solidFill>
              <a:effectLst/>
              <a:uFillTx/>
              <a:latin typeface="Arial"/>
            </a:endParaRPr>
          </a:p>
        </p:txBody>
      </p:sp>
      <p:cxnSp>
        <p:nvCxnSpPr>
          <p:cNvPr id="85" name="Google Shape;173;p31"/>
          <p:cNvCxnSpPr/>
          <p:nvPr/>
        </p:nvCxnSpPr>
        <p:spPr>
          <a:xfrm>
            <a:off x="5214960" y="2574000"/>
            <a:ext cx="360" cy="2341080"/>
          </a:xfrm>
          <a:prstGeom prst="straightConnector1">
            <a:avLst/>
          </a:prstGeom>
          <a:ln w="9525">
            <a:solidFill>
              <a:srgbClr val="080808"/>
            </a:solidFill>
            <a:round/>
          </a:ln>
        </p:spPr>
      </p:cxnSp>
      <p:pic>
        <p:nvPicPr>
          <p:cNvPr id="2" name="Picture 1">
            <a:extLst>
              <a:ext uri="{FF2B5EF4-FFF2-40B4-BE49-F238E27FC236}">
                <a16:creationId xmlns:a16="http://schemas.microsoft.com/office/drawing/2014/main" id="{7E154A0D-24CA-2DA6-57F8-524CD4FC4627}"/>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384048" y="374904"/>
            <a:ext cx="517550" cy="534364"/>
          </a:xfrm>
          <a:prstGeom prst="rect">
            <a:avLst/>
          </a:prstGeom>
        </p:spPr>
      </p:pic>
    </p:spTree>
  </p:cSld>
  <p:clrMapOvr>
    <a:masterClrMapping/>
  </p:clrMapOvr>
</p:sld>
</file>

<file path=ppt/theme/theme1.xml><?xml version="1.0" encoding="utf-8"?>
<a:theme xmlns:a="http://schemas.openxmlformats.org/drawingml/2006/main" name="Modern Agriculture by Slidesgo">
  <a:themeElements>
    <a:clrScheme name="Simple Light">
      <a:dk1>
        <a:srgbClr val="080808"/>
      </a:dk1>
      <a:lt1>
        <a:srgbClr val="FEFFF1"/>
      </a:lt1>
      <a:dk2>
        <a:srgbClr val="34482B"/>
      </a:dk2>
      <a:lt2>
        <a:srgbClr val="FFFFFF"/>
      </a:lt2>
      <a:accent1>
        <a:srgbClr val="FFFFFF"/>
      </a:accent1>
      <a:accent2>
        <a:srgbClr val="FFFFFF"/>
      </a:accent2>
      <a:accent3>
        <a:srgbClr val="FFFFFF"/>
      </a:accent3>
      <a:accent4>
        <a:srgbClr val="FFFFFF"/>
      </a:accent4>
      <a:accent5>
        <a:srgbClr val="FFFFFF"/>
      </a:accent5>
      <a:accent6>
        <a:srgbClr val="FFFFFF"/>
      </a:accent6>
      <a:hlink>
        <a:srgbClr val="08080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FFFFFF"/>
      </a:dk1>
      <a:lt1>
        <a:srgbClr val="22244E"/>
      </a:lt1>
      <a:dk2>
        <a:srgbClr val="503259"/>
      </a:dk2>
      <a:lt2>
        <a:srgbClr val="765186"/>
      </a:lt2>
      <a:accent1>
        <a:srgbClr val="B07CC6"/>
      </a:accent1>
      <a:accent2>
        <a:srgbClr val="FAF6E7"/>
      </a:accent2>
      <a:accent3>
        <a:srgbClr val="E3DFD2"/>
      </a:accent3>
      <a:accent4>
        <a:srgbClr val="FFFFFF"/>
      </a:accent4>
      <a:accent5>
        <a:srgbClr val="FFFFFF"/>
      </a:accent5>
      <a:accent6>
        <a:srgbClr val="FFFFFF"/>
      </a:accent6>
      <a:hlink>
        <a:srgbClr val="765186"/>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62EFD4E2340F4E9EEDC1C6776C6CC5" ma:contentTypeVersion="9" ma:contentTypeDescription="Create a new document." ma:contentTypeScope="" ma:versionID="cc4b6b8156d391ea70917ac66d30a108">
  <xsd:schema xmlns:xsd="http://www.w3.org/2001/XMLSchema" xmlns:xs="http://www.w3.org/2001/XMLSchema" xmlns:p="http://schemas.microsoft.com/office/2006/metadata/properties" xmlns:ns3="79756e3b-6f7a-416b-809e-f0ff80df162d" targetNamespace="http://schemas.microsoft.com/office/2006/metadata/properties" ma:root="true" ma:fieldsID="41550278ada9f6ea6053c304aff7263d" ns3:_="">
    <xsd:import namespace="79756e3b-6f7a-416b-809e-f0ff80df162d"/>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756e3b-6f7a-416b-809e-f0ff80df1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97C924-52EB-46F2-A891-E980FD3515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756e3b-6f7a-416b-809e-f0ff80df16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F34C4C-0FA5-4593-8D26-8B88BCA27396}">
  <ds:schemaRefs>
    <ds:schemaRef ds:uri="http://schemas.microsoft.com/sharepoint/v3/contenttype/forms"/>
  </ds:schemaRefs>
</ds:datastoreItem>
</file>

<file path=customXml/itemProps3.xml><?xml version="1.0" encoding="utf-8"?>
<ds:datastoreItem xmlns:ds="http://schemas.openxmlformats.org/officeDocument/2006/customXml" ds:itemID="{CBBD6BE2-AA5A-46E6-BBFC-E7CA2568ED93}">
  <ds:schemaRefs>
    <ds:schemaRef ds:uri="http://purl.org/dc/dcmitype/"/>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elements/1.1/"/>
    <ds:schemaRef ds:uri="79756e3b-6f7a-416b-809e-f0ff80df162d"/>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2598</TotalTime>
  <Words>598</Words>
  <Application>Microsoft Office PowerPoint</Application>
  <PresentationFormat>On-screen Show (16:9)</PresentationFormat>
  <Paragraphs>65</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OpenSymbol</vt:lpstr>
      <vt:lpstr>Poppins</vt:lpstr>
      <vt:lpstr>Space Grotesk</vt:lpstr>
      <vt:lpstr>Symbol</vt:lpstr>
      <vt:lpstr>Wingdings</vt:lpstr>
      <vt:lpstr>Modern Agriculture by Slidesgo</vt:lpstr>
      <vt:lpstr>Slidesgo Final Pages</vt:lpstr>
      <vt:lpstr>Archaeology Program</vt:lpstr>
      <vt:lpstr>New Mexico Office of Archaeological Studies &amp; NMDA New Mexico Department of Agriculture  FIELD TRAINING PROGRAM </vt:lpstr>
      <vt:lpstr>Program Overview  TRAINING TRACKS:  Two tracks for different levels of experience   </vt:lpstr>
      <vt:lpstr>Purpose and Goals</vt:lpstr>
      <vt:lpstr>Funding and Resources</vt:lpstr>
      <vt:lpstr>Collaboration Between NMDA and NMDCA</vt:lpstr>
      <vt:lpstr>Implementation Strategy</vt:lpstr>
      <vt:lpstr>Fieldwork Logistics and Site Selection</vt:lpstr>
      <vt:lpstr>Monitoring and Evaluation Methods</vt:lpstr>
      <vt:lpstr>Conclusions</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Archaeology Program</dc:title>
  <dc:creator>Mitchell, Miles</dc:creator>
  <cp:lastModifiedBy>Mitchell, Miles</cp:lastModifiedBy>
  <cp:revision>2</cp:revision>
  <dcterms:modified xsi:type="dcterms:W3CDTF">2025-10-17T23:03:29Z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2025-10-15T21:59:12Z</dcterms:created>
  <dc:creator>Unknown Creator</dc:creator>
  <dc:description/>
  <dc:language>en-US</dc:language>
  <cp:lastModifiedBy>Unknown Creator</cp:lastModifiedBy>
  <dcterms:modified xsi:type="dcterms:W3CDTF">2025-10-15T21:59:12Z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y fmtid="{D5CDD505-2E9C-101B-9397-08002B2CF9AE}" pid="3" name="ContentTypeId">
    <vt:lpwstr>0x0101006862EFD4E2340F4E9EEDC1C6776C6CC5</vt:lpwstr>
  </property>
</Properties>
</file>