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Lst>
  <p:notesMasterIdLst>
    <p:notesMasterId r:id="rId17"/>
  </p:notesMasterIdLst>
  <p:sldIdLst>
    <p:sldId id="256" r:id="rId6"/>
    <p:sldId id="257" r:id="rId7"/>
    <p:sldId id="261" r:id="rId8"/>
    <p:sldId id="260" r:id="rId9"/>
    <p:sldId id="259" r:id="rId10"/>
    <p:sldId id="258" r:id="rId11"/>
    <p:sldId id="262" r:id="rId12"/>
    <p:sldId id="264" r:id="rId13"/>
    <p:sldId id="265" r:id="rId14"/>
    <p:sldId id="266" r:id="rId15"/>
    <p:sldId id="268"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2" autoAdjust="0"/>
  </p:normalViewPr>
  <p:slideViewPr>
    <p:cSldViewPr snapToGrid="0">
      <p:cViewPr varScale="1">
        <p:scale>
          <a:sx n="57" d="100"/>
          <a:sy n="57" d="100"/>
        </p:scale>
        <p:origin x="45" y="9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63634-19DF-4A93-BB55-723E99D96422}"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8A894-F35A-4E24-9BD5-57B9F06350FC}" type="slidenum">
              <a:rPr lang="en-US" smtClean="0"/>
              <a:t>‹#›</a:t>
            </a:fld>
            <a:endParaRPr lang="en-US"/>
          </a:p>
        </p:txBody>
      </p:sp>
    </p:spTree>
    <p:extLst>
      <p:ext uri="{BB962C8B-B14F-4D97-AF65-F5344CB8AC3E}">
        <p14:creationId xmlns:p14="http://schemas.microsoft.com/office/powerpoint/2010/main" val="83489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8A894-F35A-4E24-9BD5-57B9F06350FC}" type="slidenum">
              <a:rPr lang="en-US" smtClean="0"/>
              <a:t>7</a:t>
            </a:fld>
            <a:endParaRPr lang="en-US"/>
          </a:p>
        </p:txBody>
      </p:sp>
    </p:spTree>
    <p:extLst>
      <p:ext uri="{BB962C8B-B14F-4D97-AF65-F5344CB8AC3E}">
        <p14:creationId xmlns:p14="http://schemas.microsoft.com/office/powerpoint/2010/main" val="155328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tBDf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3" name="PlaceHolder 2"/>
          <p:cNvSpPr>
            <a:spLocks noGrp="1"/>
          </p:cNvSpPr>
          <p:nvPr>
            <p:ph type="title"/>
          </p:nvPr>
        </p:nvSpPr>
        <p:spPr>
          <a:xfrm>
            <a:off x="432000" y="200880"/>
            <a:ext cx="8279640" cy="1433160"/>
          </a:xfrm>
          <a:prstGeom prst="rect">
            <a:avLst/>
          </a:prstGeom>
          <a:noFill/>
          <a:ln w="0">
            <a:noFill/>
          </a:ln>
          <a:effectLst>
            <a:outerShdw blurRad="114480" dist="9360" dir="5400000" rotWithShape="0">
              <a:srgbClr val="000000">
                <a:alpha val="25000"/>
              </a:srgbClr>
            </a:outerShdw>
          </a:effectLst>
        </p:spPr>
        <p:txBody>
          <a:bodyPr lIns="91440" tIns="91440" rIns="91440" bIns="91440" anchor="b">
            <a:noAutofit/>
          </a:bodyPr>
          <a:lstStyle/>
          <a:p>
            <a:pPr indent="0">
              <a:buNone/>
            </a:pPr>
            <a:r>
              <a:rPr lang="fr-FR" sz="4000" b="0" u="none" strike="noStrike">
                <a:solidFill>
                  <a:schemeClr val="dk1"/>
                </a:solidFill>
                <a:effectLst/>
                <a:uFillTx/>
                <a:latin typeface="Arial"/>
              </a:rPr>
              <a:t>Click to edit the title text format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chemeClr val="lt1"/>
        </a:solidFill>
        <a:effectLst/>
      </p:bgPr>
    </p:bg>
    <p:spTree>
      <p:nvGrpSpPr>
        <p:cNvPr id="1" name=""/>
        <p:cNvGrpSpPr/>
        <p:nvPr/>
      </p:nvGrpSpPr>
      <p:grpSpPr>
        <a:xfrm>
          <a:off x="0" y="0"/>
          <a:ext cx="0" cy="0"/>
          <a:chOff x="0" y="0"/>
          <a:chExt cx="0" cy="0"/>
        </a:xfrm>
      </p:grpSpPr>
      <p:sp>
        <p:nvSpPr>
          <p:cNvPr id="27"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28" name="PlaceHolder 2"/>
          <p:cNvSpPr>
            <a:spLocks noGrp="1"/>
          </p:cNvSpPr>
          <p:nvPr>
            <p:ph type="title"/>
          </p:nvPr>
        </p:nvSpPr>
        <p:spPr>
          <a:xfrm>
            <a:off x="228600" y="228600"/>
            <a:ext cx="3585600" cy="876960"/>
          </a:xfrm>
          <a:prstGeom prst="rect">
            <a:avLst/>
          </a:prstGeom>
          <a:noFill/>
          <a:ln w="0">
            <a:noFill/>
          </a:ln>
        </p:spPr>
        <p:txBody>
          <a:bodyPr lIns="91440" tIns="91440" rIns="91440" bIns="91440" anchor="b">
            <a:noAutofit/>
          </a:bodyPr>
          <a:lstStyle/>
          <a:p>
            <a:pPr indent="0" algn="ctr">
              <a:lnSpc>
                <a:spcPct val="100000"/>
              </a:lnSpc>
              <a:buNone/>
            </a:pPr>
            <a:r>
              <a:rPr lang="fr-FR" sz="4500" b="0" u="none" strike="noStrike">
                <a:solidFill>
                  <a:schemeClr val="dk1"/>
                </a:solidFill>
                <a:effectLst/>
                <a:uFillTx/>
                <a:latin typeface="Space Grotesk"/>
                <a:ea typeface="Space Grotesk"/>
              </a:rPr>
              <a:t>xx%</a:t>
            </a:r>
            <a:endParaRPr lang="fr-FR" sz="4500" b="0" u="none" strike="noStrike">
              <a:solidFill>
                <a:schemeClr val="dk1"/>
              </a:solidFill>
              <a:effectLst/>
              <a:uFillTx/>
              <a:latin typeface="Arial"/>
            </a:endParaRPr>
          </a:p>
        </p:txBody>
      </p:sp>
      <p:sp>
        <p:nvSpPr>
          <p:cNvPr id="29" name="PlaceHolder 3"/>
          <p:cNvSpPr>
            <a:spLocks noGrp="1"/>
          </p:cNvSpPr>
          <p:nvPr>
            <p:ph type="title"/>
          </p:nvPr>
        </p:nvSpPr>
        <p:spPr>
          <a:xfrm>
            <a:off x="5329440" y="228600"/>
            <a:ext cx="3585600" cy="876960"/>
          </a:xfrm>
          <a:prstGeom prst="rect">
            <a:avLst/>
          </a:prstGeom>
          <a:noFill/>
          <a:ln w="0">
            <a:noFill/>
          </a:ln>
        </p:spPr>
        <p:txBody>
          <a:bodyPr lIns="91440" tIns="91440" rIns="91440" bIns="91440" anchor="b">
            <a:noAutofit/>
          </a:bodyPr>
          <a:lstStyle/>
          <a:p>
            <a:pPr indent="0" algn="ctr">
              <a:lnSpc>
                <a:spcPct val="100000"/>
              </a:lnSpc>
              <a:buNone/>
            </a:pPr>
            <a:r>
              <a:rPr lang="fr-FR" sz="4500" b="0" u="none" strike="noStrike">
                <a:solidFill>
                  <a:schemeClr val="dk1"/>
                </a:solidFill>
                <a:effectLst/>
                <a:uFillTx/>
                <a:latin typeface="Space Grotesk"/>
                <a:ea typeface="Space Grotesk"/>
              </a:rPr>
              <a:t>xx%</a:t>
            </a:r>
            <a:endParaRPr lang="fr-FR" sz="4500" b="0" u="none" strike="noStrike">
              <a:solidFill>
                <a:schemeClr val="dk1"/>
              </a:solidFill>
              <a:effectLst/>
              <a:uFillTx/>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3_1">
    <p:bg>
      <p:bgPr>
        <a:solidFill>
          <a:schemeClr val="lt1"/>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1915200" y="605880"/>
            <a:ext cx="5313240" cy="954000"/>
          </a:xfrm>
          <a:prstGeom prst="rect">
            <a:avLst/>
          </a:prstGeom>
          <a:noFill/>
          <a:ln w="0">
            <a:noFill/>
          </a:ln>
        </p:spPr>
        <p:txBody>
          <a:bodyPr lIns="91440" tIns="91440" rIns="91440" bIns="91440" anchor="b">
            <a:noAutofit/>
          </a:bodyPr>
          <a:lstStyle/>
          <a:p>
            <a:pPr indent="0">
              <a:buNone/>
            </a:pPr>
            <a:r>
              <a:rPr lang="fr-FR" sz="5000" b="0" u="none" strike="noStrike">
                <a:solidFill>
                  <a:schemeClr val="dk1"/>
                </a:solidFill>
                <a:effectLst/>
                <a:uFillTx/>
                <a:latin typeface="Arial"/>
              </a:rPr>
              <a:t>Click to edit the title text format</a:t>
            </a:r>
          </a:p>
        </p:txBody>
      </p:sp>
      <p:sp>
        <p:nvSpPr>
          <p:cNvPr id="31" name="Google Shape;107;p20"/>
          <p:cNvSpPr/>
          <p:nvPr/>
        </p:nvSpPr>
        <p:spPr>
          <a:xfrm>
            <a:off x="2099160" y="3552120"/>
            <a:ext cx="4945320" cy="492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tabLst>
                <a:tab pos="0" algn="l"/>
              </a:tabLst>
            </a:pPr>
            <a:r>
              <a:rPr lang="en" sz="1000" b="1" u="none" strike="noStrike">
                <a:solidFill>
                  <a:schemeClr val="dk1"/>
                </a:solidFill>
                <a:effectLst/>
                <a:uFillTx/>
                <a:latin typeface="Poppins"/>
                <a:ea typeface="Poppins"/>
              </a:rPr>
              <a:t>CREDITS:</a:t>
            </a:r>
            <a:r>
              <a:rPr lang="en" sz="1000" b="0" u="none" strike="noStrike">
                <a:solidFill>
                  <a:schemeClr val="dk1"/>
                </a:solidFill>
                <a:effectLst/>
                <a:uFillTx/>
                <a:latin typeface="Poppins"/>
                <a:ea typeface="Poppins"/>
              </a:rPr>
              <a:t> This presentation template was created by </a:t>
            </a:r>
            <a:r>
              <a:rPr lang="en" sz="1000" b="1" u="sng" strike="noStrike">
                <a:solidFill>
                  <a:schemeClr val="dk1"/>
                </a:solidFill>
                <a:effectLst/>
                <a:uFillTx/>
                <a:latin typeface="Poppins"/>
                <a:ea typeface="Poppins"/>
                <a:hlinkClick r:id="rId2"/>
              </a:rPr>
              <a:t>Slidesgo</a:t>
            </a:r>
            <a:r>
              <a:rPr lang="en" sz="1000" b="0" u="none" strike="noStrike">
                <a:solidFill>
                  <a:schemeClr val="dk1"/>
                </a:solidFill>
                <a:effectLst/>
                <a:uFillTx/>
                <a:latin typeface="Poppins"/>
                <a:ea typeface="Poppins"/>
              </a:rPr>
              <a:t>, and includes icons, infographics &amp; images by </a:t>
            </a:r>
            <a:r>
              <a:rPr lang="en" sz="1000" b="1" u="sng" strike="noStrike">
                <a:solidFill>
                  <a:schemeClr val="dk1"/>
                </a:solidFill>
                <a:effectLst/>
                <a:uFillTx/>
                <a:latin typeface="Poppins"/>
                <a:ea typeface="Poppins"/>
                <a:hlinkClick r:id="rId3"/>
              </a:rPr>
              <a:t>Freepik</a:t>
            </a:r>
            <a:r>
              <a:rPr lang="en" sz="1000" b="0" u="none" strike="noStrike">
                <a:solidFill>
                  <a:schemeClr val="dk1"/>
                </a:solidFill>
                <a:effectLst/>
                <a:uFillTx/>
                <a:latin typeface="Poppins"/>
                <a:ea typeface="Poppins"/>
              </a:rPr>
              <a:t> </a:t>
            </a:r>
            <a:endParaRPr lang="en-US" sz="1000" b="0" u="none" strike="noStrike">
              <a:solidFill>
                <a:srgbClr val="000000"/>
              </a:solidFill>
              <a:effectLst/>
              <a:uFillTx/>
              <a:latin typeface="OpenSymbo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lt1"/>
        </a:solidFill>
        <a:effectLst/>
      </p:bgPr>
    </p:bg>
    <p:spTree>
      <p:nvGrpSpPr>
        <p:cNvPr id="1" name=""/>
        <p:cNvGrpSpPr/>
        <p:nvPr/>
      </p:nvGrpSpPr>
      <p:grpSpPr>
        <a:xfrm>
          <a:off x="0" y="0"/>
          <a:ext cx="0" cy="0"/>
          <a:chOff x="0" y="0"/>
          <a:chExt cx="0" cy="0"/>
        </a:xfrm>
      </p:grpSpPr>
      <p:sp>
        <p:nvSpPr>
          <p:cNvPr id="3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33" name="PlaceHolder 2"/>
          <p:cNvSpPr>
            <a:spLocks noGrp="1"/>
          </p:cNvSpPr>
          <p:nvPr>
            <p:ph type="title"/>
          </p:nvPr>
        </p:nvSpPr>
        <p:spPr>
          <a:xfrm>
            <a:off x="734400" y="952920"/>
            <a:ext cx="7674840" cy="799920"/>
          </a:xfrm>
          <a:prstGeom prst="rect">
            <a:avLst/>
          </a:prstGeom>
          <a:noFill/>
          <a:ln w="0">
            <a:noFill/>
          </a:ln>
        </p:spPr>
        <p:txBody>
          <a:bodyPr lIns="91440" tIns="91440" rIns="91440" bIns="91440" anchor="ctr">
            <a:noAutofit/>
          </a:bodyPr>
          <a:lstStyle/>
          <a:p>
            <a:pPr indent="0">
              <a:buNone/>
            </a:pPr>
            <a:r>
              <a:rPr lang="fr-FR" sz="4000" b="0" u="none" strike="noStrike">
                <a:solidFill>
                  <a:schemeClr val="dk1"/>
                </a:solidFill>
                <a:effectLst/>
                <a:uFillTx/>
                <a:latin typeface="Arial"/>
              </a:rPr>
              <a:t>Click to edit the title text format</a:t>
            </a:r>
          </a:p>
        </p:txBody>
      </p:sp>
      <p:sp>
        <p:nvSpPr>
          <p:cNvPr id="34" name="PlaceHolder 3"/>
          <p:cNvSpPr>
            <a:spLocks noGrp="1"/>
          </p:cNvSpPr>
          <p:nvPr>
            <p:ph type="title"/>
          </p:nvPr>
        </p:nvSpPr>
        <p:spPr>
          <a:xfrm>
            <a:off x="4101120" y="228600"/>
            <a:ext cx="941400" cy="799920"/>
          </a:xfrm>
          <a:prstGeom prst="rect">
            <a:avLst/>
          </a:prstGeom>
          <a:noFill/>
          <a:ln w="0">
            <a:noFill/>
          </a:ln>
        </p:spPr>
        <p:txBody>
          <a:bodyPr lIns="91440" tIns="91440" rIns="91440" bIns="91440" anchor="ctr">
            <a:noAutofit/>
          </a:bodyPr>
          <a:lstStyle/>
          <a:p>
            <a:pPr indent="0" algn="ctr">
              <a:lnSpc>
                <a:spcPct val="100000"/>
              </a:lnSpc>
              <a:buNone/>
            </a:pPr>
            <a:r>
              <a:rPr lang="fr-FR" sz="4000" b="0" u="none" strike="noStrike">
                <a:solidFill>
                  <a:schemeClr val="dk2"/>
                </a:solidFill>
                <a:effectLst/>
                <a:uFillTx/>
                <a:latin typeface="Space Grotesk"/>
                <a:ea typeface="Space Grotesk"/>
              </a:rPr>
              <a:t>xx%</a:t>
            </a:r>
            <a:endParaRPr lang="fr-FR" sz="4000" b="0" u="none" strike="noStrike">
              <a:solidFill>
                <a:schemeClr val="dk1"/>
              </a:solidFill>
              <a:effectLst/>
              <a:uFillTx/>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_1_1_1_1_1_1_1">
    <p:bg>
      <p:bgPr>
        <a:solidFill>
          <a:schemeClr val="lt1"/>
        </a:solidFill>
        <a:effectLst/>
      </p:bgPr>
    </p:bg>
    <p:spTree>
      <p:nvGrpSpPr>
        <p:cNvPr id="1" name=""/>
        <p:cNvGrpSpPr/>
        <p:nvPr/>
      </p:nvGrpSpPr>
      <p:grpSpPr>
        <a:xfrm>
          <a:off x="0" y="0"/>
          <a:ext cx="0" cy="0"/>
          <a:chOff x="0" y="0"/>
          <a:chExt cx="0" cy="0"/>
        </a:xfrm>
      </p:grpSpPr>
      <p:pic>
        <p:nvPicPr>
          <p:cNvPr id="35" name="Google Shape;109;p21"/>
          <p:cNvPicPr/>
          <p:nvPr/>
        </p:nvPicPr>
        <p:blipFill>
          <a:blip r:embed="rId2"/>
          <a:srcRect t="778" b="787"/>
          <a:stretch/>
        </p:blipFill>
        <p:spPr>
          <a:xfrm>
            <a:off x="0" y="0"/>
            <a:ext cx="9143640" cy="5143320"/>
          </a:xfrm>
          <a:prstGeom prst="rect">
            <a:avLst/>
          </a:prstGeom>
          <a:noFill/>
          <a:ln w="0">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1_1_1_1_1_1_1_1">
    <p:bg>
      <p:bgPr>
        <a:solidFill>
          <a:schemeClr val="lt1"/>
        </a:solidFill>
        <a:effectLst/>
      </p:bgPr>
    </p:bg>
    <p:spTree>
      <p:nvGrpSpPr>
        <p:cNvPr id="1" name=""/>
        <p:cNvGrpSpPr/>
        <p:nvPr/>
      </p:nvGrpSpPr>
      <p:grpSpPr>
        <a:xfrm>
          <a:off x="0" y="0"/>
          <a:ext cx="0" cy="0"/>
          <a:chOff x="0" y="0"/>
          <a:chExt cx="0" cy="0"/>
        </a:xfrm>
      </p:grpSpPr>
      <p:pic>
        <p:nvPicPr>
          <p:cNvPr id="36" name="Google Shape;111;p22"/>
          <p:cNvPicPr/>
          <p:nvPr/>
        </p:nvPicPr>
        <p:blipFill>
          <a:blip r:embed="rId2"/>
          <a:srcRect t="778" b="787"/>
          <a:stretch/>
        </p:blipFill>
        <p:spPr>
          <a:xfrm>
            <a:off x="0" y="0"/>
            <a:ext cx="9143640" cy="5143320"/>
          </a:xfrm>
          <a:prstGeom prst="rect">
            <a:avLst/>
          </a:prstGeom>
          <a:noFill/>
          <a:ln w="0">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_AND_BODY">
    <p:bg>
      <p:bgPr>
        <a:solidFill>
          <a:schemeClr val="lt1"/>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228600" y="15552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38" name="PlaceHolder 2"/>
          <p:cNvSpPr>
            <a:spLocks noGrp="1"/>
          </p:cNvSpPr>
          <p:nvPr>
            <p:ph type="body"/>
          </p:nvPr>
        </p:nvSpPr>
        <p:spPr>
          <a:xfrm>
            <a:off x="228600" y="1042560"/>
            <a:ext cx="8686440" cy="36900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chemeClr val="lt1"/>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228600" y="228600"/>
            <a:ext cx="399816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40" name="PlaceHolder 2"/>
          <p:cNvSpPr>
            <a:spLocks noGrp="1"/>
          </p:cNvSpPr>
          <p:nvPr>
            <p:ph type="body"/>
          </p:nvPr>
        </p:nvSpPr>
        <p:spPr>
          <a:xfrm>
            <a:off x="5367600" y="228600"/>
            <a:ext cx="3547440" cy="2221920"/>
          </a:xfrm>
          <a:prstGeom prst="rect">
            <a:avLst/>
          </a:prstGeom>
          <a:noFill/>
          <a:ln w="0">
            <a:noFill/>
          </a:ln>
        </p:spPr>
        <p:txBody>
          <a:bodyPr lIns="90000" tIns="45000" rIns="90000" bIns="45000" anchor="t">
            <a:normAutofit fontScale="70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41" name="PlaceHolder 3"/>
          <p:cNvSpPr>
            <a:spLocks noGrp="1"/>
          </p:cNvSpPr>
          <p:nvPr>
            <p:ph type="body"/>
          </p:nvPr>
        </p:nvSpPr>
        <p:spPr>
          <a:xfrm>
            <a:off x="5367600" y="2689920"/>
            <a:ext cx="3547440" cy="2224800"/>
          </a:xfrm>
          <a:prstGeom prst="rect">
            <a:avLst/>
          </a:prstGeom>
          <a:noFill/>
          <a:ln w="0">
            <a:noFill/>
          </a:ln>
        </p:spPr>
        <p:txBody>
          <a:bodyPr lIns="90000" tIns="45000" rIns="90000" bIns="45000" anchor="t">
            <a:normAutofit fontScale="70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chemeClr val="lt1"/>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228600" y="15552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chemeClr val="lt1"/>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228600" y="155520"/>
            <a:ext cx="3998160" cy="138492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44" name="PlaceHolder 2"/>
          <p:cNvSpPr>
            <a:spLocks noGrp="1"/>
          </p:cNvSpPr>
          <p:nvPr>
            <p:ph type="body"/>
          </p:nvPr>
        </p:nvSpPr>
        <p:spPr>
          <a:xfrm>
            <a:off x="228600" y="2171160"/>
            <a:ext cx="3998160" cy="211356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Seventh Outline Level</a:t>
            </a:r>
          </a:p>
        </p:txBody>
      </p:sp>
      <p:sp>
        <p:nvSpPr>
          <p:cNvPr id="45" name="PlaceHolder 3"/>
          <p:cNvSpPr>
            <a:spLocks noGrp="1"/>
          </p:cNvSpPr>
          <p:nvPr>
            <p:ph type="body"/>
          </p:nvPr>
        </p:nvSpPr>
        <p:spPr>
          <a:xfrm>
            <a:off x="5367960" y="228600"/>
            <a:ext cx="3547440" cy="46861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chemeClr val="lt1"/>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1388160" y="1307160"/>
            <a:ext cx="6367320" cy="2529000"/>
          </a:xfrm>
          <a:prstGeom prst="rect">
            <a:avLst/>
          </a:prstGeom>
          <a:noFill/>
          <a:ln w="0">
            <a:noFill/>
          </a:ln>
        </p:spPr>
        <p:txBody>
          <a:bodyPr lIns="91440" tIns="91440" rIns="91440" bIns="91440" anchor="ctr">
            <a:noAutofit/>
          </a:bodyPr>
          <a:lstStyle/>
          <a:p>
            <a:pPr indent="0">
              <a:buNone/>
            </a:pPr>
            <a:r>
              <a:rPr lang="fr-FR" sz="6000" b="0" u="none" strike="noStrike">
                <a:solidFill>
                  <a:schemeClr val="dk1"/>
                </a:solidFill>
                <a:effectLst/>
                <a:uFillTx/>
                <a:latin typeface="Arial"/>
              </a:rPr>
              <a:t>Click to edit the title text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284120" y="1953000"/>
            <a:ext cx="6575760" cy="799200"/>
          </a:xfrm>
          <a:prstGeom prst="rect">
            <a:avLst/>
          </a:prstGeom>
          <a:noFill/>
          <a:ln w="0">
            <a:noFill/>
          </a:ln>
        </p:spPr>
        <p:txBody>
          <a:bodyPr lIns="91440" tIns="91440" rIns="91440" bIns="91440" anchor="b">
            <a:noAutofit/>
          </a:bodyPr>
          <a:lstStyle/>
          <a:p>
            <a:pPr indent="0" algn="ctr">
              <a:lnSpc>
                <a:spcPct val="100000"/>
              </a:lnSpc>
              <a:buNone/>
            </a:pPr>
            <a:r>
              <a:rPr lang="fr-FR" sz="6000" b="0" u="none" strike="noStrike">
                <a:solidFill>
                  <a:schemeClr val="accent1"/>
                </a:solidFill>
                <a:effectLst/>
                <a:uFillTx/>
                <a:latin typeface="Space Grotesk"/>
                <a:ea typeface="Space Grotesk"/>
              </a:rPr>
              <a:t>xx%</a:t>
            </a:r>
            <a:endParaRPr lang="fr-FR" sz="6000" b="0" u="none" strike="noStrike">
              <a:solidFill>
                <a:schemeClr val="dk1"/>
              </a:solidFill>
              <a:effectLst/>
              <a:uFillTx/>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chemeClr val="lt1"/>
        </a:solidFill>
        <a:effectLst/>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APTION_ONLY">
    <p:bg>
      <p:bgPr>
        <a:solidFill>
          <a:schemeClr val="lt1"/>
        </a:solidFill>
        <a:effectLst/>
      </p:bgPr>
    </p:bg>
    <p:spTree>
      <p:nvGrpSpPr>
        <p:cNvPr id="1" name=""/>
        <p:cNvGrpSpPr/>
        <p:nvPr/>
      </p:nvGrpSpPr>
      <p:grpSpPr>
        <a:xfrm>
          <a:off x="0" y="0"/>
          <a:ext cx="0" cy="0"/>
          <a:chOff x="0" y="0"/>
          <a:chExt cx="0" cy="0"/>
        </a:xfrm>
      </p:grpSpPr>
      <p:sp>
        <p:nvSpPr>
          <p:cNvPr id="48"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49" name="PlaceHolder 2"/>
          <p:cNvSpPr>
            <a:spLocks noGrp="1"/>
          </p:cNvSpPr>
          <p:nvPr>
            <p:ph type="title"/>
          </p:nvPr>
        </p:nvSpPr>
        <p:spPr>
          <a:xfrm>
            <a:off x="2742840" y="228600"/>
            <a:ext cx="3658320" cy="338400"/>
          </a:xfrm>
          <a:prstGeom prst="rect">
            <a:avLst/>
          </a:prstGeom>
          <a:noFill/>
          <a:ln w="0">
            <a:noFill/>
          </a:ln>
        </p:spPr>
        <p:txBody>
          <a:bodyPr lIns="91440" tIns="91440" rIns="91440" bIns="91440" anchor="t">
            <a:noAutofit/>
          </a:bodyPr>
          <a:lstStyle/>
          <a:p>
            <a:pPr indent="0">
              <a:buNone/>
            </a:pPr>
            <a:r>
              <a:rPr lang="fr-FR" sz="1000" b="0" u="none" strike="noStrike">
                <a:solidFill>
                  <a:schemeClr val="dk1"/>
                </a:solidFill>
                <a:effectLst/>
                <a:uFillTx/>
                <a:latin typeface="Arial"/>
              </a:rPr>
              <a:t>Click to edit the title text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imple-light-2">
    <p:bg>
      <p:bgPr>
        <a:solidFill>
          <a:schemeClr val="dk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2_1">
    <p:bg>
      <p:bgPr>
        <a:solidFill>
          <a:schemeClr val="dk1"/>
        </a:solidFill>
        <a:effectLst/>
      </p:bgPr>
    </p:bg>
    <p:spTree>
      <p:nvGrpSpPr>
        <p:cNvPr id="1" name=""/>
        <p:cNvGrpSpPr/>
        <p:nvPr/>
      </p:nvGrpSpPr>
      <p:grpSpPr>
        <a:xfrm>
          <a:off x="0" y="0"/>
          <a:ext cx="0" cy="0"/>
          <a:chOff x="0" y="0"/>
          <a:chExt cx="0" cy="0"/>
        </a:xfrm>
      </p:grpSpPr>
      <p:sp>
        <p:nvSpPr>
          <p:cNvPr id="50" name="Google Shape;117;p25"/>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51" name="PlaceHolder 1"/>
          <p:cNvSpPr>
            <a:spLocks noGrp="1"/>
          </p:cNvSpPr>
          <p:nvPr>
            <p:ph type="title"/>
          </p:nvPr>
        </p:nvSpPr>
        <p:spPr>
          <a:xfrm>
            <a:off x="713160" y="539640"/>
            <a:ext cx="771732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STOM_2_1_1">
    <p:bg>
      <p:bgPr>
        <a:solidFill>
          <a:schemeClr val="dk1"/>
        </a:solidFill>
        <a:effectLst/>
      </p:bgPr>
    </p:bg>
    <p:spTree>
      <p:nvGrpSpPr>
        <p:cNvPr id="1" name=""/>
        <p:cNvGrpSpPr/>
        <p:nvPr/>
      </p:nvGrpSpPr>
      <p:grpSpPr>
        <a:xfrm>
          <a:off x="0" y="0"/>
          <a:ext cx="0" cy="0"/>
          <a:chOff x="0" y="0"/>
          <a:chExt cx="0" cy="0"/>
        </a:xfrm>
      </p:grpSpPr>
      <p:sp>
        <p:nvSpPr>
          <p:cNvPr id="52" name="Google Shape;120;p26"/>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u="none" strike="noStrike">
              <a:solidFill>
                <a:srgbClr val="000000"/>
              </a:solidFill>
              <a:effectLst/>
              <a:uFillTx/>
              <a:latin typeface="OpenSymbol"/>
            </a:endParaRPr>
          </a:p>
        </p:txBody>
      </p:sp>
      <p:sp>
        <p:nvSpPr>
          <p:cNvPr id="53" name="PlaceHolder 1"/>
          <p:cNvSpPr>
            <a:spLocks noGrp="1"/>
          </p:cNvSpPr>
          <p:nvPr>
            <p:ph type="title"/>
          </p:nvPr>
        </p:nvSpPr>
        <p:spPr>
          <a:xfrm>
            <a:off x="728640" y="539640"/>
            <a:ext cx="334728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
        <p:nvSpPr>
          <p:cNvPr id="54" name="PlaceHolder 2"/>
          <p:cNvSpPr>
            <a:spLocks noGrp="1"/>
          </p:cNvSpPr>
          <p:nvPr>
            <p:ph type="title"/>
          </p:nvPr>
        </p:nvSpPr>
        <p:spPr>
          <a:xfrm>
            <a:off x="4977720" y="539640"/>
            <a:ext cx="3458160" cy="482040"/>
          </a:xfrm>
          <a:prstGeom prst="rect">
            <a:avLst/>
          </a:prstGeom>
          <a:noFill/>
          <a:ln w="0">
            <a:noFill/>
          </a:ln>
        </p:spPr>
        <p:txBody>
          <a:bodyPr lIns="91440" tIns="91440" rIns="91440" bIns="91440" anchor="t">
            <a:noAutofit/>
          </a:bodyPr>
          <a:lstStyle/>
          <a:p>
            <a:pPr indent="0">
              <a:buNone/>
            </a:pPr>
            <a:r>
              <a:rPr lang="fr-FR" sz="2200" b="0" u="none" strike="noStrike">
                <a:solidFill>
                  <a:schemeClr val="dk1"/>
                </a:solidFill>
                <a:effectLst/>
                <a:uFillTx/>
                <a:latin typeface="Arial"/>
              </a:rPr>
              <a:t>Click to edit the title text format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2_1">
    <p:bg>
      <p:bgPr>
        <a:solidFill>
          <a:schemeClr val="lt1"/>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4767120" y="154800"/>
            <a:ext cx="414792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4" name="PlaceHolder 2"/>
          <p:cNvSpPr>
            <a:spLocks noGrp="1"/>
          </p:cNvSpPr>
          <p:nvPr>
            <p:ph type="title"/>
          </p:nvPr>
        </p:nvSpPr>
        <p:spPr>
          <a:xfrm>
            <a:off x="4767120" y="352656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5" name="PlaceHolder 3"/>
          <p:cNvSpPr>
            <a:spLocks noGrp="1"/>
          </p:cNvSpPr>
          <p:nvPr>
            <p:ph type="title"/>
          </p:nvPr>
        </p:nvSpPr>
        <p:spPr>
          <a:xfrm>
            <a:off x="4767120" y="413640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6" name="PlaceHolder 4"/>
          <p:cNvSpPr>
            <a:spLocks noGrp="1"/>
          </p:cNvSpPr>
          <p:nvPr>
            <p:ph type="title"/>
          </p:nvPr>
        </p:nvSpPr>
        <p:spPr>
          <a:xfrm>
            <a:off x="4767120" y="169740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7" name="PlaceHolder 5"/>
          <p:cNvSpPr>
            <a:spLocks noGrp="1"/>
          </p:cNvSpPr>
          <p:nvPr>
            <p:ph type="title"/>
          </p:nvPr>
        </p:nvSpPr>
        <p:spPr>
          <a:xfrm>
            <a:off x="4767120" y="230724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8" name="PlaceHolder 6"/>
          <p:cNvSpPr>
            <a:spLocks noGrp="1"/>
          </p:cNvSpPr>
          <p:nvPr>
            <p:ph type="title"/>
          </p:nvPr>
        </p:nvSpPr>
        <p:spPr>
          <a:xfrm>
            <a:off x="4767120" y="291708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9" name="PlaceHolder 7"/>
          <p:cNvSpPr>
            <a:spLocks noGrp="1"/>
          </p:cNvSpPr>
          <p:nvPr>
            <p:ph type="title"/>
          </p:nvPr>
        </p:nvSpPr>
        <p:spPr>
          <a:xfrm>
            <a:off x="4767120" y="1087920"/>
            <a:ext cx="558360" cy="4183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10" name="PlaceHolder 8"/>
          <p:cNvSpPr>
            <a:spLocks noGrp="1"/>
          </p:cNvSpPr>
          <p:nvPr>
            <p:ph type="body"/>
          </p:nvPr>
        </p:nvSpPr>
        <p:spPr>
          <a:xfrm>
            <a:off x="228600" y="228600"/>
            <a:ext cx="3547440" cy="46861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USTOM">
    <p:bg>
      <p:bgPr>
        <a:solidFill>
          <a:schemeClr val="lt1"/>
        </a:solid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738000" y="155520"/>
            <a:ext cx="8177400" cy="769320"/>
          </a:xfrm>
          <a:prstGeom prst="rect">
            <a:avLst/>
          </a:prstGeom>
          <a:noFill/>
          <a:ln w="0">
            <a:noFill/>
          </a:ln>
        </p:spPr>
        <p:txBody>
          <a:bodyPr lIns="91440" tIns="91440" rIns="91440" bIns="91440" anchor="t">
            <a:noAutofit/>
          </a:bodyPr>
          <a:lstStyle/>
          <a:p>
            <a:pPr indent="0">
              <a:buNone/>
            </a:pPr>
            <a:r>
              <a:rPr lang="fr-FR" sz="3800" b="0" u="none" strike="noStrike">
                <a:solidFill>
                  <a:schemeClr val="dk1"/>
                </a:solidFill>
                <a:effectLst/>
                <a:uFillTx/>
                <a:latin typeface="Arial"/>
              </a:rPr>
              <a:t>Click to edit the title text format</a:t>
            </a:r>
          </a:p>
        </p:txBody>
      </p:sp>
      <p:sp>
        <p:nvSpPr>
          <p:cNvPr id="12" name="PlaceHolder 2"/>
          <p:cNvSpPr>
            <a:spLocks noGrp="1"/>
          </p:cNvSpPr>
          <p:nvPr>
            <p:ph type="body"/>
          </p:nvPr>
        </p:nvSpPr>
        <p:spPr>
          <a:xfrm>
            <a:off x="2433600" y="1173240"/>
            <a:ext cx="6481440" cy="25855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2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2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2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2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200" b="0" u="none" strike="noStrike">
                <a:solidFill>
                  <a:srgbClr val="000000"/>
                </a:solidFill>
                <a:effectLst/>
                <a:uFillTx/>
                <a:latin typeface="Arial"/>
              </a:rPr>
              <a:t>Seventh Outline Level</a:t>
            </a:r>
          </a:p>
        </p:txBody>
      </p:sp>
      <p:cxnSp>
        <p:nvCxnSpPr>
          <p:cNvPr id="13" name="Google Shape;65;p14"/>
          <p:cNvCxnSpPr/>
          <p:nvPr/>
        </p:nvCxnSpPr>
        <p:spPr>
          <a:xfrm>
            <a:off x="532800" y="4219920"/>
            <a:ext cx="360" cy="695160"/>
          </a:xfrm>
          <a:prstGeom prst="straightConnector1">
            <a:avLst/>
          </a:prstGeom>
          <a:ln w="9525">
            <a:solidFill>
              <a:srgbClr val="080808"/>
            </a:solidFill>
            <a:roun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NE_COLUMN_TEXT_1">
    <p:bg>
      <p:bgPr>
        <a:solidFill>
          <a:schemeClr val="lt1"/>
        </a:solidFill>
        <a:effectLst/>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228600" y="155520"/>
            <a:ext cx="3998160" cy="138492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15" name="PlaceHolder 2"/>
          <p:cNvSpPr>
            <a:spLocks noGrp="1"/>
          </p:cNvSpPr>
          <p:nvPr>
            <p:ph type="body"/>
          </p:nvPr>
        </p:nvSpPr>
        <p:spPr>
          <a:xfrm>
            <a:off x="228600" y="2171160"/>
            <a:ext cx="3998160" cy="211356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Seventh Outline Level</a:t>
            </a:r>
          </a:p>
        </p:txBody>
      </p:sp>
      <p:sp>
        <p:nvSpPr>
          <p:cNvPr id="16" name="PlaceHolder 3"/>
          <p:cNvSpPr>
            <a:spLocks noGrp="1"/>
          </p:cNvSpPr>
          <p:nvPr>
            <p:ph type="body"/>
          </p:nvPr>
        </p:nvSpPr>
        <p:spPr>
          <a:xfrm>
            <a:off x="5367600" y="228600"/>
            <a:ext cx="3547440" cy="46861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_ONLY_1">
    <p:bg>
      <p:bgPr>
        <a:solidFill>
          <a:schemeClr val="lt1"/>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228600" y="155520"/>
            <a:ext cx="86864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1_1_1_2">
    <p:bg>
      <p:bgPr>
        <a:solidFill>
          <a:schemeClr val="lt1"/>
        </a:solidFill>
        <a:effectLst/>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4767120" y="2267280"/>
            <a:ext cx="557280" cy="4201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19" name="PlaceHolder 2"/>
          <p:cNvSpPr>
            <a:spLocks noGrp="1"/>
          </p:cNvSpPr>
          <p:nvPr>
            <p:ph type="title"/>
          </p:nvPr>
        </p:nvSpPr>
        <p:spPr>
          <a:xfrm>
            <a:off x="4767120" y="804960"/>
            <a:ext cx="557280" cy="4201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20" name="PlaceHolder 3"/>
          <p:cNvSpPr>
            <a:spLocks noGrp="1"/>
          </p:cNvSpPr>
          <p:nvPr>
            <p:ph type="title"/>
          </p:nvPr>
        </p:nvSpPr>
        <p:spPr>
          <a:xfrm>
            <a:off x="4767120" y="3729960"/>
            <a:ext cx="557280" cy="420120"/>
          </a:xfrm>
          <a:prstGeom prst="rect">
            <a:avLst/>
          </a:prstGeom>
          <a:noFill/>
          <a:ln w="0">
            <a:noFill/>
          </a:ln>
        </p:spPr>
        <p:txBody>
          <a:bodyPr lIns="91440" tIns="91440" rIns="91440" bIns="91440" anchor="ctr">
            <a:noAutofit/>
          </a:bodyPr>
          <a:lstStyle/>
          <a:p>
            <a:pPr indent="0" algn="r">
              <a:lnSpc>
                <a:spcPct val="100000"/>
              </a:lnSpc>
              <a:buNone/>
            </a:pPr>
            <a:r>
              <a:rPr lang="fr-FR" sz="1600" b="0" u="none" strike="noStrike">
                <a:solidFill>
                  <a:schemeClr val="dk2"/>
                </a:solidFill>
                <a:effectLst/>
                <a:uFillTx/>
                <a:latin typeface="Space Grotesk"/>
                <a:ea typeface="Space Grotesk"/>
              </a:rPr>
              <a:t>xx%</a:t>
            </a:r>
            <a:endParaRPr lang="fr-FR" sz="1600" b="0" u="none" strike="noStrike">
              <a:solidFill>
                <a:schemeClr val="dk1"/>
              </a:solidFill>
              <a:effectLst/>
              <a:uFillTx/>
              <a:latin typeface="Arial"/>
            </a:endParaRPr>
          </a:p>
        </p:txBody>
      </p:sp>
      <p:sp>
        <p:nvSpPr>
          <p:cNvPr id="21" name="PlaceHolder 4"/>
          <p:cNvSpPr>
            <a:spLocks noGrp="1"/>
          </p:cNvSpPr>
          <p:nvPr>
            <p:ph type="title"/>
          </p:nvPr>
        </p:nvSpPr>
        <p:spPr>
          <a:xfrm>
            <a:off x="4919400" y="155520"/>
            <a:ext cx="39956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22" name="PlaceHolder 5"/>
          <p:cNvSpPr>
            <a:spLocks noGrp="1"/>
          </p:cNvSpPr>
          <p:nvPr>
            <p:ph type="body"/>
          </p:nvPr>
        </p:nvSpPr>
        <p:spPr>
          <a:xfrm>
            <a:off x="228960" y="228600"/>
            <a:ext cx="3547440" cy="1388160"/>
          </a:xfrm>
          <a:prstGeom prst="rect">
            <a:avLst/>
          </a:prstGeom>
          <a:noFill/>
          <a:ln w="0">
            <a:noFill/>
          </a:ln>
        </p:spPr>
        <p:txBody>
          <a:bodyPr lIns="90000" tIns="45000" rIns="90000" bIns="45000" anchor="t">
            <a:normAutofit fontScale="5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23" name="PlaceHolder 6"/>
          <p:cNvSpPr>
            <a:spLocks noGrp="1"/>
          </p:cNvSpPr>
          <p:nvPr>
            <p:ph type="body"/>
          </p:nvPr>
        </p:nvSpPr>
        <p:spPr>
          <a:xfrm>
            <a:off x="228600" y="3525120"/>
            <a:ext cx="3547440" cy="1389600"/>
          </a:xfrm>
          <a:prstGeom prst="rect">
            <a:avLst/>
          </a:prstGeom>
          <a:noFill/>
          <a:ln w="0">
            <a:noFill/>
          </a:ln>
        </p:spPr>
        <p:txBody>
          <a:bodyPr lIns="90000" tIns="45000" rIns="90000" bIns="45000" anchor="t">
            <a:normAutofit fontScale="5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24" name="PlaceHolder 7"/>
          <p:cNvSpPr>
            <a:spLocks noGrp="1"/>
          </p:cNvSpPr>
          <p:nvPr>
            <p:ph type="body"/>
          </p:nvPr>
        </p:nvSpPr>
        <p:spPr>
          <a:xfrm>
            <a:off x="228600" y="1875960"/>
            <a:ext cx="3547440" cy="1389600"/>
          </a:xfrm>
          <a:prstGeom prst="rect">
            <a:avLst/>
          </a:prstGeom>
          <a:noFill/>
          <a:ln w="0">
            <a:noFill/>
          </a:ln>
        </p:spPr>
        <p:txBody>
          <a:bodyPr lIns="90000" tIns="45000" rIns="90000" bIns="45000" anchor="t">
            <a:normAutofit fontScale="55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1_1_1_1_1">
    <p:bg>
      <p:bgPr>
        <a:solidFill>
          <a:schemeClr val="lt1"/>
        </a:solidFill>
        <a:effectLst/>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228600" y="155520"/>
            <a:ext cx="3995640" cy="572400"/>
          </a:xfrm>
          <a:prstGeom prst="rect">
            <a:avLst/>
          </a:prstGeom>
          <a:noFill/>
          <a:ln w="0">
            <a:noFill/>
          </a:ln>
        </p:spPr>
        <p:txBody>
          <a:bodyPr lIns="91440" tIns="91440" rIns="91440" bIns="91440" anchor="t">
            <a:noAutofit/>
          </a:bodyPr>
          <a:lstStyle/>
          <a:p>
            <a:pPr indent="0">
              <a:buNone/>
            </a:pPr>
            <a:r>
              <a:rPr lang="fr-FR" sz="2600" b="0" u="none" strike="noStrike">
                <a:solidFill>
                  <a:schemeClr val="dk1"/>
                </a:solidFill>
                <a:effectLst/>
                <a:uFillTx/>
                <a:latin typeface="Arial"/>
              </a:rPr>
              <a:t>Click to edit the title text format</a:t>
            </a:r>
          </a:p>
        </p:txBody>
      </p:sp>
      <p:sp>
        <p:nvSpPr>
          <p:cNvPr id="26" name="PlaceHolder 2"/>
          <p:cNvSpPr>
            <a:spLocks noGrp="1"/>
          </p:cNvSpPr>
          <p:nvPr>
            <p:ph type="body"/>
          </p:nvPr>
        </p:nvSpPr>
        <p:spPr>
          <a:xfrm>
            <a:off x="5367960" y="228600"/>
            <a:ext cx="3547440" cy="46861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A20C5B-A602-4428-9850-0AC3D5AE4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6" name="PlaceHolder 1"/>
          <p:cNvSpPr>
            <a:spLocks noGrp="1"/>
          </p:cNvSpPr>
          <p:nvPr>
            <p:ph type="title"/>
          </p:nvPr>
        </p:nvSpPr>
        <p:spPr>
          <a:xfrm>
            <a:off x="526074" y="410223"/>
            <a:ext cx="8276760" cy="1214425"/>
          </a:xfrm>
          <a:prstGeom prst="rect">
            <a:avLst/>
          </a:prstGeom>
          <a:noFill/>
          <a:ln w="0">
            <a:noFill/>
          </a:ln>
          <a:effectLst>
            <a:outerShdw blurRad="114480" dist="9360" dir="5400000" rotWithShape="0">
              <a:srgbClr val="000000">
                <a:alpha val="25000"/>
              </a:srgbClr>
            </a:outerShdw>
          </a:effectLst>
        </p:spPr>
        <p:txBody>
          <a:bodyPr lIns="91440" tIns="91440" rIns="91440" bIns="91440" anchor="b">
            <a:normAutofit fontScale="90000"/>
          </a:bodyPr>
          <a:lstStyle/>
          <a:p>
            <a:pPr indent="0" algn="ctr">
              <a:lnSpc>
                <a:spcPct val="100000"/>
              </a:lnSpc>
              <a:buNone/>
              <a:tabLst>
                <a:tab pos="0" algn="l"/>
              </a:tabLst>
            </a:pPr>
            <a:r>
              <a:rPr lang="en-US" sz="4000" b="0" u="none" strike="noStrike" dirty="0">
                <a:solidFill>
                  <a:schemeClr val="dk1"/>
                </a:solidFill>
                <a:effectLst/>
                <a:uFillTx/>
                <a:latin typeface="Space Grotesk"/>
                <a:ea typeface="Space Grotesk"/>
              </a:rPr>
              <a:t>N.M. Archaeology Field Training</a:t>
            </a:r>
            <a:br>
              <a:rPr lang="en-US" sz="4000" b="0" u="none" strike="noStrike" dirty="0">
                <a:solidFill>
                  <a:schemeClr val="dk1"/>
                </a:solidFill>
                <a:effectLst/>
                <a:uFillTx/>
                <a:latin typeface="Space Grotesk"/>
                <a:ea typeface="Space Grotesk"/>
              </a:rPr>
            </a:br>
            <a:r>
              <a:rPr lang="en-US" sz="4000" b="0" u="none" strike="noStrike" dirty="0">
                <a:solidFill>
                  <a:schemeClr val="dk1"/>
                </a:solidFill>
                <a:effectLst/>
                <a:uFillTx/>
                <a:latin typeface="Space Grotesk"/>
                <a:ea typeface="Space Grotesk"/>
              </a:rPr>
              <a:t>Pilot Program – FY26</a:t>
            </a:r>
            <a:endParaRPr lang="fr-FR" sz="4000" b="0" u="none" strike="noStrike" dirty="0">
              <a:solidFill>
                <a:schemeClr val="dk1"/>
              </a:solidFill>
              <a:effectLst/>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1260043" y="228600"/>
            <a:ext cx="3077870" cy="7050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rgbClr val="FF0000"/>
                </a:solidFill>
                <a:effectLst/>
                <a:uFillTx/>
                <a:latin typeface="Space Grotesk"/>
                <a:ea typeface="Space Grotesk"/>
              </a:rPr>
              <a:t>Conclusions</a:t>
            </a:r>
            <a:endParaRPr lang="fr-FR" sz="2600" b="0" u="none" strike="noStrike" dirty="0">
              <a:solidFill>
                <a:srgbClr val="FF0000"/>
              </a:solidFill>
              <a:effectLst/>
              <a:uFillTx/>
              <a:latin typeface="Arial"/>
            </a:endParaRPr>
          </a:p>
        </p:txBody>
      </p:sp>
      <p:sp>
        <p:nvSpPr>
          <p:cNvPr id="88" name="PlaceHolder 2"/>
          <p:cNvSpPr>
            <a:spLocks noGrp="1"/>
          </p:cNvSpPr>
          <p:nvPr>
            <p:ph/>
          </p:nvPr>
        </p:nvSpPr>
        <p:spPr>
          <a:xfrm>
            <a:off x="921471" y="1103861"/>
            <a:ext cx="4000320" cy="3475454"/>
          </a:xfrm>
          <a:prstGeom prst="rect">
            <a:avLst/>
          </a:prstGeom>
          <a:noFill/>
          <a:ln w="0">
            <a:noFill/>
          </a:ln>
        </p:spPr>
        <p:txBody>
          <a:bodyPr lIns="91440" tIns="91440" rIns="91440" bIns="91440" anchor="t">
            <a:normAutofit lnSpcReduction="9999"/>
          </a:bodyPr>
          <a:lstStyle/>
          <a:p>
            <a:pPr indent="0">
              <a:lnSpc>
                <a:spcPct val="120000"/>
              </a:lnSpc>
              <a:buNone/>
              <a:tabLst>
                <a:tab pos="0" algn="l"/>
              </a:tabLst>
            </a:pPr>
            <a:r>
              <a:rPr lang="en-US" sz="1400" b="0" u="none" strike="noStrike" dirty="0">
                <a:solidFill>
                  <a:schemeClr val="dk1"/>
                </a:solidFill>
                <a:effectLst/>
                <a:uFillTx/>
                <a:latin typeface="Poppins"/>
                <a:ea typeface="Poppins"/>
              </a:rPr>
              <a:t>*This statewide archaeological training program is a robust collaboration that enhances New Mexico’s workforce in heritage preservation. Through comprehensive curriculum design, strategic site selection, and rigorous evaluation, it equips residents with marketable skills. </a:t>
            </a:r>
          </a:p>
          <a:p>
            <a:pPr indent="0">
              <a:lnSpc>
                <a:spcPct val="120000"/>
              </a:lnSpc>
              <a:buNone/>
              <a:tabLst>
                <a:tab pos="0" algn="l"/>
              </a:tabLst>
            </a:pPr>
            <a:endParaRPr lang="en-US" sz="1400" b="0" u="none" strike="noStrike" dirty="0">
              <a:solidFill>
                <a:schemeClr val="dk1"/>
              </a:solidFill>
              <a:effectLst/>
              <a:uFillTx/>
              <a:latin typeface="Poppins"/>
              <a:ea typeface="Poppins"/>
            </a:endParaRPr>
          </a:p>
          <a:p>
            <a:pPr indent="0">
              <a:lnSpc>
                <a:spcPct val="120000"/>
              </a:lnSpc>
              <a:buNone/>
              <a:tabLst>
                <a:tab pos="0" algn="l"/>
              </a:tabLst>
            </a:pPr>
            <a:r>
              <a:rPr lang="en-US" sz="1400" b="0" u="none" strike="noStrike" dirty="0">
                <a:solidFill>
                  <a:schemeClr val="dk1"/>
                </a:solidFill>
                <a:effectLst/>
                <a:uFillTx/>
                <a:latin typeface="Poppins"/>
                <a:ea typeface="Poppins"/>
              </a:rPr>
              <a:t>*Financial support and practical experiences ensure broad participation, promoting a sustainable model for ongoing archaeological training and professional development.</a:t>
            </a:r>
            <a:endParaRPr lang="fr-FR" sz="1400" b="0" u="none" strike="noStrike" dirty="0">
              <a:solidFill>
                <a:srgbClr val="000000"/>
              </a:solidFill>
              <a:effectLst/>
              <a:uFillTx/>
              <a:latin typeface="Arial"/>
            </a:endParaRPr>
          </a:p>
        </p:txBody>
      </p:sp>
      <p:cxnSp>
        <p:nvCxnSpPr>
          <p:cNvPr id="89" name="Google Shape;173;p31"/>
          <p:cNvCxnSpPr/>
          <p:nvPr/>
        </p:nvCxnSpPr>
        <p:spPr>
          <a:xfrm>
            <a:off x="5214960" y="2574000"/>
            <a:ext cx="360" cy="2341080"/>
          </a:xfrm>
          <a:prstGeom prst="straightConnector1">
            <a:avLst/>
          </a:prstGeom>
          <a:ln w="9525">
            <a:solidFill>
              <a:srgbClr val="080808"/>
            </a:solidFill>
            <a:round/>
          </a:ln>
        </p:spPr>
      </p:cxnSp>
      <p:pic>
        <p:nvPicPr>
          <p:cNvPr id="2" name="Picture 1">
            <a:extLst>
              <a:ext uri="{FF2B5EF4-FFF2-40B4-BE49-F238E27FC236}">
                <a16:creationId xmlns:a16="http://schemas.microsoft.com/office/drawing/2014/main" id="{C2D59835-832B-4C77-5990-56164E52B7FA}"/>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96606" y="322976"/>
            <a:ext cx="524865" cy="534364"/>
          </a:xfrm>
          <a:prstGeom prst="rect">
            <a:avLst/>
          </a:prstGeom>
        </p:spPr>
      </p:pic>
      <p:pic>
        <p:nvPicPr>
          <p:cNvPr id="10" name="Picture 9">
            <a:extLst>
              <a:ext uri="{FF2B5EF4-FFF2-40B4-BE49-F238E27FC236}">
                <a16:creationId xmlns:a16="http://schemas.microsoft.com/office/drawing/2014/main" id="{6FB61C65-4D73-4F4F-9D0B-B60758555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49352" y="813543"/>
            <a:ext cx="4680981" cy="35107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2A07C0-ED76-0CBA-6A27-114ACC168864}"/>
              </a:ext>
            </a:extLst>
          </p:cNvPr>
          <p:cNvSpPr txBox="1"/>
          <p:nvPr/>
        </p:nvSpPr>
        <p:spPr>
          <a:xfrm>
            <a:off x="3825631" y="972011"/>
            <a:ext cx="2856523" cy="954107"/>
          </a:xfrm>
          <a:prstGeom prst="rect">
            <a:avLst/>
          </a:prstGeom>
          <a:noFill/>
        </p:spPr>
        <p:txBody>
          <a:bodyPr wrap="square">
            <a:spAutoFit/>
          </a:bodyPr>
          <a:lstStyle/>
          <a:p>
            <a:r>
              <a:rPr lang="en" sz="2800" b="0" u="none" strike="noStrike" dirty="0">
                <a:solidFill>
                  <a:srgbClr val="FF0000"/>
                </a:solidFill>
                <a:effectLst/>
                <a:uFillTx/>
                <a:latin typeface="Space Grotesk"/>
                <a:ea typeface="Space Grotesk"/>
              </a:rPr>
              <a:t>Thank You!</a:t>
            </a:r>
          </a:p>
          <a:p>
            <a:endParaRPr lang="en-US" sz="2800" dirty="0"/>
          </a:p>
        </p:txBody>
      </p:sp>
      <p:sp>
        <p:nvSpPr>
          <p:cNvPr id="5" name="TextBox 4">
            <a:extLst>
              <a:ext uri="{FF2B5EF4-FFF2-40B4-BE49-F238E27FC236}">
                <a16:creationId xmlns:a16="http://schemas.microsoft.com/office/drawing/2014/main" id="{AA13BCE9-EC85-3E84-DD50-B027549D8EE7}"/>
              </a:ext>
            </a:extLst>
          </p:cNvPr>
          <p:cNvSpPr txBox="1"/>
          <p:nvPr/>
        </p:nvSpPr>
        <p:spPr>
          <a:xfrm>
            <a:off x="2286000" y="1612170"/>
            <a:ext cx="4654062" cy="2195473"/>
          </a:xfrm>
          <a:prstGeom prst="rect">
            <a:avLst/>
          </a:prstGeom>
          <a:noFill/>
        </p:spPr>
        <p:txBody>
          <a:bodyPr wrap="square">
            <a:spAutoFit/>
          </a:bodyPr>
          <a:lstStyle/>
          <a:p>
            <a:pPr indent="0" algn="ctr">
              <a:lnSpc>
                <a:spcPct val="100000"/>
              </a:lnSpc>
              <a:buNone/>
              <a:tabLst>
                <a:tab pos="0" algn="l"/>
              </a:tabLst>
            </a:pPr>
            <a:r>
              <a:rPr lang="en" sz="1800" b="0" u="none" strike="noStrike" dirty="0">
                <a:solidFill>
                  <a:schemeClr val="dk1"/>
                </a:solidFill>
                <a:effectLst/>
                <a:uFillTx/>
                <a:latin typeface="Poppins"/>
                <a:ea typeface="Poppins"/>
              </a:rPr>
              <a:t>Do you have any questions?</a:t>
            </a:r>
          </a:p>
          <a:p>
            <a:pPr indent="0" algn="ctr">
              <a:lnSpc>
                <a:spcPct val="100000"/>
              </a:lnSpc>
              <a:buNone/>
              <a:tabLst>
                <a:tab pos="0" algn="l"/>
              </a:tabLst>
            </a:pPr>
            <a:endParaRPr lang="en-US" sz="1800" b="0" u="none" strike="noStrike" dirty="0">
              <a:solidFill>
                <a:srgbClr val="000000"/>
              </a:solidFill>
              <a:effectLst/>
              <a:uFillTx/>
              <a:latin typeface="OpenSymbol"/>
            </a:endParaRPr>
          </a:p>
          <a:p>
            <a:pPr indent="0" algn="ctr">
              <a:lnSpc>
                <a:spcPct val="100000"/>
              </a:lnSpc>
              <a:spcBef>
                <a:spcPts val="1001"/>
              </a:spcBef>
              <a:buNone/>
              <a:tabLst>
                <a:tab pos="0" algn="l"/>
              </a:tabLst>
            </a:pPr>
            <a:r>
              <a:rPr lang="en" sz="1400" dirty="0">
                <a:solidFill>
                  <a:schemeClr val="dk1"/>
                </a:solidFill>
                <a:latin typeface="Poppins"/>
              </a:rPr>
              <a:t>Miles Mitchell</a:t>
            </a:r>
          </a:p>
          <a:p>
            <a:pPr indent="0" algn="ctr">
              <a:lnSpc>
                <a:spcPct val="100000"/>
              </a:lnSpc>
              <a:spcBef>
                <a:spcPts val="1001"/>
              </a:spcBef>
              <a:buNone/>
              <a:tabLst>
                <a:tab pos="0" algn="l"/>
              </a:tabLst>
            </a:pPr>
            <a:r>
              <a:rPr lang="en" sz="1400" b="0" i="1" u="none" strike="noStrike" dirty="0">
                <a:solidFill>
                  <a:schemeClr val="dk1"/>
                </a:solidFill>
                <a:effectLst/>
                <a:uFillTx/>
                <a:latin typeface="Poppins"/>
              </a:rPr>
              <a:t>SWCD Specialist</a:t>
            </a:r>
            <a:endParaRPr lang="en-US" sz="1400" b="0" i="1" u="none" strike="noStrike" dirty="0">
              <a:solidFill>
                <a:srgbClr val="000000"/>
              </a:solidFill>
              <a:effectLst/>
              <a:uFillTx/>
              <a:latin typeface="OpenSymbol"/>
            </a:endParaRPr>
          </a:p>
          <a:p>
            <a:pPr indent="0" algn="ctr">
              <a:lnSpc>
                <a:spcPct val="100000"/>
              </a:lnSpc>
              <a:buNone/>
              <a:tabLst>
                <a:tab pos="0" algn="l"/>
              </a:tabLst>
            </a:pPr>
            <a:r>
              <a:rPr lang="en" sz="1400" i="1" dirty="0">
                <a:solidFill>
                  <a:schemeClr val="dk1"/>
                </a:solidFill>
                <a:latin typeface="Poppins"/>
              </a:rPr>
              <a:t>NMDA Natural Resource Policy/Planning Analyst</a:t>
            </a:r>
          </a:p>
          <a:p>
            <a:pPr indent="0" algn="ctr">
              <a:lnSpc>
                <a:spcPct val="100000"/>
              </a:lnSpc>
              <a:buNone/>
              <a:tabLst>
                <a:tab pos="0" algn="l"/>
              </a:tabLst>
            </a:pPr>
            <a:endParaRPr lang="en" sz="1400" i="1" dirty="0">
              <a:solidFill>
                <a:schemeClr val="dk1"/>
              </a:solidFill>
              <a:latin typeface="Poppins"/>
            </a:endParaRPr>
          </a:p>
          <a:p>
            <a:pPr indent="0" algn="ctr">
              <a:lnSpc>
                <a:spcPct val="100000"/>
              </a:lnSpc>
              <a:buNone/>
              <a:tabLst>
                <a:tab pos="0" algn="l"/>
              </a:tabLst>
            </a:pPr>
            <a:r>
              <a:rPr lang="en" sz="1400" i="1" dirty="0">
                <a:solidFill>
                  <a:schemeClr val="dk1"/>
                </a:solidFill>
                <a:latin typeface="Poppins"/>
              </a:rPr>
              <a:t>(575) 339 3105</a:t>
            </a:r>
            <a:endParaRPr lang="en" sz="1400" b="0" i="1" u="none" strike="noStrike" dirty="0">
              <a:solidFill>
                <a:schemeClr val="dk1"/>
              </a:solidFill>
              <a:effectLst/>
              <a:uFillTx/>
              <a:latin typeface="Poppins"/>
            </a:endParaRPr>
          </a:p>
          <a:p>
            <a:pPr indent="0" algn="ctr">
              <a:lnSpc>
                <a:spcPct val="100000"/>
              </a:lnSpc>
              <a:buNone/>
              <a:tabLst>
                <a:tab pos="0" algn="l"/>
              </a:tabLst>
            </a:pPr>
            <a:r>
              <a:rPr lang="en" sz="1400" dirty="0">
                <a:solidFill>
                  <a:srgbClr val="00B0F0"/>
                </a:solidFill>
                <a:latin typeface="Poppins"/>
              </a:rPr>
              <a:t>mmitchell@nmda.nmsu.edu</a:t>
            </a:r>
            <a:endParaRPr lang="en-US" sz="1400" b="0" u="none" strike="noStrike" dirty="0">
              <a:solidFill>
                <a:srgbClr val="00B0F0"/>
              </a:solidFill>
              <a:effectLst/>
              <a:uFillTx/>
              <a:latin typeface="OpenSymbol"/>
            </a:endParaRPr>
          </a:p>
        </p:txBody>
      </p:sp>
      <p:pic>
        <p:nvPicPr>
          <p:cNvPr id="6" name="Picture 5">
            <a:extLst>
              <a:ext uri="{FF2B5EF4-FFF2-40B4-BE49-F238E27FC236}">
                <a16:creationId xmlns:a16="http://schemas.microsoft.com/office/drawing/2014/main" id="{348D55E2-AD59-AFCB-DEDE-C113BD79188A}"/>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977232" y="719562"/>
            <a:ext cx="1023933" cy="933128"/>
          </a:xfrm>
          <a:prstGeom prst="rect">
            <a:avLst/>
          </a:prstGeom>
        </p:spPr>
      </p:pic>
      <p:pic>
        <p:nvPicPr>
          <p:cNvPr id="7" name="Picture 6">
            <a:extLst>
              <a:ext uri="{FF2B5EF4-FFF2-40B4-BE49-F238E27FC236}">
                <a16:creationId xmlns:a16="http://schemas.microsoft.com/office/drawing/2014/main" id="{FF4D08F8-E58B-7BFF-302F-6C9AC41078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861" y="1039445"/>
            <a:ext cx="703385" cy="293689"/>
          </a:xfrm>
          <a:prstGeom prst="rect">
            <a:avLst/>
          </a:prstGeom>
        </p:spPr>
      </p:pic>
    </p:spTree>
    <p:extLst>
      <p:ext uri="{BB962C8B-B14F-4D97-AF65-F5344CB8AC3E}">
        <p14:creationId xmlns:p14="http://schemas.microsoft.com/office/powerpoint/2010/main" val="371618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896112" y="228601"/>
            <a:ext cx="7781602" cy="1339796"/>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US" sz="1600" dirty="0">
                <a:solidFill>
                  <a:srgbClr val="FF0000"/>
                </a:solidFill>
                <a:latin typeface="Space Grotesk"/>
                <a:ea typeface="Space Grotesk"/>
              </a:rPr>
              <a:t>New Mexico Office of Archaeological Studies</a:t>
            </a:r>
            <a:br>
              <a:rPr lang="en-US" sz="1600" dirty="0">
                <a:solidFill>
                  <a:srgbClr val="FF0000"/>
                </a:solidFill>
                <a:latin typeface="Space Grotesk"/>
                <a:ea typeface="Space Grotesk"/>
              </a:rPr>
            </a:br>
            <a:r>
              <a:rPr lang="en-US" sz="1200" dirty="0">
                <a:solidFill>
                  <a:srgbClr val="FF0000"/>
                </a:solidFill>
                <a:latin typeface="Space Grotesk"/>
                <a:ea typeface="Space Grotesk"/>
              </a:rPr>
              <a:t>&amp;</a:t>
            </a:r>
            <a:br>
              <a:rPr lang="en-US" sz="1600" dirty="0">
                <a:solidFill>
                  <a:srgbClr val="FF0000"/>
                </a:solidFill>
                <a:latin typeface="Space Grotesk"/>
                <a:ea typeface="Space Grotesk"/>
              </a:rPr>
            </a:br>
            <a:r>
              <a:rPr lang="en-US" sz="1600" dirty="0">
                <a:solidFill>
                  <a:srgbClr val="FF0000"/>
                </a:solidFill>
                <a:latin typeface="Space Grotesk"/>
                <a:ea typeface="Space Grotesk"/>
              </a:rPr>
              <a:t>New Mexico Department of Agriculture</a:t>
            </a:r>
            <a:br>
              <a:rPr lang="en-US" sz="1600" dirty="0">
                <a:solidFill>
                  <a:srgbClr val="FF0000"/>
                </a:solidFill>
                <a:latin typeface="Space Grotesk"/>
                <a:ea typeface="Space Grotesk"/>
              </a:rPr>
            </a:br>
            <a:br>
              <a:rPr lang="en-US" sz="1600" dirty="0">
                <a:solidFill>
                  <a:srgbClr val="FF0000"/>
                </a:solidFill>
                <a:latin typeface="Space Grotesk"/>
                <a:ea typeface="Space Grotesk"/>
              </a:rPr>
            </a:br>
            <a:r>
              <a:rPr lang="en-US" sz="1600" dirty="0">
                <a:solidFill>
                  <a:srgbClr val="FF0000"/>
                </a:solidFill>
                <a:latin typeface="Space Grotesk"/>
                <a:ea typeface="Space Grotesk"/>
              </a:rPr>
              <a:t>ARCHAEOLOGY FIELD TRAINING PILOT PROGRAM</a:t>
            </a:r>
            <a:br>
              <a:rPr lang="en-US" sz="1600" b="0" u="none" strike="noStrike" dirty="0">
                <a:solidFill>
                  <a:srgbClr val="FF0000"/>
                </a:solidFill>
                <a:effectLst/>
                <a:uFillTx/>
                <a:latin typeface="Space Grotesk"/>
                <a:ea typeface="Space Grotesk"/>
              </a:rPr>
            </a:br>
            <a:endParaRPr lang="fr-FR" sz="1600" b="0" u="none" strike="noStrike" dirty="0">
              <a:solidFill>
                <a:srgbClr val="FF0000"/>
              </a:solidFill>
              <a:effectLst/>
              <a:uFillTx/>
              <a:latin typeface="Arial"/>
            </a:endParaRPr>
          </a:p>
        </p:txBody>
      </p:sp>
      <p:sp>
        <p:nvSpPr>
          <p:cNvPr id="60" name="PlaceHolder 2"/>
          <p:cNvSpPr>
            <a:spLocks noGrp="1"/>
          </p:cNvSpPr>
          <p:nvPr>
            <p:ph/>
          </p:nvPr>
        </p:nvSpPr>
        <p:spPr>
          <a:xfrm>
            <a:off x="252248" y="1790239"/>
            <a:ext cx="4177862" cy="2419627"/>
          </a:xfrm>
          <a:prstGeom prst="rect">
            <a:avLst/>
          </a:prstGeom>
          <a:noFill/>
          <a:ln w="0">
            <a:noFill/>
          </a:ln>
        </p:spPr>
        <p:txBody>
          <a:bodyPr lIns="91440" tIns="91440" rIns="91440" bIns="91440" anchor="t">
            <a:normAutofit lnSpcReduction="9999"/>
          </a:bodyPr>
          <a:lstStyle/>
          <a:p>
            <a:pPr>
              <a:lnSpc>
                <a:spcPct val="120000"/>
              </a:lnSpc>
              <a:tabLst>
                <a:tab pos="0" algn="l"/>
              </a:tabLst>
            </a:pPr>
            <a:r>
              <a:rPr lang="en-US" sz="1500" b="0" u="none" strike="noStrike" dirty="0">
                <a:solidFill>
                  <a:schemeClr val="dk1"/>
                </a:solidFill>
                <a:effectLst/>
                <a:uFillTx/>
                <a:latin typeface="Poppins"/>
                <a:ea typeface="Poppins"/>
              </a:rPr>
              <a:t>Per the direction of the N</a:t>
            </a:r>
            <a:r>
              <a:rPr lang="en-US" sz="1500" dirty="0">
                <a:solidFill>
                  <a:schemeClr val="dk1"/>
                </a:solidFill>
                <a:latin typeface="Poppins"/>
                <a:ea typeface="Poppins"/>
              </a:rPr>
              <a:t>ew Mexico Legislature, t</a:t>
            </a:r>
            <a:r>
              <a:rPr lang="en-US" sz="1500" b="0" u="none" strike="noStrike" dirty="0">
                <a:solidFill>
                  <a:schemeClr val="dk1"/>
                </a:solidFill>
                <a:effectLst/>
                <a:uFillTx/>
                <a:latin typeface="Poppins"/>
                <a:ea typeface="Poppins"/>
              </a:rPr>
              <a:t>he New Mexico Department of Agriculture (NMDA) launched a statewide archaeological field training program in </a:t>
            </a:r>
            <a:r>
              <a:rPr lang="en-US" sz="1500" dirty="0">
                <a:solidFill>
                  <a:schemeClr val="dk1"/>
                </a:solidFill>
                <a:latin typeface="Poppins"/>
                <a:ea typeface="Poppins"/>
              </a:rPr>
              <a:t>2025 in partnership with the Department of Cultural Affairs (NMDCA).</a:t>
            </a:r>
            <a:endParaRPr lang="en-US" sz="1500" b="0" u="none" strike="noStrike" dirty="0">
              <a:solidFill>
                <a:schemeClr val="dk1"/>
              </a:solidFill>
              <a:effectLst/>
              <a:uFillTx/>
              <a:latin typeface="Poppins"/>
              <a:ea typeface="Poppins"/>
            </a:endParaRPr>
          </a:p>
          <a:p>
            <a:pPr indent="0">
              <a:lnSpc>
                <a:spcPct val="120000"/>
              </a:lnSpc>
              <a:buNone/>
              <a:tabLst>
                <a:tab pos="0" algn="l"/>
              </a:tabLst>
            </a:pPr>
            <a:endParaRPr lang="en-US" sz="1400" b="0" u="none" strike="noStrike" dirty="0">
              <a:solidFill>
                <a:schemeClr val="dk1"/>
              </a:solidFill>
              <a:effectLst/>
              <a:uFillTx/>
              <a:latin typeface="Poppins"/>
              <a:ea typeface="Poppins"/>
            </a:endParaRPr>
          </a:p>
        </p:txBody>
      </p:sp>
      <p:pic>
        <p:nvPicPr>
          <p:cNvPr id="2" name="Picture 1">
            <a:extLst>
              <a:ext uri="{FF2B5EF4-FFF2-40B4-BE49-F238E27FC236}">
                <a16:creationId xmlns:a16="http://schemas.microsoft.com/office/drawing/2014/main" id="{03E57E0D-AF13-B995-7540-A9B39AAF1BBC}"/>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74905" y="228600"/>
            <a:ext cx="685800" cy="534364"/>
          </a:xfrm>
          <a:prstGeom prst="rect">
            <a:avLst/>
          </a:prstGeom>
        </p:spPr>
      </p:pic>
      <p:grpSp>
        <p:nvGrpSpPr>
          <p:cNvPr id="18" name="Group 17">
            <a:extLst>
              <a:ext uri="{FF2B5EF4-FFF2-40B4-BE49-F238E27FC236}">
                <a16:creationId xmlns:a16="http://schemas.microsoft.com/office/drawing/2014/main" id="{BD469DED-C1D1-4DDB-9E77-3998CE3A15C4}"/>
              </a:ext>
            </a:extLst>
          </p:cNvPr>
          <p:cNvGrpSpPr/>
          <p:nvPr/>
        </p:nvGrpSpPr>
        <p:grpSpPr>
          <a:xfrm>
            <a:off x="1244724" y="3341193"/>
            <a:ext cx="6496358" cy="1498820"/>
            <a:chOff x="1244724" y="3341193"/>
            <a:chExt cx="6496358" cy="1498820"/>
          </a:xfrm>
        </p:grpSpPr>
        <p:pic>
          <p:nvPicPr>
            <p:cNvPr id="16" name="Picture 15">
              <a:extLst>
                <a:ext uri="{FF2B5EF4-FFF2-40B4-BE49-F238E27FC236}">
                  <a16:creationId xmlns:a16="http://schemas.microsoft.com/office/drawing/2014/main" id="{98C3F03C-C9EC-4405-B2FB-C5BB6A82833A}"/>
                </a:ext>
              </a:extLst>
            </p:cNvPr>
            <p:cNvPicPr>
              <a:picLocks noChangeAspect="1"/>
            </p:cNvPicPr>
            <p:nvPr/>
          </p:nvPicPr>
          <p:blipFill rotWithShape="1">
            <a:blip r:embed="rId3"/>
            <a:srcRect l="4401" t="29016" r="7574" b="54038"/>
            <a:stretch/>
          </p:blipFill>
          <p:spPr>
            <a:xfrm>
              <a:off x="1244725" y="3880987"/>
              <a:ext cx="6496357" cy="959026"/>
            </a:xfrm>
            <a:prstGeom prst="rect">
              <a:avLst/>
            </a:prstGeom>
          </p:spPr>
        </p:pic>
        <p:pic>
          <p:nvPicPr>
            <p:cNvPr id="17" name="Picture 16">
              <a:extLst>
                <a:ext uri="{FF2B5EF4-FFF2-40B4-BE49-F238E27FC236}">
                  <a16:creationId xmlns:a16="http://schemas.microsoft.com/office/drawing/2014/main" id="{9E8CD656-0FBC-4A63-9EF5-B8FF6F640BA4}"/>
                </a:ext>
              </a:extLst>
            </p:cNvPr>
            <p:cNvPicPr>
              <a:picLocks noChangeAspect="1"/>
            </p:cNvPicPr>
            <p:nvPr/>
          </p:nvPicPr>
          <p:blipFill rotWithShape="1">
            <a:blip r:embed="rId3"/>
            <a:srcRect l="6071" t="4399" r="7573" b="85449"/>
            <a:stretch/>
          </p:blipFill>
          <p:spPr>
            <a:xfrm>
              <a:off x="1244724" y="3341193"/>
              <a:ext cx="6496358" cy="585688"/>
            </a:xfrm>
            <a:prstGeom prst="rect">
              <a:avLst/>
            </a:prstGeom>
          </p:spPr>
        </p:pic>
      </p:grpSp>
      <p:sp>
        <p:nvSpPr>
          <p:cNvPr id="13" name="Rectangle 12">
            <a:extLst>
              <a:ext uri="{FF2B5EF4-FFF2-40B4-BE49-F238E27FC236}">
                <a16:creationId xmlns:a16="http://schemas.microsoft.com/office/drawing/2014/main" id="{9028FFE2-2DF5-4015-B17A-3C57B4117FCF}"/>
              </a:ext>
            </a:extLst>
          </p:cNvPr>
          <p:cNvSpPr/>
          <p:nvPr/>
        </p:nvSpPr>
        <p:spPr>
          <a:xfrm>
            <a:off x="4643663" y="1790239"/>
            <a:ext cx="4311151" cy="1457387"/>
          </a:xfrm>
          <a:prstGeom prst="rect">
            <a:avLst/>
          </a:prstGeom>
        </p:spPr>
        <p:txBody>
          <a:bodyPr wrap="square">
            <a:spAutoFit/>
          </a:bodyPr>
          <a:lstStyle/>
          <a:p>
            <a:pPr indent="0">
              <a:lnSpc>
                <a:spcPct val="120000"/>
              </a:lnSpc>
              <a:buNone/>
              <a:tabLst>
                <a:tab pos="0" algn="l"/>
              </a:tabLst>
            </a:pPr>
            <a:r>
              <a:rPr lang="en-US" sz="1500" dirty="0">
                <a:solidFill>
                  <a:schemeClr val="dk1"/>
                </a:solidFill>
                <a:latin typeface="Poppins"/>
                <a:ea typeface="Poppins"/>
              </a:rPr>
              <a:t>This pilot program aims to equip New Mexicans with the professional skills necessary for archaeological fieldwork, enhancing workforce development in this sector through a structured, multi-phase training model.</a:t>
            </a:r>
            <a:endParaRPr lang="fr-FR" sz="1500" dirty="0">
              <a:solidFill>
                <a:srgbClr val="000000"/>
              </a:solidFill>
            </a:endParaRPr>
          </a:p>
        </p:txBody>
      </p:sp>
      <p:sp>
        <p:nvSpPr>
          <p:cNvPr id="19" name="Rectangle 18">
            <a:extLst>
              <a:ext uri="{FF2B5EF4-FFF2-40B4-BE49-F238E27FC236}">
                <a16:creationId xmlns:a16="http://schemas.microsoft.com/office/drawing/2014/main" id="{07CAD35D-BB03-4600-BDE2-66003D5919D3}"/>
              </a:ext>
            </a:extLst>
          </p:cNvPr>
          <p:cNvSpPr/>
          <p:nvPr/>
        </p:nvSpPr>
        <p:spPr>
          <a:xfrm>
            <a:off x="1244723" y="3341193"/>
            <a:ext cx="6496357" cy="14988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1455725" y="152280"/>
            <a:ext cx="7395666" cy="1149826"/>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US" sz="3800" b="0" u="none" strike="noStrike" dirty="0">
                <a:solidFill>
                  <a:srgbClr val="FF0000"/>
                </a:solidFill>
                <a:effectLst/>
                <a:uFillTx/>
                <a:latin typeface="Space Grotesk"/>
                <a:ea typeface="Space Grotesk"/>
              </a:rPr>
              <a:t>Collaboration Between NMDA and NMDCA</a:t>
            </a:r>
            <a:endParaRPr lang="fr-FR" sz="3800" b="0" u="none" strike="noStrike" dirty="0">
              <a:solidFill>
                <a:srgbClr val="FF0000"/>
              </a:solidFill>
              <a:effectLst/>
              <a:uFillTx/>
              <a:latin typeface="Arial"/>
            </a:endParaRPr>
          </a:p>
        </p:txBody>
      </p:sp>
      <p:sp>
        <p:nvSpPr>
          <p:cNvPr id="73" name="PlaceHolder 2"/>
          <p:cNvSpPr>
            <a:spLocks noGrp="1"/>
          </p:cNvSpPr>
          <p:nvPr>
            <p:ph/>
          </p:nvPr>
        </p:nvSpPr>
        <p:spPr>
          <a:xfrm>
            <a:off x="1294792" y="1668874"/>
            <a:ext cx="6486120" cy="2580840"/>
          </a:xfrm>
          <a:prstGeom prst="rect">
            <a:avLst/>
          </a:prstGeom>
          <a:noFill/>
          <a:ln w="0">
            <a:noFill/>
          </a:ln>
        </p:spPr>
        <p:txBody>
          <a:bodyPr lIns="91440" tIns="91440" rIns="91440" bIns="91440" anchor="t">
            <a:normAutofit/>
          </a:bodyPr>
          <a:lstStyle/>
          <a:p>
            <a:pPr indent="0">
              <a:lnSpc>
                <a:spcPct val="120000"/>
              </a:lnSpc>
              <a:buNone/>
              <a:tabLst>
                <a:tab pos="0" algn="l"/>
              </a:tabLst>
            </a:pPr>
            <a:r>
              <a:rPr lang="en-US" sz="1400" b="0" u="none" strike="noStrike" dirty="0">
                <a:solidFill>
                  <a:schemeClr val="dk1"/>
                </a:solidFill>
                <a:effectLst/>
                <a:uFillTx/>
                <a:latin typeface="Poppins"/>
                <a:ea typeface="Poppins"/>
              </a:rPr>
              <a:t>The New Mexico Department of Agriculture (NMDA) administers the program in partnership with the New Mexico Department of Cultural Affairs (NMDCA) Office of Archaeological Studies. This collaboration ensures specialized course development and delivery, combining administrative support with archaeological expertise. The partnership strengthens statewide training and leverages resources for effective program implementation.</a:t>
            </a:r>
            <a:endParaRPr lang="fr-FR" sz="1400" b="0" u="none" strike="noStrike" dirty="0">
              <a:solidFill>
                <a:srgbClr val="000000"/>
              </a:solidFill>
              <a:effectLst/>
              <a:uFillTx/>
              <a:latin typeface="Arial"/>
            </a:endParaRPr>
          </a:p>
        </p:txBody>
      </p:sp>
      <p:pic>
        <p:nvPicPr>
          <p:cNvPr id="2" name="Picture 1">
            <a:extLst>
              <a:ext uri="{FF2B5EF4-FFF2-40B4-BE49-F238E27FC236}">
                <a16:creationId xmlns:a16="http://schemas.microsoft.com/office/drawing/2014/main" id="{FF095F34-4479-086F-06CA-E7B0AF81030E}"/>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608992" y="245874"/>
            <a:ext cx="590701" cy="534364"/>
          </a:xfrm>
          <a:prstGeom prst="rect">
            <a:avLst/>
          </a:prstGeom>
        </p:spPr>
      </p:pic>
      <p:pic>
        <p:nvPicPr>
          <p:cNvPr id="5" name="Picture 4">
            <a:extLst>
              <a:ext uri="{FF2B5EF4-FFF2-40B4-BE49-F238E27FC236}">
                <a16:creationId xmlns:a16="http://schemas.microsoft.com/office/drawing/2014/main" id="{121EDE03-A059-4367-8F6E-352864AE5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792" y="3754373"/>
            <a:ext cx="3097065" cy="990682"/>
          </a:xfrm>
          <a:prstGeom prst="rect">
            <a:avLst/>
          </a:prstGeom>
        </p:spPr>
      </p:pic>
      <p:pic>
        <p:nvPicPr>
          <p:cNvPr id="6" name="Picture 5">
            <a:extLst>
              <a:ext uri="{FF2B5EF4-FFF2-40B4-BE49-F238E27FC236}">
                <a16:creationId xmlns:a16="http://schemas.microsoft.com/office/drawing/2014/main" id="{1F06238B-64CF-40A4-B2D6-D23769E537AF}"/>
              </a:ext>
            </a:extLst>
          </p:cNvPr>
          <p:cNvPicPr>
            <a:picLocks noChangeAspect="1"/>
          </p:cNvPicPr>
          <p:nvPr/>
        </p:nvPicPr>
        <p:blipFill>
          <a:blip r:embed="rId4"/>
          <a:stretch>
            <a:fillRect/>
          </a:stretch>
        </p:blipFill>
        <p:spPr>
          <a:xfrm>
            <a:off x="5766653" y="3486336"/>
            <a:ext cx="2396630" cy="637718"/>
          </a:xfrm>
          <a:prstGeom prst="rect">
            <a:avLst/>
          </a:prstGeom>
        </p:spPr>
      </p:pic>
      <p:pic>
        <p:nvPicPr>
          <p:cNvPr id="7" name="Picture 6">
            <a:extLst>
              <a:ext uri="{FF2B5EF4-FFF2-40B4-BE49-F238E27FC236}">
                <a16:creationId xmlns:a16="http://schemas.microsoft.com/office/drawing/2014/main" id="{DF9245C5-D014-4FD1-B454-B802BC567DD8}"/>
              </a:ext>
            </a:extLst>
          </p:cNvPr>
          <p:cNvPicPr>
            <a:picLocks noChangeAspect="1"/>
          </p:cNvPicPr>
          <p:nvPr/>
        </p:nvPicPr>
        <p:blipFill>
          <a:blip r:embed="rId5"/>
          <a:stretch>
            <a:fillRect/>
          </a:stretch>
        </p:blipFill>
        <p:spPr>
          <a:xfrm>
            <a:off x="4932209" y="4098349"/>
            <a:ext cx="3430319" cy="892871"/>
          </a:xfrm>
          <a:prstGeom prst="rect">
            <a:avLst/>
          </a:prstGeom>
        </p:spPr>
      </p:pic>
      <p:pic>
        <p:nvPicPr>
          <p:cNvPr id="4" name="Picture 3">
            <a:extLst>
              <a:ext uri="{FF2B5EF4-FFF2-40B4-BE49-F238E27FC236}">
                <a16:creationId xmlns:a16="http://schemas.microsoft.com/office/drawing/2014/main" id="{47FD6F3C-698E-4BAF-AB69-1C23E68EB6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6220" y="3520950"/>
            <a:ext cx="577837" cy="5684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1697126" y="101074"/>
            <a:ext cx="4833158" cy="771120"/>
          </a:xfrm>
          <a:prstGeom prst="rect">
            <a:avLst/>
          </a:prstGeom>
          <a:noFill/>
          <a:ln w="0">
            <a:noFill/>
          </a:ln>
        </p:spPr>
        <p:txBody>
          <a:bodyPr lIns="91440" tIns="91440" rIns="91440" bIns="91440" anchor="t">
            <a:normAutofit/>
          </a:bodyPr>
          <a:lstStyle/>
          <a:p>
            <a:pPr indent="0" algn="r">
              <a:lnSpc>
                <a:spcPct val="100000"/>
              </a:lnSpc>
              <a:buNone/>
              <a:tabLst>
                <a:tab pos="0" algn="l"/>
              </a:tabLst>
            </a:pPr>
            <a:r>
              <a:rPr lang="en-US" sz="3800" b="0" u="none" strike="noStrike" dirty="0">
                <a:solidFill>
                  <a:srgbClr val="FF0000"/>
                </a:solidFill>
                <a:effectLst/>
                <a:uFillTx/>
                <a:latin typeface="Space Grotesk"/>
                <a:ea typeface="Space Grotesk"/>
              </a:rPr>
              <a:t>Funding and Resources</a:t>
            </a:r>
            <a:endParaRPr lang="fr-FR" sz="3800" b="0" u="none" strike="noStrike" dirty="0">
              <a:solidFill>
                <a:srgbClr val="FF0000"/>
              </a:solidFill>
              <a:effectLst/>
              <a:uFillTx/>
              <a:latin typeface="Arial"/>
            </a:endParaRPr>
          </a:p>
        </p:txBody>
      </p:sp>
      <p:sp>
        <p:nvSpPr>
          <p:cNvPr id="71" name="PlaceHolder 2"/>
          <p:cNvSpPr>
            <a:spLocks noGrp="1"/>
          </p:cNvSpPr>
          <p:nvPr>
            <p:ph/>
          </p:nvPr>
        </p:nvSpPr>
        <p:spPr>
          <a:xfrm>
            <a:off x="1529150" y="1281330"/>
            <a:ext cx="6486120" cy="2580840"/>
          </a:xfrm>
          <a:prstGeom prst="rect">
            <a:avLst/>
          </a:prstGeom>
          <a:noFill/>
          <a:ln w="0">
            <a:noFill/>
          </a:ln>
        </p:spPr>
        <p:txBody>
          <a:bodyPr lIns="91440" tIns="91440" rIns="91440" bIns="91440" anchor="t">
            <a:normAutofit/>
          </a:bodyPr>
          <a:lstStyle/>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The </a:t>
            </a:r>
            <a:r>
              <a:rPr lang="en-US" sz="1400" b="0" u="sng" strike="noStrike" dirty="0">
                <a:solidFill>
                  <a:schemeClr val="dk1"/>
                </a:solidFill>
                <a:effectLst/>
                <a:uFillTx/>
                <a:latin typeface="Poppins"/>
                <a:ea typeface="Poppins"/>
              </a:rPr>
              <a:t>New Mexico Legislature funded this initiative</a:t>
            </a:r>
            <a:r>
              <a:rPr lang="en-US" sz="1400" b="0" u="none" strike="noStrike" dirty="0">
                <a:solidFill>
                  <a:schemeClr val="dk1"/>
                </a:solidFill>
                <a:effectLst/>
                <a:uFillTx/>
                <a:latin typeface="Poppins"/>
                <a:ea typeface="Poppins"/>
              </a:rPr>
              <a:t>, allowing NMDA to administer it with support from the NMDCA. </a:t>
            </a:r>
          </a:p>
          <a:p>
            <a:pPr>
              <a:lnSpc>
                <a:spcPct val="120000"/>
              </a:lnSpc>
              <a:tabLst>
                <a:tab pos="0" algn="l"/>
              </a:tabLst>
            </a:pPr>
            <a:endParaRPr lang="en-US" sz="1400" dirty="0">
              <a:solidFill>
                <a:schemeClr val="dk1"/>
              </a:solidFill>
              <a:latin typeface="Poppins"/>
              <a:ea typeface="Poppins"/>
            </a:endParaRPr>
          </a:p>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The program is offered at </a:t>
            </a:r>
            <a:r>
              <a:rPr lang="en-US" sz="1400" b="0" u="sng" strike="noStrike" dirty="0">
                <a:solidFill>
                  <a:schemeClr val="dk1"/>
                </a:solidFill>
                <a:effectLst/>
                <a:uFillTx/>
                <a:latin typeface="Poppins"/>
                <a:ea typeface="Poppins"/>
              </a:rPr>
              <a:t>no cost </a:t>
            </a:r>
            <a:r>
              <a:rPr lang="en-US" sz="1400" b="0" u="none" strike="noStrike" dirty="0">
                <a:solidFill>
                  <a:schemeClr val="dk1"/>
                </a:solidFill>
                <a:effectLst/>
                <a:uFillTx/>
                <a:latin typeface="Poppins"/>
                <a:ea typeface="Poppins"/>
              </a:rPr>
              <a:t>to participants, with financial support available for travel, living expenses, and compensation for fieldwork, ensuring accessibility and encouraging broad community participation.</a:t>
            </a:r>
            <a:endParaRPr lang="fr-FR" sz="1400" b="0" u="none" strike="noStrike" dirty="0">
              <a:solidFill>
                <a:srgbClr val="000000"/>
              </a:solidFill>
              <a:effectLst/>
              <a:uFillTx/>
              <a:latin typeface="Arial"/>
            </a:endParaRPr>
          </a:p>
        </p:txBody>
      </p:sp>
      <p:pic>
        <p:nvPicPr>
          <p:cNvPr id="2" name="Picture 1">
            <a:extLst>
              <a:ext uri="{FF2B5EF4-FFF2-40B4-BE49-F238E27FC236}">
                <a16:creationId xmlns:a16="http://schemas.microsoft.com/office/drawing/2014/main" id="{0209DED7-99FB-E41E-F6E3-00C456645A61}"/>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769925" y="272491"/>
            <a:ext cx="568757" cy="5343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1163117" y="228600"/>
            <a:ext cx="3196741" cy="10515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rgbClr val="FF0000"/>
                </a:solidFill>
                <a:effectLst/>
                <a:uFillTx/>
                <a:latin typeface="Space Grotesk"/>
                <a:ea typeface="Space Grotesk"/>
              </a:rPr>
              <a:t>Purpose and Goals</a:t>
            </a:r>
            <a:endParaRPr lang="fr-FR" sz="2600" b="0" u="none" strike="noStrike" dirty="0">
              <a:solidFill>
                <a:srgbClr val="FF0000"/>
              </a:solidFill>
              <a:effectLst/>
              <a:uFillTx/>
              <a:latin typeface="Arial"/>
            </a:endParaRPr>
          </a:p>
        </p:txBody>
      </p:sp>
      <p:sp>
        <p:nvSpPr>
          <p:cNvPr id="68" name="PlaceHolder 2"/>
          <p:cNvSpPr>
            <a:spLocks noGrp="1"/>
          </p:cNvSpPr>
          <p:nvPr>
            <p:ph/>
          </p:nvPr>
        </p:nvSpPr>
        <p:spPr>
          <a:xfrm>
            <a:off x="1046074" y="1377647"/>
            <a:ext cx="4000320" cy="2764598"/>
          </a:xfrm>
          <a:prstGeom prst="rect">
            <a:avLst/>
          </a:prstGeom>
          <a:noFill/>
          <a:ln w="0">
            <a:noFill/>
          </a:ln>
        </p:spPr>
        <p:txBody>
          <a:bodyPr lIns="91440" tIns="91440" rIns="91440" bIns="91440" anchor="t">
            <a:normAutofit lnSpcReduction="9999"/>
          </a:bodyPr>
          <a:lstStyle/>
          <a:p>
            <a:pPr indent="0">
              <a:lnSpc>
                <a:spcPct val="120000"/>
              </a:lnSpc>
              <a:buNone/>
              <a:tabLst>
                <a:tab pos="0" algn="l"/>
              </a:tabLst>
            </a:pPr>
            <a:r>
              <a:rPr lang="en-US" sz="1400" b="0" u="none" strike="noStrike" dirty="0">
                <a:solidFill>
                  <a:schemeClr val="dk1"/>
                </a:solidFill>
                <a:effectLst/>
                <a:uFillTx/>
                <a:latin typeface="Poppins"/>
                <a:ea typeface="Poppins"/>
              </a:rPr>
              <a:t>This program is designed to provide professional archaeological training to New Mexico residents, preparing participants for careers as field technicians or supervisors. It focuses on practical skill development for archaeological permit surveys</a:t>
            </a:r>
            <a:r>
              <a:rPr lang="en-US" sz="1400" dirty="0">
                <a:solidFill>
                  <a:schemeClr val="dk1"/>
                </a:solidFill>
                <a:latin typeface="Poppins"/>
                <a:ea typeface="Poppins"/>
              </a:rPr>
              <a:t>.</a:t>
            </a:r>
            <a:r>
              <a:rPr lang="en-US" sz="1400" b="0" u="none" strike="noStrike" dirty="0">
                <a:solidFill>
                  <a:schemeClr val="dk1"/>
                </a:solidFill>
                <a:effectLst/>
                <a:uFillTx/>
                <a:latin typeface="Poppins"/>
                <a:ea typeface="Poppins"/>
              </a:rPr>
              <a:t> </a:t>
            </a:r>
            <a:endParaRPr lang="en-US" sz="1400" dirty="0">
              <a:solidFill>
                <a:schemeClr val="dk1"/>
              </a:solidFill>
              <a:latin typeface="Poppins"/>
              <a:ea typeface="Poppins"/>
            </a:endParaRPr>
          </a:p>
          <a:p>
            <a:pPr indent="0">
              <a:lnSpc>
                <a:spcPct val="120000"/>
              </a:lnSpc>
              <a:buNone/>
              <a:tabLst>
                <a:tab pos="0" algn="l"/>
              </a:tabLst>
            </a:pPr>
            <a:endParaRPr lang="en-US" sz="1400" b="0" u="none" strike="noStrike" dirty="0">
              <a:solidFill>
                <a:schemeClr val="dk1"/>
              </a:solidFill>
              <a:effectLst/>
              <a:uFillTx/>
              <a:latin typeface="Poppins"/>
              <a:ea typeface="Poppins"/>
            </a:endParaRPr>
          </a:p>
          <a:p>
            <a:pPr indent="0">
              <a:lnSpc>
                <a:spcPct val="120000"/>
              </a:lnSpc>
              <a:buNone/>
              <a:tabLst>
                <a:tab pos="0" algn="l"/>
              </a:tabLst>
            </a:pPr>
            <a:r>
              <a:rPr lang="en-US" sz="1400" dirty="0">
                <a:solidFill>
                  <a:schemeClr val="dk1"/>
                </a:solidFill>
                <a:latin typeface="Poppins"/>
                <a:ea typeface="Poppins"/>
              </a:rPr>
              <a:t>There are three components to the program:</a:t>
            </a:r>
            <a:endParaRPr lang="en-US" sz="1400" b="0" u="none" strike="noStrike" dirty="0">
              <a:solidFill>
                <a:schemeClr val="dk1"/>
              </a:solidFill>
              <a:effectLst/>
              <a:uFillTx/>
              <a:latin typeface="Poppins"/>
              <a:ea typeface="Poppins"/>
            </a:endParaRPr>
          </a:p>
          <a:p>
            <a:pPr marL="285750" indent="-285750">
              <a:lnSpc>
                <a:spcPct val="120000"/>
              </a:lnSpc>
              <a:buFont typeface="Arial" panose="020B0604020202020204" pitchFamily="34" charset="0"/>
              <a:buChar char="•"/>
              <a:tabLst>
                <a:tab pos="0" algn="l"/>
              </a:tabLst>
            </a:pPr>
            <a:r>
              <a:rPr lang="en-US" sz="1400" dirty="0">
                <a:solidFill>
                  <a:schemeClr val="dk1"/>
                </a:solidFill>
                <a:latin typeface="Poppins"/>
                <a:ea typeface="Poppins"/>
              </a:rPr>
              <a:t>O</a:t>
            </a:r>
            <a:r>
              <a:rPr lang="en-US" sz="1400" b="0" u="none" strike="noStrike" dirty="0">
                <a:solidFill>
                  <a:schemeClr val="dk1"/>
                </a:solidFill>
                <a:effectLst/>
                <a:uFillTx/>
                <a:latin typeface="Poppins"/>
                <a:ea typeface="Poppins"/>
              </a:rPr>
              <a:t>nline education </a:t>
            </a:r>
          </a:p>
          <a:p>
            <a:pPr marL="285750" indent="-285750">
              <a:lnSpc>
                <a:spcPct val="120000"/>
              </a:lnSpc>
              <a:buFont typeface="Arial" panose="020B0604020202020204" pitchFamily="34" charset="0"/>
              <a:buChar char="•"/>
              <a:tabLst>
                <a:tab pos="0" algn="l"/>
              </a:tabLst>
            </a:pPr>
            <a:r>
              <a:rPr lang="en-US" sz="1400" dirty="0">
                <a:solidFill>
                  <a:schemeClr val="dk1"/>
                </a:solidFill>
                <a:latin typeface="Poppins"/>
                <a:ea typeface="Poppins"/>
              </a:rPr>
              <a:t>I</a:t>
            </a:r>
            <a:r>
              <a:rPr lang="en-US" sz="1400" b="0" u="none" strike="noStrike" dirty="0">
                <a:solidFill>
                  <a:schemeClr val="dk1"/>
                </a:solidFill>
                <a:effectLst/>
                <a:uFillTx/>
                <a:latin typeface="Poppins"/>
                <a:ea typeface="Poppins"/>
              </a:rPr>
              <a:t>n-person field training </a:t>
            </a:r>
          </a:p>
          <a:p>
            <a:pPr marL="285750" indent="-285750">
              <a:lnSpc>
                <a:spcPct val="120000"/>
              </a:lnSpc>
              <a:buFont typeface="Arial" panose="020B0604020202020204" pitchFamily="34" charset="0"/>
              <a:buChar char="•"/>
              <a:tabLst>
                <a:tab pos="0" algn="l"/>
              </a:tabLst>
            </a:pPr>
            <a:r>
              <a:rPr lang="en-US" sz="1400" dirty="0">
                <a:solidFill>
                  <a:schemeClr val="dk1"/>
                </a:solidFill>
                <a:latin typeface="Poppins"/>
                <a:ea typeface="Poppins"/>
              </a:rPr>
              <a:t>R</a:t>
            </a:r>
            <a:r>
              <a:rPr lang="en-US" sz="1400" b="0" u="none" strike="noStrike" dirty="0">
                <a:solidFill>
                  <a:schemeClr val="dk1"/>
                </a:solidFill>
                <a:effectLst/>
                <a:uFillTx/>
                <a:latin typeface="Poppins"/>
                <a:ea typeface="Poppins"/>
              </a:rPr>
              <a:t>eal-world field experience</a:t>
            </a:r>
            <a:endParaRPr lang="fr-FR" sz="1400" b="0" u="none" strike="noStrike" dirty="0">
              <a:solidFill>
                <a:srgbClr val="000000"/>
              </a:solidFill>
              <a:effectLst/>
              <a:uFillTx/>
              <a:latin typeface="Arial"/>
            </a:endParaRPr>
          </a:p>
        </p:txBody>
      </p:sp>
      <p:cxnSp>
        <p:nvCxnSpPr>
          <p:cNvPr id="69" name="Google Shape;173;p31"/>
          <p:cNvCxnSpPr/>
          <p:nvPr/>
        </p:nvCxnSpPr>
        <p:spPr>
          <a:xfrm>
            <a:off x="5214960" y="2574000"/>
            <a:ext cx="360" cy="2341080"/>
          </a:xfrm>
          <a:prstGeom prst="straightConnector1">
            <a:avLst/>
          </a:prstGeom>
          <a:ln w="9525">
            <a:solidFill>
              <a:srgbClr val="080808"/>
            </a:solidFill>
            <a:round/>
          </a:ln>
        </p:spPr>
      </p:cxnSp>
      <p:pic>
        <p:nvPicPr>
          <p:cNvPr id="2" name="Picture 1">
            <a:extLst>
              <a:ext uri="{FF2B5EF4-FFF2-40B4-BE49-F238E27FC236}">
                <a16:creationId xmlns:a16="http://schemas.microsoft.com/office/drawing/2014/main" id="{43F89AD5-23A6-FD4F-50B0-2C839822FDDF}"/>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477317" y="377293"/>
            <a:ext cx="568757" cy="534364"/>
          </a:xfrm>
          <a:prstGeom prst="rect">
            <a:avLst/>
          </a:prstGeom>
        </p:spPr>
      </p:pic>
      <p:pic>
        <p:nvPicPr>
          <p:cNvPr id="10" name="Picture 9">
            <a:extLst>
              <a:ext uri="{FF2B5EF4-FFF2-40B4-BE49-F238E27FC236}">
                <a16:creationId xmlns:a16="http://schemas.microsoft.com/office/drawing/2014/main" id="{76F94E9F-A5F9-4C31-BD3F-CB7C46BAB1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82" r="11051"/>
          <a:stretch/>
        </p:blipFill>
        <p:spPr>
          <a:xfrm>
            <a:off x="5486362" y="240201"/>
            <a:ext cx="3467372" cy="46630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1186228" y="298584"/>
            <a:ext cx="3627173" cy="1435118"/>
          </a:xfrm>
          <a:prstGeom prst="rect">
            <a:avLst/>
          </a:prstGeom>
          <a:noFill/>
          <a:ln w="0">
            <a:noFill/>
          </a:ln>
        </p:spPr>
        <p:txBody>
          <a:bodyPr lIns="91440" tIns="91440" rIns="91440" bIns="91440" anchor="t">
            <a:normAutofit fontScale="90000"/>
          </a:bodyPr>
          <a:lstStyle/>
          <a:p>
            <a:pPr>
              <a:lnSpc>
                <a:spcPct val="100000"/>
              </a:lnSpc>
              <a:tabLst>
                <a:tab pos="0" algn="l"/>
              </a:tabLst>
            </a:pPr>
            <a:r>
              <a:rPr lang="en-US" sz="2600" b="0" u="none" strike="noStrike" dirty="0">
                <a:solidFill>
                  <a:srgbClr val="FF0000"/>
                </a:solidFill>
                <a:effectLst/>
                <a:uFillTx/>
                <a:latin typeface="Space Grotesk"/>
                <a:ea typeface="Space Grotesk"/>
              </a:rPr>
              <a:t>Program Overview</a:t>
            </a:r>
            <a:br>
              <a:rPr lang="en-US" sz="2600" b="0" u="none" strike="noStrike" dirty="0">
                <a:solidFill>
                  <a:schemeClr val="dk1"/>
                </a:solidFill>
                <a:effectLst/>
                <a:uFillTx/>
                <a:latin typeface="Space Grotesk"/>
                <a:ea typeface="Space Grotesk"/>
              </a:rPr>
            </a:br>
            <a:br>
              <a:rPr lang="en-US" sz="2600" b="0" u="none" strike="noStrike" dirty="0">
                <a:solidFill>
                  <a:schemeClr val="dk1"/>
                </a:solidFill>
                <a:effectLst/>
                <a:uFillTx/>
                <a:latin typeface="Space Grotesk"/>
                <a:ea typeface="Space Grotesk"/>
              </a:rPr>
            </a:br>
            <a:r>
              <a:rPr lang="en-US" sz="1600" dirty="0"/>
              <a:t>TRAINING TRACKS: </a:t>
            </a:r>
            <a:br>
              <a:rPr lang="en-US" sz="1600" dirty="0"/>
            </a:br>
            <a:r>
              <a:rPr lang="en-US" sz="1600" dirty="0"/>
              <a:t>Two tracks for different levels of experience  </a:t>
            </a:r>
            <a:br>
              <a:rPr lang="en-US" sz="1600" dirty="0"/>
            </a:br>
            <a:endParaRPr lang="fr-FR" sz="1600" b="0" u="none" strike="noStrike" dirty="0">
              <a:solidFill>
                <a:schemeClr val="dk1"/>
              </a:solidFill>
              <a:effectLst/>
              <a:uFillTx/>
              <a:latin typeface="Arial"/>
            </a:endParaRPr>
          </a:p>
        </p:txBody>
      </p:sp>
      <p:sp>
        <p:nvSpPr>
          <p:cNvPr id="64" name="PlaceHolder 2"/>
          <p:cNvSpPr>
            <a:spLocks noGrp="1"/>
          </p:cNvSpPr>
          <p:nvPr>
            <p:ph/>
          </p:nvPr>
        </p:nvSpPr>
        <p:spPr>
          <a:xfrm>
            <a:off x="342389" y="1996315"/>
            <a:ext cx="4374834" cy="2399118"/>
          </a:xfrm>
          <a:prstGeom prst="rect">
            <a:avLst/>
          </a:prstGeom>
          <a:noFill/>
          <a:ln w="0">
            <a:noFill/>
          </a:ln>
        </p:spPr>
        <p:txBody>
          <a:bodyPr wrap="square" lIns="91440" tIns="91440" rIns="91440" bIns="91440" numCol="2" anchor="t">
            <a:spAutoFit/>
          </a:bodyPr>
          <a:lstStyle/>
          <a:p>
            <a:pPr>
              <a:spcBef>
                <a:spcPts val="1417"/>
              </a:spcBef>
            </a:pPr>
            <a:r>
              <a:rPr lang="en-US" sz="1100" b="1" u="sng" dirty="0"/>
              <a:t>Field Technician Track</a:t>
            </a:r>
          </a:p>
          <a:p>
            <a:pPr>
              <a:spcBef>
                <a:spcPts val="1417"/>
              </a:spcBef>
            </a:pPr>
            <a:r>
              <a:rPr lang="en-US" sz="1100" dirty="0"/>
              <a:t>• Entry-level training in basic archaeological skills </a:t>
            </a:r>
          </a:p>
          <a:p>
            <a:pPr>
              <a:spcBef>
                <a:spcPts val="1417"/>
              </a:spcBef>
            </a:pPr>
            <a:r>
              <a:rPr lang="en-US" sz="1100" dirty="0"/>
              <a:t>• No previous experience required </a:t>
            </a:r>
          </a:p>
          <a:p>
            <a:pPr>
              <a:spcBef>
                <a:spcPts val="1417"/>
              </a:spcBef>
            </a:pPr>
            <a:r>
              <a:rPr lang="en-US" sz="1100" dirty="0"/>
              <a:t>• Successful participants will gain the professional skills and experience to work as a technician on a field crew Supervisor Track </a:t>
            </a:r>
          </a:p>
          <a:p>
            <a:pPr>
              <a:spcBef>
                <a:spcPts val="1417"/>
              </a:spcBef>
            </a:pPr>
            <a:r>
              <a:rPr lang="en-US" sz="1100" b="1" u="sng" dirty="0"/>
              <a:t>Supervisor Track</a:t>
            </a:r>
          </a:p>
          <a:p>
            <a:pPr>
              <a:spcBef>
                <a:spcPts val="1417"/>
              </a:spcBef>
            </a:pPr>
            <a:r>
              <a:rPr lang="en-US" sz="1100" dirty="0"/>
              <a:t>• Advanced training for those with intermediate knowledge and previous field experience </a:t>
            </a:r>
          </a:p>
          <a:p>
            <a:pPr>
              <a:spcBef>
                <a:spcPts val="1417"/>
              </a:spcBef>
            </a:pPr>
            <a:r>
              <a:rPr lang="en-US" sz="1100" dirty="0"/>
              <a:t>• Requires an educational background in a related field </a:t>
            </a:r>
          </a:p>
          <a:p>
            <a:pPr>
              <a:spcBef>
                <a:spcPts val="1417"/>
              </a:spcBef>
            </a:pPr>
            <a:r>
              <a:rPr lang="en-US" sz="1100" dirty="0"/>
              <a:t>• Successful participants will gain professional development and supervisory experience directly applicable to becoming a field crew supervisor</a:t>
            </a:r>
            <a:endParaRPr lang="fr-FR" sz="1100" b="0" u="none" strike="noStrike" dirty="0">
              <a:solidFill>
                <a:schemeClr val="dk1"/>
              </a:solidFill>
              <a:effectLst/>
              <a:uFillTx/>
              <a:latin typeface="Poppins"/>
              <a:ea typeface="Poppins"/>
            </a:endParaRPr>
          </a:p>
        </p:txBody>
      </p:sp>
      <p:cxnSp>
        <p:nvCxnSpPr>
          <p:cNvPr id="65" name="Google Shape;173;p31"/>
          <p:cNvCxnSpPr/>
          <p:nvPr/>
        </p:nvCxnSpPr>
        <p:spPr>
          <a:xfrm>
            <a:off x="5214960" y="2574000"/>
            <a:ext cx="360" cy="2341080"/>
          </a:xfrm>
          <a:prstGeom prst="straightConnector1">
            <a:avLst/>
          </a:prstGeom>
          <a:ln w="9525">
            <a:solidFill>
              <a:srgbClr val="080808"/>
            </a:solidFill>
            <a:round/>
          </a:ln>
        </p:spPr>
      </p:cxnSp>
      <p:pic>
        <p:nvPicPr>
          <p:cNvPr id="5" name="Picture 4">
            <a:extLst>
              <a:ext uri="{FF2B5EF4-FFF2-40B4-BE49-F238E27FC236}">
                <a16:creationId xmlns:a16="http://schemas.microsoft.com/office/drawing/2014/main" id="{E80A4282-0E27-AB18-8FFD-47F1FD023813}"/>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418796" y="352958"/>
            <a:ext cx="685800" cy="534364"/>
          </a:xfrm>
          <a:prstGeom prst="rect">
            <a:avLst/>
          </a:prstGeom>
        </p:spPr>
      </p:pic>
      <p:pic>
        <p:nvPicPr>
          <p:cNvPr id="7" name="Picture 6">
            <a:extLst>
              <a:ext uri="{FF2B5EF4-FFF2-40B4-BE49-F238E27FC236}">
                <a16:creationId xmlns:a16="http://schemas.microsoft.com/office/drawing/2014/main" id="{D04BFDBF-D7F3-4315-A699-DC303017E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36859" y="1033605"/>
            <a:ext cx="4302573" cy="32269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1342829" y="182027"/>
            <a:ext cx="3763181" cy="1142510"/>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rgbClr val="FF0000"/>
                </a:solidFill>
                <a:effectLst/>
                <a:uFillTx/>
                <a:latin typeface="Space Grotesk"/>
                <a:ea typeface="Space Grotesk"/>
              </a:rPr>
              <a:t>Course Design</a:t>
            </a:r>
            <a:endParaRPr lang="fr-FR" sz="2600" b="0" u="none" strike="noStrike" dirty="0">
              <a:solidFill>
                <a:srgbClr val="FF0000"/>
              </a:solidFill>
              <a:effectLst/>
              <a:uFillTx/>
              <a:latin typeface="Arial"/>
            </a:endParaRPr>
          </a:p>
        </p:txBody>
      </p:sp>
      <p:graphicFrame>
        <p:nvGraphicFramePr>
          <p:cNvPr id="5" name="Content Placeholder 4">
            <a:extLst>
              <a:ext uri="{FF2B5EF4-FFF2-40B4-BE49-F238E27FC236}">
                <a16:creationId xmlns:a16="http://schemas.microsoft.com/office/drawing/2014/main" id="{2EC46F16-2C2A-CDED-0E21-CB6D26271E33}"/>
              </a:ext>
            </a:extLst>
          </p:cNvPr>
          <p:cNvGraphicFramePr>
            <a:graphicFrameLocks noGrp="1"/>
          </p:cNvGraphicFramePr>
          <p:nvPr>
            <p:ph/>
            <p:extLst>
              <p:ext uri="{D42A27DB-BD31-4B8C-83A1-F6EECF244321}">
                <p14:modId xmlns:p14="http://schemas.microsoft.com/office/powerpoint/2010/main" val="1932463925"/>
              </p:ext>
            </p:extLst>
          </p:nvPr>
        </p:nvGraphicFramePr>
        <p:xfrm>
          <a:off x="580889" y="1590828"/>
          <a:ext cx="4146638" cy="3176054"/>
        </p:xfrm>
        <a:graphic>
          <a:graphicData uri="http://schemas.openxmlformats.org/drawingml/2006/table">
            <a:tbl>
              <a:tblPr bandRow="1">
                <a:tableStyleId>{5C22544A-7EE6-4342-B048-85BDC9FD1C3A}</a:tableStyleId>
              </a:tblPr>
              <a:tblGrid>
                <a:gridCol w="1441094">
                  <a:extLst>
                    <a:ext uri="{9D8B030D-6E8A-4147-A177-3AD203B41FA5}">
                      <a16:colId xmlns:a16="http://schemas.microsoft.com/office/drawing/2014/main" val="1615359200"/>
                    </a:ext>
                  </a:extLst>
                </a:gridCol>
                <a:gridCol w="2705544">
                  <a:extLst>
                    <a:ext uri="{9D8B030D-6E8A-4147-A177-3AD203B41FA5}">
                      <a16:colId xmlns:a16="http://schemas.microsoft.com/office/drawing/2014/main" val="3791919134"/>
                    </a:ext>
                  </a:extLst>
                </a:gridCol>
              </a:tblGrid>
              <a:tr h="1029487">
                <a:tc>
                  <a:txBody>
                    <a:bodyPr/>
                    <a:lstStyle/>
                    <a:p>
                      <a:r>
                        <a:rPr lang="en-US" sz="1200" dirty="0"/>
                        <a:t>Online Course</a:t>
                      </a:r>
                    </a:p>
                    <a:p>
                      <a:r>
                        <a:rPr lang="en-US" sz="1200" dirty="0"/>
                        <a:t>2 Weeks, Part-Time</a:t>
                      </a:r>
                    </a:p>
                  </a:txBody>
                  <a:tcPr/>
                </a:tc>
                <a:tc>
                  <a:txBody>
                    <a:bodyPr/>
                    <a:lstStyle/>
                    <a:p>
                      <a:pPr marL="171450" indent="-171450">
                        <a:buFont typeface="Arial" panose="020B0604020202020204" pitchFamily="34" charset="0"/>
                        <a:buChar char="•"/>
                      </a:pPr>
                      <a:r>
                        <a:rPr lang="en-US" sz="1200" dirty="0"/>
                        <a:t> 2-week course to prepare participants for field work</a:t>
                      </a:r>
                    </a:p>
                    <a:p>
                      <a:pPr marL="171450" indent="-171450">
                        <a:buFont typeface="Arial" panose="020B0604020202020204" pitchFamily="34" charset="0"/>
                        <a:buChar char="•"/>
                      </a:pPr>
                      <a:r>
                        <a:rPr lang="en-US" sz="1200" dirty="0"/>
                        <a:t>Approximately 5-10 hours/week</a:t>
                      </a:r>
                    </a:p>
                    <a:p>
                      <a:pPr marL="171450" indent="-171450">
                        <a:buFont typeface="Arial" panose="020B0604020202020204" pitchFamily="34" charset="0"/>
                        <a:buChar char="•"/>
                      </a:pPr>
                      <a:r>
                        <a:rPr lang="en-US" sz="1200" dirty="0"/>
                        <a:t>Self-paced with live check-ins</a:t>
                      </a:r>
                    </a:p>
                  </a:txBody>
                  <a:tcPr/>
                </a:tc>
                <a:extLst>
                  <a:ext uri="{0D108BD9-81ED-4DB2-BD59-A6C34878D82A}">
                    <a16:rowId xmlns:a16="http://schemas.microsoft.com/office/drawing/2014/main" val="2521364002"/>
                  </a:ext>
                </a:extLst>
              </a:tr>
              <a:tr h="774967">
                <a:tc>
                  <a:txBody>
                    <a:bodyPr/>
                    <a:lstStyle/>
                    <a:p>
                      <a:r>
                        <a:rPr lang="en-US" sz="1200" dirty="0">
                          <a:solidFill>
                            <a:schemeClr val="tx1"/>
                          </a:solidFill>
                        </a:rPr>
                        <a:t>Field Training</a:t>
                      </a:r>
                    </a:p>
                    <a:p>
                      <a:r>
                        <a:rPr lang="en-US" sz="1200" dirty="0">
                          <a:solidFill>
                            <a:schemeClr val="tx1"/>
                          </a:solidFill>
                        </a:rPr>
                        <a:t>3 Days, Full Time</a:t>
                      </a:r>
                    </a:p>
                  </a:txBody>
                  <a:tcPr/>
                </a:tc>
                <a:tc>
                  <a:txBody>
                    <a:bodyPr/>
                    <a:lstStyle/>
                    <a:p>
                      <a:pPr marL="285750" indent="-285750">
                        <a:buFont typeface="Arial" panose="020B0604020202020204" pitchFamily="34" charset="0"/>
                        <a:buChar char="•"/>
                      </a:pPr>
                      <a:r>
                        <a:rPr lang="en-US" sz="1200" dirty="0"/>
                        <a:t>3-day, In-person training</a:t>
                      </a:r>
                    </a:p>
                    <a:p>
                      <a:pPr marL="285750" indent="-285750">
                        <a:buFont typeface="Arial" panose="020B0604020202020204" pitchFamily="34" charset="0"/>
                        <a:buChar char="•"/>
                      </a:pPr>
                      <a:r>
                        <a:rPr lang="en-US" sz="1200" dirty="0"/>
                        <a:t>Locations across NM</a:t>
                      </a:r>
                    </a:p>
                  </a:txBody>
                  <a:tcPr/>
                </a:tc>
                <a:extLst>
                  <a:ext uri="{0D108BD9-81ED-4DB2-BD59-A6C34878D82A}">
                    <a16:rowId xmlns:a16="http://schemas.microsoft.com/office/drawing/2014/main" val="1841216421"/>
                  </a:ext>
                </a:extLst>
              </a:tr>
              <a:tr h="774967">
                <a:tc>
                  <a:txBody>
                    <a:bodyPr/>
                    <a:lstStyle/>
                    <a:p>
                      <a:r>
                        <a:rPr lang="en-US" sz="1200" dirty="0"/>
                        <a:t>Field Experience</a:t>
                      </a:r>
                    </a:p>
                    <a:p>
                      <a:r>
                        <a:rPr lang="en-US" sz="1200" dirty="0"/>
                        <a:t>3 Weeks, Full Time</a:t>
                      </a:r>
                    </a:p>
                  </a:txBody>
                  <a:tcPr/>
                </a:tc>
                <a:tc>
                  <a:txBody>
                    <a:bodyPr/>
                    <a:lstStyle/>
                    <a:p>
                      <a:pPr marL="171450" indent="-171450">
                        <a:buFont typeface="Arial" panose="020B0604020202020204" pitchFamily="34" charset="0"/>
                        <a:buChar char="•"/>
                      </a:pPr>
                      <a:r>
                        <a:rPr lang="en-US" sz="1200" dirty="0"/>
                        <a:t>3-week field crew on real world archeological survey projects with expert supervision</a:t>
                      </a:r>
                    </a:p>
                    <a:p>
                      <a:pPr marL="171450" indent="-171450">
                        <a:buFont typeface="Arial" panose="020B0604020202020204" pitchFamily="34" charset="0"/>
                        <a:buChar char="•"/>
                      </a:pPr>
                      <a:r>
                        <a:rPr lang="en-US" sz="1200" dirty="0"/>
                        <a:t>Complete tasks demonstrating required skills</a:t>
                      </a:r>
                    </a:p>
                    <a:p>
                      <a:pPr marL="171450" indent="-171450">
                        <a:buFont typeface="Arial" panose="020B0604020202020204" pitchFamily="34" charset="0"/>
                        <a:buChar char="•"/>
                      </a:pPr>
                      <a:r>
                        <a:rPr lang="en-US" sz="1200" dirty="0"/>
                        <a:t>Participants are placed by NMDA &amp; NMDCA on projects</a:t>
                      </a:r>
                    </a:p>
                  </a:txBody>
                  <a:tcPr/>
                </a:tc>
                <a:extLst>
                  <a:ext uri="{0D108BD9-81ED-4DB2-BD59-A6C34878D82A}">
                    <a16:rowId xmlns:a16="http://schemas.microsoft.com/office/drawing/2014/main" val="4243228480"/>
                  </a:ext>
                </a:extLst>
              </a:tr>
            </a:tbl>
          </a:graphicData>
        </a:graphic>
      </p:graphicFrame>
      <p:cxnSp>
        <p:nvCxnSpPr>
          <p:cNvPr id="77" name="Google Shape;173;p31"/>
          <p:cNvCxnSpPr/>
          <p:nvPr/>
        </p:nvCxnSpPr>
        <p:spPr>
          <a:xfrm>
            <a:off x="5214960" y="2574000"/>
            <a:ext cx="360" cy="2341080"/>
          </a:xfrm>
          <a:prstGeom prst="straightConnector1">
            <a:avLst/>
          </a:prstGeom>
          <a:ln w="9525">
            <a:solidFill>
              <a:srgbClr val="080808"/>
            </a:solidFill>
            <a:round/>
          </a:ln>
        </p:spPr>
      </p:cxnSp>
      <p:pic>
        <p:nvPicPr>
          <p:cNvPr id="6" name="Picture 5">
            <a:extLst>
              <a:ext uri="{FF2B5EF4-FFF2-40B4-BE49-F238E27FC236}">
                <a16:creationId xmlns:a16="http://schemas.microsoft.com/office/drawing/2014/main" id="{0125EC84-6095-2B59-FCC7-18E4DCA83C12}"/>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80889" y="291269"/>
            <a:ext cx="567597" cy="534364"/>
          </a:xfrm>
          <a:prstGeom prst="rect">
            <a:avLst/>
          </a:prstGeom>
        </p:spPr>
      </p:pic>
      <p:sp>
        <p:nvSpPr>
          <p:cNvPr id="2" name="TextBox 1">
            <a:extLst>
              <a:ext uri="{FF2B5EF4-FFF2-40B4-BE49-F238E27FC236}">
                <a16:creationId xmlns:a16="http://schemas.microsoft.com/office/drawing/2014/main" id="{B11D2217-9A0C-4ACB-A37D-06BB4095E2FA}"/>
              </a:ext>
            </a:extLst>
          </p:cNvPr>
          <p:cNvSpPr txBox="1"/>
          <p:nvPr/>
        </p:nvSpPr>
        <p:spPr>
          <a:xfrm>
            <a:off x="580889" y="1091924"/>
            <a:ext cx="3501921" cy="369332"/>
          </a:xfrm>
          <a:prstGeom prst="rect">
            <a:avLst/>
          </a:prstGeom>
          <a:noFill/>
        </p:spPr>
        <p:txBody>
          <a:bodyPr wrap="none" rtlCol="0">
            <a:spAutoFit/>
          </a:bodyPr>
          <a:lstStyle/>
          <a:p>
            <a:r>
              <a:rPr lang="en-US" dirty="0"/>
              <a:t>Course offered on monthly basis</a:t>
            </a:r>
          </a:p>
        </p:txBody>
      </p:sp>
      <p:pic>
        <p:nvPicPr>
          <p:cNvPr id="7" name="Picture 6">
            <a:extLst>
              <a:ext uri="{FF2B5EF4-FFF2-40B4-BE49-F238E27FC236}">
                <a16:creationId xmlns:a16="http://schemas.microsoft.com/office/drawing/2014/main" id="{E996EFCC-0E9C-466E-8F2F-791CFAC72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914291" y="866445"/>
            <a:ext cx="4601408" cy="34510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1551182" y="168744"/>
            <a:ext cx="6896044" cy="771120"/>
          </a:xfrm>
          <a:prstGeom prst="rect">
            <a:avLst/>
          </a:prstGeom>
          <a:noFill/>
          <a:ln w="0">
            <a:noFill/>
          </a:ln>
        </p:spPr>
        <p:txBody>
          <a:bodyPr lIns="91440" tIns="91440" rIns="91440" bIns="91440" anchor="t">
            <a:normAutofit fontScale="90000"/>
          </a:bodyPr>
          <a:lstStyle/>
          <a:p>
            <a:pPr indent="0" algn="r">
              <a:lnSpc>
                <a:spcPct val="100000"/>
              </a:lnSpc>
              <a:buNone/>
              <a:tabLst>
                <a:tab pos="0" algn="l"/>
              </a:tabLst>
            </a:pPr>
            <a:r>
              <a:rPr lang="en-US" sz="3800" b="0" u="none" strike="noStrike" dirty="0">
                <a:solidFill>
                  <a:srgbClr val="FF0000"/>
                </a:solidFill>
                <a:effectLst/>
                <a:uFillTx/>
                <a:latin typeface="Space Grotesk"/>
                <a:ea typeface="Space Grotesk"/>
              </a:rPr>
              <a:t>Fieldwork Logistics and Site Selection</a:t>
            </a:r>
            <a:endParaRPr lang="fr-FR" sz="3800" b="0" u="none" strike="noStrike" dirty="0">
              <a:solidFill>
                <a:srgbClr val="FF0000"/>
              </a:solidFill>
              <a:effectLst/>
              <a:uFillTx/>
              <a:latin typeface="Arial"/>
            </a:endParaRPr>
          </a:p>
        </p:txBody>
      </p:sp>
      <p:sp>
        <p:nvSpPr>
          <p:cNvPr id="81" name="PlaceHolder 2"/>
          <p:cNvSpPr>
            <a:spLocks noGrp="1"/>
          </p:cNvSpPr>
          <p:nvPr>
            <p:ph/>
          </p:nvPr>
        </p:nvSpPr>
        <p:spPr>
          <a:xfrm>
            <a:off x="1638878" y="1405527"/>
            <a:ext cx="6486120" cy="2580840"/>
          </a:xfrm>
          <a:prstGeom prst="rect">
            <a:avLst/>
          </a:prstGeom>
          <a:noFill/>
          <a:ln w="0">
            <a:noFill/>
          </a:ln>
        </p:spPr>
        <p:txBody>
          <a:bodyPr lIns="91440" tIns="91440" rIns="91440" bIns="91440" anchor="t">
            <a:normAutofit/>
          </a:bodyPr>
          <a:lstStyle/>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Field trainings and fieldwork occur across diverse New Mexico locations to expose participants to varied archaeological contexts.</a:t>
            </a:r>
          </a:p>
          <a:p>
            <a:pPr marL="171450" indent="-171450">
              <a:lnSpc>
                <a:spcPct val="120000"/>
              </a:lnSpc>
              <a:buFont typeface="Arial" panose="020B0604020202020204" pitchFamily="34" charset="0"/>
              <a:buChar char="•"/>
              <a:tabLst>
                <a:tab pos="0" algn="l"/>
              </a:tabLst>
            </a:pPr>
            <a:endParaRPr lang="en-US" sz="1400" b="0" u="none" strike="noStrike" dirty="0">
              <a:solidFill>
                <a:schemeClr val="dk1"/>
              </a:solidFill>
              <a:effectLst/>
              <a:uFillTx/>
              <a:latin typeface="Poppins"/>
              <a:ea typeface="Poppins"/>
            </a:endParaRPr>
          </a:p>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Sites are selected strategically to match participants’ locations and schedules.</a:t>
            </a:r>
          </a:p>
          <a:p>
            <a:pPr>
              <a:lnSpc>
                <a:spcPct val="120000"/>
              </a:lnSpc>
              <a:tabLst>
                <a:tab pos="0" algn="l"/>
              </a:tabLst>
            </a:pPr>
            <a:endParaRPr lang="en-US" sz="1400" b="0" u="none" strike="noStrike" dirty="0">
              <a:solidFill>
                <a:schemeClr val="dk1"/>
              </a:solidFill>
              <a:effectLst/>
              <a:uFillTx/>
              <a:latin typeface="Poppins"/>
              <a:ea typeface="Poppins"/>
            </a:endParaRPr>
          </a:p>
          <a:p>
            <a:pPr marL="171450" indent="-1714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 The program includes compensation and financial support to cover travel and living costs, ensuring accessibility regardless of participant location</a:t>
            </a:r>
            <a:r>
              <a:rPr lang="en-US" sz="1200" b="0" u="none" strike="noStrike" dirty="0">
                <a:solidFill>
                  <a:schemeClr val="dk1"/>
                </a:solidFill>
                <a:effectLst/>
                <a:uFillTx/>
                <a:latin typeface="Poppins"/>
                <a:ea typeface="Poppins"/>
              </a:rPr>
              <a:t>.</a:t>
            </a:r>
            <a:endParaRPr lang="fr-FR" sz="1200" b="0" u="none" strike="noStrike" dirty="0">
              <a:solidFill>
                <a:srgbClr val="000000"/>
              </a:solidFill>
              <a:effectLst/>
              <a:uFillTx/>
              <a:latin typeface="Arial"/>
            </a:endParaRPr>
          </a:p>
        </p:txBody>
      </p:sp>
      <p:pic>
        <p:nvPicPr>
          <p:cNvPr id="2" name="Picture 1">
            <a:extLst>
              <a:ext uri="{FF2B5EF4-FFF2-40B4-BE49-F238E27FC236}">
                <a16:creationId xmlns:a16="http://schemas.microsoft.com/office/drawing/2014/main" id="{9304E091-D3C7-A0E9-B95D-4AC4D3FD486B}"/>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696774" y="287122"/>
            <a:ext cx="685800" cy="5343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1069848" y="298584"/>
            <a:ext cx="4000320" cy="1105934"/>
          </a:xfrm>
          <a:prstGeom prst="rect">
            <a:avLst/>
          </a:prstGeom>
          <a:noFill/>
          <a:ln w="0">
            <a:noFill/>
          </a:ln>
        </p:spPr>
        <p:txBody>
          <a:bodyPr lIns="91440" tIns="91440" rIns="91440" bIns="91440" anchor="t">
            <a:normAutofit/>
          </a:bodyPr>
          <a:lstStyle/>
          <a:p>
            <a:pPr indent="0">
              <a:lnSpc>
                <a:spcPct val="100000"/>
              </a:lnSpc>
              <a:buNone/>
              <a:tabLst>
                <a:tab pos="0" algn="l"/>
              </a:tabLst>
            </a:pPr>
            <a:r>
              <a:rPr lang="en-US" sz="2600" b="0" u="none" strike="noStrike" dirty="0">
                <a:solidFill>
                  <a:srgbClr val="FF0000"/>
                </a:solidFill>
                <a:effectLst/>
                <a:uFillTx/>
                <a:latin typeface="Space Grotesk"/>
                <a:ea typeface="Space Grotesk"/>
              </a:rPr>
              <a:t>Monitoring and Evaluation Methods</a:t>
            </a:r>
            <a:endParaRPr lang="fr-FR" sz="2600" b="0" u="none" strike="noStrike" dirty="0">
              <a:solidFill>
                <a:srgbClr val="FF0000"/>
              </a:solidFill>
              <a:effectLst/>
              <a:uFillTx/>
              <a:latin typeface="Arial"/>
            </a:endParaRPr>
          </a:p>
        </p:txBody>
      </p:sp>
      <p:sp>
        <p:nvSpPr>
          <p:cNvPr id="84" name="PlaceHolder 2"/>
          <p:cNvSpPr>
            <a:spLocks noGrp="1"/>
          </p:cNvSpPr>
          <p:nvPr>
            <p:ph/>
          </p:nvPr>
        </p:nvSpPr>
        <p:spPr>
          <a:xfrm>
            <a:off x="901598" y="1718338"/>
            <a:ext cx="4000320" cy="2114280"/>
          </a:xfrm>
          <a:prstGeom prst="rect">
            <a:avLst/>
          </a:prstGeom>
          <a:noFill/>
          <a:ln w="0">
            <a:noFill/>
          </a:ln>
        </p:spPr>
        <p:txBody>
          <a:bodyPr lIns="91440" tIns="91440" rIns="91440" bIns="91440" anchor="t">
            <a:normAutofit fontScale="85000" lnSpcReduction="10000"/>
          </a:bodyPr>
          <a:lstStyle/>
          <a:p>
            <a:pPr marL="285750" indent="-2857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Participants’ progress is tracked through task books completed during field experiences, demonstrating required competencies. </a:t>
            </a:r>
          </a:p>
          <a:p>
            <a:pPr>
              <a:lnSpc>
                <a:spcPct val="120000"/>
              </a:lnSpc>
              <a:tabLst>
                <a:tab pos="0" algn="l"/>
              </a:tabLst>
            </a:pPr>
            <a:endParaRPr lang="en-US" sz="1400" b="0" u="none" strike="noStrike" dirty="0">
              <a:solidFill>
                <a:schemeClr val="dk1"/>
              </a:solidFill>
              <a:effectLst/>
              <a:uFillTx/>
              <a:latin typeface="Poppins"/>
              <a:ea typeface="Poppins"/>
            </a:endParaRPr>
          </a:p>
          <a:p>
            <a:pPr marL="285750" indent="-285750">
              <a:lnSpc>
                <a:spcPct val="120000"/>
              </a:lnSpc>
              <a:buFont typeface="Arial" panose="020B0604020202020204" pitchFamily="34" charset="0"/>
              <a:buChar char="•"/>
              <a:tabLst>
                <a:tab pos="0" algn="l"/>
              </a:tabLst>
            </a:pPr>
            <a:r>
              <a:rPr lang="en-US" sz="1400" dirty="0">
                <a:solidFill>
                  <a:schemeClr val="dk1"/>
                </a:solidFill>
                <a:latin typeface="Poppins"/>
                <a:ea typeface="Poppins"/>
              </a:rPr>
              <a:t>C</a:t>
            </a:r>
            <a:r>
              <a:rPr lang="en-US" sz="1400" b="0" u="none" strike="noStrike" dirty="0">
                <a:solidFill>
                  <a:schemeClr val="dk1"/>
                </a:solidFill>
                <a:effectLst/>
                <a:uFillTx/>
                <a:latin typeface="Poppins"/>
                <a:ea typeface="Poppins"/>
              </a:rPr>
              <a:t>ontinuous evaluation via live check-ins and real-time feedback to maintain high training standards.</a:t>
            </a:r>
          </a:p>
          <a:p>
            <a:pPr>
              <a:lnSpc>
                <a:spcPct val="120000"/>
              </a:lnSpc>
              <a:tabLst>
                <a:tab pos="0" algn="l"/>
              </a:tabLst>
            </a:pPr>
            <a:endParaRPr lang="en-US" sz="1400" b="0" u="none" strike="noStrike" dirty="0">
              <a:solidFill>
                <a:schemeClr val="dk1"/>
              </a:solidFill>
              <a:effectLst/>
              <a:uFillTx/>
              <a:latin typeface="Poppins"/>
              <a:ea typeface="Poppins"/>
            </a:endParaRPr>
          </a:p>
          <a:p>
            <a:pPr marL="285750" indent="-285750">
              <a:lnSpc>
                <a:spcPct val="120000"/>
              </a:lnSpc>
              <a:buFont typeface="Arial" panose="020B0604020202020204" pitchFamily="34" charset="0"/>
              <a:buChar char="•"/>
              <a:tabLst>
                <a:tab pos="0" algn="l"/>
              </a:tabLst>
            </a:pPr>
            <a:r>
              <a:rPr lang="en-US" sz="1400" b="0" u="none" strike="noStrike" dirty="0">
                <a:solidFill>
                  <a:schemeClr val="dk1"/>
                </a:solidFill>
                <a:effectLst/>
                <a:uFillTx/>
                <a:latin typeface="Poppins"/>
                <a:ea typeface="Poppins"/>
              </a:rPr>
              <a:t> Participant eligibility criteria and physical requirements ensure readiness for demanding field conditions.</a:t>
            </a:r>
            <a:endParaRPr lang="fr-FR" sz="1400" b="0" u="none" strike="noStrike" dirty="0">
              <a:solidFill>
                <a:srgbClr val="000000"/>
              </a:solidFill>
              <a:effectLst/>
              <a:uFillTx/>
              <a:latin typeface="Arial"/>
            </a:endParaRPr>
          </a:p>
        </p:txBody>
      </p:sp>
      <p:cxnSp>
        <p:nvCxnSpPr>
          <p:cNvPr id="85" name="Google Shape;173;p31"/>
          <p:cNvCxnSpPr/>
          <p:nvPr/>
        </p:nvCxnSpPr>
        <p:spPr>
          <a:xfrm>
            <a:off x="5214960" y="2574000"/>
            <a:ext cx="360" cy="2341080"/>
          </a:xfrm>
          <a:prstGeom prst="straightConnector1">
            <a:avLst/>
          </a:prstGeom>
          <a:ln w="9525">
            <a:solidFill>
              <a:srgbClr val="080808"/>
            </a:solidFill>
            <a:round/>
          </a:ln>
        </p:spPr>
      </p:cxnSp>
      <p:pic>
        <p:nvPicPr>
          <p:cNvPr id="2" name="Picture 1">
            <a:extLst>
              <a:ext uri="{FF2B5EF4-FFF2-40B4-BE49-F238E27FC236}">
                <a16:creationId xmlns:a16="http://schemas.microsoft.com/office/drawing/2014/main" id="{7E154A0D-24CA-2DA6-57F8-524CD4FC4627}"/>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84048" y="374904"/>
            <a:ext cx="517550" cy="534364"/>
          </a:xfrm>
          <a:prstGeom prst="rect">
            <a:avLst/>
          </a:prstGeom>
        </p:spPr>
      </p:pic>
      <p:pic>
        <p:nvPicPr>
          <p:cNvPr id="7" name="Picture 6">
            <a:extLst>
              <a:ext uri="{FF2B5EF4-FFF2-40B4-BE49-F238E27FC236}">
                <a16:creationId xmlns:a16="http://schemas.microsoft.com/office/drawing/2014/main" id="{9776D728-284E-49EC-A0EB-56695E0AF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25506" y="932761"/>
            <a:ext cx="4462856" cy="3347142"/>
          </a:xfrm>
          <a:prstGeom prst="rect">
            <a:avLst/>
          </a:prstGeom>
        </p:spPr>
      </p:pic>
    </p:spTree>
  </p:cSld>
  <p:clrMapOvr>
    <a:masterClrMapping/>
  </p:clrMapOvr>
</p:sld>
</file>

<file path=ppt/theme/theme1.xml><?xml version="1.0" encoding="utf-8"?>
<a:theme xmlns:a="http://schemas.openxmlformats.org/drawingml/2006/main" name="Modern Agriculture by Slidesgo">
  <a:themeElements>
    <a:clrScheme name="Simple Light">
      <a:dk1>
        <a:srgbClr val="080808"/>
      </a:dk1>
      <a:lt1>
        <a:srgbClr val="FEFFF1"/>
      </a:lt1>
      <a:dk2>
        <a:srgbClr val="34482B"/>
      </a:dk2>
      <a:lt2>
        <a:srgbClr val="FFFFFF"/>
      </a:lt2>
      <a:accent1>
        <a:srgbClr val="FFFFFF"/>
      </a:accent1>
      <a:accent2>
        <a:srgbClr val="FFFFFF"/>
      </a:accent2>
      <a:accent3>
        <a:srgbClr val="FFFFFF"/>
      </a:accent3>
      <a:accent4>
        <a:srgbClr val="FFFFFF"/>
      </a:accent4>
      <a:accent5>
        <a:srgbClr val="FFFFFF"/>
      </a:accent5>
      <a:accent6>
        <a:srgbClr val="FFFFFF"/>
      </a:accent6>
      <a:hlink>
        <a:srgbClr val="080808"/>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62EFD4E2340F4E9EEDC1C6776C6CC5" ma:contentTypeVersion="9" ma:contentTypeDescription="Create a new document." ma:contentTypeScope="" ma:versionID="cc4b6b8156d391ea70917ac66d30a108">
  <xsd:schema xmlns:xsd="http://www.w3.org/2001/XMLSchema" xmlns:xs="http://www.w3.org/2001/XMLSchema" xmlns:p="http://schemas.microsoft.com/office/2006/metadata/properties" xmlns:ns3="79756e3b-6f7a-416b-809e-f0ff80df162d" targetNamespace="http://schemas.microsoft.com/office/2006/metadata/properties" ma:root="true" ma:fieldsID="41550278ada9f6ea6053c304aff7263d" ns3:_="">
    <xsd:import namespace="79756e3b-6f7a-416b-809e-f0ff80df162d"/>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56e3b-6f7a-416b-809e-f0ff80df1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EE4EC-EF99-4015-BDB6-D9B518FDFCC4}">
  <ds:schemaRef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79756e3b-6f7a-416b-809e-f0ff80df162d"/>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0A98455D-6D7A-4836-98C4-DB371C1F3E11}">
  <ds:schemaRefs>
    <ds:schemaRef ds:uri="http://schemas.microsoft.com/sharepoint/v3/contenttype/forms"/>
  </ds:schemaRefs>
</ds:datastoreItem>
</file>

<file path=customXml/itemProps3.xml><?xml version="1.0" encoding="utf-8"?>
<ds:datastoreItem xmlns:ds="http://schemas.openxmlformats.org/officeDocument/2006/customXml" ds:itemID="{774DA6EC-0D38-4746-BFCB-43C1397F7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756e3b-6f7a-416b-809e-f0ff80df16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2647</TotalTime>
  <Words>648</Words>
  <Application>Microsoft Office PowerPoint</Application>
  <PresentationFormat>On-screen Show (16:9)</PresentationFormat>
  <Paragraphs>68</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OpenSymbol</vt:lpstr>
      <vt:lpstr>Poppins</vt:lpstr>
      <vt:lpstr>Space Grotesk</vt:lpstr>
      <vt:lpstr>Symbol</vt:lpstr>
      <vt:lpstr>Wingdings</vt:lpstr>
      <vt:lpstr>Modern Agriculture by Slidesgo</vt:lpstr>
      <vt:lpstr>Slidesgo Final Pages</vt:lpstr>
      <vt:lpstr>N.M. Archaeology Field Training Pilot Program – FY26</vt:lpstr>
      <vt:lpstr>New Mexico Office of Archaeological Studies &amp; New Mexico Department of Agriculture  ARCHAEOLOGY FIELD TRAINING PILOT PROGRAM </vt:lpstr>
      <vt:lpstr>Collaboration Between NMDA and NMDCA</vt:lpstr>
      <vt:lpstr>Funding and Resources</vt:lpstr>
      <vt:lpstr>Purpose and Goals</vt:lpstr>
      <vt:lpstr>Program Overview  TRAINING TRACKS:  Two tracks for different levels of experience   </vt:lpstr>
      <vt:lpstr>Course Design</vt:lpstr>
      <vt:lpstr>Fieldwork Logistics and Site Selection</vt:lpstr>
      <vt:lpstr>Monitoring and Evaluation Methods</vt:lpstr>
      <vt:lpstr>Conclusions</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 Archaeology Field Training Pilot Program – FY26</dc:title>
  <dc:creator>Henkels, Max</dc:creator>
  <cp:lastModifiedBy>Ray Ledgerwood</cp:lastModifiedBy>
  <cp:revision>12</cp:revision>
  <dcterms:modified xsi:type="dcterms:W3CDTF">2025-10-22T15:40:00Z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2025-10-15T21:59:12Z</dcterms:created>
  <dc:creator>Unknown Creator</dc:creator>
  <dc:description/>
  <dc:language>en-US</dc:language>
  <cp:lastModifiedBy>Unknown Creator</cp:lastModifiedBy>
  <dcterms:modified xsi:type="dcterms:W3CDTF">2025-10-15T21:59:12Z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y fmtid="{D5CDD505-2E9C-101B-9397-08002B2CF9AE}" pid="3" name="ContentTypeId">
    <vt:lpwstr>0x0101006862EFD4E2340F4E9EEDC1C6776C6CC5</vt:lpwstr>
  </property>
</Properties>
</file>