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318" r:id="rId2"/>
    <p:sldId id="325" r:id="rId3"/>
    <p:sldId id="262" r:id="rId4"/>
    <p:sldId id="264" r:id="rId5"/>
    <p:sldId id="323" r:id="rId6"/>
    <p:sldId id="324" r:id="rId7"/>
    <p:sldId id="32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kels, Max" initials="HM" lastIdx="6" clrIdx="0">
    <p:extLst>
      <p:ext uri="{19B8F6BF-5375-455C-9EA6-DF929625EA0E}">
        <p15:presenceInfo xmlns:p15="http://schemas.microsoft.com/office/powerpoint/2012/main" userId="S-1-5-21-863951132-516818672-3181782069-18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9193"/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6" autoAdjust="0"/>
    <p:restoredTop sz="93140" autoAdjust="0"/>
  </p:normalViewPr>
  <p:slideViewPr>
    <p:cSldViewPr snapToGrid="0" snapToObjects="1">
      <p:cViewPr varScale="1">
        <p:scale>
          <a:sx n="62" d="100"/>
          <a:sy n="62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990292213993317E-2"/>
          <c:y val="4.6090527511984756E-3"/>
          <c:w val="0.5706032288497922"/>
          <c:h val="0.99539094724880151"/>
        </c:manualLayout>
      </c:layout>
      <c:pieChart>
        <c:varyColors val="1"/>
        <c:ser>
          <c:idx val="0"/>
          <c:order val="0"/>
          <c:spPr>
            <a:solidFill>
              <a:schemeClr val="accent1"/>
            </a:solidFill>
          </c:spPr>
          <c:explosion val="2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610-4FCF-A053-2314D1BE0094}"/>
              </c:ext>
            </c:extLst>
          </c:dPt>
          <c:dPt>
            <c:idx val="1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610-4FCF-A053-2314D1BE0094}"/>
              </c:ext>
            </c:extLst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610-4FCF-A053-2314D1BE0094}"/>
              </c:ext>
            </c:extLst>
          </c:dPt>
          <c:dPt>
            <c:idx val="3"/>
            <c:bubble3D val="0"/>
            <c:explosion val="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610-4FCF-A053-2314D1BE0094}"/>
              </c:ext>
            </c:extLst>
          </c:dPt>
          <c:dLbls>
            <c:dLbl>
              <c:idx val="0"/>
              <c:layout>
                <c:manualLayout>
                  <c:x val="-0.21753119457022471"/>
                  <c:y val="0.146470272837293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0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u="none" dirty="0"/>
                      <a:t>SWCD Program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000">
                        <a:solidFill>
                          <a:prstClr val="white"/>
                        </a:solidFill>
                      </a:defRPr>
                    </a:pPr>
                    <a:r>
                      <a:rPr lang="en-US" sz="3200" dirty="0">
                        <a:effectLst/>
                      </a:rPr>
                      <a:t> </a:t>
                    </a:r>
                    <a:r>
                      <a:rPr lang="en-US" sz="3000" dirty="0">
                        <a:effectLst/>
                      </a:rPr>
                      <a:t>$ 1,038,946.00</a:t>
                    </a:r>
                    <a:endParaRPr lang="en-US" sz="3000" dirty="0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000">
                        <a:solidFill>
                          <a:prstClr val="white"/>
                        </a:solidFill>
                      </a:defRPr>
                    </a:pPr>
                    <a:fld id="{A98C037A-7845-417A-82D0-0B39EC1731C9}" type="PERCENTAGE">
                      <a:rPr lang="en-US" sz="3500" smtClean="0">
                        <a:solidFill>
                          <a:srgbClr val="FFFF00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3000">
                          <a:solidFill>
                            <a:prstClr val="white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246310530102"/>
                      <c:h val="0.2972131383889053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10-4FCF-A053-2314D1BE0094}"/>
                </c:ext>
              </c:extLst>
            </c:dLbl>
            <c:dLbl>
              <c:idx val="1"/>
              <c:layout>
                <c:manualLayout>
                  <c:x val="4.3198865777980032E-3"/>
                  <c:y val="-5.13913016835945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000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Healthy</a:t>
                    </a:r>
                    <a:r>
                      <a:rPr lang="en-US" baseline="0" dirty="0"/>
                      <a:t> Soil Program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000">
                        <a:solidFill>
                          <a:prstClr val="white"/>
                        </a:solidFill>
                      </a:defRPr>
                    </a:pPr>
                    <a:r>
                      <a:rPr lang="en-US" sz="3200" dirty="0">
                        <a:effectLst/>
                      </a:rPr>
                      <a:t> $ 747,957.74 </a:t>
                    </a:r>
                    <a:endParaRPr lang="en-US" sz="3200" dirty="0"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3000">
                        <a:solidFill>
                          <a:prstClr val="white"/>
                        </a:solidFill>
                      </a:defRPr>
                    </a:pPr>
                    <a:fld id="{909DBBFA-7E98-4CBC-9B61-7F30446EEC4A}" type="PERCENTAGE">
                      <a:rPr lang="en-US" sz="3500" b="1" smtClean="0">
                        <a:solidFill>
                          <a:srgbClr val="FFFF00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3000">
                          <a:solidFill>
                            <a:prstClr val="white"/>
                          </a:solidFill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610-4FCF-A053-2314D1BE0094}"/>
                </c:ext>
              </c:extLst>
            </c:dLbl>
            <c:dLbl>
              <c:idx val="2"/>
              <c:layout>
                <c:manualLayout>
                  <c:x val="7.915220836011741E-2"/>
                  <c:y val="6.93598051381037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Noxious Weeds</a:t>
                    </a:r>
                  </a:p>
                  <a:p>
                    <a:r>
                      <a:rPr lang="en-US" sz="3200" b="1" i="0" u="none" strike="noStrike" kern="1200" baseline="0" dirty="0">
                        <a:solidFill>
                          <a:prstClr val="white"/>
                        </a:solidFill>
                        <a:effectLst/>
                      </a:rPr>
                      <a:t>$ 885,335.97</a:t>
                    </a:r>
                    <a:r>
                      <a:rPr lang="en-US" dirty="0"/>
                      <a:t> </a:t>
                    </a:r>
                  </a:p>
                  <a:p>
                    <a:fld id="{2EAFF2FE-4D0B-49FC-B0E4-35FA9593B6A2}" type="PERCENTAGE">
                      <a:rPr lang="en-US" sz="3500" smtClean="0">
                        <a:solidFill>
                          <a:srgbClr val="FFFF00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610-4FCF-A053-2314D1BE0094}"/>
                </c:ext>
              </c:extLst>
            </c:dLbl>
            <c:dLbl>
              <c:idx val="3"/>
              <c:layout>
                <c:manualLayout>
                  <c:x val="3.6518648737802493E-2"/>
                  <c:y val="6.6767467867702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Admin.</a:t>
                    </a:r>
                  </a:p>
                  <a:p>
                    <a:r>
                      <a:rPr lang="en-US">
                        <a:solidFill>
                          <a:srgbClr val="FFFF00"/>
                        </a:solidFill>
                      </a:rPr>
                      <a:t>&lt;</a:t>
                    </a:r>
                    <a:fld id="{C272C276-DD06-4389-AA3D-E5DA6615AEEA}" type="PERCENTAGE">
                      <a:rPr lang="en-US" smtClean="0">
                        <a:solidFill>
                          <a:srgbClr val="FFFF00"/>
                        </a:solidFill>
                      </a:rPr>
                      <a:pPr/>
                      <a:t>[PERCENTAGE]</a:t>
                    </a:fld>
                    <a:endParaRPr lang="en-US">
                      <a:solidFill>
                        <a:srgbClr val="FFFF00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610-4FCF-A053-2314D1BE009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Overview!$K$4:$K$7</c:f>
              <c:strCache>
                <c:ptCount val="4"/>
                <c:pt idx="0">
                  <c:v>SWCD Program</c:v>
                </c:pt>
                <c:pt idx="1">
                  <c:v>Healthy Soil Program</c:v>
                </c:pt>
                <c:pt idx="2">
                  <c:v>Noxious Weeds Program</c:v>
                </c:pt>
                <c:pt idx="3">
                  <c:v>Administration</c:v>
                </c:pt>
              </c:strCache>
            </c:strRef>
          </c:cat>
          <c:val>
            <c:numRef>
              <c:f>Overview!$L$4:$L$7</c:f>
              <c:numCache>
                <c:formatCode>0.0%</c:formatCode>
                <c:ptCount val="4"/>
                <c:pt idx="0">
                  <c:v>0.36940302222222221</c:v>
                </c:pt>
                <c:pt idx="1">
                  <c:v>0.26594052977777771</c:v>
                </c:pt>
                <c:pt idx="2">
                  <c:v>0.31478612266666667</c:v>
                </c:pt>
                <c:pt idx="3">
                  <c:v>4.76192E-2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10-4FCF-A053-2314D1BE009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5ACC8-AB75-9841-8E5C-AFC8F4C82940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B9DF2-437D-0647-BE21-5BF10E165D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5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B9DF2-437D-0647-BE21-5BF10E165D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5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B9DF2-437D-0647-BE21-5BF10E165D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32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B9DF2-437D-0647-BE21-5BF10E165D3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2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F0660-3156-D349-B563-9F54F96E2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4D5C5-A9BC-6C46-9ACF-3AA49931A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E6173-9A0C-E14E-B32B-1C345837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585-BD22-4680-923C-C730FD964911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A2349-86F9-894F-B7D1-B7A71AB8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49F58-D398-B042-BE43-5536F08D2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A1370-2934-DD49-89C1-E3B51885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E5716-38F4-6540-AE8B-78C125B6A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9BDDD-F3F6-F74E-9C90-23C69013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CFDAF-0ACD-48BB-B58D-F39DE994779A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645AA-C46F-1B42-9B64-8574A8E8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C40D6-A05E-B54A-8104-0E88F455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9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08A3D9-1C41-6E46-A17B-112EE6C78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AA8328-1341-3E43-B510-BA92DF5C5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7884C-C630-3846-8DFD-B6C839B56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C48B-8A16-47B9-BCC1-F8487CF85D6F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57985-7046-F046-B5C0-BBE98EE4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39C8F-B325-6F4D-833E-044AAD37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70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EB877-8D05-1440-91B3-D873361B3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0EE69-2A26-704A-B0A7-8D2088075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C4426-DD9B-5744-8067-309D91DC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4DAC-33E5-46B4-847F-5117E7195F34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B2637-9ED9-CC49-9F93-82394D74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4FED9-B403-ED47-BCEC-69BE58B3A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47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EC8F9-EBCC-A94E-AD05-B4042111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541D2-0FAC-0943-9126-DF4A27550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8C46B-CCEB-8948-B35F-9457F3DFD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EA613-34FD-4644-8C92-ED5B3CCC59E9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59CB1-F0BB-A041-8ABF-52025CC0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3FA71-052D-4749-95ED-981DE903D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9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4F35D-2205-7C4E-A27B-EC9B3A69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40CA5-A1E4-ED4D-8E09-4F00DB5449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F69BF-1879-C54F-A4BF-5DDC06F0C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45AD9-82D0-BF49-B349-B56D9BCF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5262-76B4-4BCC-B6B6-667491E992E9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ABF45-1756-9443-9D26-56C27EAD3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B71EF3-A560-7845-8883-4207544C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0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3B946-E028-A84A-BBA1-0F1D2F20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04E59-E677-3344-AB19-670504710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3C8CF-79D3-ED45-AC63-AFF9C055F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E4B26B-E169-1647-A245-B563C09E75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810C98-FCF9-C743-B66A-6962A6A46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30EDBC-CFC2-724C-8775-F2AE15DF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57657-56F2-4AB5-99EB-E47238FA3424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2CBF80-0F66-E645-851D-B640B1AC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21B13-4EA8-CE46-88A0-C479708B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7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1C64-2CD7-E449-8F57-863AADD93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EDAD2-BA70-C54C-820E-01EBC74D0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9578-ED23-48F2-8E95-92EA0E632DC8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536392-C744-274B-8208-18303BA7A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ED480-FB7E-5A4A-AE1D-B9BC8A80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8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ECC0B8-23DF-CE42-94F6-2BE5EF096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F1774-C0E7-4E07-AB52-919F32D51499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D1527-5D3F-A941-86B2-2703E762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91FF1-59E6-DB44-A0F2-F2E33BDD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15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DA45-0E4A-684E-8DD1-89E3F2D8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1EB25-BB72-5448-9CA4-47597D019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481AC-3939-A44D-9B0B-DDE43CE4A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65100-20D3-A843-9E43-0282AAA3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EDA8-6E7D-48D7-A478-74EAE3A9ABFD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79152-2992-4F43-AF57-7643D85CF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8B1B9-0B15-5C43-A557-8DB7CE69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0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5208-03D4-384F-914D-2E94BD589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D709A-DB49-BA44-8D0E-F5F1FC067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A844B-EE13-D941-8F8E-32645B479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DD0880-00BB-2942-B6FA-89056730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2B6EA-B6E6-46B1-BD1C-9AB931218DDD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67045-3F48-824C-87FC-FFE07258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BEEF4-E9F5-1140-B2A6-7FB661FA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92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2D0487-4229-0E43-93C4-51F7D086E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74B7C-66EE-A943-9562-9D7C1734C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DBCC2-7983-EE48-B1B7-CC6DC5D4B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8A0D3-B4EC-4AA8-9297-F1E781BF4611}" type="datetime1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0FC9B-7ED4-4B41-B636-1F61BA745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CC143-6D3F-2844-9CA5-73C3B7BA8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A3EBF-F65C-0C44-A783-9B2D020305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7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deptag.nmsu.edu/agricultural-programs-and-resources.html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4B05A01C-9EA9-E34D-9A11-7F7AAA09D9F5}"/>
              </a:ext>
            </a:extLst>
          </p:cNvPr>
          <p:cNvSpPr/>
          <p:nvPr/>
        </p:nvSpPr>
        <p:spPr>
          <a:xfrm rot="10800000">
            <a:off x="5334632" y="-2"/>
            <a:ext cx="6858002" cy="6858002"/>
          </a:xfrm>
          <a:prstGeom prst="rtTriangle">
            <a:avLst/>
          </a:prstGeom>
          <a:solidFill>
            <a:srgbClr val="00919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06C5EC-26B4-4441-BB5D-15173B0F3887}"/>
              </a:ext>
            </a:extLst>
          </p:cNvPr>
          <p:cNvSpPr/>
          <p:nvPr/>
        </p:nvSpPr>
        <p:spPr>
          <a:xfrm>
            <a:off x="334537" y="3826007"/>
            <a:ext cx="11597268" cy="1784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CE6687-C231-7A42-BCC7-FCC45A9E58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98" y="1701669"/>
            <a:ext cx="3356655" cy="349593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E5CEA5EB-3C04-E849-91F4-430DC31DCC6C}"/>
              </a:ext>
            </a:extLst>
          </p:cNvPr>
          <p:cNvSpPr txBox="1">
            <a:spLocks/>
          </p:cNvSpPr>
          <p:nvPr/>
        </p:nvSpPr>
        <p:spPr>
          <a:xfrm>
            <a:off x="4364053" y="2456122"/>
            <a:ext cx="7567752" cy="1233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>
              <a:solidFill>
                <a:srgbClr val="C00000"/>
              </a:solidFill>
              <a:latin typeface="Helvetica" pitchFamily="2" charset="0"/>
            </a:endParaRPr>
          </a:p>
          <a:p>
            <a:pPr algn="ctr"/>
            <a:endParaRPr lang="en-US" b="1" dirty="0">
              <a:solidFill>
                <a:srgbClr val="C00000"/>
              </a:solidFill>
              <a:latin typeface="Helvetica" pitchFamily="2" charset="0"/>
            </a:endParaRPr>
          </a:p>
          <a:p>
            <a:pPr algn="ctr"/>
            <a:endParaRPr lang="en-US" b="1" dirty="0">
              <a:solidFill>
                <a:srgbClr val="C00000"/>
              </a:solidFill>
              <a:latin typeface="Helvetica" pitchFamily="2" charset="0"/>
            </a:endParaRPr>
          </a:p>
          <a:p>
            <a:pPr algn="ctr"/>
            <a:endParaRPr lang="en-US" b="1" dirty="0">
              <a:solidFill>
                <a:srgbClr val="C00000"/>
              </a:solidFill>
              <a:latin typeface="Helvetica" pitchFamily="2" charset="0"/>
            </a:endParaRPr>
          </a:p>
          <a:p>
            <a:pPr algn="ctr"/>
            <a:endParaRPr lang="en-US" b="1" dirty="0">
              <a:solidFill>
                <a:srgbClr val="C00000"/>
              </a:solidFill>
              <a:latin typeface="Helvetica" pitchFamily="2" charset="0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New Mexico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Helvetica" pitchFamily="2" charset="0"/>
              </a:rPr>
              <a:t>Land of Enchantment Legacy Fund</a:t>
            </a:r>
          </a:p>
          <a:p>
            <a:pPr algn="ctr"/>
            <a:endParaRPr lang="en-US" b="1" dirty="0">
              <a:solidFill>
                <a:srgbClr val="C00000"/>
              </a:solidFill>
              <a:latin typeface="Helvetica" pitchFamily="2" charset="0"/>
            </a:endParaRPr>
          </a:p>
          <a:p>
            <a:pPr algn="ctr"/>
            <a:r>
              <a:rPr lang="en-US" sz="2200" i="1" dirty="0">
                <a:solidFill>
                  <a:srgbClr val="C00000"/>
                </a:solidFill>
                <a:latin typeface="Helvetica" pitchFamily="2" charset="0"/>
              </a:rPr>
              <a:t>Healthy Soil Program</a:t>
            </a:r>
          </a:p>
          <a:p>
            <a:pPr algn="ctr"/>
            <a:r>
              <a:rPr lang="en-US" sz="2200" i="1" dirty="0">
                <a:solidFill>
                  <a:srgbClr val="C00000"/>
                </a:solidFill>
                <a:latin typeface="Helvetica" pitchFamily="2" charset="0"/>
              </a:rPr>
              <a:t>Soil and Water Conservation District Program</a:t>
            </a:r>
          </a:p>
          <a:p>
            <a:pPr algn="ctr"/>
            <a:r>
              <a:rPr lang="en-US" sz="2200" i="1" dirty="0">
                <a:solidFill>
                  <a:srgbClr val="C00000"/>
                </a:solidFill>
                <a:latin typeface="Helvetica" pitchFamily="2" charset="0"/>
              </a:rPr>
              <a:t>Noxious Weeds Program</a:t>
            </a:r>
          </a:p>
          <a:p>
            <a:pPr algn="ctr"/>
            <a:endParaRPr lang="en-US" sz="2200" i="1" dirty="0">
              <a:solidFill>
                <a:srgbClr val="C00000"/>
              </a:solidFill>
              <a:latin typeface="Helvetica" pitchFamily="2" charset="0"/>
            </a:endParaRPr>
          </a:p>
          <a:p>
            <a:pPr algn="ctr"/>
            <a:r>
              <a:rPr lang="en-US" sz="1800" dirty="0">
                <a:latin typeface="Helvetica" pitchFamily="2" charset="0"/>
              </a:rPr>
              <a:t>Presented to the National Association of State Conservation Agencies</a:t>
            </a:r>
            <a:br>
              <a:rPr lang="en-US" sz="1800" dirty="0">
                <a:latin typeface="Helvetica" pitchFamily="2" charset="0"/>
              </a:rPr>
            </a:br>
            <a:r>
              <a:rPr lang="en-US" sz="1800" dirty="0">
                <a:latin typeface="Helvetica" pitchFamily="2" charset="0"/>
              </a:rPr>
              <a:t>October 6-10, 2024</a:t>
            </a:r>
          </a:p>
          <a:p>
            <a:pPr algn="ctr"/>
            <a:endParaRPr lang="en-US" sz="1800" dirty="0">
              <a:latin typeface="Helvetica" pitchFamily="2" charset="0"/>
            </a:endParaRPr>
          </a:p>
          <a:p>
            <a:pPr algn="ctr"/>
            <a:endParaRPr lang="en-US" sz="1800" dirty="0">
              <a:latin typeface="Helvetica" pitchFamily="2" charset="0"/>
            </a:endParaRPr>
          </a:p>
          <a:p>
            <a:pPr algn="ctr"/>
            <a:endParaRPr lang="en-US" sz="1800" dirty="0">
              <a:latin typeface="Helvetica" pitchFamily="2" charset="0"/>
            </a:endParaRPr>
          </a:p>
          <a:p>
            <a:pPr algn="ctr"/>
            <a:endParaRPr lang="en-US" sz="1800" dirty="0">
              <a:latin typeface="Helvetic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289A2-7750-A148-B69E-592795FBA1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031993"/>
            <a:ext cx="2713939" cy="6461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6F8974-95C7-40AB-8484-AEA852734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3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13B9-0C56-4DE9-8DB4-DF97A04C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148" y="681038"/>
            <a:ext cx="9737651" cy="137379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NM Land of Enchantment Legacy Fund</a:t>
            </a:r>
            <a:br>
              <a:rPr lang="en-US" sz="3600" dirty="0">
                <a:solidFill>
                  <a:srgbClr val="C00000"/>
                </a:solidFill>
                <a:latin typeface="Helvetica" pitchFamily="2" charset="0"/>
              </a:rPr>
            </a:b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“Conservation Legacy Permanent Fund”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5DA65-EDA0-4EE3-912D-A344F34A2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0314"/>
            <a:ext cx="10515600" cy="40960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NM State Agency Participation FY 2025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NM Department of Agriculture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NM Energy, Minerals and Natural Resource Department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NM Environmental Department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NM Economic Development Department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NM Game &amp; Fish Department 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1DD0E-6BAB-4B42-9060-04272E56D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864B2-7AE0-400C-B4CC-D5E1520B6B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83" y="189708"/>
            <a:ext cx="866656" cy="90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5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3A9D7D-0960-4A57-830A-7C7B5E0030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2512179"/>
              </p:ext>
            </p:extLst>
          </p:nvPr>
        </p:nvGraphicFramePr>
        <p:xfrm>
          <a:off x="4009073" y="131378"/>
          <a:ext cx="12245874" cy="625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800DA5-83B0-41D4-BAC8-3E813A308D38}"/>
              </a:ext>
            </a:extLst>
          </p:cNvPr>
          <p:cNvSpPr txBox="1"/>
          <p:nvPr/>
        </p:nvSpPr>
        <p:spPr>
          <a:xfrm>
            <a:off x="293721" y="1885434"/>
            <a:ext cx="3971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NMDA receives 22.5% of annual LOE Legacy Fund disbursement and allocates funding between three programs: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Healthy Soil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SWCD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Noxious Weeds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C7DEDB-643A-4FCA-8D63-2DE045C45751}"/>
              </a:ext>
            </a:extLst>
          </p:cNvPr>
          <p:cNvSpPr/>
          <p:nvPr/>
        </p:nvSpPr>
        <p:spPr>
          <a:xfrm>
            <a:off x="207268" y="105164"/>
            <a:ext cx="69751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30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NMDA Land of Enchantment (LOE) Legacy Fund Programs </a:t>
            </a:r>
          </a:p>
          <a:p>
            <a:pPr>
              <a:defRPr sz="30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Allocations FY25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7BAF1B-25F8-4979-9BE1-49E8A72402F1}"/>
              </a:ext>
            </a:extLst>
          </p:cNvPr>
          <p:cNvCxnSpPr/>
          <p:nvPr/>
        </p:nvCxnSpPr>
        <p:spPr>
          <a:xfrm flipH="1">
            <a:off x="293721" y="1679357"/>
            <a:ext cx="3715352" cy="0"/>
          </a:xfrm>
          <a:prstGeom prst="line">
            <a:avLst/>
          </a:prstGeom>
          <a:ln w="158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559FB85-E61E-429B-BB96-EC6BCD70702A}"/>
              </a:ext>
            </a:extLst>
          </p:cNvPr>
          <p:cNvSpPr/>
          <p:nvPr/>
        </p:nvSpPr>
        <p:spPr>
          <a:xfrm>
            <a:off x="343478" y="5367788"/>
            <a:ext cx="5310685" cy="10156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NMDA Disbursement in FY25:</a:t>
            </a:r>
          </a:p>
          <a:p>
            <a:pPr algn="ctr"/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$ 2,812,500.00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E1954-00BF-43D4-AD53-64460BD02848}"/>
              </a:ext>
            </a:extLst>
          </p:cNvPr>
          <p:cNvSpPr txBox="1"/>
          <p:nvPr/>
        </p:nvSpPr>
        <p:spPr>
          <a:xfrm>
            <a:off x="-11723" y="6571099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MEXICO DEPARTMENT OF AGRICULTURE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0B719-0DEE-4005-A562-F1468E05C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98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C641B4C-DA03-BD46-B90F-D8D062D77876}"/>
              </a:ext>
            </a:extLst>
          </p:cNvPr>
          <p:cNvSpPr txBox="1"/>
          <p:nvPr/>
        </p:nvSpPr>
        <p:spPr>
          <a:xfrm>
            <a:off x="178788" y="1092325"/>
            <a:ext cx="895251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The purpose of the Healthy Soil Program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is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“</a:t>
            </a:r>
            <a:r>
              <a:rPr lang="en-US" sz="1600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to promote and support farming and ranching systems and other forms of land management that increase soil organic matter, aggregate stability, microbiology and water retention</a:t>
            </a:r>
            <a:r>
              <a:rPr lang="en-US" sz="1600" b="1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 </a:t>
            </a:r>
            <a:r>
              <a:rPr lang="en-US" sz="1600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to improve the health, yield and profitability of the soils of the state.”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 </a:t>
            </a:r>
          </a:p>
          <a:p>
            <a:pPr lvl="1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r>
              <a:rPr lang="en-US" sz="2000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In Fiscal Year 2025, NMDA’s Healthy Soil Program: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34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88 (Eligible Entities &amp; Individual Applicants) </a:t>
            </a:r>
            <a:r>
              <a:rPr lang="en-US" sz="2000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applied for grants.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Totaling </a:t>
            </a:r>
            <a:r>
              <a:rPr lang="en-US" sz="2000" b="1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$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1,814,529 </a:t>
            </a:r>
            <a:r>
              <a:rPr lang="en-US" sz="2000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in funding requested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34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53 on-the-ground projects </a:t>
            </a:r>
            <a:r>
              <a:rPr lang="en-US" sz="2000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awarded grants.</a:t>
            </a:r>
            <a:endParaRPr lang="en-US" sz="2000" b="1" dirty="0">
              <a:latin typeface="Helvetica" panose="020B0604020202020204" pitchFamily="34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Totaling </a:t>
            </a:r>
            <a:r>
              <a:rPr lang="en-US" sz="2000" b="1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$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1,416,087 </a:t>
            </a:r>
            <a:r>
              <a:rPr lang="en-US" sz="2000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in funding</a:t>
            </a:r>
          </a:p>
          <a:p>
            <a:pPr lvl="2"/>
            <a:endParaRPr lang="en-US" sz="2000" dirty="0">
              <a:latin typeface="Helvetica" panose="020B0604020202020204" pitchFamily="34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This includes $354K in recurring state monies, plus $490K in match funding from NRCS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Helvetica" panose="020B0604020202020204" pitchFamily="34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pPr lvl="1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ea typeface="Cambria" panose="02040503050406030204" pitchFamily="18" charset="0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C47572-04E2-7848-9E8F-5509D92F4C35}"/>
              </a:ext>
            </a:extLst>
          </p:cNvPr>
          <p:cNvSpPr txBox="1"/>
          <p:nvPr/>
        </p:nvSpPr>
        <p:spPr>
          <a:xfrm>
            <a:off x="-11723" y="6571099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MEXICO DEPARTMENT OF AGRICULTURE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F6856F0B-0D8F-FF47-8E1A-D3B46722C051}"/>
              </a:ext>
            </a:extLst>
          </p:cNvPr>
          <p:cNvSpPr txBox="1">
            <a:spLocks/>
          </p:cNvSpPr>
          <p:nvPr/>
        </p:nvSpPr>
        <p:spPr>
          <a:xfrm>
            <a:off x="1104634" y="438938"/>
            <a:ext cx="7315200" cy="386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600" dirty="0">
                <a:solidFill>
                  <a:srgbClr val="C00000"/>
                </a:solidFill>
                <a:latin typeface="Helvetica" pitchFamily="2" charset="0"/>
                <a:cs typeface="Gill Sans" panose="020B0502020104020203" pitchFamily="34" charset="-79"/>
              </a:rPr>
            </a:br>
            <a:r>
              <a:rPr lang="en-US" sz="3600" dirty="0">
                <a:solidFill>
                  <a:srgbClr val="C00000"/>
                </a:solidFill>
                <a:latin typeface="Helvetica" pitchFamily="2" charset="0"/>
                <a:cs typeface="Gill Sans" panose="020B0502020104020203" pitchFamily="34" charset="-79"/>
              </a:rPr>
              <a:t>NMDA’s Healthy Soil Program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3D333AB-9905-4D43-991C-6A0755238D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83" y="189708"/>
            <a:ext cx="866656" cy="9026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143E98-DC3F-4B4F-8484-2E09866C90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 t="33128" b="12501"/>
          <a:stretch/>
        </p:blipFill>
        <p:spPr>
          <a:xfrm>
            <a:off x="9334206" y="3432463"/>
            <a:ext cx="2843784" cy="2798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F3C4C9-EC13-4589-A35E-2F83F7334A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8"/>
          <a:stretch/>
        </p:blipFill>
        <p:spPr>
          <a:xfrm rot="5400000">
            <a:off x="9042742" y="291465"/>
            <a:ext cx="3429000" cy="28460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36109-90BD-4535-B9A4-EEA0CB3D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0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C641B4C-DA03-BD46-B90F-D8D062D77876}"/>
              </a:ext>
            </a:extLst>
          </p:cNvPr>
          <p:cNvSpPr txBox="1"/>
          <p:nvPr/>
        </p:nvSpPr>
        <p:spPr>
          <a:xfrm>
            <a:off x="208383" y="1092325"/>
            <a:ext cx="11869051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Legislative Monies to Pilot Eligible Entity projects Only</a:t>
            </a:r>
          </a:p>
          <a:p>
            <a:pPr lvl="1" algn="ctr"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There are 47 soil and water conservation districts (SWCDs) in New Mexico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.</a:t>
            </a:r>
          </a:p>
          <a:p>
            <a:pPr lvl="1"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SWCDs &amp; Watershed Districts submitted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57 projects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totaling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$3,520,000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in funding requests</a:t>
            </a:r>
          </a:p>
          <a:p>
            <a:pPr lvl="1">
              <a:spcAft>
                <a:spcPts val="60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NMDA awarded funding to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31 projects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totaling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$1,038,946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Categories of projects selected for funding: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Capacity Building Projects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Conservation Planning Projects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Landscape-Scale Restoration Projects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Community Outreach &amp; Education Projects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ea typeface="Cambria" panose="02040503050406030204" pitchFamily="18" charset="0"/>
              <a:cs typeface="Helvetica" panose="020B0604020202020204" pitchFamily="34" charset="0"/>
            </a:endParaRPr>
          </a:p>
          <a:p>
            <a:pPr lvl="1">
              <a:spcAft>
                <a:spcPts val="600"/>
              </a:spcAft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ea typeface="Cambria" panose="02040503050406030204" pitchFamily="18" charset="0"/>
              <a:cs typeface="Helvetic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C47572-04E2-7848-9E8F-5509D92F4C35}"/>
              </a:ext>
            </a:extLst>
          </p:cNvPr>
          <p:cNvSpPr txBox="1"/>
          <p:nvPr/>
        </p:nvSpPr>
        <p:spPr>
          <a:xfrm>
            <a:off x="-11723" y="6571099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MEXICO DEPARTMENT OF AGRICULTURE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F6856F0B-0D8F-FF47-8E1A-D3B46722C051}"/>
              </a:ext>
            </a:extLst>
          </p:cNvPr>
          <p:cNvSpPr txBox="1">
            <a:spLocks/>
          </p:cNvSpPr>
          <p:nvPr/>
        </p:nvSpPr>
        <p:spPr>
          <a:xfrm>
            <a:off x="1104634" y="438938"/>
            <a:ext cx="10972800" cy="386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  <a:cs typeface="Gill Sans" panose="020B0502020104020203" pitchFamily="34" charset="-79"/>
              </a:rPr>
              <a:t>Legacy Funding for</a:t>
            </a:r>
            <a:br>
              <a:rPr lang="en-US" sz="3600" dirty="0">
                <a:solidFill>
                  <a:srgbClr val="C00000"/>
                </a:solidFill>
                <a:latin typeface="Helvetica" pitchFamily="2" charset="0"/>
                <a:cs typeface="Gill Sans" panose="020B0502020104020203" pitchFamily="34" charset="-79"/>
              </a:rPr>
            </a:br>
            <a:r>
              <a:rPr lang="en-US" sz="3600" dirty="0">
                <a:solidFill>
                  <a:srgbClr val="C00000"/>
                </a:solidFill>
                <a:latin typeface="Helvetica" pitchFamily="2" charset="0"/>
                <a:cs typeface="Gill Sans" panose="020B0502020104020203" pitchFamily="34" charset="-79"/>
              </a:rPr>
              <a:t>Soil and Water Conservation District Program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3D333AB-9905-4D43-991C-6A0755238D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83" y="189708"/>
            <a:ext cx="866656" cy="9026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7E672-37C9-404C-A868-D6A3DC24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65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C641B4C-DA03-BD46-B90F-D8D062D77876}"/>
              </a:ext>
            </a:extLst>
          </p:cNvPr>
          <p:cNvSpPr txBox="1"/>
          <p:nvPr/>
        </p:nvSpPr>
        <p:spPr>
          <a:xfrm>
            <a:off x="178788" y="1092325"/>
            <a:ext cx="755029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ea typeface="Cambria" panose="02040503050406030204" pitchFamily="18" charset="0"/>
                <a:cs typeface="Helvetica" panose="020B0604020202020204" pitchFamily="34" charset="0"/>
              </a:rPr>
              <a:t>Eligible Entity projects Only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NMDA coordinates integrated noxious weed management programs in New Mexico</a:t>
            </a:r>
          </a:p>
          <a:p>
            <a:pPr lvl="1"/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In FY25, NMDA’s Noxious Weed Management Grant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15 project grant applications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received</a:t>
            </a: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Totaling </a:t>
            </a: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$829,089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 in funding requested</a:t>
            </a:r>
          </a:p>
          <a:p>
            <a:pPr lvl="2"/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12 project grant applications </a:t>
            </a: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awarded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Helvetica" panose="020B0604020202020204" pitchFamily="34" charset="0"/>
                <a:cs typeface="Helvetica" panose="020B0604020202020204" pitchFamily="34" charset="0"/>
              </a:rPr>
              <a:t>Totaling of </a:t>
            </a: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$685,336</a:t>
            </a:r>
          </a:p>
          <a:p>
            <a:pPr lvl="1"/>
            <a:endParaRPr lang="en-US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Helvetica" panose="020B0604020202020204" pitchFamily="34" charset="0"/>
                <a:cs typeface="Helvetica" panose="020B0604020202020204" pitchFamily="34" charset="0"/>
              </a:rPr>
              <a:t>$200K awarded contracts to map noxious weeds in the state.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C47572-04E2-7848-9E8F-5509D92F4C35}"/>
              </a:ext>
            </a:extLst>
          </p:cNvPr>
          <p:cNvSpPr txBox="1"/>
          <p:nvPr/>
        </p:nvSpPr>
        <p:spPr>
          <a:xfrm>
            <a:off x="-11723" y="6571099"/>
            <a:ext cx="121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MEXICO DEPARTMENT OF AGRICULTURE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F6856F0B-0D8F-FF47-8E1A-D3B46722C051}"/>
              </a:ext>
            </a:extLst>
          </p:cNvPr>
          <p:cNvSpPr txBox="1">
            <a:spLocks/>
          </p:cNvSpPr>
          <p:nvPr/>
        </p:nvSpPr>
        <p:spPr>
          <a:xfrm>
            <a:off x="1104634" y="438938"/>
            <a:ext cx="7315200" cy="386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  <a:cs typeface="Gill Sans" panose="020B0502020104020203" pitchFamily="34" charset="-79"/>
              </a:rPr>
              <a:t>Legacy Funding for</a:t>
            </a:r>
            <a:br>
              <a:rPr lang="en-US" sz="3600" dirty="0">
                <a:solidFill>
                  <a:srgbClr val="C00000"/>
                </a:solidFill>
                <a:latin typeface="Helvetica" pitchFamily="2" charset="0"/>
                <a:cs typeface="Gill Sans" panose="020B0502020104020203" pitchFamily="34" charset="-79"/>
              </a:rPr>
            </a:br>
            <a:r>
              <a:rPr lang="en-US" sz="3600" dirty="0">
                <a:solidFill>
                  <a:srgbClr val="C00000"/>
                </a:solidFill>
                <a:latin typeface="Helvetica" pitchFamily="2" charset="0"/>
                <a:cs typeface="Gill Sans" panose="020B0502020104020203" pitchFamily="34" charset="-79"/>
              </a:rPr>
              <a:t>Noxious Weeds Program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53D333AB-9905-4D43-991C-6A0755238D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83" y="189708"/>
            <a:ext cx="866656" cy="9026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907B30-49B8-486E-94EB-4B532A0613CC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4019" t="7084" r="2876" b="9930"/>
          <a:stretch/>
        </p:blipFill>
        <p:spPr>
          <a:xfrm>
            <a:off x="7868817" y="980614"/>
            <a:ext cx="4114800" cy="54864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90C974-FADB-4397-B951-F6CCC864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7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4B05A01C-9EA9-E34D-9A11-7F7AAA09D9F5}"/>
              </a:ext>
            </a:extLst>
          </p:cNvPr>
          <p:cNvSpPr/>
          <p:nvPr/>
        </p:nvSpPr>
        <p:spPr>
          <a:xfrm rot="10800000">
            <a:off x="5334632" y="-2"/>
            <a:ext cx="6858002" cy="6858002"/>
          </a:xfrm>
          <a:prstGeom prst="rtTriangle">
            <a:avLst/>
          </a:prstGeom>
          <a:solidFill>
            <a:srgbClr val="00919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06C5EC-26B4-4441-BB5D-15173B0F3887}"/>
              </a:ext>
            </a:extLst>
          </p:cNvPr>
          <p:cNvSpPr/>
          <p:nvPr/>
        </p:nvSpPr>
        <p:spPr>
          <a:xfrm>
            <a:off x="334537" y="3826007"/>
            <a:ext cx="11597268" cy="17841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CE6687-C231-7A42-BCC7-FCC45A9E58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398" y="1701669"/>
            <a:ext cx="3356655" cy="3495936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E5CEA5EB-3C04-E849-91F4-430DC31DCC6C}"/>
              </a:ext>
            </a:extLst>
          </p:cNvPr>
          <p:cNvSpPr txBox="1">
            <a:spLocks/>
          </p:cNvSpPr>
          <p:nvPr/>
        </p:nvSpPr>
        <p:spPr>
          <a:xfrm>
            <a:off x="4364053" y="2584704"/>
            <a:ext cx="7567752" cy="1736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  <a:t>The Healthy Soil Program, Soil and Water Conservation District Program, and Noxious Weed Program all reside in</a:t>
            </a:r>
            <a:br>
              <a:rPr lang="en-US" sz="2000" i="1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i="1" dirty="0">
                <a:latin typeface="Helvetica" panose="020B0604020202020204" pitchFamily="34" charset="0"/>
                <a:cs typeface="Helvetica" panose="020B0604020202020204" pitchFamily="34" charset="0"/>
              </a:rPr>
              <a:t>NMDA’s Agricultural Programs &amp; Resources (APR) Division.</a:t>
            </a:r>
          </a:p>
          <a:p>
            <a:pPr algn="ctr"/>
            <a:endParaRPr lang="en-US" sz="2000" b="1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Learn more:</a:t>
            </a:r>
            <a:endParaRPr lang="en-US"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www.nmdeptag.nmsu.edu/</a:t>
            </a:r>
            <a:b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</a:b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agricultural-programs-and-resources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.html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000" i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575-646-2642</a:t>
            </a:r>
          </a:p>
          <a:p>
            <a:pPr algn="ctr"/>
            <a:endParaRPr lang="en-US" sz="3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6289A2-7750-A148-B69E-592795FBA1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031993"/>
            <a:ext cx="2713939" cy="6461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186108-B495-4B07-9E6B-ADAFBA1C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3EBF-F65C-0C44-A783-9B2D0203057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65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8339</TotalTime>
  <Words>468</Words>
  <Application>Microsoft Office PowerPoint</Application>
  <PresentationFormat>Widescreen</PresentationFormat>
  <Paragraphs>109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Gill Sans</vt:lpstr>
      <vt:lpstr>Helvetica</vt:lpstr>
      <vt:lpstr>Times New Roman</vt:lpstr>
      <vt:lpstr>Wingdings</vt:lpstr>
      <vt:lpstr>Office Theme</vt:lpstr>
      <vt:lpstr>PowerPoint Presentation</vt:lpstr>
      <vt:lpstr>NM Land of Enchantment Legacy Fund “Conservation Legacy Permanent Fund”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NMDA’s greatest achievements during current administration (Jan. 1, 2019 to present).</dc:title>
  <dc:creator>Microsoft Office User</dc:creator>
  <cp:lastModifiedBy>Mitchell, Miles</cp:lastModifiedBy>
  <cp:revision>132</cp:revision>
  <dcterms:created xsi:type="dcterms:W3CDTF">2021-06-16T16:43:25Z</dcterms:created>
  <dcterms:modified xsi:type="dcterms:W3CDTF">2024-09-26T23:38:35Z</dcterms:modified>
</cp:coreProperties>
</file>