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70" r:id="rId12"/>
    <p:sldId id="267" r:id="rId13"/>
    <p:sldId id="268" r:id="rId14"/>
    <p:sldId id="262" r:id="rId15"/>
    <p:sldId id="271" r:id="rId16"/>
    <p:sldId id="269" r:id="rId17"/>
    <p:sldId id="272" r:id="rId18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477" y="27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 Ledgerwood" userId="bafb38544b39f6ef" providerId="LiveId" clId="{63C67100-2314-4978-8BA4-25CE85FE3659}"/>
    <pc:docChg chg="undo custSel modSld sldOrd">
      <pc:chgData name="Ray Ledgerwood" userId="bafb38544b39f6ef" providerId="LiveId" clId="{63C67100-2314-4978-8BA4-25CE85FE3659}" dt="2025-10-28T12:36:14.881" v="91" actId="1037"/>
      <pc:docMkLst>
        <pc:docMk/>
      </pc:docMkLst>
      <pc:sldChg chg="ord">
        <pc:chgData name="Ray Ledgerwood" userId="bafb38544b39f6ef" providerId="LiveId" clId="{63C67100-2314-4978-8BA4-25CE85FE3659}" dt="2025-10-28T12:35:47.029" v="56"/>
        <pc:sldMkLst>
          <pc:docMk/>
          <pc:sldMk cId="0" sldId="262"/>
        </pc:sldMkLst>
      </pc:sldChg>
      <pc:sldChg chg="modSp mod modShow">
        <pc:chgData name="Ray Ledgerwood" userId="bafb38544b39f6ef" providerId="LiveId" clId="{63C67100-2314-4978-8BA4-25CE85FE3659}" dt="2025-10-28T12:34:26.566" v="42" actId="729"/>
        <pc:sldMkLst>
          <pc:docMk/>
          <pc:sldMk cId="0" sldId="263"/>
        </pc:sldMkLst>
        <pc:spChg chg="mod">
          <ac:chgData name="Ray Ledgerwood" userId="bafb38544b39f6ef" providerId="LiveId" clId="{63C67100-2314-4978-8BA4-25CE85FE3659}" dt="2025-10-28T12:32:51.824" v="30" actId="6549"/>
          <ac:spMkLst>
            <pc:docMk/>
            <pc:sldMk cId="0" sldId="263"/>
            <ac:spMk id="3" creationId="{00000000-0000-0000-0000-000000000000}"/>
          </ac:spMkLst>
        </pc:spChg>
      </pc:sldChg>
      <pc:sldChg chg="mod modShow">
        <pc:chgData name="Ray Ledgerwood" userId="bafb38544b39f6ef" providerId="LiveId" clId="{63C67100-2314-4978-8BA4-25CE85FE3659}" dt="2025-10-28T12:31:51.557" v="0" actId="729"/>
        <pc:sldMkLst>
          <pc:docMk/>
          <pc:sldMk cId="0" sldId="267"/>
        </pc:sldMkLst>
      </pc:sldChg>
      <pc:sldChg chg="ord">
        <pc:chgData name="Ray Ledgerwood" userId="bafb38544b39f6ef" providerId="LiveId" clId="{63C67100-2314-4978-8BA4-25CE85FE3659}" dt="2025-10-28T12:35:01.202" v="50"/>
        <pc:sldMkLst>
          <pc:docMk/>
          <pc:sldMk cId="0" sldId="268"/>
        </pc:sldMkLst>
      </pc:sldChg>
      <pc:sldChg chg="ord">
        <pc:chgData name="Ray Ledgerwood" userId="bafb38544b39f6ef" providerId="LiveId" clId="{63C67100-2314-4978-8BA4-25CE85FE3659}" dt="2025-10-28T12:33:13.331" v="32"/>
        <pc:sldMkLst>
          <pc:docMk/>
          <pc:sldMk cId="0" sldId="269"/>
        </pc:sldMkLst>
      </pc:sldChg>
      <pc:sldChg chg="ord">
        <pc:chgData name="Ray Ledgerwood" userId="bafb38544b39f6ef" providerId="LiveId" clId="{63C67100-2314-4978-8BA4-25CE85FE3659}" dt="2025-10-28T12:34:49.994" v="48"/>
        <pc:sldMkLst>
          <pc:docMk/>
          <pc:sldMk cId="0" sldId="270"/>
        </pc:sldMkLst>
      </pc:sldChg>
      <pc:sldChg chg="modSp mod">
        <pc:chgData name="Ray Ledgerwood" userId="bafb38544b39f6ef" providerId="LiveId" clId="{63C67100-2314-4978-8BA4-25CE85FE3659}" dt="2025-10-28T12:36:14.881" v="91" actId="1037"/>
        <pc:sldMkLst>
          <pc:docMk/>
          <pc:sldMk cId="0" sldId="271"/>
        </pc:sldMkLst>
        <pc:spChg chg="mod">
          <ac:chgData name="Ray Ledgerwood" userId="bafb38544b39f6ef" providerId="LiveId" clId="{63C67100-2314-4978-8BA4-25CE85FE3659}" dt="2025-10-28T12:36:14.881" v="91" actId="1037"/>
          <ac:spMkLst>
            <pc:docMk/>
            <pc:sldMk cId="0" sldId="271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28258" y="0"/>
            <a:ext cx="914400" cy="5143500"/>
          </a:xfrm>
          <a:custGeom>
            <a:avLst/>
            <a:gdLst/>
            <a:ahLst/>
            <a:cxnLst/>
            <a:rect l="l" t="t" r="r" b="b"/>
            <a:pathLst>
              <a:path w="914400" h="5143500">
                <a:moveTo>
                  <a:pt x="0" y="0"/>
                </a:moveTo>
                <a:lnTo>
                  <a:pt x="914400" y="514350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568943" y="2761059"/>
            <a:ext cx="3573145" cy="2382520"/>
          </a:xfrm>
          <a:custGeom>
            <a:avLst/>
            <a:gdLst/>
            <a:ahLst/>
            <a:cxnLst/>
            <a:rect l="l" t="t" r="r" b="b"/>
            <a:pathLst>
              <a:path w="3573145" h="2382520">
                <a:moveTo>
                  <a:pt x="3572675" y="0"/>
                </a:moveTo>
                <a:lnTo>
                  <a:pt x="0" y="238244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886104" y="0"/>
            <a:ext cx="2255520" cy="5143500"/>
          </a:xfrm>
          <a:custGeom>
            <a:avLst/>
            <a:gdLst/>
            <a:ahLst/>
            <a:cxnLst/>
            <a:rect l="l" t="t" r="r" b="b"/>
            <a:pathLst>
              <a:path w="2255520" h="5143500">
                <a:moveTo>
                  <a:pt x="2255519" y="0"/>
                </a:moveTo>
                <a:lnTo>
                  <a:pt x="1532254" y="0"/>
                </a:lnTo>
                <a:lnTo>
                  <a:pt x="0" y="5143500"/>
                </a:lnTo>
                <a:lnTo>
                  <a:pt x="2255519" y="5143500"/>
                </a:lnTo>
                <a:lnTo>
                  <a:pt x="2255519" y="0"/>
                </a:lnTo>
                <a:close/>
              </a:path>
            </a:pathLst>
          </a:custGeom>
          <a:solidFill>
            <a:srgbClr val="90C225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203699" y="0"/>
            <a:ext cx="1940560" cy="5143500"/>
          </a:xfrm>
          <a:custGeom>
            <a:avLst/>
            <a:gdLst/>
            <a:ahLst/>
            <a:cxnLst/>
            <a:rect l="l" t="t" r="r" b="b"/>
            <a:pathLst>
              <a:path w="1940559" h="5143500">
                <a:moveTo>
                  <a:pt x="1940306" y="0"/>
                </a:moveTo>
                <a:lnTo>
                  <a:pt x="0" y="0"/>
                </a:lnTo>
                <a:lnTo>
                  <a:pt x="905979" y="5143500"/>
                </a:lnTo>
                <a:lnTo>
                  <a:pt x="1940306" y="5143500"/>
                </a:lnTo>
                <a:lnTo>
                  <a:pt x="1940306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699248" y="2286000"/>
            <a:ext cx="2444750" cy="2857500"/>
          </a:xfrm>
          <a:custGeom>
            <a:avLst/>
            <a:gdLst/>
            <a:ahLst/>
            <a:cxnLst/>
            <a:rect l="l" t="t" r="r" b="b"/>
            <a:pathLst>
              <a:path w="2444750" h="2857500">
                <a:moveTo>
                  <a:pt x="2444750" y="0"/>
                </a:moveTo>
                <a:lnTo>
                  <a:pt x="0" y="2857500"/>
                </a:lnTo>
                <a:lnTo>
                  <a:pt x="2444750" y="2857500"/>
                </a:lnTo>
                <a:lnTo>
                  <a:pt x="2444750" y="0"/>
                </a:lnTo>
                <a:close/>
              </a:path>
            </a:pathLst>
          </a:custGeom>
          <a:solidFill>
            <a:srgbClr val="539F20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003162" y="0"/>
            <a:ext cx="2138680" cy="5143500"/>
          </a:xfrm>
          <a:custGeom>
            <a:avLst/>
            <a:gdLst/>
            <a:ahLst/>
            <a:cxnLst/>
            <a:rect l="l" t="t" r="r" b="b"/>
            <a:pathLst>
              <a:path w="2138679" h="5143500">
                <a:moveTo>
                  <a:pt x="2138464" y="0"/>
                </a:moveTo>
                <a:lnTo>
                  <a:pt x="0" y="0"/>
                </a:lnTo>
                <a:lnTo>
                  <a:pt x="1850783" y="5143500"/>
                </a:lnTo>
                <a:lnTo>
                  <a:pt x="2138464" y="5143500"/>
                </a:lnTo>
                <a:lnTo>
                  <a:pt x="2138464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174056" y="0"/>
            <a:ext cx="967740" cy="5143500"/>
          </a:xfrm>
          <a:custGeom>
            <a:avLst/>
            <a:gdLst/>
            <a:ahLst/>
            <a:cxnLst/>
            <a:rect l="l" t="t" r="r" b="b"/>
            <a:pathLst>
              <a:path w="967740" h="5143500">
                <a:moveTo>
                  <a:pt x="967562" y="0"/>
                </a:moveTo>
                <a:lnTo>
                  <a:pt x="763854" y="0"/>
                </a:lnTo>
                <a:lnTo>
                  <a:pt x="0" y="5143500"/>
                </a:lnTo>
                <a:lnTo>
                  <a:pt x="967562" y="5143500"/>
                </a:lnTo>
                <a:lnTo>
                  <a:pt x="967562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205275" y="0"/>
            <a:ext cx="936625" cy="5143500"/>
          </a:xfrm>
          <a:custGeom>
            <a:avLst/>
            <a:gdLst/>
            <a:ahLst/>
            <a:cxnLst/>
            <a:rect l="l" t="t" r="r" b="b"/>
            <a:pathLst>
              <a:path w="936625" h="5143500">
                <a:moveTo>
                  <a:pt x="936345" y="0"/>
                </a:moveTo>
                <a:lnTo>
                  <a:pt x="0" y="0"/>
                </a:lnTo>
                <a:lnTo>
                  <a:pt x="831011" y="5143500"/>
                </a:lnTo>
                <a:lnTo>
                  <a:pt x="936345" y="5143500"/>
                </a:lnTo>
                <a:lnTo>
                  <a:pt x="936345" y="0"/>
                </a:lnTo>
                <a:close/>
              </a:path>
            </a:pathLst>
          </a:custGeom>
          <a:solidFill>
            <a:srgbClr val="90C225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778743" y="2692400"/>
            <a:ext cx="1363345" cy="2451100"/>
          </a:xfrm>
          <a:custGeom>
            <a:avLst/>
            <a:gdLst/>
            <a:ahLst/>
            <a:cxnLst/>
            <a:rect l="l" t="t" r="r" b="b"/>
            <a:pathLst>
              <a:path w="1363345" h="2451100">
                <a:moveTo>
                  <a:pt x="1362875" y="0"/>
                </a:moveTo>
                <a:lnTo>
                  <a:pt x="0" y="2451100"/>
                </a:lnTo>
                <a:lnTo>
                  <a:pt x="1362875" y="2451100"/>
                </a:lnTo>
                <a:lnTo>
                  <a:pt x="1362875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28258" y="0"/>
            <a:ext cx="914400" cy="5143500"/>
          </a:xfrm>
          <a:custGeom>
            <a:avLst/>
            <a:gdLst/>
            <a:ahLst/>
            <a:cxnLst/>
            <a:rect l="l" t="t" r="r" b="b"/>
            <a:pathLst>
              <a:path w="914400" h="5143500">
                <a:moveTo>
                  <a:pt x="0" y="0"/>
                </a:moveTo>
                <a:lnTo>
                  <a:pt x="914400" y="514350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568943" y="2761059"/>
            <a:ext cx="3573145" cy="2382520"/>
          </a:xfrm>
          <a:custGeom>
            <a:avLst/>
            <a:gdLst/>
            <a:ahLst/>
            <a:cxnLst/>
            <a:rect l="l" t="t" r="r" b="b"/>
            <a:pathLst>
              <a:path w="3573145" h="2382520">
                <a:moveTo>
                  <a:pt x="3572675" y="0"/>
                </a:moveTo>
                <a:lnTo>
                  <a:pt x="0" y="238244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886104" y="0"/>
            <a:ext cx="2255520" cy="5143500"/>
          </a:xfrm>
          <a:custGeom>
            <a:avLst/>
            <a:gdLst/>
            <a:ahLst/>
            <a:cxnLst/>
            <a:rect l="l" t="t" r="r" b="b"/>
            <a:pathLst>
              <a:path w="2255520" h="5143500">
                <a:moveTo>
                  <a:pt x="2255519" y="0"/>
                </a:moveTo>
                <a:lnTo>
                  <a:pt x="1532254" y="0"/>
                </a:lnTo>
                <a:lnTo>
                  <a:pt x="0" y="5143500"/>
                </a:lnTo>
                <a:lnTo>
                  <a:pt x="2255519" y="5143500"/>
                </a:lnTo>
                <a:lnTo>
                  <a:pt x="2255519" y="0"/>
                </a:lnTo>
                <a:close/>
              </a:path>
            </a:pathLst>
          </a:custGeom>
          <a:solidFill>
            <a:srgbClr val="90C225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203699" y="0"/>
            <a:ext cx="1940560" cy="5143500"/>
          </a:xfrm>
          <a:custGeom>
            <a:avLst/>
            <a:gdLst/>
            <a:ahLst/>
            <a:cxnLst/>
            <a:rect l="l" t="t" r="r" b="b"/>
            <a:pathLst>
              <a:path w="1940559" h="5143500">
                <a:moveTo>
                  <a:pt x="1940306" y="0"/>
                </a:moveTo>
                <a:lnTo>
                  <a:pt x="0" y="0"/>
                </a:lnTo>
                <a:lnTo>
                  <a:pt x="905979" y="5143500"/>
                </a:lnTo>
                <a:lnTo>
                  <a:pt x="1940306" y="5143500"/>
                </a:lnTo>
                <a:lnTo>
                  <a:pt x="1940306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699248" y="2286000"/>
            <a:ext cx="2444750" cy="2857500"/>
          </a:xfrm>
          <a:custGeom>
            <a:avLst/>
            <a:gdLst/>
            <a:ahLst/>
            <a:cxnLst/>
            <a:rect l="l" t="t" r="r" b="b"/>
            <a:pathLst>
              <a:path w="2444750" h="2857500">
                <a:moveTo>
                  <a:pt x="2444750" y="0"/>
                </a:moveTo>
                <a:lnTo>
                  <a:pt x="0" y="2857500"/>
                </a:lnTo>
                <a:lnTo>
                  <a:pt x="2444750" y="2857500"/>
                </a:lnTo>
                <a:lnTo>
                  <a:pt x="2444750" y="0"/>
                </a:lnTo>
                <a:close/>
              </a:path>
            </a:pathLst>
          </a:custGeom>
          <a:solidFill>
            <a:srgbClr val="539F20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003162" y="0"/>
            <a:ext cx="2138680" cy="5143500"/>
          </a:xfrm>
          <a:custGeom>
            <a:avLst/>
            <a:gdLst/>
            <a:ahLst/>
            <a:cxnLst/>
            <a:rect l="l" t="t" r="r" b="b"/>
            <a:pathLst>
              <a:path w="2138679" h="5143500">
                <a:moveTo>
                  <a:pt x="2138464" y="0"/>
                </a:moveTo>
                <a:lnTo>
                  <a:pt x="0" y="0"/>
                </a:lnTo>
                <a:lnTo>
                  <a:pt x="1850783" y="5143500"/>
                </a:lnTo>
                <a:lnTo>
                  <a:pt x="2138464" y="5143500"/>
                </a:lnTo>
                <a:lnTo>
                  <a:pt x="2138464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174056" y="0"/>
            <a:ext cx="967740" cy="5143500"/>
          </a:xfrm>
          <a:custGeom>
            <a:avLst/>
            <a:gdLst/>
            <a:ahLst/>
            <a:cxnLst/>
            <a:rect l="l" t="t" r="r" b="b"/>
            <a:pathLst>
              <a:path w="967740" h="5143500">
                <a:moveTo>
                  <a:pt x="967562" y="0"/>
                </a:moveTo>
                <a:lnTo>
                  <a:pt x="763854" y="0"/>
                </a:lnTo>
                <a:lnTo>
                  <a:pt x="0" y="5143500"/>
                </a:lnTo>
                <a:lnTo>
                  <a:pt x="967562" y="5143500"/>
                </a:lnTo>
                <a:lnTo>
                  <a:pt x="967562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205275" y="0"/>
            <a:ext cx="936625" cy="5143500"/>
          </a:xfrm>
          <a:custGeom>
            <a:avLst/>
            <a:gdLst/>
            <a:ahLst/>
            <a:cxnLst/>
            <a:rect l="l" t="t" r="r" b="b"/>
            <a:pathLst>
              <a:path w="936625" h="5143500">
                <a:moveTo>
                  <a:pt x="936345" y="0"/>
                </a:moveTo>
                <a:lnTo>
                  <a:pt x="0" y="0"/>
                </a:lnTo>
                <a:lnTo>
                  <a:pt x="831011" y="5143500"/>
                </a:lnTo>
                <a:lnTo>
                  <a:pt x="936345" y="5143500"/>
                </a:lnTo>
                <a:lnTo>
                  <a:pt x="936345" y="0"/>
                </a:lnTo>
                <a:close/>
              </a:path>
            </a:pathLst>
          </a:custGeom>
          <a:solidFill>
            <a:srgbClr val="90C225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778743" y="2692400"/>
            <a:ext cx="1363345" cy="2451100"/>
          </a:xfrm>
          <a:custGeom>
            <a:avLst/>
            <a:gdLst/>
            <a:ahLst/>
            <a:cxnLst/>
            <a:rect l="l" t="t" r="r" b="b"/>
            <a:pathLst>
              <a:path w="1363345" h="2451100">
                <a:moveTo>
                  <a:pt x="1362875" y="0"/>
                </a:moveTo>
                <a:lnTo>
                  <a:pt x="0" y="2451100"/>
                </a:lnTo>
                <a:lnTo>
                  <a:pt x="1362875" y="2451100"/>
                </a:lnTo>
                <a:lnTo>
                  <a:pt x="1362875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3009900"/>
            <a:ext cx="336550" cy="2133600"/>
          </a:xfrm>
          <a:custGeom>
            <a:avLst/>
            <a:gdLst/>
            <a:ahLst/>
            <a:cxnLst/>
            <a:rect l="l" t="t" r="r" b="b"/>
            <a:pathLst>
              <a:path w="336550" h="2133600">
                <a:moveTo>
                  <a:pt x="0" y="0"/>
                </a:moveTo>
                <a:lnTo>
                  <a:pt x="0" y="2133600"/>
                </a:lnTo>
                <a:lnTo>
                  <a:pt x="336550" y="2133600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9829" y="2322094"/>
            <a:ext cx="3949963" cy="2821405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154" y="0"/>
            <a:ext cx="4072801" cy="29098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28258" y="0"/>
            <a:ext cx="914400" cy="5143500"/>
          </a:xfrm>
          <a:custGeom>
            <a:avLst/>
            <a:gdLst/>
            <a:ahLst/>
            <a:cxnLst/>
            <a:rect l="l" t="t" r="r" b="b"/>
            <a:pathLst>
              <a:path w="914400" h="5143500">
                <a:moveTo>
                  <a:pt x="0" y="0"/>
                </a:moveTo>
                <a:lnTo>
                  <a:pt x="914400" y="514350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568943" y="2761059"/>
            <a:ext cx="3573145" cy="2382520"/>
          </a:xfrm>
          <a:custGeom>
            <a:avLst/>
            <a:gdLst/>
            <a:ahLst/>
            <a:cxnLst/>
            <a:rect l="l" t="t" r="r" b="b"/>
            <a:pathLst>
              <a:path w="3573145" h="2382520">
                <a:moveTo>
                  <a:pt x="3572675" y="0"/>
                </a:moveTo>
                <a:lnTo>
                  <a:pt x="0" y="238244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886104" y="0"/>
            <a:ext cx="2255520" cy="5143500"/>
          </a:xfrm>
          <a:custGeom>
            <a:avLst/>
            <a:gdLst/>
            <a:ahLst/>
            <a:cxnLst/>
            <a:rect l="l" t="t" r="r" b="b"/>
            <a:pathLst>
              <a:path w="2255520" h="5143500">
                <a:moveTo>
                  <a:pt x="2255519" y="0"/>
                </a:moveTo>
                <a:lnTo>
                  <a:pt x="1532254" y="0"/>
                </a:lnTo>
                <a:lnTo>
                  <a:pt x="0" y="5143500"/>
                </a:lnTo>
                <a:lnTo>
                  <a:pt x="2255519" y="5143500"/>
                </a:lnTo>
                <a:lnTo>
                  <a:pt x="2255519" y="0"/>
                </a:lnTo>
                <a:close/>
              </a:path>
            </a:pathLst>
          </a:custGeom>
          <a:solidFill>
            <a:srgbClr val="90C225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203699" y="0"/>
            <a:ext cx="1940560" cy="5143500"/>
          </a:xfrm>
          <a:custGeom>
            <a:avLst/>
            <a:gdLst/>
            <a:ahLst/>
            <a:cxnLst/>
            <a:rect l="l" t="t" r="r" b="b"/>
            <a:pathLst>
              <a:path w="1940559" h="5143500">
                <a:moveTo>
                  <a:pt x="1940306" y="0"/>
                </a:moveTo>
                <a:lnTo>
                  <a:pt x="0" y="0"/>
                </a:lnTo>
                <a:lnTo>
                  <a:pt x="905979" y="5143500"/>
                </a:lnTo>
                <a:lnTo>
                  <a:pt x="1940306" y="5143500"/>
                </a:lnTo>
                <a:lnTo>
                  <a:pt x="1940306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699248" y="2286000"/>
            <a:ext cx="2444750" cy="2857500"/>
          </a:xfrm>
          <a:custGeom>
            <a:avLst/>
            <a:gdLst/>
            <a:ahLst/>
            <a:cxnLst/>
            <a:rect l="l" t="t" r="r" b="b"/>
            <a:pathLst>
              <a:path w="2444750" h="2857500">
                <a:moveTo>
                  <a:pt x="2444750" y="0"/>
                </a:moveTo>
                <a:lnTo>
                  <a:pt x="0" y="2857500"/>
                </a:lnTo>
                <a:lnTo>
                  <a:pt x="2444750" y="2857500"/>
                </a:lnTo>
                <a:lnTo>
                  <a:pt x="2444750" y="0"/>
                </a:lnTo>
                <a:close/>
              </a:path>
            </a:pathLst>
          </a:custGeom>
          <a:solidFill>
            <a:srgbClr val="539F20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003162" y="0"/>
            <a:ext cx="2138680" cy="5143500"/>
          </a:xfrm>
          <a:custGeom>
            <a:avLst/>
            <a:gdLst/>
            <a:ahLst/>
            <a:cxnLst/>
            <a:rect l="l" t="t" r="r" b="b"/>
            <a:pathLst>
              <a:path w="2138679" h="5143500">
                <a:moveTo>
                  <a:pt x="2138464" y="0"/>
                </a:moveTo>
                <a:lnTo>
                  <a:pt x="0" y="0"/>
                </a:lnTo>
                <a:lnTo>
                  <a:pt x="1850783" y="5143500"/>
                </a:lnTo>
                <a:lnTo>
                  <a:pt x="2138464" y="5143500"/>
                </a:lnTo>
                <a:lnTo>
                  <a:pt x="2138464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174056" y="0"/>
            <a:ext cx="967740" cy="5143500"/>
          </a:xfrm>
          <a:custGeom>
            <a:avLst/>
            <a:gdLst/>
            <a:ahLst/>
            <a:cxnLst/>
            <a:rect l="l" t="t" r="r" b="b"/>
            <a:pathLst>
              <a:path w="967740" h="5143500">
                <a:moveTo>
                  <a:pt x="967562" y="0"/>
                </a:moveTo>
                <a:lnTo>
                  <a:pt x="763854" y="0"/>
                </a:lnTo>
                <a:lnTo>
                  <a:pt x="0" y="5143500"/>
                </a:lnTo>
                <a:lnTo>
                  <a:pt x="967562" y="5143500"/>
                </a:lnTo>
                <a:lnTo>
                  <a:pt x="967562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205275" y="0"/>
            <a:ext cx="936625" cy="5143500"/>
          </a:xfrm>
          <a:custGeom>
            <a:avLst/>
            <a:gdLst/>
            <a:ahLst/>
            <a:cxnLst/>
            <a:rect l="l" t="t" r="r" b="b"/>
            <a:pathLst>
              <a:path w="936625" h="5143500">
                <a:moveTo>
                  <a:pt x="936345" y="0"/>
                </a:moveTo>
                <a:lnTo>
                  <a:pt x="0" y="0"/>
                </a:lnTo>
                <a:lnTo>
                  <a:pt x="831011" y="5143500"/>
                </a:lnTo>
                <a:lnTo>
                  <a:pt x="936345" y="5143500"/>
                </a:lnTo>
                <a:lnTo>
                  <a:pt x="936345" y="0"/>
                </a:lnTo>
                <a:close/>
              </a:path>
            </a:pathLst>
          </a:custGeom>
          <a:solidFill>
            <a:srgbClr val="90C225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778743" y="2692400"/>
            <a:ext cx="1363345" cy="2451100"/>
          </a:xfrm>
          <a:custGeom>
            <a:avLst/>
            <a:gdLst/>
            <a:ahLst/>
            <a:cxnLst/>
            <a:rect l="l" t="t" r="r" b="b"/>
            <a:pathLst>
              <a:path w="1363345" h="2451100">
                <a:moveTo>
                  <a:pt x="1362875" y="0"/>
                </a:moveTo>
                <a:lnTo>
                  <a:pt x="0" y="2451100"/>
                </a:lnTo>
                <a:lnTo>
                  <a:pt x="1362875" y="2451100"/>
                </a:lnTo>
                <a:lnTo>
                  <a:pt x="1362875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3009900"/>
            <a:ext cx="336550" cy="2133600"/>
          </a:xfrm>
          <a:custGeom>
            <a:avLst/>
            <a:gdLst/>
            <a:ahLst/>
            <a:cxnLst/>
            <a:rect l="l" t="t" r="r" b="b"/>
            <a:pathLst>
              <a:path w="336550" h="2133600">
                <a:moveTo>
                  <a:pt x="0" y="0"/>
                </a:moveTo>
                <a:lnTo>
                  <a:pt x="0" y="2133600"/>
                </a:lnTo>
                <a:lnTo>
                  <a:pt x="336550" y="2133600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114" y="143631"/>
            <a:ext cx="6255385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5262" y="1513406"/>
            <a:ext cx="4423410" cy="2200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j.gov/agriculture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MYERS@UPPERDELAWARESCD-NJ.COM" TargetMode="External"/><Relationship Id="rId2" Type="http://schemas.openxmlformats.org/officeDocument/2006/relationships/hyperlink" Target="mailto:Sandra.howland@ag.nj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hyperlink" Target="mailto:farminspections@capeatlantic.or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7" Type="http://schemas.openxmlformats.org/officeDocument/2006/relationships/image" Target="../media/image66.png"/><Relationship Id="rId2" Type="http://schemas.openxmlformats.org/officeDocument/2006/relationships/hyperlink" Target="mailto:Sandra.Howland@ag.nj.gov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njmanurelink.rutgers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jmanurelink.rutgers.edu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jp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13.jp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40.jpg"/><Relationship Id="rId7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7.png"/><Relationship Id="rId9" Type="http://schemas.openxmlformats.org/officeDocument/2006/relationships/image" Target="../media/image4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32460" cy="4250055"/>
          </a:xfrm>
          <a:custGeom>
            <a:avLst/>
            <a:gdLst/>
            <a:ahLst/>
            <a:cxnLst/>
            <a:rect l="l" t="t" r="r" b="b"/>
            <a:pathLst>
              <a:path w="632460" h="4250055">
                <a:moveTo>
                  <a:pt x="631939" y="0"/>
                </a:moveTo>
                <a:lnTo>
                  <a:pt x="0" y="0"/>
                </a:lnTo>
                <a:lnTo>
                  <a:pt x="0" y="4249610"/>
                </a:lnTo>
                <a:lnTo>
                  <a:pt x="631939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7311" y="777934"/>
            <a:ext cx="4275455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3E7818"/>
                </a:solidFill>
                <a:latin typeface="Trebuchet MS"/>
                <a:cs typeface="Trebuchet MS"/>
              </a:rPr>
              <a:t>New</a:t>
            </a:r>
            <a:r>
              <a:rPr sz="3000" b="1" spc="-65" dirty="0">
                <a:solidFill>
                  <a:srgbClr val="3E7818"/>
                </a:solidFill>
                <a:latin typeface="Trebuchet MS"/>
                <a:cs typeface="Trebuchet MS"/>
              </a:rPr>
              <a:t> </a:t>
            </a:r>
            <a:r>
              <a:rPr sz="3000" b="1" dirty="0">
                <a:solidFill>
                  <a:srgbClr val="3E7818"/>
                </a:solidFill>
                <a:latin typeface="Trebuchet MS"/>
                <a:cs typeface="Trebuchet MS"/>
              </a:rPr>
              <a:t>Jersey</a:t>
            </a:r>
            <a:r>
              <a:rPr sz="3000" b="1" spc="-65" dirty="0">
                <a:solidFill>
                  <a:srgbClr val="3E7818"/>
                </a:solidFill>
                <a:latin typeface="Trebuchet MS"/>
                <a:cs typeface="Trebuchet MS"/>
              </a:rPr>
              <a:t> </a:t>
            </a:r>
            <a:r>
              <a:rPr sz="3000" b="1" spc="-10" dirty="0">
                <a:solidFill>
                  <a:srgbClr val="3E7818"/>
                </a:solidFill>
                <a:latin typeface="Trebuchet MS"/>
                <a:cs typeface="Trebuchet MS"/>
              </a:rPr>
              <a:t>ManureLink</a:t>
            </a:r>
            <a:endParaRPr sz="30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  <a:spcBef>
                <a:spcPts val="35"/>
              </a:spcBef>
            </a:pPr>
            <a:r>
              <a:rPr sz="1800" i="1" dirty="0">
                <a:solidFill>
                  <a:srgbClr val="3E7818"/>
                </a:solidFill>
                <a:latin typeface="Trebuchet MS"/>
                <a:cs typeface="Trebuchet MS"/>
              </a:rPr>
              <a:t>Where</a:t>
            </a:r>
            <a:r>
              <a:rPr sz="1800" i="1" spc="-50" dirty="0">
                <a:solidFill>
                  <a:srgbClr val="3E7818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3E7818"/>
                </a:solidFill>
                <a:latin typeface="Trebuchet MS"/>
                <a:cs typeface="Trebuchet MS"/>
              </a:rPr>
              <a:t>to</a:t>
            </a:r>
            <a:r>
              <a:rPr sz="1800" i="1" spc="-30" dirty="0">
                <a:solidFill>
                  <a:srgbClr val="3E7818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3E7818"/>
                </a:solidFill>
                <a:latin typeface="Trebuchet MS"/>
                <a:cs typeface="Trebuchet MS"/>
              </a:rPr>
              <a:t>Find</a:t>
            </a:r>
            <a:r>
              <a:rPr sz="1800" i="1" spc="-35" dirty="0">
                <a:solidFill>
                  <a:srgbClr val="3E7818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3E7818"/>
                </a:solidFill>
                <a:latin typeface="Trebuchet MS"/>
                <a:cs typeface="Trebuchet MS"/>
              </a:rPr>
              <a:t>What</a:t>
            </a:r>
            <a:r>
              <a:rPr sz="1800" i="1" spc="-35" dirty="0">
                <a:solidFill>
                  <a:srgbClr val="3E7818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3E7818"/>
                </a:solidFill>
                <a:latin typeface="Trebuchet MS"/>
                <a:cs typeface="Trebuchet MS"/>
              </a:rPr>
              <a:t>Feeds</a:t>
            </a:r>
            <a:r>
              <a:rPr sz="1800" i="1" spc="-95" dirty="0">
                <a:solidFill>
                  <a:srgbClr val="3E7818"/>
                </a:solidFill>
                <a:latin typeface="Trebuchet MS"/>
                <a:cs typeface="Trebuchet MS"/>
              </a:rPr>
              <a:t> </a:t>
            </a:r>
            <a:r>
              <a:rPr sz="1800" i="1" spc="-35" dirty="0">
                <a:solidFill>
                  <a:srgbClr val="3E7818"/>
                </a:solidFill>
                <a:latin typeface="Trebuchet MS"/>
                <a:cs typeface="Trebuchet MS"/>
              </a:rPr>
              <a:t>Your </a:t>
            </a:r>
            <a:r>
              <a:rPr sz="1800" i="1" spc="-10" dirty="0">
                <a:solidFill>
                  <a:srgbClr val="3E7818"/>
                </a:solidFill>
                <a:latin typeface="Trebuchet MS"/>
                <a:cs typeface="Trebuchet MS"/>
              </a:rPr>
              <a:t>Field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2991" y="1968178"/>
            <a:ext cx="4827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solidFill>
                  <a:srgbClr val="3E7818"/>
                </a:solidFill>
                <a:latin typeface="Trebuchet MS"/>
                <a:cs typeface="Trebuchet MS"/>
              </a:rPr>
              <a:t>https://njmanurelink.rutgers.edu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33551" y="3411406"/>
            <a:ext cx="3482975" cy="1055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3E7818"/>
                </a:solidFill>
                <a:latin typeface="Trebuchet MS"/>
                <a:cs typeface="Trebuchet MS"/>
              </a:rPr>
              <a:t>2022</a:t>
            </a:r>
            <a:r>
              <a:rPr sz="1350" spc="-10" dirty="0">
                <a:solidFill>
                  <a:srgbClr val="3E7818"/>
                </a:solidFill>
                <a:latin typeface="Trebuchet MS"/>
                <a:cs typeface="Trebuchet MS"/>
              </a:rPr>
              <a:t> NRCS-</a:t>
            </a:r>
            <a:r>
              <a:rPr sz="1350" dirty="0">
                <a:solidFill>
                  <a:srgbClr val="3E7818"/>
                </a:solidFill>
                <a:latin typeface="Trebuchet MS"/>
                <a:cs typeface="Trebuchet MS"/>
              </a:rPr>
              <a:t>NJ</a:t>
            </a:r>
            <a:r>
              <a:rPr sz="1350" spc="-30" dirty="0">
                <a:solidFill>
                  <a:srgbClr val="3E7818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3E7818"/>
                </a:solidFill>
                <a:latin typeface="Trebuchet MS"/>
                <a:cs typeface="Trebuchet MS"/>
              </a:rPr>
              <a:t>Conservation</a:t>
            </a:r>
            <a:r>
              <a:rPr sz="1350" spc="-45" dirty="0">
                <a:solidFill>
                  <a:srgbClr val="3E7818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3E7818"/>
                </a:solidFill>
                <a:latin typeface="Trebuchet MS"/>
                <a:cs typeface="Trebuchet MS"/>
              </a:rPr>
              <a:t>Innovation</a:t>
            </a:r>
            <a:r>
              <a:rPr sz="1350" spc="-45" dirty="0">
                <a:solidFill>
                  <a:srgbClr val="3E7818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3E7818"/>
                </a:solidFill>
                <a:latin typeface="Trebuchet MS"/>
                <a:cs typeface="Trebuchet MS"/>
              </a:rPr>
              <a:t>Grant #NR222B29XXXXG002</a:t>
            </a: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rebuchet MS"/>
              <a:cs typeface="Trebuchet MS"/>
            </a:endParaRPr>
          </a:p>
          <a:p>
            <a:pPr marL="498475" marR="489584" indent="-1270" algn="ctr">
              <a:lnSpc>
                <a:spcPct val="100000"/>
              </a:lnSpc>
            </a:pPr>
            <a:r>
              <a:rPr sz="1350" dirty="0">
                <a:solidFill>
                  <a:srgbClr val="3E7818"/>
                </a:solidFill>
                <a:latin typeface="Trebuchet MS"/>
                <a:cs typeface="Trebuchet MS"/>
              </a:rPr>
              <a:t>Sandra</a:t>
            </a:r>
            <a:r>
              <a:rPr sz="1350" spc="-25" dirty="0">
                <a:solidFill>
                  <a:srgbClr val="3E7818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3E7818"/>
                </a:solidFill>
                <a:latin typeface="Trebuchet MS"/>
                <a:cs typeface="Trebuchet MS"/>
              </a:rPr>
              <a:t>Howland https://</a:t>
            </a:r>
            <a:r>
              <a:rPr sz="1350" spc="-10" dirty="0">
                <a:solidFill>
                  <a:srgbClr val="3E7818"/>
                </a:solidFill>
                <a:latin typeface="Trebuchet MS"/>
                <a:cs typeface="Trebuchet MS"/>
                <a:hlinkClick r:id="rId2"/>
              </a:rPr>
              <a:t>www.nj.gov/agriculture</a:t>
            </a:r>
            <a:endParaRPr sz="13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09900"/>
            <a:ext cx="336550" cy="2133600"/>
          </a:xfrm>
          <a:custGeom>
            <a:avLst/>
            <a:gdLst/>
            <a:ahLst/>
            <a:cxnLst/>
            <a:rect l="l" t="t" r="r" b="b"/>
            <a:pathLst>
              <a:path w="336550" h="2133600">
                <a:moveTo>
                  <a:pt x="0" y="0"/>
                </a:moveTo>
                <a:lnTo>
                  <a:pt x="0" y="2133600"/>
                </a:lnTo>
                <a:lnTo>
                  <a:pt x="336550" y="2133600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5640" y="218349"/>
            <a:ext cx="18014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16400"/>
                </a:solidFill>
                <a:latin typeface="Trebuchet MS"/>
                <a:cs typeface="Trebuchet MS"/>
              </a:rPr>
              <a:t>Field</a:t>
            </a:r>
            <a:r>
              <a:rPr sz="2000" b="1" spc="-25" dirty="0">
                <a:solidFill>
                  <a:srgbClr val="31640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316400"/>
                </a:solidFill>
                <a:latin typeface="Trebuchet MS"/>
                <a:cs typeface="Trebuchet MS"/>
              </a:rPr>
              <a:t>Day</a:t>
            </a:r>
            <a:r>
              <a:rPr sz="2000" b="1" spc="-40" dirty="0">
                <a:solidFill>
                  <a:srgbClr val="316400"/>
                </a:solid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316400"/>
                </a:solidFill>
                <a:latin typeface="Trebuchet MS"/>
                <a:cs typeface="Trebuchet MS"/>
              </a:rPr>
              <a:t>2025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768" y="1147202"/>
            <a:ext cx="6200140" cy="26631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Field Day</a:t>
            </a:r>
            <a:r>
              <a:rPr sz="15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Demonstrations</a:t>
            </a:r>
            <a:r>
              <a:rPr sz="15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include:</a:t>
            </a:r>
            <a:endParaRPr sz="15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lr>
                <a:srgbClr val="90C225"/>
              </a:buClr>
              <a:buSzPct val="80000"/>
              <a:buAutoNum type="arabicPeriod"/>
              <a:tabLst>
                <a:tab pos="354965" algn="l"/>
              </a:tabLst>
            </a:pP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How</a:t>
            </a:r>
            <a:r>
              <a:rPr sz="15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15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choose</a:t>
            </a:r>
            <a:r>
              <a:rPr sz="15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storage</a:t>
            </a:r>
            <a:r>
              <a:rPr sz="15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or</a:t>
            </a:r>
            <a:r>
              <a:rPr sz="15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stockpiling</a:t>
            </a:r>
            <a:r>
              <a:rPr sz="15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location</a:t>
            </a:r>
            <a:endParaRPr sz="15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lr>
                <a:srgbClr val="90C225"/>
              </a:buClr>
              <a:buSzPct val="80000"/>
              <a:buAutoNum type="arabicPeriod"/>
              <a:tabLst>
                <a:tab pos="354965" algn="l"/>
              </a:tabLst>
            </a:pP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Compost</a:t>
            </a:r>
            <a:r>
              <a:rPr sz="15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recipes</a:t>
            </a:r>
            <a:r>
              <a:rPr sz="15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5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characteristics</a:t>
            </a:r>
            <a:endParaRPr sz="15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lr>
                <a:srgbClr val="90C225"/>
              </a:buClr>
              <a:buSzPct val="80000"/>
              <a:buAutoNum type="arabicPeriod"/>
              <a:tabLst>
                <a:tab pos="354965" algn="l"/>
              </a:tabLst>
            </a:pP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Time</a:t>
            </a:r>
            <a:r>
              <a:rPr sz="15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/</a:t>
            </a:r>
            <a:r>
              <a:rPr sz="15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Curing/</a:t>
            </a:r>
            <a:r>
              <a:rPr sz="15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When</a:t>
            </a:r>
            <a:r>
              <a:rPr sz="15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15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it</a:t>
            </a:r>
            <a:r>
              <a:rPr sz="15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done</a:t>
            </a:r>
            <a:r>
              <a:rPr sz="15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5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ready</a:t>
            </a:r>
            <a:r>
              <a:rPr sz="15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15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spread</a:t>
            </a:r>
            <a:endParaRPr sz="15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lr>
                <a:srgbClr val="90C225"/>
              </a:buClr>
              <a:buSzPct val="80000"/>
              <a:buAutoNum type="arabicPeriod"/>
              <a:tabLst>
                <a:tab pos="354965" algn="l"/>
              </a:tabLst>
            </a:pP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Nutrient</a:t>
            </a:r>
            <a:r>
              <a:rPr sz="15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Management</a:t>
            </a:r>
            <a:r>
              <a:rPr sz="15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5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using</a:t>
            </a:r>
            <a:r>
              <a:rPr sz="15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compost</a:t>
            </a:r>
            <a:r>
              <a:rPr sz="15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5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pastures</a:t>
            </a:r>
            <a:endParaRPr sz="15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lr>
                <a:srgbClr val="90C225"/>
              </a:buClr>
              <a:buSzPct val="80000"/>
              <a:buAutoNum type="arabicPeriod"/>
              <a:tabLst>
                <a:tab pos="354965" algn="l"/>
              </a:tabLst>
            </a:pP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Manure</a:t>
            </a:r>
            <a:r>
              <a:rPr sz="15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Spreader</a:t>
            </a:r>
            <a:r>
              <a:rPr sz="15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Calibration</a:t>
            </a:r>
            <a:r>
              <a:rPr sz="15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Demonstration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1500">
              <a:latin typeface="Arial"/>
              <a:cs typeface="Arial"/>
            </a:endParaRPr>
          </a:p>
          <a:p>
            <a:pPr marL="4644390" marR="5080" indent="-14351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rebuchet MS"/>
                <a:cs typeface="Trebuchet MS"/>
              </a:rPr>
              <a:t>NM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CECs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offered </a:t>
            </a:r>
            <a:r>
              <a:rPr sz="1800" dirty="0">
                <a:latin typeface="Trebuchet MS"/>
                <a:cs typeface="Trebuchet MS"/>
              </a:rPr>
              <a:t>for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PA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and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MD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58345" y="0"/>
            <a:ext cx="3686175" cy="5143500"/>
            <a:chOff x="5458345" y="0"/>
            <a:chExt cx="3686175" cy="51435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8638" y="3404819"/>
              <a:ext cx="2485361" cy="17386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1742" y="1782522"/>
              <a:ext cx="2492257" cy="18708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8345" y="0"/>
              <a:ext cx="3685654" cy="207318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73768" y="3706056"/>
            <a:ext cx="1689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indent="-88900">
              <a:lnSpc>
                <a:spcPct val="100000"/>
              </a:lnSpc>
              <a:spcBef>
                <a:spcPts val="100"/>
              </a:spcBef>
              <a:buSzPct val="94444"/>
              <a:buFont typeface="Arial"/>
              <a:buChar char="•"/>
              <a:tabLst>
                <a:tab pos="91440" algn="l"/>
              </a:tabLst>
            </a:pPr>
            <a:r>
              <a:rPr sz="1800" b="1" dirty="0">
                <a:latin typeface="Arial"/>
                <a:cs typeface="Arial"/>
              </a:rPr>
              <a:t>Field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Day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2024</a:t>
            </a:r>
            <a:endParaRPr sz="1800">
              <a:latin typeface="Arial"/>
              <a:cs typeface="Arial"/>
            </a:endParaRPr>
          </a:p>
          <a:p>
            <a:pPr marL="91440" indent="-88900">
              <a:lnSpc>
                <a:spcPct val="100000"/>
              </a:lnSpc>
              <a:buSzPct val="94444"/>
              <a:buFont typeface="Arial"/>
              <a:buChar char="•"/>
              <a:tabLst>
                <a:tab pos="91440" algn="l"/>
              </a:tabLst>
            </a:pPr>
            <a:r>
              <a:rPr sz="1800" b="1" dirty="0">
                <a:latin typeface="Arial"/>
                <a:cs typeface="Arial"/>
              </a:rPr>
              <a:t>Field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Day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2025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02492" y="3706056"/>
            <a:ext cx="1407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23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attendees.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22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attendees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3692" y="4254696"/>
            <a:ext cx="4314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Total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engaged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across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events:</a:t>
            </a:r>
            <a:endParaRPr sz="1800">
              <a:latin typeface="Arial"/>
              <a:cs typeface="Arial"/>
            </a:endParaRPr>
          </a:p>
          <a:p>
            <a:pPr marL="27559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92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participants.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09900"/>
            <a:ext cx="336550" cy="2133600"/>
          </a:xfrm>
          <a:custGeom>
            <a:avLst/>
            <a:gdLst/>
            <a:ahLst/>
            <a:cxnLst/>
            <a:rect l="l" t="t" r="r" b="b"/>
            <a:pathLst>
              <a:path w="336550" h="2133600">
                <a:moveTo>
                  <a:pt x="0" y="0"/>
                </a:moveTo>
                <a:lnTo>
                  <a:pt x="0" y="2133600"/>
                </a:lnTo>
                <a:lnTo>
                  <a:pt x="336550" y="2133600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114" y="143631"/>
            <a:ext cx="62553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Opportunities</a:t>
            </a:r>
            <a:r>
              <a:rPr sz="2400" spc="-95" dirty="0"/>
              <a:t> </a:t>
            </a:r>
            <a:r>
              <a:rPr sz="2400" dirty="0"/>
              <a:t>through</a:t>
            </a:r>
            <a:r>
              <a:rPr sz="2400" spc="-100" dirty="0"/>
              <a:t> </a:t>
            </a:r>
            <a:r>
              <a:rPr sz="2400" spc="-25" dirty="0"/>
              <a:t>the</a:t>
            </a:r>
            <a:endParaRPr sz="2400" dirty="0"/>
          </a:p>
          <a:p>
            <a:pPr marL="12700" marR="5080">
              <a:lnSpc>
                <a:spcPct val="100000"/>
              </a:lnSpc>
            </a:pPr>
            <a:r>
              <a:rPr sz="2400" dirty="0"/>
              <a:t>Division</a:t>
            </a:r>
            <a:r>
              <a:rPr sz="2400" spc="-65" dirty="0"/>
              <a:t> </a:t>
            </a:r>
            <a:r>
              <a:rPr sz="2400" dirty="0"/>
              <a:t>of</a:t>
            </a:r>
            <a:r>
              <a:rPr sz="2400" spc="-180" dirty="0"/>
              <a:t> </a:t>
            </a:r>
            <a:r>
              <a:rPr sz="2400" dirty="0"/>
              <a:t>Agricultural</a:t>
            </a:r>
            <a:r>
              <a:rPr sz="2400" spc="-55" dirty="0"/>
              <a:t> </a:t>
            </a:r>
            <a:r>
              <a:rPr sz="2400" dirty="0"/>
              <a:t>and</a:t>
            </a:r>
            <a:r>
              <a:rPr sz="2400" spc="-60" dirty="0"/>
              <a:t> </a:t>
            </a:r>
            <a:r>
              <a:rPr sz="2400" dirty="0"/>
              <a:t>Natural</a:t>
            </a:r>
            <a:r>
              <a:rPr sz="2400" spc="-55" dirty="0"/>
              <a:t> </a:t>
            </a:r>
            <a:r>
              <a:rPr sz="2400" spc="-10" dirty="0"/>
              <a:t>Resources Programs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260276" y="1177067"/>
            <a:ext cx="5422900" cy="3410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indent="-257175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269875" algn="l"/>
              </a:tabLst>
            </a:pPr>
            <a:r>
              <a:rPr sz="1500" b="1" dirty="0">
                <a:solidFill>
                  <a:srgbClr val="404040"/>
                </a:solidFill>
                <a:latin typeface="Trebuchet MS"/>
                <a:cs typeface="Trebuchet MS"/>
              </a:rPr>
              <a:t>Animal</a:t>
            </a:r>
            <a:r>
              <a:rPr sz="15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404040"/>
                </a:solidFill>
                <a:latin typeface="Trebuchet MS"/>
                <a:cs typeface="Trebuchet MS"/>
              </a:rPr>
              <a:t>Waste</a:t>
            </a:r>
            <a:r>
              <a:rPr sz="15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404040"/>
                </a:solidFill>
                <a:latin typeface="Trebuchet MS"/>
                <a:cs typeface="Trebuchet MS"/>
              </a:rPr>
              <a:t>Management</a:t>
            </a:r>
            <a:r>
              <a:rPr sz="1500" b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404040"/>
                </a:solidFill>
                <a:latin typeface="Trebuchet MS"/>
                <a:cs typeface="Trebuchet MS"/>
              </a:rPr>
              <a:t>Plan</a:t>
            </a:r>
            <a:r>
              <a:rPr sz="1500" b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404040"/>
                </a:solidFill>
                <a:latin typeface="Trebuchet MS"/>
                <a:cs typeface="Trebuchet MS"/>
              </a:rPr>
              <a:t>Development</a:t>
            </a:r>
            <a:r>
              <a:rPr sz="1500" b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2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endParaRPr sz="1500" dirty="0">
              <a:latin typeface="Trebuchet MS"/>
              <a:cs typeface="Trebuchet MS"/>
            </a:endParaRPr>
          </a:p>
          <a:p>
            <a:pPr marL="2755900">
              <a:lnSpc>
                <a:spcPct val="100000"/>
              </a:lnSpc>
            </a:pPr>
            <a:r>
              <a:rPr sz="1500" b="1" dirty="0">
                <a:solidFill>
                  <a:srgbClr val="404040"/>
                </a:solidFill>
                <a:latin typeface="Trebuchet MS"/>
                <a:cs typeface="Trebuchet MS"/>
              </a:rPr>
              <a:t>BMP</a:t>
            </a:r>
            <a:r>
              <a:rPr sz="1500" b="1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404040"/>
                </a:solidFill>
                <a:latin typeface="Trebuchet MS"/>
                <a:cs typeface="Trebuchet MS"/>
              </a:rPr>
              <a:t>Implementation</a:t>
            </a:r>
            <a:r>
              <a:rPr sz="1500" b="1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404040"/>
                </a:solidFill>
                <a:latin typeface="Trebuchet MS"/>
                <a:cs typeface="Trebuchet MS"/>
              </a:rPr>
              <a:t>Grants</a:t>
            </a:r>
            <a:endParaRPr sz="1500" dirty="0">
              <a:latin typeface="Trebuchet MS"/>
              <a:cs typeface="Trebuchet MS"/>
            </a:endParaRPr>
          </a:p>
          <a:p>
            <a:pPr marL="569595" lvl="1" indent="-213995">
              <a:lnSpc>
                <a:spcPct val="100000"/>
              </a:lnSpc>
              <a:spcBef>
                <a:spcPts val="815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569595" algn="l"/>
              </a:tabLst>
            </a:pPr>
            <a:r>
              <a:rPr sz="1200" dirty="0">
                <a:latin typeface="Trebuchet MS"/>
                <a:cs typeface="Trebuchet MS"/>
              </a:rPr>
              <a:t>From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NJDA</a:t>
            </a:r>
            <a:r>
              <a:rPr sz="1200" spc="-8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to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Soil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Conservation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Districts.</a:t>
            </a:r>
            <a:endParaRPr sz="1200" dirty="0">
              <a:latin typeface="Trebuchet MS"/>
              <a:cs typeface="Trebuchet MS"/>
            </a:endParaRPr>
          </a:p>
          <a:p>
            <a:pPr marL="569595" lvl="1" indent="-213995">
              <a:lnSpc>
                <a:spcPct val="100000"/>
              </a:lnSpc>
              <a:spcBef>
                <a:spcPts val="79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569595" algn="l"/>
              </a:tabLst>
            </a:pPr>
            <a:r>
              <a:rPr sz="1200" spc="-10" dirty="0">
                <a:latin typeface="Trebuchet MS"/>
                <a:cs typeface="Trebuchet MS"/>
              </a:rPr>
              <a:t>Producer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opportunities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throughout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the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State</a:t>
            </a:r>
            <a:endParaRPr sz="1200" dirty="0">
              <a:latin typeface="Trebuchet MS"/>
              <a:cs typeface="Trebuchet MS"/>
            </a:endParaRPr>
          </a:p>
          <a:p>
            <a:pPr marL="569595" lvl="1" indent="-213995">
              <a:lnSpc>
                <a:spcPct val="100000"/>
              </a:lnSpc>
              <a:spcBef>
                <a:spcPts val="805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569595" algn="l"/>
              </a:tabLst>
            </a:pPr>
            <a:r>
              <a:rPr sz="1200" spc="-10" dirty="0">
                <a:latin typeface="Trebuchet MS"/>
                <a:cs typeface="Trebuchet MS"/>
              </a:rPr>
              <a:t>cost-</a:t>
            </a:r>
            <a:r>
              <a:rPr sz="1200" dirty="0">
                <a:latin typeface="Trebuchet MS"/>
                <a:cs typeface="Trebuchet MS"/>
              </a:rPr>
              <a:t>share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funding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for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implementation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of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best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management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practices</a:t>
            </a:r>
            <a:endParaRPr sz="1200" dirty="0">
              <a:latin typeface="Trebuchet MS"/>
              <a:cs typeface="Trebuchet MS"/>
            </a:endParaRPr>
          </a:p>
          <a:p>
            <a:pPr marL="569595" lvl="1" indent="-213995">
              <a:lnSpc>
                <a:spcPct val="100000"/>
              </a:lnSpc>
              <a:spcBef>
                <a:spcPts val="805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569595" algn="l"/>
              </a:tabLst>
            </a:pPr>
            <a:r>
              <a:rPr sz="1200" dirty="0">
                <a:latin typeface="Trebuchet MS"/>
                <a:cs typeface="Trebuchet MS"/>
              </a:rPr>
              <a:t>Funding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can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be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stand-</a:t>
            </a:r>
            <a:r>
              <a:rPr sz="1200" dirty="0">
                <a:latin typeface="Trebuchet MS"/>
                <a:cs typeface="Trebuchet MS"/>
              </a:rPr>
              <a:t>alone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or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paired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with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USDA-</a:t>
            </a:r>
            <a:r>
              <a:rPr sz="1200" dirty="0">
                <a:latin typeface="Trebuchet MS"/>
                <a:cs typeface="Trebuchet MS"/>
              </a:rPr>
              <a:t>NRCS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or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other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sources</a:t>
            </a:r>
            <a:endParaRPr sz="1200" dirty="0">
              <a:latin typeface="Trebuchet MS"/>
              <a:cs typeface="Trebuchet MS"/>
            </a:endParaRPr>
          </a:p>
          <a:p>
            <a:pPr marL="615950" lvl="1" indent="-260350">
              <a:lnSpc>
                <a:spcPct val="100000"/>
              </a:lnSpc>
              <a:spcBef>
                <a:spcPts val="79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615950" algn="l"/>
              </a:tabLst>
            </a:pPr>
            <a:r>
              <a:rPr sz="1200" spc="-10" dirty="0">
                <a:latin typeface="Trebuchet MS"/>
                <a:cs typeface="Trebuchet MS"/>
                <a:hlinkClick r:id="rId2"/>
              </a:rPr>
              <a:t>Sandra.howland@ag.nj.gov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or</a:t>
            </a:r>
            <a:r>
              <a:rPr sz="1200" spc="1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609-815-</a:t>
            </a:r>
            <a:r>
              <a:rPr sz="1200" dirty="0">
                <a:latin typeface="Trebuchet MS"/>
                <a:cs typeface="Trebuchet MS"/>
              </a:rPr>
              <a:t>6159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(me </a:t>
            </a:r>
            <a:r>
              <a:rPr sz="1200" dirty="0">
                <a:latin typeface="Wingdings"/>
                <a:cs typeface="Wingdings"/>
              </a:rPr>
              <a:t>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)</a:t>
            </a:r>
            <a:endParaRPr sz="1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1200" dirty="0">
              <a:latin typeface="Trebuchet MS"/>
              <a:cs typeface="Trebuchet MS"/>
            </a:endParaRPr>
          </a:p>
          <a:p>
            <a:pPr marL="355600">
              <a:lnSpc>
                <a:spcPts val="1420"/>
              </a:lnSpc>
              <a:spcBef>
                <a:spcPts val="5"/>
              </a:spcBef>
            </a:pPr>
            <a:r>
              <a:rPr sz="1200" dirty="0">
                <a:latin typeface="Trebuchet MS"/>
                <a:cs typeface="Trebuchet MS"/>
              </a:rPr>
              <a:t>North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NJ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–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Upper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Delaware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Soil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Conservation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District</a:t>
            </a:r>
            <a:endParaRPr sz="1200" dirty="0">
              <a:latin typeface="Trebuchet MS"/>
              <a:cs typeface="Trebuchet MS"/>
            </a:endParaRPr>
          </a:p>
          <a:p>
            <a:pPr marL="355600">
              <a:lnSpc>
                <a:spcPts val="1420"/>
              </a:lnSpc>
            </a:pPr>
            <a:r>
              <a:rPr sz="1200" dirty="0">
                <a:latin typeface="Trebuchet MS"/>
                <a:cs typeface="Trebuchet MS"/>
              </a:rPr>
              <a:t>Sandra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Myers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@ </a:t>
            </a:r>
            <a:r>
              <a:rPr sz="1200" spc="-10" dirty="0">
                <a:latin typeface="Calibri"/>
                <a:cs typeface="Calibri"/>
              </a:rPr>
              <a:t>908-852-</a:t>
            </a:r>
            <a:r>
              <a:rPr sz="1200" dirty="0">
                <a:latin typeface="Calibri"/>
                <a:cs typeface="Calibri"/>
              </a:rPr>
              <a:t>2579;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Calibri"/>
                <a:cs typeface="Calibri"/>
                <a:hlinkClick r:id="rId3"/>
              </a:rPr>
              <a:t>SMYERS@UPPERDELAWARESCD-NJ.COM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2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200" dirty="0">
                <a:latin typeface="Trebuchet MS"/>
                <a:cs typeface="Trebuchet MS"/>
              </a:rPr>
              <a:t>South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NJ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–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Cape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Atlantic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Soil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Conservation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District</a:t>
            </a:r>
            <a:endParaRPr sz="1200" dirty="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1200" dirty="0">
                <a:latin typeface="Trebuchet MS"/>
                <a:cs typeface="Trebuchet MS"/>
              </a:rPr>
              <a:t>Riley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Blankenship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@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609-625-</a:t>
            </a:r>
            <a:r>
              <a:rPr sz="1200" dirty="0">
                <a:latin typeface="Trebuchet MS"/>
                <a:cs typeface="Trebuchet MS"/>
              </a:rPr>
              <a:t>3144;</a:t>
            </a:r>
            <a:r>
              <a:rPr sz="1200" spc="330" dirty="0">
                <a:latin typeface="Trebuchet MS"/>
                <a:cs typeface="Trebuchet MS"/>
              </a:rPr>
              <a:t> </a:t>
            </a:r>
            <a:r>
              <a:rPr sz="1200" u="sng" spc="-1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4"/>
              </a:rPr>
              <a:t>farminspections@capeatlantic.org</a:t>
            </a:r>
            <a:endParaRPr sz="1200" dirty="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21798" y="1129449"/>
            <a:ext cx="3061889" cy="38498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020695" cy="5143500"/>
            <a:chOff x="0" y="0"/>
            <a:chExt cx="3020695" cy="5143500"/>
          </a:xfrm>
        </p:grpSpPr>
        <p:sp>
          <p:nvSpPr>
            <p:cNvPr id="3" name="object 3"/>
            <p:cNvSpPr/>
            <p:nvPr/>
          </p:nvSpPr>
          <p:spPr>
            <a:xfrm>
              <a:off x="0" y="3009900"/>
              <a:ext cx="336550" cy="2133600"/>
            </a:xfrm>
            <a:custGeom>
              <a:avLst/>
              <a:gdLst/>
              <a:ahLst/>
              <a:cxnLst/>
              <a:rect l="l" t="t" r="r" b="b"/>
              <a:pathLst>
                <a:path w="336550" h="2133600">
                  <a:moveTo>
                    <a:pt x="0" y="0"/>
                  </a:moveTo>
                  <a:lnTo>
                    <a:pt x="0" y="2133600"/>
                  </a:lnTo>
                  <a:lnTo>
                    <a:pt x="336550" y="213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851" y="12"/>
              <a:ext cx="2638407" cy="17120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368" y="1716887"/>
              <a:ext cx="2635885" cy="17041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424227"/>
              <a:ext cx="2508697" cy="171874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624205" cy="4196080"/>
            </a:xfrm>
            <a:custGeom>
              <a:avLst/>
              <a:gdLst/>
              <a:ahLst/>
              <a:cxnLst/>
              <a:rect l="l" t="t" r="r" b="b"/>
              <a:pathLst>
                <a:path w="624205" h="4196080">
                  <a:moveTo>
                    <a:pt x="623976" y="0"/>
                  </a:moveTo>
                  <a:lnTo>
                    <a:pt x="0" y="0"/>
                  </a:lnTo>
                  <a:lnTo>
                    <a:pt x="0" y="4195965"/>
                  </a:lnTo>
                  <a:lnTo>
                    <a:pt x="623976" y="0"/>
                  </a:lnTo>
                  <a:close/>
                </a:path>
              </a:pathLst>
            </a:custGeom>
            <a:solidFill>
              <a:srgbClr val="90C225">
                <a:alpha val="8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2924" y="1712112"/>
              <a:ext cx="2404745" cy="0"/>
            </a:xfrm>
            <a:custGeom>
              <a:avLst/>
              <a:gdLst/>
              <a:ahLst/>
              <a:cxnLst/>
              <a:rect l="l" t="t" r="r" b="b"/>
              <a:pathLst>
                <a:path w="2404745">
                  <a:moveTo>
                    <a:pt x="0" y="0"/>
                  </a:moveTo>
                  <a:lnTo>
                    <a:pt x="2404567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2021" y="3424227"/>
              <a:ext cx="2404745" cy="0"/>
            </a:xfrm>
            <a:custGeom>
              <a:avLst/>
              <a:gdLst/>
              <a:ahLst/>
              <a:cxnLst/>
              <a:rect l="l" t="t" r="r" b="b"/>
              <a:pathLst>
                <a:path w="2404745">
                  <a:moveTo>
                    <a:pt x="0" y="0"/>
                  </a:moveTo>
                  <a:lnTo>
                    <a:pt x="2404567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26" y="0"/>
              <a:ext cx="632460" cy="4250055"/>
            </a:xfrm>
            <a:custGeom>
              <a:avLst/>
              <a:gdLst/>
              <a:ahLst/>
              <a:cxnLst/>
              <a:rect l="l" t="t" r="r" b="b"/>
              <a:pathLst>
                <a:path w="632460" h="4250055">
                  <a:moveTo>
                    <a:pt x="631952" y="0"/>
                  </a:moveTo>
                  <a:lnTo>
                    <a:pt x="0" y="0"/>
                  </a:lnTo>
                  <a:lnTo>
                    <a:pt x="0" y="4249610"/>
                  </a:lnTo>
                  <a:lnTo>
                    <a:pt x="631952" y="0"/>
                  </a:lnTo>
                  <a:close/>
                </a:path>
              </a:pathLst>
            </a:custGeom>
            <a:solidFill>
              <a:srgbClr val="90C225">
                <a:alpha val="8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198157" y="479552"/>
            <a:ext cx="42525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At</a:t>
            </a:r>
            <a:r>
              <a:rPr spc="-4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field</a:t>
            </a:r>
            <a:r>
              <a:rPr spc="-25" dirty="0"/>
              <a:t> </a:t>
            </a:r>
            <a:r>
              <a:rPr spc="-20" dirty="0"/>
              <a:t>day,</a:t>
            </a:r>
          </a:p>
          <a:p>
            <a:pPr marL="12700">
              <a:lnSpc>
                <a:spcPct val="100000"/>
              </a:lnSpc>
            </a:pPr>
            <a:r>
              <a:rPr dirty="0"/>
              <a:t>meet</a:t>
            </a:r>
            <a:r>
              <a:rPr spc="-55" dirty="0"/>
              <a:t> </a:t>
            </a:r>
            <a:r>
              <a:rPr dirty="0"/>
              <a:t>your</a:t>
            </a:r>
            <a:r>
              <a:rPr spc="-50" dirty="0"/>
              <a:t> </a:t>
            </a:r>
            <a:r>
              <a:rPr dirty="0"/>
              <a:t>local</a:t>
            </a:r>
            <a:r>
              <a:rPr spc="-35" dirty="0"/>
              <a:t> </a:t>
            </a:r>
            <a:r>
              <a:rPr spc="-10" dirty="0"/>
              <a:t>resources…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198158" y="1630601"/>
            <a:ext cx="3716654" cy="240157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Michael</a:t>
            </a:r>
            <a:r>
              <a:rPr sz="1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Farbotnik,</a:t>
            </a:r>
            <a:r>
              <a:rPr sz="12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Certified</a:t>
            </a:r>
            <a:r>
              <a:rPr sz="1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Professional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Soil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 Scientist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Greenway</a:t>
            </a:r>
            <a:r>
              <a:rPr sz="1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Environmental</a:t>
            </a:r>
            <a:r>
              <a:rPr sz="1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Consultants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New</a:t>
            </a:r>
            <a:r>
              <a:rPr sz="12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Jersey</a:t>
            </a:r>
            <a:r>
              <a:rPr sz="1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Water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Supply</a:t>
            </a:r>
            <a:r>
              <a:rPr sz="1200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Authority</a:t>
            </a:r>
            <a:endParaRPr sz="1200">
              <a:latin typeface="Trebuchet MS"/>
              <a:cs typeface="Trebuchet MS"/>
            </a:endParaRPr>
          </a:p>
          <a:p>
            <a:pPr marL="12700" marR="12065">
              <a:lnSpc>
                <a:spcPts val="2100"/>
              </a:lnSpc>
              <a:spcBef>
                <a:spcPts val="165"/>
              </a:spcBef>
            </a:pP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North</a:t>
            </a:r>
            <a:r>
              <a:rPr sz="1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Jersey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Resource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Conservation</a:t>
            </a:r>
            <a:r>
              <a:rPr sz="1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Development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Northeast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Organic</a:t>
            </a:r>
            <a:r>
              <a:rPr sz="12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Farming</a:t>
            </a:r>
            <a:r>
              <a:rPr sz="12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Association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NJ</a:t>
            </a:r>
            <a:endParaRPr sz="1200">
              <a:latin typeface="Trebuchet MS"/>
              <a:cs typeface="Trebuchet MS"/>
            </a:endParaRPr>
          </a:p>
          <a:p>
            <a:pPr marL="12700" marR="393065">
              <a:lnSpc>
                <a:spcPts val="2090"/>
              </a:lnSpc>
              <a:spcBef>
                <a:spcPts val="10"/>
              </a:spcBef>
            </a:pP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Rutgers</a:t>
            </a:r>
            <a:r>
              <a:rPr sz="1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Soils</a:t>
            </a: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Lab/Rutgers</a:t>
            </a:r>
            <a:r>
              <a:rPr sz="12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Cooperative</a:t>
            </a:r>
            <a:r>
              <a:rPr sz="1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Extension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TSP</a:t>
            </a:r>
            <a:r>
              <a:rPr sz="1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John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Kluthe,</a:t>
            </a:r>
            <a:r>
              <a:rPr sz="1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KES</a:t>
            </a:r>
            <a:r>
              <a:rPr sz="12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Environmental</a:t>
            </a:r>
            <a:r>
              <a:rPr sz="1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Services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USDA</a:t>
            </a:r>
            <a:r>
              <a:rPr sz="12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Natural</a:t>
            </a:r>
            <a:r>
              <a:rPr sz="1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Resource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Conservation</a:t>
            </a:r>
            <a:r>
              <a:rPr sz="1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Service</a:t>
            </a:r>
            <a:endParaRPr sz="1200">
              <a:latin typeface="Trebuchet MS"/>
              <a:cs typeface="Trebuchet MS"/>
            </a:endParaRPr>
          </a:p>
          <a:p>
            <a:pPr marL="12700" marR="137795">
              <a:lnSpc>
                <a:spcPts val="1300"/>
              </a:lnSpc>
              <a:spcBef>
                <a:spcPts val="819"/>
              </a:spcBef>
            </a:pP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2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course…NJ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Department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2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Agriculture</a:t>
            </a:r>
            <a:r>
              <a:rPr sz="1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NJ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Composting</a:t>
            </a:r>
            <a:r>
              <a:rPr sz="12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Council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09900"/>
            <a:ext cx="336550" cy="2133600"/>
          </a:xfrm>
          <a:custGeom>
            <a:avLst/>
            <a:gdLst/>
            <a:ahLst/>
            <a:cxnLst/>
            <a:rect l="l" t="t" r="r" b="b"/>
            <a:pathLst>
              <a:path w="336550" h="2133600">
                <a:moveTo>
                  <a:pt x="0" y="0"/>
                </a:moveTo>
                <a:lnTo>
                  <a:pt x="0" y="2133600"/>
                </a:lnTo>
                <a:lnTo>
                  <a:pt x="336550" y="2133600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6741" y="479552"/>
            <a:ext cx="481711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Adapting</a:t>
            </a:r>
            <a:r>
              <a:rPr spc="-60" dirty="0"/>
              <a:t> </a:t>
            </a:r>
            <a:r>
              <a:rPr dirty="0"/>
              <a:t>practices</a:t>
            </a:r>
            <a:r>
              <a:rPr spc="-3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NJ</a:t>
            </a:r>
            <a:r>
              <a:rPr spc="-45" dirty="0"/>
              <a:t> </a:t>
            </a:r>
            <a:r>
              <a:rPr spc="-10" dirty="0"/>
              <a:t>Farms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6742" y="1052159"/>
            <a:ext cx="2357120" cy="2594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9875" marR="5080" indent="-257810">
              <a:lnSpc>
                <a:spcPct val="100000"/>
              </a:lnSpc>
              <a:spcBef>
                <a:spcPts val="105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269875" algn="l"/>
              </a:tabLst>
            </a:pP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Development</a:t>
            </a:r>
            <a:r>
              <a:rPr sz="135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35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404040"/>
                </a:solidFill>
                <a:latin typeface="Trebuchet MS"/>
                <a:cs typeface="Trebuchet MS"/>
              </a:rPr>
              <a:t>technical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assistance</a:t>
            </a:r>
            <a:r>
              <a:rPr sz="135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404040"/>
                </a:solidFill>
                <a:latin typeface="Trebuchet MS"/>
                <a:cs typeface="Trebuchet MS"/>
              </a:rPr>
              <a:t>guidance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documents</a:t>
            </a:r>
            <a:r>
              <a:rPr sz="135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35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manure</a:t>
            </a:r>
            <a:r>
              <a:rPr sz="135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25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composing</a:t>
            </a:r>
            <a:r>
              <a:rPr sz="135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404040"/>
                </a:solidFill>
                <a:latin typeface="Trebuchet MS"/>
                <a:cs typeface="Trebuchet MS"/>
              </a:rPr>
              <a:t>storage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structures</a:t>
            </a:r>
            <a:r>
              <a:rPr sz="135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135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NJ</a:t>
            </a:r>
            <a:r>
              <a:rPr sz="135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404040"/>
                </a:solidFill>
                <a:latin typeface="Trebuchet MS"/>
                <a:cs typeface="Trebuchet MS"/>
              </a:rPr>
              <a:t>livestock farms</a:t>
            </a:r>
            <a:endParaRPr sz="1350">
              <a:latin typeface="Trebuchet MS"/>
              <a:cs typeface="Trebuchet MS"/>
            </a:endParaRPr>
          </a:p>
          <a:p>
            <a:pPr marL="269875" marR="223520" indent="-257810">
              <a:lnSpc>
                <a:spcPct val="100000"/>
              </a:lnSpc>
              <a:spcBef>
                <a:spcPts val="805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269875" algn="l"/>
              </a:tabLst>
            </a:pP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Need</a:t>
            </a:r>
            <a:r>
              <a:rPr sz="135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35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simple</a:t>
            </a:r>
            <a:r>
              <a:rPr sz="135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404040"/>
                </a:solidFill>
                <a:latin typeface="Trebuchet MS"/>
                <a:cs typeface="Trebuchet MS"/>
              </a:rPr>
              <a:t>manure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storage</a:t>
            </a:r>
            <a:r>
              <a:rPr sz="135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404040"/>
                </a:solidFill>
                <a:latin typeface="Trebuchet MS"/>
                <a:cs typeface="Trebuchet MS"/>
              </a:rPr>
              <a:t>structures</a:t>
            </a:r>
            <a:endParaRPr sz="1350">
              <a:latin typeface="Trebuchet MS"/>
              <a:cs typeface="Trebuchet MS"/>
            </a:endParaRPr>
          </a:p>
          <a:p>
            <a:pPr marL="269875" marR="442595" indent="-257810">
              <a:lnSpc>
                <a:spcPct val="100000"/>
              </a:lnSpc>
              <a:spcBef>
                <a:spcPts val="805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269875" algn="l"/>
              </a:tabLst>
            </a:pP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Small</a:t>
            </a:r>
            <a:r>
              <a:rPr sz="135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farms</a:t>
            </a:r>
            <a:r>
              <a:rPr sz="135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1350" spc="-10" dirty="0">
                <a:solidFill>
                  <a:srgbClr val="404040"/>
                </a:solidFill>
                <a:latin typeface="Trebuchet MS"/>
                <a:cs typeface="Trebuchet MS"/>
              </a:rPr>
              <a:t> smaller budgets</a:t>
            </a:r>
            <a:endParaRPr sz="1350">
              <a:latin typeface="Trebuchet MS"/>
              <a:cs typeface="Trebuchet MS"/>
            </a:endParaRPr>
          </a:p>
          <a:p>
            <a:pPr marL="269875" indent="-257175">
              <a:lnSpc>
                <a:spcPct val="100000"/>
              </a:lnSpc>
              <a:spcBef>
                <a:spcPts val="790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269875" algn="l"/>
              </a:tabLst>
            </a:pP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DIY</a:t>
            </a:r>
            <a:r>
              <a:rPr sz="135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&amp;</a:t>
            </a:r>
            <a:r>
              <a:rPr sz="135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404040"/>
                </a:solidFill>
                <a:latin typeface="Trebuchet MS"/>
                <a:cs typeface="Trebuchet MS"/>
              </a:rPr>
              <a:t>simple</a:t>
            </a:r>
            <a:endParaRPr sz="135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5655" y="902119"/>
            <a:ext cx="6158344" cy="40543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09900"/>
            <a:ext cx="336550" cy="2133600"/>
          </a:xfrm>
          <a:custGeom>
            <a:avLst/>
            <a:gdLst/>
            <a:ahLst/>
            <a:cxnLst/>
            <a:rect l="l" t="t" r="r" b="b"/>
            <a:pathLst>
              <a:path w="336550" h="2133600">
                <a:moveTo>
                  <a:pt x="0" y="0"/>
                </a:moveTo>
                <a:lnTo>
                  <a:pt x="0" y="2133600"/>
                </a:lnTo>
                <a:lnTo>
                  <a:pt x="336550" y="2133600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1848" rIns="0" bIns="0" rtlCol="0">
            <a:spAutoFit/>
          </a:bodyPr>
          <a:lstStyle/>
          <a:p>
            <a:pPr marL="441325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-180" dirty="0"/>
              <a:t> </a:t>
            </a:r>
            <a:r>
              <a:rPr dirty="0"/>
              <a:t>success</a:t>
            </a:r>
            <a:r>
              <a:rPr spc="-45" dirty="0"/>
              <a:t> </a:t>
            </a:r>
            <a:r>
              <a:rPr spc="-10" dirty="0"/>
              <a:t>story!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6741" y="1853962"/>
            <a:ext cx="6400800" cy="30429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just">
              <a:lnSpc>
                <a:spcPct val="86600"/>
              </a:lnSpc>
              <a:spcBef>
                <a:spcPts val="340"/>
              </a:spcBef>
            </a:pP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Charlie</a:t>
            </a:r>
            <a:r>
              <a:rPr sz="1500" spc="48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West,</a:t>
            </a:r>
            <a:r>
              <a:rPr sz="1500" spc="45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owner</a:t>
            </a:r>
            <a:r>
              <a:rPr sz="1500" spc="45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500" spc="45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operator</a:t>
            </a:r>
            <a:r>
              <a:rPr sz="1500" spc="45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500" spc="4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West</a:t>
            </a:r>
            <a:r>
              <a:rPr sz="1500" spc="45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Farm</a:t>
            </a:r>
            <a:r>
              <a:rPr sz="1500" spc="40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Nursery,</a:t>
            </a:r>
            <a:r>
              <a:rPr sz="1500" spc="50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located</a:t>
            </a:r>
            <a:r>
              <a:rPr sz="1500" spc="45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1500" spc="-25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Branchburg,</a:t>
            </a:r>
            <a:r>
              <a:rPr sz="1500" spc="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Somerset</a:t>
            </a:r>
            <a:r>
              <a:rPr sz="1500" spc="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County,</a:t>
            </a:r>
            <a:r>
              <a:rPr sz="1500" spc="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NJ</a:t>
            </a:r>
            <a:r>
              <a:rPr sz="1500" spc="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shared</a:t>
            </a:r>
            <a:r>
              <a:rPr sz="1500" spc="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he</a:t>
            </a:r>
            <a:r>
              <a:rPr sz="1500" spc="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made</a:t>
            </a:r>
            <a:r>
              <a:rPr sz="1500" spc="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500" spc="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couple</a:t>
            </a:r>
            <a:r>
              <a:rPr sz="1500" spc="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connections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through</a:t>
            </a:r>
            <a:r>
              <a:rPr sz="1500" spc="4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using</a:t>
            </a:r>
            <a:r>
              <a:rPr sz="1500" spc="4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NJ</a:t>
            </a:r>
            <a:r>
              <a:rPr sz="1500" spc="4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ManureLink.</a:t>
            </a:r>
            <a:r>
              <a:rPr sz="1500" spc="400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West</a:t>
            </a:r>
            <a:r>
              <a:rPr sz="1500" spc="4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Farm</a:t>
            </a:r>
            <a:r>
              <a:rPr sz="1500" spc="4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Nursery</a:t>
            </a:r>
            <a:r>
              <a:rPr sz="1500" spc="3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specializes</a:t>
            </a:r>
            <a:r>
              <a:rPr sz="1500" spc="4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500" spc="4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production</a:t>
            </a:r>
            <a:r>
              <a:rPr sz="15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of seed,</a:t>
            </a:r>
            <a:r>
              <a:rPr sz="15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5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grafted</a:t>
            </a:r>
            <a:r>
              <a:rPr sz="15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cultivated</a:t>
            </a:r>
            <a:r>
              <a:rPr sz="15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varieties</a:t>
            </a:r>
            <a:r>
              <a:rPr sz="15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5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PawPaw’s,</a:t>
            </a:r>
            <a:r>
              <a:rPr sz="15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American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Persimmon’s,</a:t>
            </a:r>
            <a:r>
              <a:rPr sz="1500" spc="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500" spc="1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Figs.</a:t>
            </a:r>
            <a:r>
              <a:rPr sz="1500" spc="1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Additionally,</a:t>
            </a:r>
            <a:r>
              <a:rPr sz="1500" spc="1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500" spc="1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nursery</a:t>
            </a:r>
            <a:r>
              <a:rPr sz="1500" spc="1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grows</a:t>
            </a:r>
            <a:r>
              <a:rPr sz="1500" spc="1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500" spc="1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variety</a:t>
            </a:r>
            <a:r>
              <a:rPr sz="1500" spc="1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500" spc="1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other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plants,</a:t>
            </a:r>
            <a:r>
              <a:rPr sz="1500" spc="4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including</a:t>
            </a:r>
            <a:r>
              <a:rPr sz="1500" spc="4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Kentucky</a:t>
            </a:r>
            <a:r>
              <a:rPr sz="1500" spc="43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Coffee</a:t>
            </a:r>
            <a:r>
              <a:rPr sz="1500" spc="4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Tree,</a:t>
            </a:r>
            <a:r>
              <a:rPr sz="1500" spc="4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Comfrey,</a:t>
            </a:r>
            <a:r>
              <a:rPr sz="1500" spc="4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Osage</a:t>
            </a:r>
            <a:r>
              <a:rPr sz="1500" spc="4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Orange,</a:t>
            </a:r>
            <a:r>
              <a:rPr sz="1500" spc="4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404040"/>
                </a:solidFill>
                <a:latin typeface="Arial"/>
                <a:cs typeface="Arial"/>
              </a:rPr>
              <a:t>and </a:t>
            </a:r>
            <a:r>
              <a:rPr sz="1500" spc="-10" dirty="0">
                <a:solidFill>
                  <a:srgbClr val="404040"/>
                </a:solidFill>
                <a:latin typeface="Arial"/>
                <a:cs typeface="Arial"/>
              </a:rPr>
              <a:t>Hazelnuts.</a:t>
            </a:r>
            <a:endParaRPr sz="1500">
              <a:latin typeface="Arial"/>
              <a:cs typeface="Arial"/>
            </a:endParaRPr>
          </a:p>
          <a:p>
            <a:pPr marL="12700" marR="5080" algn="just">
              <a:lnSpc>
                <a:spcPct val="87000"/>
              </a:lnSpc>
              <a:spcBef>
                <a:spcPts val="1650"/>
              </a:spcBef>
            </a:pP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Mr.</a:t>
            </a:r>
            <a:r>
              <a:rPr sz="15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West</a:t>
            </a:r>
            <a:r>
              <a:rPr sz="15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04040"/>
                </a:solidFill>
                <a:latin typeface="Arial"/>
                <a:cs typeface="Arial"/>
              </a:rPr>
              <a:t>said</a:t>
            </a:r>
            <a:r>
              <a:rPr sz="15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"I</a:t>
            </a:r>
            <a:r>
              <a:rPr sz="1500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discovered</a:t>
            </a:r>
            <a:r>
              <a:rPr sz="1500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NJ</a:t>
            </a:r>
            <a:r>
              <a:rPr sz="1500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ManureLink</a:t>
            </a:r>
            <a:r>
              <a:rPr sz="1500" i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through</a:t>
            </a:r>
            <a:r>
              <a:rPr sz="1500" i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Joe</a:t>
            </a:r>
            <a:r>
              <a:rPr sz="1500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Heckman</a:t>
            </a:r>
            <a:r>
              <a:rPr sz="1500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404040"/>
                </a:solidFill>
                <a:latin typeface="Arial"/>
                <a:cs typeface="Arial"/>
              </a:rPr>
              <a:t>(Rutgers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Extension</a:t>
            </a:r>
            <a:r>
              <a:rPr sz="1500" i="1" spc="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Specialist</a:t>
            </a:r>
            <a:r>
              <a:rPr sz="1500" i="1" spc="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500" i="1" spc="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Soil</a:t>
            </a:r>
            <a:r>
              <a:rPr sz="1500" i="1" spc="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Fertility),</a:t>
            </a:r>
            <a:r>
              <a:rPr sz="1500" i="1" spc="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500" i="1" spc="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500" i="1" spc="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think</a:t>
            </a:r>
            <a:r>
              <a:rPr sz="1500" i="1" spc="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it's</a:t>
            </a:r>
            <a:r>
              <a:rPr sz="1500" i="1" spc="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sz="1500" i="1" spc="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excellent</a:t>
            </a:r>
            <a:r>
              <a:rPr sz="1500" i="1" spc="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404040"/>
                </a:solidFill>
                <a:latin typeface="Arial"/>
                <a:cs typeface="Arial"/>
              </a:rPr>
              <a:t>resource.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500" i="1" spc="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platform</a:t>
            </a:r>
            <a:r>
              <a:rPr sz="1500" i="1" spc="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1500" i="1" spc="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incredibly</a:t>
            </a:r>
            <a:r>
              <a:rPr sz="1500" i="1" spc="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spc="-20" dirty="0">
                <a:solidFill>
                  <a:srgbClr val="404040"/>
                </a:solidFill>
                <a:latin typeface="Arial"/>
                <a:cs typeface="Arial"/>
              </a:rPr>
              <a:t>user-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friendly</a:t>
            </a:r>
            <a:r>
              <a:rPr sz="1500" i="1" spc="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500" i="1" spc="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easy</a:t>
            </a:r>
            <a:r>
              <a:rPr sz="1500" i="1" spc="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1500" i="1" spc="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navigate.</a:t>
            </a:r>
            <a:r>
              <a:rPr sz="1500" i="1" spc="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500" i="1" spc="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404040"/>
                </a:solidFill>
                <a:latin typeface="Arial"/>
                <a:cs typeface="Arial"/>
              </a:rPr>
              <a:t>mapping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feature</a:t>
            </a:r>
            <a:r>
              <a:rPr sz="1500" i="1" spc="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was</a:t>
            </a:r>
            <a:r>
              <a:rPr sz="1500" i="1" spc="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especially</a:t>
            </a:r>
            <a:r>
              <a:rPr sz="1500" i="1" spc="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helpful</a:t>
            </a:r>
            <a:r>
              <a:rPr sz="1500" i="1" spc="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sz="1500" i="1" spc="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identifying</a:t>
            </a:r>
            <a:r>
              <a:rPr sz="1500" i="1" spc="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manure</a:t>
            </a:r>
            <a:r>
              <a:rPr sz="1500" i="1" spc="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suppliers</a:t>
            </a:r>
            <a:r>
              <a:rPr sz="1500" i="1" spc="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500" i="1" spc="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my</a:t>
            </a:r>
            <a:r>
              <a:rPr sz="1500" i="1" spc="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404040"/>
                </a:solidFill>
                <a:latin typeface="Arial"/>
                <a:cs typeface="Arial"/>
              </a:rPr>
              <a:t>area</a:t>
            </a:r>
            <a:r>
              <a:rPr sz="1500" b="1" i="1" spc="-10" dirty="0">
                <a:solidFill>
                  <a:srgbClr val="404040"/>
                </a:solidFill>
                <a:latin typeface="Arial"/>
                <a:cs typeface="Arial"/>
              </a:rPr>
              <a:t>. </a:t>
            </a:r>
            <a:r>
              <a:rPr sz="1500" b="1" i="1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500" b="1" i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404040"/>
                </a:solidFill>
                <a:latin typeface="Arial"/>
                <a:cs typeface="Arial"/>
              </a:rPr>
              <a:t>was</a:t>
            </a:r>
            <a:r>
              <a:rPr sz="1500" b="1" i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404040"/>
                </a:solidFill>
                <a:latin typeface="Arial"/>
                <a:cs typeface="Arial"/>
              </a:rPr>
              <a:t>able</a:t>
            </a:r>
            <a:r>
              <a:rPr sz="1500" b="1" i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1500" b="1" i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404040"/>
                </a:solidFill>
                <a:latin typeface="Arial"/>
                <a:cs typeface="Arial"/>
              </a:rPr>
              <a:t>connect with</a:t>
            </a:r>
            <a:r>
              <a:rPr sz="1500" b="1" i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404040"/>
                </a:solidFill>
                <a:latin typeface="Arial"/>
                <a:cs typeface="Arial"/>
              </a:rPr>
              <a:t>two</a:t>
            </a:r>
            <a:r>
              <a:rPr sz="1500" b="1" i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404040"/>
                </a:solidFill>
                <a:latin typeface="Arial"/>
                <a:cs typeface="Arial"/>
              </a:rPr>
              <a:t>local</a:t>
            </a:r>
            <a:r>
              <a:rPr sz="1500" b="1" i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404040"/>
                </a:solidFill>
                <a:latin typeface="Arial"/>
                <a:cs typeface="Arial"/>
              </a:rPr>
              <a:t>manure posting</a:t>
            </a:r>
            <a:r>
              <a:rPr sz="1500" b="1" i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404040"/>
                </a:solidFill>
                <a:latin typeface="Arial"/>
                <a:cs typeface="Arial"/>
              </a:rPr>
              <a:t>ads.</a:t>
            </a:r>
            <a:r>
              <a:rPr sz="1500" b="1" i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404040"/>
                </a:solidFill>
                <a:latin typeface="Arial"/>
                <a:cs typeface="Arial"/>
              </a:rPr>
              <a:t>Unfortunately,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500" i="1" spc="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believe</a:t>
            </a:r>
            <a:r>
              <a:rPr sz="1500" i="1" spc="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not</a:t>
            </a:r>
            <a:r>
              <a:rPr sz="1500" i="1" spc="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enough</a:t>
            </a:r>
            <a:r>
              <a:rPr sz="1500" i="1" spc="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people</a:t>
            </a:r>
            <a:r>
              <a:rPr sz="1500" i="1" spc="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sz="1500" i="1" spc="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aware</a:t>
            </a:r>
            <a:r>
              <a:rPr sz="1500" i="1" spc="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1500" i="1" spc="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this</a:t>
            </a:r>
            <a:r>
              <a:rPr sz="1500" i="1" spc="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valuable</a:t>
            </a:r>
            <a:r>
              <a:rPr sz="1500" i="1" spc="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service,</a:t>
            </a:r>
            <a:r>
              <a:rPr sz="1500" i="1" spc="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which</a:t>
            </a:r>
            <a:r>
              <a:rPr sz="1500" i="1" spc="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spc="-25" dirty="0">
                <a:solidFill>
                  <a:srgbClr val="404040"/>
                </a:solidFill>
                <a:latin typeface="Arial"/>
                <a:cs typeface="Arial"/>
              </a:rPr>
              <a:t>has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made</a:t>
            </a:r>
            <a:r>
              <a:rPr sz="1500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securing</a:t>
            </a:r>
            <a:r>
              <a:rPr sz="1500" i="1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500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consistent</a:t>
            </a:r>
            <a:r>
              <a:rPr sz="1500" i="1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manure</a:t>
            </a:r>
            <a:r>
              <a:rPr sz="1500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source</a:t>
            </a:r>
            <a:r>
              <a:rPr sz="1500" i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404040"/>
                </a:solidFill>
                <a:latin typeface="Arial"/>
                <a:cs typeface="Arial"/>
              </a:rPr>
              <a:t>more</a:t>
            </a:r>
            <a:r>
              <a:rPr sz="1500" i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404040"/>
                </a:solidFill>
                <a:latin typeface="Arial"/>
                <a:cs typeface="Arial"/>
              </a:rPr>
              <a:t>challenging.”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563" y="864730"/>
            <a:ext cx="3616120" cy="90348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09900"/>
            <a:ext cx="336550" cy="2133600"/>
          </a:xfrm>
          <a:custGeom>
            <a:avLst/>
            <a:gdLst/>
            <a:ahLst/>
            <a:cxnLst/>
            <a:rect l="l" t="t" r="r" b="b"/>
            <a:pathLst>
              <a:path w="336550" h="2133600">
                <a:moveTo>
                  <a:pt x="0" y="0"/>
                </a:moveTo>
                <a:lnTo>
                  <a:pt x="0" y="2133600"/>
                </a:lnTo>
                <a:lnTo>
                  <a:pt x="336550" y="2133600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28600" y="143631"/>
            <a:ext cx="6255385" cy="767523"/>
          </a:xfrm>
          <a:prstGeom prst="rect">
            <a:avLst/>
          </a:prstGeom>
        </p:spPr>
        <p:txBody>
          <a:bodyPr vert="horz" wrap="square" lIns="0" tIns="348620" rIns="0" bIns="0" rtlCol="0">
            <a:spAutoFit/>
          </a:bodyPr>
          <a:lstStyle/>
          <a:p>
            <a:pPr marL="441325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Addressing Nutrient Transport</a:t>
            </a:r>
            <a:endParaRPr spc="-20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69875" indent="-257175">
              <a:lnSpc>
                <a:spcPct val="100000"/>
              </a:lnSpc>
              <a:spcBef>
                <a:spcPts val="106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269875" algn="l"/>
              </a:tabLst>
            </a:pPr>
            <a:r>
              <a:rPr dirty="0"/>
              <a:t>Nutrient</a:t>
            </a:r>
            <a:r>
              <a:rPr spc="-40" dirty="0"/>
              <a:t> </a:t>
            </a:r>
            <a:r>
              <a:rPr spc="-10" dirty="0"/>
              <a:t>Management</a:t>
            </a:r>
            <a:r>
              <a:rPr spc="-125" dirty="0"/>
              <a:t> </a:t>
            </a:r>
            <a:r>
              <a:rPr dirty="0"/>
              <a:t>Assistance</a:t>
            </a:r>
            <a:r>
              <a:rPr spc="-45" dirty="0"/>
              <a:t> </a:t>
            </a:r>
            <a:r>
              <a:rPr spc="-10" dirty="0"/>
              <a:t>Grant</a:t>
            </a:r>
          </a:p>
          <a:p>
            <a:pPr marL="570230" lvl="1" indent="-214629">
              <a:lnSpc>
                <a:spcPct val="100000"/>
              </a:lnSpc>
              <a:spcBef>
                <a:spcPts val="800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570230" algn="l"/>
              </a:tabLst>
            </a:pP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Purchase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5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Manure</a:t>
            </a:r>
            <a:r>
              <a:rPr sz="15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Spreader</a:t>
            </a:r>
            <a:endParaRPr sz="1500" dirty="0">
              <a:latin typeface="Trebuchet MS"/>
              <a:cs typeface="Trebuchet MS"/>
            </a:endParaRPr>
          </a:p>
          <a:p>
            <a:pPr marL="570230" marR="302895" lvl="1" indent="-215265">
              <a:lnSpc>
                <a:spcPct val="100000"/>
              </a:lnSpc>
              <a:spcBef>
                <a:spcPts val="805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570230" algn="l"/>
              </a:tabLst>
            </a:pP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Establishment</a:t>
            </a:r>
            <a:r>
              <a:rPr sz="15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5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community</a:t>
            </a:r>
            <a:r>
              <a:rPr sz="15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use</a:t>
            </a:r>
            <a:r>
              <a:rPr sz="15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program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(share,</a:t>
            </a:r>
            <a:r>
              <a:rPr sz="15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lend,</a:t>
            </a:r>
            <a:r>
              <a:rPr sz="15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rent)</a:t>
            </a:r>
            <a:endParaRPr sz="1500" dirty="0">
              <a:latin typeface="Trebuchet MS"/>
              <a:cs typeface="Trebuchet MS"/>
            </a:endParaRPr>
          </a:p>
          <a:p>
            <a:pPr marL="570230" marR="473075" lvl="1" indent="-215265">
              <a:lnSpc>
                <a:spcPct val="100000"/>
              </a:lnSpc>
              <a:spcBef>
                <a:spcPts val="795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570230" algn="l"/>
              </a:tabLst>
            </a:pP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Requires</a:t>
            </a:r>
            <a:r>
              <a:rPr sz="15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5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may</a:t>
            </a:r>
            <a:r>
              <a:rPr sz="15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fund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Nutrient</a:t>
            </a:r>
            <a:r>
              <a:rPr sz="15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Budget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NMPs</a:t>
            </a:r>
            <a:endParaRPr sz="1500" dirty="0">
              <a:latin typeface="Trebuchet MS"/>
              <a:cs typeface="Trebuchet MS"/>
            </a:endParaRPr>
          </a:p>
          <a:p>
            <a:pPr marL="570230" lvl="1" indent="-214629">
              <a:lnSpc>
                <a:spcPct val="100000"/>
              </a:lnSpc>
              <a:spcBef>
                <a:spcPts val="800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570230" algn="l"/>
              </a:tabLst>
            </a:pP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5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individuals</a:t>
            </a:r>
            <a:r>
              <a:rPr sz="15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entities</a:t>
            </a:r>
            <a:endParaRPr sz="1500" dirty="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6623" y="0"/>
            <a:ext cx="3967376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09900"/>
            <a:ext cx="336550" cy="2133600"/>
          </a:xfrm>
          <a:custGeom>
            <a:avLst/>
            <a:gdLst/>
            <a:ahLst/>
            <a:cxnLst/>
            <a:rect l="l" t="t" r="r" b="b"/>
            <a:pathLst>
              <a:path w="336550" h="2133600">
                <a:moveTo>
                  <a:pt x="0" y="0"/>
                </a:moveTo>
                <a:lnTo>
                  <a:pt x="0" y="2133600"/>
                </a:lnTo>
                <a:lnTo>
                  <a:pt x="336550" y="2133600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6741" y="312023"/>
            <a:ext cx="477710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Project</a:t>
            </a:r>
            <a:r>
              <a:rPr spc="-70" dirty="0"/>
              <a:t> </a:t>
            </a:r>
            <a:r>
              <a:rPr dirty="0"/>
              <a:t>Outcomes</a:t>
            </a:r>
            <a:r>
              <a:rPr spc="-90" dirty="0"/>
              <a:t> </a:t>
            </a:r>
            <a:r>
              <a:rPr dirty="0"/>
              <a:t>and</a:t>
            </a:r>
            <a:r>
              <a:rPr spc="-85" dirty="0"/>
              <a:t> </a:t>
            </a:r>
            <a:r>
              <a:rPr spc="-10" dirty="0"/>
              <a:t>Benefits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631" y="1062228"/>
            <a:ext cx="393191" cy="3215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631" y="1821179"/>
            <a:ext cx="393191" cy="32156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631" y="2886455"/>
            <a:ext cx="393191" cy="32156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631" y="3482339"/>
            <a:ext cx="393191" cy="32156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63881" y="741060"/>
            <a:ext cx="6172835" cy="330835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What</a:t>
            </a:r>
            <a:r>
              <a:rPr sz="12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Trebuchet MS"/>
                <a:cs typeface="Trebuchet MS"/>
              </a:rPr>
              <a:t>We've</a:t>
            </a:r>
            <a:r>
              <a:rPr sz="1200" b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Trebuchet MS"/>
                <a:cs typeface="Trebuchet MS"/>
              </a:rPr>
              <a:t>Accomplished</a:t>
            </a:r>
            <a:r>
              <a:rPr sz="12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Through</a:t>
            </a:r>
            <a:r>
              <a:rPr sz="12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2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NJ</a:t>
            </a:r>
            <a:r>
              <a:rPr sz="12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ManureLink</a:t>
            </a:r>
            <a:r>
              <a:rPr sz="1200" b="1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20" dirty="0">
                <a:solidFill>
                  <a:srgbClr val="404040"/>
                </a:solidFill>
                <a:latin typeface="Trebuchet MS"/>
                <a:cs typeface="Trebuchet MS"/>
              </a:rPr>
              <a:t>CIG:</a:t>
            </a:r>
            <a:endParaRPr sz="1200">
              <a:latin typeface="Trebuchet MS"/>
              <a:cs typeface="Trebuchet MS"/>
            </a:endParaRPr>
          </a:p>
          <a:p>
            <a:pPr marL="269875" marR="582295" indent="-1905">
              <a:lnSpc>
                <a:spcPts val="1300"/>
              </a:lnSpc>
              <a:spcBef>
                <a:spcPts val="819"/>
              </a:spcBef>
            </a:pP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Expanded</a:t>
            </a:r>
            <a:r>
              <a:rPr sz="12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knowledge</a:t>
            </a:r>
            <a:r>
              <a:rPr sz="12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2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use</a:t>
            </a:r>
            <a:r>
              <a:rPr sz="12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2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manure</a:t>
            </a:r>
            <a:r>
              <a:rPr sz="12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export,</a:t>
            </a:r>
            <a:r>
              <a:rPr sz="12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composting,</a:t>
            </a:r>
            <a:r>
              <a:rPr sz="1200" b="1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2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Trebuchet MS"/>
                <a:cs typeface="Trebuchet MS"/>
              </a:rPr>
              <a:t>compost application</a:t>
            </a:r>
            <a:endParaRPr sz="1200">
              <a:latin typeface="Trebuchet MS"/>
              <a:cs typeface="Trebuchet MS"/>
            </a:endParaRPr>
          </a:p>
          <a:p>
            <a:pPr marL="269875">
              <a:lnSpc>
                <a:spcPts val="1200"/>
              </a:lnSpc>
            </a:pP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Through</a:t>
            </a:r>
            <a:r>
              <a:rPr sz="12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on-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farm</a:t>
            </a:r>
            <a:r>
              <a:rPr sz="1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demonstrations</a:t>
            </a:r>
            <a:r>
              <a:rPr sz="12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community</a:t>
            </a:r>
            <a:r>
              <a:rPr sz="12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outreach,</a:t>
            </a:r>
            <a:r>
              <a:rPr sz="1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we've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helped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farmers</a:t>
            </a:r>
            <a:r>
              <a:rPr sz="12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put</a:t>
            </a:r>
            <a:endParaRPr sz="1200">
              <a:latin typeface="Trebuchet MS"/>
              <a:cs typeface="Trebuchet MS"/>
            </a:endParaRPr>
          </a:p>
          <a:p>
            <a:pPr marL="269875">
              <a:lnSpc>
                <a:spcPts val="1370"/>
              </a:lnSpc>
            </a:pP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BMPs</a:t>
            </a:r>
            <a:r>
              <a:rPr sz="1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into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practice.</a:t>
            </a:r>
            <a:endParaRPr sz="1200">
              <a:latin typeface="Trebuchet MS"/>
              <a:cs typeface="Trebuchet MS"/>
            </a:endParaRPr>
          </a:p>
          <a:p>
            <a:pPr marL="268605">
              <a:lnSpc>
                <a:spcPct val="100000"/>
              </a:lnSpc>
              <a:spcBef>
                <a:spcPts val="645"/>
              </a:spcBef>
            </a:pP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Multiple</a:t>
            </a:r>
            <a:r>
              <a:rPr sz="12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sectors</a:t>
            </a:r>
            <a:r>
              <a:rPr sz="12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Trebuchet MS"/>
                <a:cs typeface="Trebuchet MS"/>
              </a:rPr>
              <a:t>benefited:</a:t>
            </a:r>
            <a:endParaRPr sz="1200">
              <a:latin typeface="Trebuchet MS"/>
              <a:cs typeface="Trebuchet MS"/>
            </a:endParaRPr>
          </a:p>
          <a:p>
            <a:pPr marL="269875" indent="-257175">
              <a:lnSpc>
                <a:spcPct val="100000"/>
              </a:lnSpc>
              <a:spcBef>
                <a:spcPts val="660"/>
              </a:spcBef>
              <a:buClr>
                <a:srgbClr val="90C225"/>
              </a:buClr>
              <a:buSzPct val="79166"/>
              <a:buFont typeface="Arial"/>
              <a:buChar char="•"/>
              <a:tabLst>
                <a:tab pos="269875" algn="l"/>
              </a:tabLst>
            </a:pP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Livestock</a:t>
            </a:r>
            <a:r>
              <a:rPr sz="12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2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equine</a:t>
            </a:r>
            <a:r>
              <a:rPr sz="12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operations</a:t>
            </a:r>
            <a:r>
              <a:rPr sz="12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found</a:t>
            </a:r>
            <a:r>
              <a:rPr sz="1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new</a:t>
            </a:r>
            <a:r>
              <a:rPr sz="12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outlets</a:t>
            </a:r>
            <a:r>
              <a:rPr sz="1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excess</a:t>
            </a:r>
            <a:r>
              <a:rPr sz="1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manure</a:t>
            </a:r>
            <a:endParaRPr sz="1200">
              <a:latin typeface="Trebuchet MS"/>
              <a:cs typeface="Trebuchet MS"/>
            </a:endParaRPr>
          </a:p>
          <a:p>
            <a:pPr marL="269875" indent="-257175">
              <a:lnSpc>
                <a:spcPct val="100000"/>
              </a:lnSpc>
              <a:spcBef>
                <a:spcPts val="660"/>
              </a:spcBef>
              <a:buClr>
                <a:srgbClr val="90C225"/>
              </a:buClr>
              <a:buSzPct val="79166"/>
              <a:buFont typeface="Arial"/>
              <a:buChar char="•"/>
              <a:tabLst>
                <a:tab pos="269875" algn="l"/>
              </a:tabLst>
            </a:pP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Composters</a:t>
            </a:r>
            <a:r>
              <a:rPr sz="12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2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crop</a:t>
            </a:r>
            <a:r>
              <a:rPr sz="12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producers</a:t>
            </a:r>
            <a:r>
              <a:rPr sz="12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gained</a:t>
            </a:r>
            <a:r>
              <a:rPr sz="12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reliable</a:t>
            </a:r>
            <a:r>
              <a:rPr sz="1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sources</a:t>
            </a:r>
            <a:r>
              <a:rPr sz="1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feedstock</a:t>
            </a:r>
            <a:endParaRPr sz="1200">
              <a:latin typeface="Trebuchet MS"/>
              <a:cs typeface="Trebuchet MS"/>
            </a:endParaRPr>
          </a:p>
          <a:p>
            <a:pPr marL="269875" indent="-257175">
              <a:lnSpc>
                <a:spcPct val="100000"/>
              </a:lnSpc>
              <a:spcBef>
                <a:spcPts val="650"/>
              </a:spcBef>
              <a:buClr>
                <a:srgbClr val="90C225"/>
              </a:buClr>
              <a:buSzPct val="79166"/>
              <a:buFont typeface="Arial"/>
              <a:buChar char="•"/>
              <a:tabLst>
                <a:tab pos="269875" algn="l"/>
              </a:tabLst>
            </a:pP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Urban</a:t>
            </a:r>
            <a:r>
              <a:rPr sz="12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2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rural</a:t>
            </a:r>
            <a:r>
              <a:rPr sz="12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farms</a:t>
            </a:r>
            <a:r>
              <a:rPr sz="12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connected</a:t>
            </a:r>
            <a:r>
              <a:rPr sz="1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through</a:t>
            </a:r>
            <a:r>
              <a:rPr sz="1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shared</a:t>
            </a:r>
            <a:r>
              <a:rPr sz="1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goals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2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materials</a:t>
            </a:r>
            <a:endParaRPr sz="1200">
              <a:latin typeface="Trebuchet MS"/>
              <a:cs typeface="Trebuchet MS"/>
            </a:endParaRPr>
          </a:p>
          <a:p>
            <a:pPr marL="268605">
              <a:lnSpc>
                <a:spcPts val="1370"/>
              </a:lnSpc>
              <a:spcBef>
                <a:spcPts val="660"/>
              </a:spcBef>
            </a:pP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Built</a:t>
            </a:r>
            <a:r>
              <a:rPr sz="12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2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strong</a:t>
            </a:r>
            <a:r>
              <a:rPr sz="12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statewide</a:t>
            </a:r>
            <a:r>
              <a:rPr sz="12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Trebuchet MS"/>
                <a:cs typeface="Trebuchet MS"/>
              </a:rPr>
              <a:t>network</a:t>
            </a:r>
            <a:endParaRPr sz="1200">
              <a:latin typeface="Trebuchet MS"/>
              <a:cs typeface="Trebuchet MS"/>
            </a:endParaRPr>
          </a:p>
          <a:p>
            <a:pPr marL="269875" marR="5080">
              <a:lnSpc>
                <a:spcPts val="1300"/>
              </a:lnSpc>
              <a:spcBef>
                <a:spcPts val="85"/>
              </a:spcBef>
            </a:pP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We've</a:t>
            </a:r>
            <a:r>
              <a:rPr sz="1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fostered</a:t>
            </a:r>
            <a:r>
              <a:rPr sz="1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relationships</a:t>
            </a:r>
            <a:r>
              <a:rPr sz="1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across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agricultural</a:t>
            </a:r>
            <a:r>
              <a:rPr sz="1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sectors</a:t>
            </a:r>
            <a:r>
              <a:rPr sz="1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—</a:t>
            </a: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creating</a:t>
            </a:r>
            <a:r>
              <a:rPr sz="1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lasting</a:t>
            </a:r>
            <a:r>
              <a:rPr sz="1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partnerships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new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opportunities.</a:t>
            </a:r>
            <a:endParaRPr sz="1200">
              <a:latin typeface="Trebuchet MS"/>
              <a:cs typeface="Trebuchet MS"/>
            </a:endParaRPr>
          </a:p>
          <a:p>
            <a:pPr marL="268605">
              <a:lnSpc>
                <a:spcPts val="1370"/>
              </a:lnSpc>
              <a:spcBef>
                <a:spcPts val="640"/>
              </a:spcBef>
            </a:pP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Created</a:t>
            </a:r>
            <a:r>
              <a:rPr sz="12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2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Trebuchet MS"/>
                <a:cs typeface="Trebuchet MS"/>
              </a:rPr>
              <a:t>long-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term</a:t>
            </a:r>
            <a:r>
              <a:rPr sz="12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Trebuchet MS"/>
                <a:cs typeface="Trebuchet MS"/>
              </a:rPr>
              <a:t>resource</a:t>
            </a:r>
            <a:endParaRPr sz="1200">
              <a:latin typeface="Trebuchet MS"/>
              <a:cs typeface="Trebuchet MS"/>
            </a:endParaRPr>
          </a:p>
          <a:p>
            <a:pPr marL="12700" marR="173990">
              <a:lnSpc>
                <a:spcPts val="1300"/>
              </a:lnSpc>
              <a:spcBef>
                <a:spcPts val="85"/>
              </a:spcBef>
            </a:pP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This</a:t>
            </a: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project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now</a:t>
            </a: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serves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free,</a:t>
            </a:r>
            <a:r>
              <a:rPr sz="1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go-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hub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for education,</a:t>
            </a:r>
            <a:r>
              <a:rPr sz="1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tools, and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farmer-to-farmer support.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061390" y="404952"/>
            <a:ext cx="2082800" cy="4273550"/>
            <a:chOff x="7061390" y="404952"/>
            <a:chExt cx="2082800" cy="427355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61390" y="3118283"/>
              <a:ext cx="2082609" cy="15599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86538" y="404952"/>
              <a:ext cx="2057449" cy="12594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74446" y="1688630"/>
              <a:ext cx="2069566" cy="13858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9812" y="3332986"/>
            <a:ext cx="1884680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Sandra</a:t>
            </a:r>
            <a:r>
              <a:rPr sz="1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Trebuchet MS"/>
                <a:cs typeface="Trebuchet MS"/>
              </a:rPr>
              <a:t>Howland</a:t>
            </a:r>
            <a:endParaRPr sz="1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sz="1200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  <a:hlinkClick r:id="rId2"/>
              </a:rPr>
              <a:t>Sandra.Howland@ag.nj.gov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830"/>
              </a:spcBef>
            </a:pPr>
            <a:r>
              <a:rPr sz="1400" spc="-20" dirty="0">
                <a:solidFill>
                  <a:srgbClr val="404040"/>
                </a:solidFill>
                <a:latin typeface="Trebuchet MS"/>
                <a:cs typeface="Trebuchet MS"/>
              </a:rPr>
              <a:t>609-815-6159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83484" y="887577"/>
            <a:ext cx="1947206" cy="109043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8295" y="793648"/>
            <a:ext cx="1947202" cy="127335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42916" y="2630023"/>
            <a:ext cx="1848826" cy="18529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08288" y="2824232"/>
            <a:ext cx="1947211" cy="146040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7003" y="2321064"/>
            <a:ext cx="2119324" cy="10063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09900"/>
            <a:ext cx="336550" cy="2133600"/>
          </a:xfrm>
          <a:custGeom>
            <a:avLst/>
            <a:gdLst/>
            <a:ahLst/>
            <a:cxnLst/>
            <a:rect l="l" t="t" r="r" b="b"/>
            <a:pathLst>
              <a:path w="336550" h="2133600">
                <a:moveTo>
                  <a:pt x="0" y="0"/>
                </a:moveTo>
                <a:lnTo>
                  <a:pt x="0" y="2133600"/>
                </a:lnTo>
                <a:lnTo>
                  <a:pt x="336550" y="2133600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6741" y="164454"/>
            <a:ext cx="55981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NJ</a:t>
            </a:r>
            <a:r>
              <a:rPr spc="-40" dirty="0"/>
              <a:t> </a:t>
            </a:r>
            <a:r>
              <a:rPr dirty="0"/>
              <a:t>ManureLink</a:t>
            </a:r>
            <a:r>
              <a:rPr spc="-55" dirty="0"/>
              <a:t> </a:t>
            </a:r>
            <a:r>
              <a:rPr dirty="0"/>
              <a:t>–</a:t>
            </a:r>
            <a:r>
              <a:rPr spc="-40" dirty="0"/>
              <a:t> </a:t>
            </a:r>
            <a:r>
              <a:rPr dirty="0"/>
              <a:t>Background</a:t>
            </a:r>
            <a:r>
              <a:rPr spc="-25" dirty="0"/>
              <a:t> </a:t>
            </a:r>
            <a:r>
              <a:rPr dirty="0"/>
              <a:t>&amp;</a:t>
            </a:r>
            <a:r>
              <a:rPr spc="-40" dirty="0"/>
              <a:t> </a:t>
            </a:r>
            <a:r>
              <a:rPr spc="-20" dirty="0"/>
              <a:t>Need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6650" y="707481"/>
            <a:ext cx="7033259" cy="242379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69875" indent="-257175">
              <a:lnSpc>
                <a:spcPct val="100000"/>
              </a:lnSpc>
              <a:spcBef>
                <a:spcPts val="204"/>
              </a:spcBef>
              <a:buClr>
                <a:srgbClr val="90C225"/>
              </a:buClr>
              <a:buSzPct val="77777"/>
              <a:buFont typeface="Symbol"/>
              <a:buChar char=""/>
              <a:tabLst>
                <a:tab pos="269875" algn="l"/>
              </a:tabLst>
            </a:pP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New</a:t>
            </a:r>
            <a:r>
              <a:rPr sz="135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Jersey's</a:t>
            </a:r>
            <a:r>
              <a:rPr sz="135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has</a:t>
            </a:r>
            <a:r>
              <a:rPr sz="135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many</a:t>
            </a:r>
            <a:r>
              <a:rPr sz="135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small-</a:t>
            </a:r>
            <a:r>
              <a:rPr sz="135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acreage</a:t>
            </a:r>
            <a:r>
              <a:rPr sz="1350" u="sng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350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farms</a:t>
            </a:r>
            <a:endParaRPr sz="1350">
              <a:latin typeface="Trebuchet MS"/>
              <a:cs typeface="Trebuchet MS"/>
            </a:endParaRPr>
          </a:p>
          <a:p>
            <a:pPr marL="269875" indent="-257175">
              <a:lnSpc>
                <a:spcPct val="100000"/>
              </a:lnSpc>
              <a:spcBef>
                <a:spcPts val="110"/>
              </a:spcBef>
              <a:buClr>
                <a:srgbClr val="90C225"/>
              </a:buClr>
              <a:buSzPct val="77777"/>
              <a:buFont typeface="Symbol"/>
              <a:buChar char=""/>
              <a:tabLst>
                <a:tab pos="269875" algn="l"/>
              </a:tabLst>
            </a:pPr>
            <a:r>
              <a:rPr sz="135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Small</a:t>
            </a:r>
            <a:r>
              <a:rPr sz="1350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35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farm</a:t>
            </a:r>
            <a:r>
              <a:rPr sz="1350" u="none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have</a:t>
            </a:r>
            <a:r>
              <a:rPr sz="1350" u="none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limited</a:t>
            </a:r>
            <a:r>
              <a:rPr sz="1350" u="none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capacity</a:t>
            </a:r>
            <a:r>
              <a:rPr sz="1350" u="none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350" u="none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use</a:t>
            </a:r>
            <a:r>
              <a:rPr sz="1350" u="none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manure</a:t>
            </a:r>
            <a:r>
              <a:rPr sz="1350" u="none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spc="-10" dirty="0">
                <a:solidFill>
                  <a:srgbClr val="404040"/>
                </a:solidFill>
                <a:latin typeface="Trebuchet MS"/>
                <a:cs typeface="Trebuchet MS"/>
              </a:rPr>
              <a:t>on-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farm,</a:t>
            </a:r>
            <a:r>
              <a:rPr sz="1350" u="none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especially</a:t>
            </a:r>
            <a:r>
              <a:rPr sz="1350" u="none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horse</a:t>
            </a:r>
            <a:r>
              <a:rPr sz="1350" u="none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farms.</a:t>
            </a:r>
            <a:r>
              <a:rPr sz="1350" u="none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spc="-2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endParaRPr sz="1350">
              <a:latin typeface="Trebuchet MS"/>
              <a:cs typeface="Trebuchet MS"/>
            </a:endParaRPr>
          </a:p>
          <a:p>
            <a:pPr marL="269875" marR="309880">
              <a:lnSpc>
                <a:spcPct val="106700"/>
              </a:lnSpc>
              <a:spcBef>
                <a:spcPts val="10"/>
              </a:spcBef>
            </a:pPr>
            <a:r>
              <a:rPr sz="135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equine</a:t>
            </a:r>
            <a:r>
              <a:rPr sz="1350" u="sng" spc="-3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35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industry</a:t>
            </a:r>
            <a:r>
              <a:rPr sz="1350" u="none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350" u="none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unique</a:t>
            </a:r>
            <a:r>
              <a:rPr sz="1350" u="none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1350" u="none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typically</a:t>
            </a:r>
            <a:r>
              <a:rPr sz="1350" u="none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no</a:t>
            </a:r>
            <a:r>
              <a:rPr sz="1350" u="none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associated</a:t>
            </a:r>
            <a:r>
              <a:rPr sz="1350" u="none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cropland</a:t>
            </a:r>
            <a:r>
              <a:rPr sz="1350" u="none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&amp;</a:t>
            </a:r>
            <a:r>
              <a:rPr sz="1350" u="none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manure</a:t>
            </a:r>
            <a:r>
              <a:rPr sz="1350" u="none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350" u="none" spc="-10" dirty="0">
                <a:solidFill>
                  <a:srgbClr val="404040"/>
                </a:solidFill>
                <a:latin typeface="Trebuchet MS"/>
                <a:cs typeface="Trebuchet MS"/>
              </a:rPr>
              <a:t> considered waste.</a:t>
            </a:r>
            <a:endParaRPr sz="1350">
              <a:latin typeface="Trebuchet MS"/>
              <a:cs typeface="Trebuchet MS"/>
            </a:endParaRPr>
          </a:p>
          <a:p>
            <a:pPr marL="269875" marR="634365" indent="-257810">
              <a:lnSpc>
                <a:spcPct val="106600"/>
              </a:lnSpc>
              <a:spcBef>
                <a:spcPts val="15"/>
              </a:spcBef>
              <a:buClr>
                <a:srgbClr val="90C225"/>
              </a:buClr>
              <a:buSzPct val="77777"/>
              <a:buFont typeface="Symbol"/>
              <a:buChar char=""/>
              <a:tabLst>
                <a:tab pos="269875" algn="l"/>
              </a:tabLst>
            </a:pP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Addresses</a:t>
            </a:r>
            <a:r>
              <a:rPr sz="135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need</a:t>
            </a:r>
            <a:r>
              <a:rPr sz="135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35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manure</a:t>
            </a:r>
            <a:r>
              <a:rPr sz="1350" u="sng" spc="-3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35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transport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350" u="none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moving</a:t>
            </a:r>
            <a:r>
              <a:rPr sz="1350" u="none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nutrients</a:t>
            </a:r>
            <a:r>
              <a:rPr sz="1350" u="none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from</a:t>
            </a:r>
            <a:r>
              <a:rPr sz="1350" u="none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areas</a:t>
            </a:r>
            <a:r>
              <a:rPr sz="1350" u="none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350" u="none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excess</a:t>
            </a:r>
            <a:r>
              <a:rPr sz="1350" u="none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spc="-25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350" u="none" spc="-10" dirty="0">
                <a:solidFill>
                  <a:srgbClr val="404040"/>
                </a:solidFill>
                <a:latin typeface="Trebuchet MS"/>
                <a:cs typeface="Trebuchet MS"/>
              </a:rPr>
              <a:t>nutrient-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deficient</a:t>
            </a:r>
            <a:r>
              <a:rPr sz="1350" u="none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crop</a:t>
            </a:r>
            <a:r>
              <a:rPr sz="1350" u="none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fields,</a:t>
            </a:r>
            <a:r>
              <a:rPr sz="1350" u="none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composters,</a:t>
            </a:r>
            <a:r>
              <a:rPr sz="1350" u="none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350" u="none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urban</a:t>
            </a:r>
            <a:r>
              <a:rPr sz="1350" u="none" spc="-10" dirty="0">
                <a:solidFill>
                  <a:srgbClr val="404040"/>
                </a:solidFill>
                <a:latin typeface="Trebuchet MS"/>
                <a:cs typeface="Trebuchet MS"/>
              </a:rPr>
              <a:t> farms.</a:t>
            </a:r>
            <a:endParaRPr sz="1350">
              <a:latin typeface="Trebuchet MS"/>
              <a:cs typeface="Trebuchet MS"/>
            </a:endParaRPr>
          </a:p>
          <a:p>
            <a:pPr marL="269875" marR="78740" indent="-257810">
              <a:lnSpc>
                <a:spcPct val="106600"/>
              </a:lnSpc>
              <a:spcBef>
                <a:spcPts val="10"/>
              </a:spcBef>
              <a:buClr>
                <a:srgbClr val="90C225"/>
              </a:buClr>
              <a:buSzPct val="77777"/>
              <a:buFont typeface="Symbol"/>
              <a:buChar char=""/>
              <a:tabLst>
                <a:tab pos="269875" algn="l"/>
              </a:tabLst>
            </a:pP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Connects</a:t>
            </a:r>
            <a:r>
              <a:rPr sz="135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farms</a:t>
            </a:r>
            <a:r>
              <a:rPr sz="135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135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350" spc="-10" dirty="0">
                <a:solidFill>
                  <a:srgbClr val="404040"/>
                </a:solidFill>
                <a:latin typeface="Trebuchet MS"/>
                <a:cs typeface="Trebuchet MS"/>
              </a:rPr>
              <a:t> cost-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effective</a:t>
            </a:r>
            <a:r>
              <a:rPr sz="135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soil</a:t>
            </a:r>
            <a:r>
              <a:rPr sz="135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amendment</a:t>
            </a:r>
            <a:r>
              <a:rPr sz="135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35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connect</a:t>
            </a:r>
            <a:r>
              <a:rPr sz="135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farmers</a:t>
            </a:r>
            <a:r>
              <a:rPr sz="135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35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404040"/>
                </a:solidFill>
                <a:latin typeface="Trebuchet MS"/>
                <a:cs typeface="Trebuchet MS"/>
              </a:rPr>
              <a:t>compost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as growing</a:t>
            </a:r>
            <a:r>
              <a:rPr sz="135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media</a:t>
            </a:r>
            <a:r>
              <a:rPr sz="135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35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our</a:t>
            </a:r>
            <a:r>
              <a:rPr sz="135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urban</a:t>
            </a:r>
            <a:r>
              <a:rPr sz="135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404040"/>
                </a:solidFill>
                <a:latin typeface="Trebuchet MS"/>
                <a:cs typeface="Trebuchet MS"/>
              </a:rPr>
              <a:t>farms.</a:t>
            </a:r>
            <a:endParaRPr sz="1350">
              <a:latin typeface="Trebuchet MS"/>
              <a:cs typeface="Trebuchet MS"/>
            </a:endParaRPr>
          </a:p>
          <a:p>
            <a:pPr marL="269875" indent="-257810">
              <a:lnSpc>
                <a:spcPct val="100000"/>
              </a:lnSpc>
              <a:spcBef>
                <a:spcPts val="110"/>
              </a:spcBef>
              <a:buClr>
                <a:srgbClr val="90C225"/>
              </a:buClr>
              <a:buSzPct val="77777"/>
              <a:buFont typeface="Symbol"/>
              <a:buChar char=""/>
              <a:tabLst>
                <a:tab pos="269875" algn="l"/>
              </a:tabLst>
            </a:pP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sz="135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35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statewide</a:t>
            </a:r>
            <a:r>
              <a:rPr sz="135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scale,</a:t>
            </a:r>
            <a:r>
              <a:rPr sz="135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address</a:t>
            </a:r>
            <a:r>
              <a:rPr sz="135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agricultural</a:t>
            </a:r>
            <a:r>
              <a:rPr sz="1350" u="sng" spc="-5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35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organic</a:t>
            </a:r>
            <a:r>
              <a:rPr sz="1350" u="sng" spc="-3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35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waste</a:t>
            </a:r>
            <a:r>
              <a:rPr sz="1350" u="sng" spc="-3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35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materials,</a:t>
            </a:r>
            <a:r>
              <a:rPr sz="1350" u="none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sz="1350" u="none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well</a:t>
            </a:r>
            <a:r>
              <a:rPr sz="1350" u="none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sz="1350" u="none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spc="-10" dirty="0">
                <a:solidFill>
                  <a:srgbClr val="404040"/>
                </a:solidFill>
                <a:latin typeface="Trebuchet MS"/>
                <a:cs typeface="Trebuchet MS"/>
              </a:rPr>
              <a:t>increased</a:t>
            </a:r>
            <a:endParaRPr sz="1350">
              <a:latin typeface="Trebuchet MS"/>
              <a:cs typeface="Trebuchet MS"/>
            </a:endParaRPr>
          </a:p>
          <a:p>
            <a:pPr marL="269875" marR="47625" indent="-635">
              <a:lnSpc>
                <a:spcPct val="107100"/>
              </a:lnSpc>
              <a:spcBef>
                <a:spcPts val="5"/>
              </a:spcBef>
            </a:pP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education</a:t>
            </a:r>
            <a:r>
              <a:rPr sz="135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35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adoption</a:t>
            </a:r>
            <a:r>
              <a:rPr sz="135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35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composting</a:t>
            </a:r>
            <a:r>
              <a:rPr sz="135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practices</a:t>
            </a:r>
            <a:r>
              <a:rPr sz="135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sz="135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noted</a:t>
            </a:r>
            <a:r>
              <a:rPr sz="135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35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b="1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35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Trebuchet MS"/>
                <a:cs typeface="Trebuchet MS"/>
              </a:rPr>
              <a:t>NJDEP’s</a:t>
            </a:r>
            <a:r>
              <a:rPr sz="12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Global</a:t>
            </a:r>
            <a:r>
              <a:rPr sz="12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Trebuchet MS"/>
                <a:cs typeface="Trebuchet MS"/>
              </a:rPr>
              <a:t>Warming Response</a:t>
            </a:r>
            <a:r>
              <a:rPr sz="1200" b="1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rebuchet MS"/>
                <a:cs typeface="Trebuchet MS"/>
              </a:rPr>
              <a:t>Act</a:t>
            </a:r>
            <a:r>
              <a:rPr sz="1200" b="1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80</a:t>
            </a:r>
            <a:r>
              <a:rPr sz="1200" b="1" u="sng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x</a:t>
            </a:r>
            <a:r>
              <a:rPr sz="1200" b="1" u="sng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50</a:t>
            </a:r>
            <a:r>
              <a:rPr sz="1200" b="1" u="sng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Report</a:t>
            </a:r>
            <a:r>
              <a:rPr sz="1200" b="1" u="none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u="none" dirty="0">
                <a:solidFill>
                  <a:srgbClr val="404040"/>
                </a:solidFill>
                <a:latin typeface="Trebuchet MS"/>
                <a:cs typeface="Trebuchet MS"/>
              </a:rPr>
              <a:t>(Oct.</a:t>
            </a:r>
            <a:r>
              <a:rPr sz="1200" b="1" u="none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b="1" u="none" spc="-10" dirty="0">
                <a:solidFill>
                  <a:srgbClr val="404040"/>
                </a:solidFill>
                <a:latin typeface="Trebuchet MS"/>
                <a:cs typeface="Trebuchet MS"/>
              </a:rPr>
              <a:t>2020)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0254" y="3343276"/>
            <a:ext cx="2927190" cy="180022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507128" y="3343276"/>
            <a:ext cx="4637405" cy="1800225"/>
            <a:chOff x="4507128" y="3343276"/>
            <a:chExt cx="4637405" cy="18002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7128" y="3343276"/>
              <a:ext cx="2925368" cy="180022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40985" y="4331500"/>
              <a:ext cx="1703014" cy="811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09900"/>
            <a:ext cx="336550" cy="2133600"/>
          </a:xfrm>
          <a:custGeom>
            <a:avLst/>
            <a:gdLst/>
            <a:ahLst/>
            <a:cxnLst/>
            <a:rect l="l" t="t" r="r" b="b"/>
            <a:pathLst>
              <a:path w="336550" h="2133600">
                <a:moveTo>
                  <a:pt x="0" y="0"/>
                </a:moveTo>
                <a:lnTo>
                  <a:pt x="0" y="2133600"/>
                </a:lnTo>
                <a:lnTo>
                  <a:pt x="336550" y="2133600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579" rIns="0" bIns="0" rtlCol="0">
            <a:spAutoFit/>
          </a:bodyPr>
          <a:lstStyle/>
          <a:p>
            <a:pPr marL="2031364">
              <a:lnSpc>
                <a:spcPct val="100000"/>
              </a:lnSpc>
              <a:spcBef>
                <a:spcPts val="100"/>
              </a:spcBef>
            </a:pPr>
            <a:r>
              <a:rPr dirty="0"/>
              <a:t>NJ</a:t>
            </a:r>
            <a:r>
              <a:rPr spc="-40" dirty="0"/>
              <a:t> </a:t>
            </a:r>
            <a:r>
              <a:rPr dirty="0"/>
              <a:t>ManureLink</a:t>
            </a:r>
            <a:r>
              <a:rPr spc="-35" dirty="0"/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spc="-10" dirty="0"/>
              <a:t>Partners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4195" y="3209709"/>
            <a:ext cx="5746115" cy="94805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sz="1350" b="1" dirty="0">
                <a:solidFill>
                  <a:srgbClr val="404040"/>
                </a:solidFill>
                <a:latin typeface="Trebuchet MS"/>
                <a:cs typeface="Trebuchet MS"/>
              </a:rPr>
              <a:t>NJDA</a:t>
            </a:r>
            <a:r>
              <a:rPr sz="1350" b="1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b="1" dirty="0">
                <a:solidFill>
                  <a:srgbClr val="404040"/>
                </a:solidFill>
                <a:latin typeface="Trebuchet MS"/>
                <a:cs typeface="Trebuchet MS"/>
              </a:rPr>
              <a:t>has</a:t>
            </a:r>
            <a:r>
              <a:rPr sz="1350" b="1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b="1" dirty="0">
                <a:solidFill>
                  <a:srgbClr val="404040"/>
                </a:solidFill>
                <a:latin typeface="Trebuchet MS"/>
                <a:cs typeface="Trebuchet MS"/>
              </a:rPr>
              <a:t>partnered</a:t>
            </a:r>
            <a:r>
              <a:rPr sz="135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b="1" spc="-2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endParaRPr sz="1350">
              <a:latin typeface="Trebuchet MS"/>
              <a:cs typeface="Trebuchet MS"/>
            </a:endParaRPr>
          </a:p>
          <a:p>
            <a:pPr marL="12700" marR="5080" algn="ctr">
              <a:lnSpc>
                <a:spcPct val="148900"/>
              </a:lnSpc>
              <a:spcBef>
                <a:spcPts val="15"/>
              </a:spcBef>
            </a:pPr>
            <a:r>
              <a:rPr sz="1350" b="1" dirty="0">
                <a:solidFill>
                  <a:srgbClr val="404040"/>
                </a:solidFill>
                <a:latin typeface="Trebuchet MS"/>
                <a:cs typeface="Trebuchet MS"/>
              </a:rPr>
              <a:t>Rutgers</a:t>
            </a:r>
            <a:r>
              <a:rPr sz="135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b="1" spc="-10" dirty="0">
                <a:solidFill>
                  <a:srgbClr val="404040"/>
                </a:solidFill>
                <a:latin typeface="Trebuchet MS"/>
                <a:cs typeface="Trebuchet MS"/>
              </a:rPr>
              <a:t>University,</a:t>
            </a:r>
            <a:r>
              <a:rPr sz="135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b="1" dirty="0">
                <a:solidFill>
                  <a:srgbClr val="404040"/>
                </a:solidFill>
                <a:latin typeface="Trebuchet MS"/>
                <a:cs typeface="Trebuchet MS"/>
              </a:rPr>
              <a:t>Office</a:t>
            </a:r>
            <a:r>
              <a:rPr sz="135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b="1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350" b="1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b="1" spc="-10" dirty="0">
                <a:solidFill>
                  <a:srgbClr val="404040"/>
                </a:solidFill>
                <a:latin typeface="Trebuchet MS"/>
                <a:cs typeface="Trebuchet MS"/>
              </a:rPr>
              <a:t>Research</a:t>
            </a:r>
            <a:r>
              <a:rPr sz="1350" b="1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b="1" dirty="0">
                <a:solidFill>
                  <a:srgbClr val="404040"/>
                </a:solidFill>
                <a:latin typeface="Trebuchet MS"/>
                <a:cs typeface="Trebuchet MS"/>
              </a:rPr>
              <a:t>Analytics</a:t>
            </a:r>
            <a:r>
              <a:rPr sz="135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b="1" dirty="0">
                <a:solidFill>
                  <a:srgbClr val="404040"/>
                </a:solidFill>
                <a:latin typeface="Trebuchet MS"/>
                <a:cs typeface="Trebuchet MS"/>
              </a:rPr>
              <a:t>– website</a:t>
            </a:r>
            <a:r>
              <a:rPr sz="135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b="1" spc="-10" dirty="0">
                <a:solidFill>
                  <a:srgbClr val="404040"/>
                </a:solidFill>
                <a:latin typeface="Trebuchet MS"/>
                <a:cs typeface="Trebuchet MS"/>
              </a:rPr>
              <a:t>development </a:t>
            </a:r>
            <a:r>
              <a:rPr sz="1350" b="1" dirty="0">
                <a:solidFill>
                  <a:srgbClr val="404040"/>
                </a:solidFill>
                <a:latin typeface="Trebuchet MS"/>
                <a:cs typeface="Trebuchet MS"/>
              </a:rPr>
              <a:t>New</a:t>
            </a:r>
            <a:r>
              <a:rPr sz="135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b="1" dirty="0">
                <a:solidFill>
                  <a:srgbClr val="404040"/>
                </a:solidFill>
                <a:latin typeface="Trebuchet MS"/>
                <a:cs typeface="Trebuchet MS"/>
              </a:rPr>
              <a:t>Jersey</a:t>
            </a:r>
            <a:r>
              <a:rPr sz="135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b="1" dirty="0">
                <a:solidFill>
                  <a:srgbClr val="404040"/>
                </a:solidFill>
                <a:latin typeface="Trebuchet MS"/>
                <a:cs typeface="Trebuchet MS"/>
              </a:rPr>
              <a:t>Compost</a:t>
            </a:r>
            <a:r>
              <a:rPr sz="135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b="1" dirty="0">
                <a:solidFill>
                  <a:srgbClr val="404040"/>
                </a:solidFill>
                <a:latin typeface="Trebuchet MS"/>
                <a:cs typeface="Trebuchet MS"/>
              </a:rPr>
              <a:t>Council</a:t>
            </a:r>
            <a:r>
              <a:rPr sz="135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b="1" dirty="0">
                <a:solidFill>
                  <a:srgbClr val="404040"/>
                </a:solidFill>
                <a:latin typeface="Trebuchet MS"/>
                <a:cs typeface="Trebuchet MS"/>
              </a:rPr>
              <a:t>(NJCC) -</a:t>
            </a:r>
            <a:r>
              <a:rPr sz="135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b="1" dirty="0">
                <a:solidFill>
                  <a:srgbClr val="404040"/>
                </a:solidFill>
                <a:latin typeface="Trebuchet MS"/>
                <a:cs typeface="Trebuchet MS"/>
              </a:rPr>
              <a:t>education</a:t>
            </a:r>
            <a:r>
              <a:rPr sz="135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b="1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35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b="1" spc="-10" dirty="0">
                <a:solidFill>
                  <a:srgbClr val="404040"/>
                </a:solidFill>
                <a:latin typeface="Trebuchet MS"/>
                <a:cs typeface="Trebuchet MS"/>
              </a:rPr>
              <a:t>outreach</a:t>
            </a:r>
            <a:endParaRPr sz="135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7915" y="1995727"/>
            <a:ext cx="2143113" cy="57863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234480" y="751437"/>
            <a:ext cx="3397885" cy="2163445"/>
            <a:chOff x="3234480" y="751437"/>
            <a:chExt cx="3397885" cy="21634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4480" y="751437"/>
              <a:ext cx="1561894" cy="83566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4794" y="1615724"/>
              <a:ext cx="2057394" cy="12987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09900"/>
            <a:ext cx="336550" cy="2133600"/>
          </a:xfrm>
          <a:custGeom>
            <a:avLst/>
            <a:gdLst/>
            <a:ahLst/>
            <a:cxnLst/>
            <a:rect l="l" t="t" r="r" b="b"/>
            <a:pathLst>
              <a:path w="336550" h="2133600">
                <a:moveTo>
                  <a:pt x="0" y="0"/>
                </a:moveTo>
                <a:lnTo>
                  <a:pt x="0" y="2133600"/>
                </a:lnTo>
                <a:lnTo>
                  <a:pt x="336550" y="2133600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6741" y="220038"/>
            <a:ext cx="50050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NJ</a:t>
            </a:r>
            <a:r>
              <a:rPr spc="-85" dirty="0"/>
              <a:t> </a:t>
            </a:r>
            <a:r>
              <a:rPr dirty="0"/>
              <a:t>ManureLink</a:t>
            </a:r>
            <a:r>
              <a:rPr spc="-95" dirty="0"/>
              <a:t> </a:t>
            </a:r>
            <a:r>
              <a:rPr spc="-10" dirty="0"/>
              <a:t>Project</a:t>
            </a:r>
            <a:r>
              <a:rPr spc="-75" dirty="0"/>
              <a:t> </a:t>
            </a:r>
            <a:r>
              <a:rPr spc="-10" dirty="0"/>
              <a:t>Overview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3881" y="608782"/>
            <a:ext cx="6765290" cy="184150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330"/>
              </a:spcBef>
            </a:pPr>
            <a:r>
              <a:rPr sz="1050" dirty="0">
                <a:solidFill>
                  <a:srgbClr val="90C225"/>
                </a:solidFill>
                <a:latin typeface="Trebuchet MS"/>
                <a:cs typeface="Trebuchet MS"/>
              </a:rPr>
              <a:t>2022</a:t>
            </a:r>
            <a:r>
              <a:rPr sz="1050" spc="-3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90C225"/>
                </a:solidFill>
                <a:latin typeface="Trebuchet MS"/>
                <a:cs typeface="Trebuchet MS"/>
              </a:rPr>
              <a:t>NRCS-</a:t>
            </a:r>
            <a:r>
              <a:rPr sz="1050" dirty="0">
                <a:solidFill>
                  <a:srgbClr val="90C225"/>
                </a:solidFill>
                <a:latin typeface="Trebuchet MS"/>
                <a:cs typeface="Trebuchet MS"/>
              </a:rPr>
              <a:t>NJ</a:t>
            </a:r>
            <a:r>
              <a:rPr sz="1050" spc="-1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90C225"/>
                </a:solidFill>
                <a:latin typeface="Trebuchet MS"/>
                <a:cs typeface="Trebuchet MS"/>
              </a:rPr>
              <a:t>Conservation</a:t>
            </a:r>
            <a:r>
              <a:rPr sz="1050" spc="-5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90C225"/>
                </a:solidFill>
                <a:latin typeface="Trebuchet MS"/>
                <a:cs typeface="Trebuchet MS"/>
              </a:rPr>
              <a:t>Innovation</a:t>
            </a:r>
            <a:r>
              <a:rPr sz="1050" spc="-4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90C225"/>
                </a:solidFill>
                <a:latin typeface="Trebuchet MS"/>
                <a:cs typeface="Trebuchet MS"/>
              </a:rPr>
              <a:t>Grant</a:t>
            </a:r>
            <a:r>
              <a:rPr sz="1050" spc="-2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90C225"/>
                </a:solidFill>
                <a:latin typeface="Trebuchet MS"/>
                <a:cs typeface="Trebuchet MS"/>
              </a:rPr>
              <a:t>#NR222B29XXXXG002</a:t>
            </a:r>
            <a:endParaRPr sz="1050">
              <a:latin typeface="Trebuchet MS"/>
              <a:cs typeface="Trebuchet MS"/>
            </a:endParaRPr>
          </a:p>
          <a:p>
            <a:pPr marL="269875" indent="-257175">
              <a:lnSpc>
                <a:spcPct val="100000"/>
              </a:lnSpc>
              <a:spcBef>
                <a:spcPts val="300"/>
              </a:spcBef>
              <a:buClr>
                <a:srgbClr val="90C225"/>
              </a:buClr>
              <a:buSzPct val="77777"/>
              <a:buAutoNum type="arabicPeriod"/>
              <a:tabLst>
                <a:tab pos="269875" algn="l"/>
              </a:tabLst>
            </a:pP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Develop</a:t>
            </a:r>
            <a:r>
              <a:rPr sz="135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website</a:t>
            </a:r>
            <a:r>
              <a:rPr sz="135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35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connect</a:t>
            </a:r>
            <a:r>
              <a:rPr sz="135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producers</a:t>
            </a:r>
            <a:r>
              <a:rPr sz="135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135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manure</a:t>
            </a:r>
            <a:r>
              <a:rPr sz="135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35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404040"/>
                </a:solidFill>
                <a:latin typeface="Trebuchet MS"/>
                <a:cs typeface="Trebuchet MS"/>
              </a:rPr>
              <a:t>compost</a:t>
            </a:r>
            <a:endParaRPr sz="1350">
              <a:latin typeface="Trebuchet MS"/>
              <a:cs typeface="Trebuchet MS"/>
            </a:endParaRPr>
          </a:p>
          <a:p>
            <a:pPr marL="569595" lvl="1" indent="-214629">
              <a:lnSpc>
                <a:spcPct val="100000"/>
              </a:lnSpc>
              <a:spcBef>
                <a:spcPts val="725"/>
              </a:spcBef>
              <a:buClr>
                <a:srgbClr val="90C225"/>
              </a:buClr>
              <a:buSzPct val="79166"/>
              <a:buFont typeface="Wingdings"/>
              <a:buChar char=""/>
              <a:tabLst>
                <a:tab pos="569595" algn="l"/>
              </a:tabLst>
            </a:pPr>
            <a:r>
              <a:rPr sz="1200" u="sng" spc="-1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njmanurelink.rutgers.edu</a:t>
            </a:r>
            <a:endParaRPr sz="1200">
              <a:latin typeface="Trebuchet MS"/>
              <a:cs typeface="Trebuchet MS"/>
            </a:endParaRPr>
          </a:p>
          <a:p>
            <a:pPr marL="273050" indent="-257810">
              <a:lnSpc>
                <a:spcPct val="100000"/>
              </a:lnSpc>
              <a:spcBef>
                <a:spcPts val="690"/>
              </a:spcBef>
              <a:buClr>
                <a:srgbClr val="90C225"/>
              </a:buClr>
              <a:buSzPct val="77777"/>
              <a:buAutoNum type="arabicPeriod"/>
              <a:tabLst>
                <a:tab pos="273050" algn="l"/>
              </a:tabLst>
            </a:pP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Host</a:t>
            </a:r>
            <a:r>
              <a:rPr sz="135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educational</a:t>
            </a:r>
            <a:r>
              <a:rPr sz="135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events:</a:t>
            </a:r>
            <a:r>
              <a:rPr sz="135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2024</a:t>
            </a:r>
            <a:r>
              <a:rPr sz="135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&amp;</a:t>
            </a:r>
            <a:r>
              <a:rPr sz="135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2025</a:t>
            </a:r>
            <a:r>
              <a:rPr sz="135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Webinars</a:t>
            </a:r>
            <a:r>
              <a:rPr sz="135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35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Field</a:t>
            </a:r>
            <a:r>
              <a:rPr sz="1350" spc="-20" dirty="0">
                <a:solidFill>
                  <a:srgbClr val="404040"/>
                </a:solidFill>
                <a:latin typeface="Trebuchet MS"/>
                <a:cs typeface="Trebuchet MS"/>
              </a:rPr>
              <a:t> Days</a:t>
            </a:r>
            <a:endParaRPr sz="1350">
              <a:latin typeface="Trebuchet MS"/>
              <a:cs typeface="Trebuchet MS"/>
            </a:endParaRPr>
          </a:p>
          <a:p>
            <a:pPr marL="273050" indent="-257810">
              <a:lnSpc>
                <a:spcPct val="100000"/>
              </a:lnSpc>
              <a:spcBef>
                <a:spcPts val="720"/>
              </a:spcBef>
              <a:buClr>
                <a:srgbClr val="90C225"/>
              </a:buClr>
              <a:buSzPct val="77777"/>
              <a:buAutoNum type="arabicPeriod"/>
              <a:tabLst>
                <a:tab pos="273050" algn="l"/>
              </a:tabLst>
            </a:pP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Adapt</a:t>
            </a:r>
            <a:r>
              <a:rPr sz="135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practices</a:t>
            </a:r>
            <a:r>
              <a:rPr sz="1350" u="none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350" u="none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educational</a:t>
            </a:r>
            <a:r>
              <a:rPr sz="1350" u="sng" spc="-4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35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materials</a:t>
            </a:r>
            <a:r>
              <a:rPr sz="1350" u="none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350" u="none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New</a:t>
            </a:r>
            <a:r>
              <a:rPr sz="1350" u="none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dirty="0">
                <a:solidFill>
                  <a:srgbClr val="404040"/>
                </a:solidFill>
                <a:latin typeface="Trebuchet MS"/>
                <a:cs typeface="Trebuchet MS"/>
              </a:rPr>
              <a:t>Jersey</a:t>
            </a:r>
            <a:r>
              <a:rPr sz="1350" u="none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u="none" spc="-10" dirty="0">
                <a:solidFill>
                  <a:srgbClr val="404040"/>
                </a:solidFill>
                <a:latin typeface="Trebuchet MS"/>
                <a:cs typeface="Trebuchet MS"/>
              </a:rPr>
              <a:t>farms;</a:t>
            </a:r>
            <a:endParaRPr sz="1350">
              <a:latin typeface="Trebuchet MS"/>
              <a:cs typeface="Trebuchet MS"/>
            </a:endParaRPr>
          </a:p>
          <a:p>
            <a:pPr marL="269875" marR="5080" indent="-257810">
              <a:lnSpc>
                <a:spcPct val="107400"/>
              </a:lnSpc>
              <a:spcBef>
                <a:spcPts val="590"/>
              </a:spcBef>
              <a:buClr>
                <a:srgbClr val="90C225"/>
              </a:buClr>
              <a:buSzPct val="77777"/>
              <a:buAutoNum type="arabicPeriod"/>
              <a:tabLst>
                <a:tab pos="269875" algn="l"/>
              </a:tabLst>
            </a:pP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Assist</a:t>
            </a:r>
            <a:r>
              <a:rPr sz="135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producers</a:t>
            </a:r>
            <a:r>
              <a:rPr sz="135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135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implementing</a:t>
            </a:r>
            <a:r>
              <a:rPr sz="135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composting</a:t>
            </a:r>
            <a:r>
              <a:rPr sz="135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35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nutrient</a:t>
            </a:r>
            <a:r>
              <a:rPr sz="135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management</a:t>
            </a:r>
            <a:r>
              <a:rPr sz="135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404040"/>
                </a:solidFill>
                <a:latin typeface="Trebuchet MS"/>
                <a:cs typeface="Trebuchet MS"/>
              </a:rPr>
              <a:t>practices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through</a:t>
            </a:r>
            <a:r>
              <a:rPr sz="135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development</a:t>
            </a:r>
            <a:r>
              <a:rPr sz="135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35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technical</a:t>
            </a:r>
            <a:r>
              <a:rPr sz="135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404040"/>
                </a:solidFill>
                <a:latin typeface="Trebuchet MS"/>
                <a:cs typeface="Trebuchet MS"/>
              </a:rPr>
              <a:t>assistance</a:t>
            </a:r>
            <a:endParaRPr sz="135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7501" y="3142475"/>
            <a:ext cx="3346983" cy="18002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1802" y="2839300"/>
            <a:ext cx="3078663" cy="23041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40985" y="4331499"/>
            <a:ext cx="1703014" cy="811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2095" cy="5143500"/>
          </a:xfrm>
          <a:custGeom>
            <a:avLst/>
            <a:gdLst/>
            <a:ahLst/>
            <a:cxnLst/>
            <a:rect l="l" t="t" r="r" b="b"/>
            <a:pathLst>
              <a:path w="9142095" h="5143500">
                <a:moveTo>
                  <a:pt x="9141714" y="0"/>
                </a:moveTo>
                <a:lnTo>
                  <a:pt x="0" y="0"/>
                </a:lnTo>
                <a:lnTo>
                  <a:pt x="0" y="5143500"/>
                </a:lnTo>
                <a:lnTo>
                  <a:pt x="9141714" y="5143500"/>
                </a:lnTo>
                <a:lnTo>
                  <a:pt x="9141714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564182" y="0"/>
            <a:ext cx="3582670" cy="5148580"/>
            <a:chOff x="5564182" y="0"/>
            <a:chExt cx="3582670" cy="5148580"/>
          </a:xfrm>
        </p:grpSpPr>
        <p:sp>
          <p:nvSpPr>
            <p:cNvPr id="4" name="object 4"/>
            <p:cNvSpPr/>
            <p:nvPr/>
          </p:nvSpPr>
          <p:spPr>
            <a:xfrm>
              <a:off x="5568944" y="2761059"/>
              <a:ext cx="3573145" cy="2382520"/>
            </a:xfrm>
            <a:custGeom>
              <a:avLst/>
              <a:gdLst/>
              <a:ahLst/>
              <a:cxnLst/>
              <a:rect l="l" t="t" r="r" b="b"/>
              <a:pathLst>
                <a:path w="3573145" h="2382520">
                  <a:moveTo>
                    <a:pt x="3572675" y="0"/>
                  </a:moveTo>
                  <a:lnTo>
                    <a:pt x="0" y="238244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86103" y="0"/>
              <a:ext cx="2255520" cy="5143500"/>
            </a:xfrm>
            <a:custGeom>
              <a:avLst/>
              <a:gdLst/>
              <a:ahLst/>
              <a:cxnLst/>
              <a:rect l="l" t="t" r="r" b="b"/>
              <a:pathLst>
                <a:path w="2255520" h="5143500">
                  <a:moveTo>
                    <a:pt x="2255519" y="0"/>
                  </a:moveTo>
                  <a:lnTo>
                    <a:pt x="1532254" y="0"/>
                  </a:lnTo>
                  <a:lnTo>
                    <a:pt x="0" y="5143500"/>
                  </a:lnTo>
                  <a:lnTo>
                    <a:pt x="2255519" y="5143500"/>
                  </a:lnTo>
                  <a:lnTo>
                    <a:pt x="2255519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3699" y="0"/>
              <a:ext cx="1940560" cy="5143500"/>
            </a:xfrm>
            <a:custGeom>
              <a:avLst/>
              <a:gdLst/>
              <a:ahLst/>
              <a:cxnLst/>
              <a:rect l="l" t="t" r="r" b="b"/>
              <a:pathLst>
                <a:path w="1940559" h="5143500">
                  <a:moveTo>
                    <a:pt x="1940306" y="0"/>
                  </a:moveTo>
                  <a:lnTo>
                    <a:pt x="0" y="0"/>
                  </a:lnTo>
                  <a:lnTo>
                    <a:pt x="905979" y="5143500"/>
                  </a:lnTo>
                  <a:lnTo>
                    <a:pt x="1940306" y="5143500"/>
                  </a:lnTo>
                  <a:lnTo>
                    <a:pt x="1940306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99248" y="2286000"/>
              <a:ext cx="2444750" cy="2857500"/>
            </a:xfrm>
            <a:custGeom>
              <a:avLst/>
              <a:gdLst/>
              <a:ahLst/>
              <a:cxnLst/>
              <a:rect l="l" t="t" r="r" b="b"/>
              <a:pathLst>
                <a:path w="2444750" h="2857500">
                  <a:moveTo>
                    <a:pt x="2444750" y="0"/>
                  </a:moveTo>
                  <a:lnTo>
                    <a:pt x="0" y="2857500"/>
                  </a:lnTo>
                  <a:lnTo>
                    <a:pt x="2444750" y="2857500"/>
                  </a:lnTo>
                  <a:lnTo>
                    <a:pt x="2444750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03162" y="0"/>
              <a:ext cx="2138680" cy="5143500"/>
            </a:xfrm>
            <a:custGeom>
              <a:avLst/>
              <a:gdLst/>
              <a:ahLst/>
              <a:cxnLst/>
              <a:rect l="l" t="t" r="r" b="b"/>
              <a:pathLst>
                <a:path w="2138679" h="5143500">
                  <a:moveTo>
                    <a:pt x="2138464" y="0"/>
                  </a:moveTo>
                  <a:lnTo>
                    <a:pt x="0" y="0"/>
                  </a:lnTo>
                  <a:lnTo>
                    <a:pt x="1850783" y="5143500"/>
                  </a:lnTo>
                  <a:lnTo>
                    <a:pt x="2138464" y="5143500"/>
                  </a:lnTo>
                  <a:lnTo>
                    <a:pt x="2138464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74056" y="0"/>
              <a:ext cx="967740" cy="5143500"/>
            </a:xfrm>
            <a:custGeom>
              <a:avLst/>
              <a:gdLst/>
              <a:ahLst/>
              <a:cxnLst/>
              <a:rect l="l" t="t" r="r" b="b"/>
              <a:pathLst>
                <a:path w="967740" h="5143500">
                  <a:moveTo>
                    <a:pt x="967562" y="0"/>
                  </a:moveTo>
                  <a:lnTo>
                    <a:pt x="763854" y="0"/>
                  </a:lnTo>
                  <a:lnTo>
                    <a:pt x="0" y="5143500"/>
                  </a:lnTo>
                  <a:lnTo>
                    <a:pt x="967562" y="5143500"/>
                  </a:lnTo>
                  <a:lnTo>
                    <a:pt x="967562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05275" y="0"/>
              <a:ext cx="936625" cy="5143500"/>
            </a:xfrm>
            <a:custGeom>
              <a:avLst/>
              <a:gdLst/>
              <a:ahLst/>
              <a:cxnLst/>
              <a:rect l="l" t="t" r="r" b="b"/>
              <a:pathLst>
                <a:path w="936625" h="5143500">
                  <a:moveTo>
                    <a:pt x="936345" y="0"/>
                  </a:moveTo>
                  <a:lnTo>
                    <a:pt x="0" y="0"/>
                  </a:lnTo>
                  <a:lnTo>
                    <a:pt x="831011" y="5143500"/>
                  </a:lnTo>
                  <a:lnTo>
                    <a:pt x="936345" y="5143500"/>
                  </a:lnTo>
                  <a:lnTo>
                    <a:pt x="936345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78743" y="2692400"/>
              <a:ext cx="1363345" cy="2451100"/>
            </a:xfrm>
            <a:custGeom>
              <a:avLst/>
              <a:gdLst/>
              <a:ahLst/>
              <a:cxnLst/>
              <a:rect l="l" t="t" r="r" b="b"/>
              <a:pathLst>
                <a:path w="1363345" h="2451100">
                  <a:moveTo>
                    <a:pt x="1362875" y="0"/>
                  </a:moveTo>
                  <a:lnTo>
                    <a:pt x="0" y="2451100"/>
                  </a:lnTo>
                  <a:lnTo>
                    <a:pt x="1362875" y="2451100"/>
                  </a:lnTo>
                  <a:lnTo>
                    <a:pt x="1362875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3009900"/>
            <a:ext cx="336550" cy="2133600"/>
          </a:xfrm>
          <a:custGeom>
            <a:avLst/>
            <a:gdLst/>
            <a:ahLst/>
            <a:cxnLst/>
            <a:rect l="l" t="t" r="r" b="b"/>
            <a:pathLst>
              <a:path w="336550" h="2133600">
                <a:moveTo>
                  <a:pt x="0" y="0"/>
                </a:moveTo>
                <a:lnTo>
                  <a:pt x="0" y="2133600"/>
                </a:lnTo>
                <a:lnTo>
                  <a:pt x="336550" y="2133600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292608" y="312420"/>
            <a:ext cx="6356985" cy="4554220"/>
            <a:chOff x="292608" y="312420"/>
            <a:chExt cx="6356985" cy="455422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608" y="312420"/>
              <a:ext cx="6356603" cy="455371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57759" y="360045"/>
              <a:ext cx="6226175" cy="4423410"/>
            </a:xfrm>
            <a:custGeom>
              <a:avLst/>
              <a:gdLst/>
              <a:ahLst/>
              <a:cxnLst/>
              <a:rect l="l" t="t" r="r" b="b"/>
              <a:pathLst>
                <a:path w="6226175" h="4423410">
                  <a:moveTo>
                    <a:pt x="6225920" y="0"/>
                  </a:moveTo>
                  <a:lnTo>
                    <a:pt x="0" y="0"/>
                  </a:lnTo>
                  <a:lnTo>
                    <a:pt x="0" y="4423410"/>
                  </a:lnTo>
                  <a:lnTo>
                    <a:pt x="6225920" y="4423410"/>
                  </a:lnTo>
                  <a:lnTo>
                    <a:pt x="62259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1192" y="848995"/>
              <a:ext cx="5867727" cy="3813327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8109" rIns="0" bIns="0" rtlCol="0">
            <a:spAutoFit/>
          </a:bodyPr>
          <a:lstStyle/>
          <a:p>
            <a:pPr marL="643255">
              <a:lnSpc>
                <a:spcPct val="100000"/>
              </a:lnSpc>
              <a:spcBef>
                <a:spcPts val="95"/>
              </a:spcBef>
            </a:pPr>
            <a:r>
              <a:rPr sz="2800" u="sng" spc="-10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hlinkClick r:id="rId4"/>
              </a:rPr>
              <a:t>https://njmanurelink.rutgers.edu/</a:t>
            </a:r>
            <a:endParaRPr sz="2800"/>
          </a:p>
        </p:txBody>
      </p:sp>
      <p:sp>
        <p:nvSpPr>
          <p:cNvPr id="18" name="object 18"/>
          <p:cNvSpPr txBox="1"/>
          <p:nvPr/>
        </p:nvSpPr>
        <p:spPr>
          <a:xfrm>
            <a:off x="7296372" y="515872"/>
            <a:ext cx="22796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latin typeface="Trebuchet MS"/>
                <a:cs typeface="Trebuchet MS"/>
              </a:rPr>
              <a:t>W</a:t>
            </a:r>
            <a:endParaRPr sz="1800">
              <a:latin typeface="Trebuchet MS"/>
              <a:cs typeface="Trebuchet MS"/>
            </a:endParaRPr>
          </a:p>
          <a:p>
            <a:pPr marL="12700" marR="73660" algn="just">
              <a:lnSpc>
                <a:spcPct val="100000"/>
              </a:lnSpc>
            </a:pPr>
            <a:r>
              <a:rPr sz="1800" b="1" spc="-50" dirty="0">
                <a:latin typeface="Trebuchet MS"/>
                <a:cs typeface="Trebuchet MS"/>
              </a:rPr>
              <a:t>e b s I</a:t>
            </a:r>
            <a:endParaRPr sz="1800">
              <a:latin typeface="Trebuchet MS"/>
              <a:cs typeface="Trebuchet MS"/>
            </a:endParaRPr>
          </a:p>
          <a:p>
            <a:pPr marL="12700" marR="75565">
              <a:lnSpc>
                <a:spcPct val="100000"/>
              </a:lnSpc>
            </a:pPr>
            <a:r>
              <a:rPr sz="1800" b="1" spc="-50" dirty="0">
                <a:latin typeface="Trebuchet MS"/>
                <a:cs typeface="Trebuchet MS"/>
              </a:rPr>
              <a:t>t e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b="1" spc="-50" dirty="0">
                <a:latin typeface="Trebuchet MS"/>
                <a:cs typeface="Trebuchet MS"/>
              </a:rPr>
              <a:t>D</a:t>
            </a:r>
            <a:endParaRPr sz="1800">
              <a:latin typeface="Trebuchet MS"/>
              <a:cs typeface="Trebuchet MS"/>
            </a:endParaRPr>
          </a:p>
          <a:p>
            <a:pPr marL="12700" marR="10160" algn="just">
              <a:lnSpc>
                <a:spcPct val="100000"/>
              </a:lnSpc>
            </a:pPr>
            <a:r>
              <a:rPr sz="1800" b="1" spc="-50" dirty="0">
                <a:latin typeface="Trebuchet MS"/>
                <a:cs typeface="Trebuchet MS"/>
              </a:rPr>
              <a:t>e m o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09900"/>
            <a:ext cx="336550" cy="2133600"/>
          </a:xfrm>
          <a:custGeom>
            <a:avLst/>
            <a:gdLst/>
            <a:ahLst/>
            <a:cxnLst/>
            <a:rect l="l" t="t" r="r" b="b"/>
            <a:pathLst>
              <a:path w="336550" h="2133600">
                <a:moveTo>
                  <a:pt x="0" y="0"/>
                </a:moveTo>
                <a:lnTo>
                  <a:pt x="0" y="2133600"/>
                </a:lnTo>
                <a:lnTo>
                  <a:pt x="336550" y="2133600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564182" y="-4762"/>
            <a:ext cx="3582670" cy="5153025"/>
            <a:chOff x="5564182" y="-4762"/>
            <a:chExt cx="3582670" cy="5153025"/>
          </a:xfrm>
        </p:grpSpPr>
        <p:sp>
          <p:nvSpPr>
            <p:cNvPr id="4" name="object 4"/>
            <p:cNvSpPr/>
            <p:nvPr/>
          </p:nvSpPr>
          <p:spPr>
            <a:xfrm>
              <a:off x="7028260" y="0"/>
              <a:ext cx="914400" cy="5143500"/>
            </a:xfrm>
            <a:custGeom>
              <a:avLst/>
              <a:gdLst/>
              <a:ahLst/>
              <a:cxnLst/>
              <a:rect l="l" t="t" r="r" b="b"/>
              <a:pathLst>
                <a:path w="914400" h="5143500">
                  <a:moveTo>
                    <a:pt x="0" y="0"/>
                  </a:moveTo>
                  <a:lnTo>
                    <a:pt x="914400" y="51435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68944" y="2761059"/>
              <a:ext cx="3573145" cy="2382520"/>
            </a:xfrm>
            <a:custGeom>
              <a:avLst/>
              <a:gdLst/>
              <a:ahLst/>
              <a:cxnLst/>
              <a:rect l="l" t="t" r="r" b="b"/>
              <a:pathLst>
                <a:path w="3573145" h="2382520">
                  <a:moveTo>
                    <a:pt x="3572675" y="0"/>
                  </a:moveTo>
                  <a:lnTo>
                    <a:pt x="0" y="238244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86103" y="0"/>
              <a:ext cx="2255520" cy="5143500"/>
            </a:xfrm>
            <a:custGeom>
              <a:avLst/>
              <a:gdLst/>
              <a:ahLst/>
              <a:cxnLst/>
              <a:rect l="l" t="t" r="r" b="b"/>
              <a:pathLst>
                <a:path w="2255520" h="5143500">
                  <a:moveTo>
                    <a:pt x="2255519" y="0"/>
                  </a:moveTo>
                  <a:lnTo>
                    <a:pt x="1532254" y="0"/>
                  </a:lnTo>
                  <a:lnTo>
                    <a:pt x="0" y="5143500"/>
                  </a:lnTo>
                  <a:lnTo>
                    <a:pt x="2255519" y="5143500"/>
                  </a:lnTo>
                  <a:lnTo>
                    <a:pt x="2255519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03699" y="0"/>
              <a:ext cx="1940560" cy="5143500"/>
            </a:xfrm>
            <a:custGeom>
              <a:avLst/>
              <a:gdLst/>
              <a:ahLst/>
              <a:cxnLst/>
              <a:rect l="l" t="t" r="r" b="b"/>
              <a:pathLst>
                <a:path w="1940559" h="5143500">
                  <a:moveTo>
                    <a:pt x="1940306" y="0"/>
                  </a:moveTo>
                  <a:lnTo>
                    <a:pt x="0" y="0"/>
                  </a:lnTo>
                  <a:lnTo>
                    <a:pt x="905979" y="5143500"/>
                  </a:lnTo>
                  <a:lnTo>
                    <a:pt x="1940306" y="5143500"/>
                  </a:lnTo>
                  <a:lnTo>
                    <a:pt x="1940306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99248" y="2286000"/>
              <a:ext cx="2444750" cy="2857500"/>
            </a:xfrm>
            <a:custGeom>
              <a:avLst/>
              <a:gdLst/>
              <a:ahLst/>
              <a:cxnLst/>
              <a:rect l="l" t="t" r="r" b="b"/>
              <a:pathLst>
                <a:path w="2444750" h="2857500">
                  <a:moveTo>
                    <a:pt x="2444750" y="0"/>
                  </a:moveTo>
                  <a:lnTo>
                    <a:pt x="0" y="2857500"/>
                  </a:lnTo>
                  <a:lnTo>
                    <a:pt x="2444750" y="2857500"/>
                  </a:lnTo>
                  <a:lnTo>
                    <a:pt x="2444750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03162" y="0"/>
              <a:ext cx="2138680" cy="5143500"/>
            </a:xfrm>
            <a:custGeom>
              <a:avLst/>
              <a:gdLst/>
              <a:ahLst/>
              <a:cxnLst/>
              <a:rect l="l" t="t" r="r" b="b"/>
              <a:pathLst>
                <a:path w="2138679" h="5143500">
                  <a:moveTo>
                    <a:pt x="2138464" y="0"/>
                  </a:moveTo>
                  <a:lnTo>
                    <a:pt x="0" y="0"/>
                  </a:lnTo>
                  <a:lnTo>
                    <a:pt x="1850783" y="5143500"/>
                  </a:lnTo>
                  <a:lnTo>
                    <a:pt x="2138464" y="5143500"/>
                  </a:lnTo>
                  <a:lnTo>
                    <a:pt x="2138464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74056" y="0"/>
              <a:ext cx="967740" cy="5143500"/>
            </a:xfrm>
            <a:custGeom>
              <a:avLst/>
              <a:gdLst/>
              <a:ahLst/>
              <a:cxnLst/>
              <a:rect l="l" t="t" r="r" b="b"/>
              <a:pathLst>
                <a:path w="967740" h="5143500">
                  <a:moveTo>
                    <a:pt x="967562" y="0"/>
                  </a:moveTo>
                  <a:lnTo>
                    <a:pt x="763854" y="0"/>
                  </a:lnTo>
                  <a:lnTo>
                    <a:pt x="0" y="5143500"/>
                  </a:lnTo>
                  <a:lnTo>
                    <a:pt x="967562" y="5143500"/>
                  </a:lnTo>
                  <a:lnTo>
                    <a:pt x="967562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05275" y="0"/>
              <a:ext cx="936625" cy="5143500"/>
            </a:xfrm>
            <a:custGeom>
              <a:avLst/>
              <a:gdLst/>
              <a:ahLst/>
              <a:cxnLst/>
              <a:rect l="l" t="t" r="r" b="b"/>
              <a:pathLst>
                <a:path w="936625" h="5143500">
                  <a:moveTo>
                    <a:pt x="936345" y="0"/>
                  </a:moveTo>
                  <a:lnTo>
                    <a:pt x="0" y="0"/>
                  </a:lnTo>
                  <a:lnTo>
                    <a:pt x="831011" y="5143500"/>
                  </a:lnTo>
                  <a:lnTo>
                    <a:pt x="936345" y="5143500"/>
                  </a:lnTo>
                  <a:lnTo>
                    <a:pt x="936345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78743" y="2692400"/>
              <a:ext cx="1363345" cy="2451100"/>
            </a:xfrm>
            <a:custGeom>
              <a:avLst/>
              <a:gdLst/>
              <a:ahLst/>
              <a:cxnLst/>
              <a:rect l="l" t="t" r="r" b="b"/>
              <a:pathLst>
                <a:path w="1363345" h="2451100">
                  <a:moveTo>
                    <a:pt x="1362875" y="0"/>
                  </a:moveTo>
                  <a:lnTo>
                    <a:pt x="0" y="2451100"/>
                  </a:lnTo>
                  <a:lnTo>
                    <a:pt x="1362875" y="2451100"/>
                  </a:lnTo>
                  <a:lnTo>
                    <a:pt x="1362875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3009900"/>
            <a:ext cx="336550" cy="2133600"/>
          </a:xfrm>
          <a:custGeom>
            <a:avLst/>
            <a:gdLst/>
            <a:ahLst/>
            <a:cxnLst/>
            <a:rect l="l" t="t" r="r" b="b"/>
            <a:pathLst>
              <a:path w="336550" h="2133600">
                <a:moveTo>
                  <a:pt x="0" y="0"/>
                </a:moveTo>
                <a:lnTo>
                  <a:pt x="0" y="2133600"/>
                </a:lnTo>
                <a:lnTo>
                  <a:pt x="336550" y="2133600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85038" y="310387"/>
            <a:ext cx="1564005" cy="122047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</a:pPr>
            <a:r>
              <a:rPr sz="2800" spc="-10" dirty="0"/>
              <a:t>Status update </a:t>
            </a:r>
            <a:r>
              <a:rPr sz="2800" dirty="0"/>
              <a:t>Oct.</a:t>
            </a:r>
            <a:r>
              <a:rPr sz="2800" spc="-60" dirty="0"/>
              <a:t> </a:t>
            </a:r>
            <a:r>
              <a:rPr sz="2800" spc="-20" dirty="0"/>
              <a:t>2025</a:t>
            </a:r>
            <a:endParaRPr sz="2800"/>
          </a:p>
        </p:txBody>
      </p:sp>
      <p:sp>
        <p:nvSpPr>
          <p:cNvPr id="15" name="object 15"/>
          <p:cNvSpPr txBox="1"/>
          <p:nvPr/>
        </p:nvSpPr>
        <p:spPr>
          <a:xfrm>
            <a:off x="582259" y="1647365"/>
            <a:ext cx="1296035" cy="1185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9875" indent="-257175">
              <a:lnSpc>
                <a:spcPct val="100000"/>
              </a:lnSpc>
              <a:spcBef>
                <a:spcPts val="105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269875" algn="l"/>
              </a:tabLst>
            </a:pP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Users:</a:t>
            </a:r>
            <a:r>
              <a:rPr sz="1350" spc="-25" dirty="0">
                <a:solidFill>
                  <a:srgbClr val="404040"/>
                </a:solidFill>
                <a:latin typeface="Trebuchet MS"/>
                <a:cs typeface="Trebuchet MS"/>
              </a:rPr>
              <a:t> 189</a:t>
            </a:r>
            <a:endParaRPr sz="1350">
              <a:latin typeface="Trebuchet MS"/>
              <a:cs typeface="Trebuchet MS"/>
            </a:endParaRPr>
          </a:p>
          <a:p>
            <a:pPr marL="269875" indent="-257175">
              <a:lnSpc>
                <a:spcPct val="100000"/>
              </a:lnSpc>
              <a:spcBef>
                <a:spcPts val="1005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269875" algn="l"/>
              </a:tabLst>
            </a:pP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Listings:</a:t>
            </a:r>
            <a:r>
              <a:rPr sz="135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25" dirty="0">
                <a:solidFill>
                  <a:srgbClr val="404040"/>
                </a:solidFill>
                <a:latin typeface="Trebuchet MS"/>
                <a:cs typeface="Trebuchet MS"/>
              </a:rPr>
              <a:t>25</a:t>
            </a:r>
            <a:endParaRPr sz="1350">
              <a:latin typeface="Trebuchet MS"/>
              <a:cs typeface="Trebuchet MS"/>
            </a:endParaRPr>
          </a:p>
          <a:p>
            <a:pPr marL="568325" lvl="1" indent="-212725">
              <a:lnSpc>
                <a:spcPct val="100000"/>
              </a:lnSpc>
              <a:spcBef>
                <a:spcPts val="1005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568325" algn="l"/>
              </a:tabLst>
            </a:pP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24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Manure</a:t>
            </a:r>
            <a:endParaRPr sz="1200">
              <a:latin typeface="Trebuchet MS"/>
              <a:cs typeface="Trebuchet MS"/>
            </a:endParaRPr>
          </a:p>
          <a:p>
            <a:pPr marL="568325" lvl="1" indent="-212725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568325" algn="l"/>
              </a:tabLst>
            </a:pP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 Compost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5159" y="3553889"/>
            <a:ext cx="16700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…and</a:t>
            </a: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growing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every</a:t>
            </a:r>
            <a:r>
              <a:rPr sz="1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day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242794" y="7749"/>
            <a:ext cx="6727190" cy="5078730"/>
            <a:chOff x="2242794" y="7749"/>
            <a:chExt cx="6727190" cy="507873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2807" y="7749"/>
              <a:ext cx="2160980" cy="238479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2794" y="57150"/>
              <a:ext cx="2988894" cy="333527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7387" y="2343150"/>
              <a:ext cx="4572000" cy="27432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97651" y="2586227"/>
              <a:ext cx="2061971" cy="249934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96256" y="3639311"/>
              <a:ext cx="1516379" cy="144627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38344" y="3595115"/>
              <a:ext cx="1574291" cy="90982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38344" y="3211067"/>
              <a:ext cx="1574291" cy="95402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32832" y="2886455"/>
              <a:ext cx="1478279" cy="128168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64492" y="2671572"/>
              <a:ext cx="1245095" cy="149807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99760" y="2615183"/>
              <a:ext cx="906767" cy="155599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91783" y="2595372"/>
              <a:ext cx="713231" cy="157581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868779" y="2862579"/>
              <a:ext cx="1519555" cy="2084070"/>
            </a:xfrm>
            <a:custGeom>
              <a:avLst/>
              <a:gdLst/>
              <a:ahLst/>
              <a:cxnLst/>
              <a:rect l="l" t="t" r="r" b="b"/>
              <a:pathLst>
                <a:path w="1519554" h="2084070">
                  <a:moveTo>
                    <a:pt x="477481" y="0"/>
                  </a:moveTo>
                  <a:lnTo>
                    <a:pt x="477481" y="1042035"/>
                  </a:lnTo>
                  <a:lnTo>
                    <a:pt x="0" y="1968233"/>
                  </a:lnTo>
                  <a:lnTo>
                    <a:pt x="44763" y="1989974"/>
                  </a:lnTo>
                  <a:lnTo>
                    <a:pt x="90408" y="2009511"/>
                  </a:lnTo>
                  <a:lnTo>
                    <a:pt x="136853" y="2026824"/>
                  </a:lnTo>
                  <a:lnTo>
                    <a:pt x="184017" y="2041893"/>
                  </a:lnTo>
                  <a:lnTo>
                    <a:pt x="231816" y="2054698"/>
                  </a:lnTo>
                  <a:lnTo>
                    <a:pt x="280169" y="2065219"/>
                  </a:lnTo>
                  <a:lnTo>
                    <a:pt x="328994" y="2073436"/>
                  </a:lnTo>
                  <a:lnTo>
                    <a:pt x="378209" y="2079330"/>
                  </a:lnTo>
                  <a:lnTo>
                    <a:pt x="427732" y="2082881"/>
                  </a:lnTo>
                  <a:lnTo>
                    <a:pt x="477481" y="2084070"/>
                  </a:lnTo>
                  <a:lnTo>
                    <a:pt x="525180" y="2082997"/>
                  </a:lnTo>
                  <a:lnTo>
                    <a:pt x="572328" y="2079811"/>
                  </a:lnTo>
                  <a:lnTo>
                    <a:pt x="618879" y="2074557"/>
                  </a:lnTo>
                  <a:lnTo>
                    <a:pt x="664789" y="2067281"/>
                  </a:lnTo>
                  <a:lnTo>
                    <a:pt x="710009" y="2058029"/>
                  </a:lnTo>
                  <a:lnTo>
                    <a:pt x="754496" y="2046847"/>
                  </a:lnTo>
                  <a:lnTo>
                    <a:pt x="798202" y="2033781"/>
                  </a:lnTo>
                  <a:lnTo>
                    <a:pt x="841081" y="2018877"/>
                  </a:lnTo>
                  <a:lnTo>
                    <a:pt x="883089" y="2002181"/>
                  </a:lnTo>
                  <a:lnTo>
                    <a:pt x="924178" y="1983739"/>
                  </a:lnTo>
                  <a:lnTo>
                    <a:pt x="964302" y="1963597"/>
                  </a:lnTo>
                  <a:lnTo>
                    <a:pt x="1003417" y="1941801"/>
                  </a:lnTo>
                  <a:lnTo>
                    <a:pt x="1041475" y="1918397"/>
                  </a:lnTo>
                  <a:lnTo>
                    <a:pt x="1078431" y="1893431"/>
                  </a:lnTo>
                  <a:lnTo>
                    <a:pt x="1114238" y="1866949"/>
                  </a:lnTo>
                  <a:lnTo>
                    <a:pt x="1148851" y="1838996"/>
                  </a:lnTo>
                  <a:lnTo>
                    <a:pt x="1182225" y="1809619"/>
                  </a:lnTo>
                  <a:lnTo>
                    <a:pt x="1214312" y="1778865"/>
                  </a:lnTo>
                  <a:lnTo>
                    <a:pt x="1245066" y="1746778"/>
                  </a:lnTo>
                  <a:lnTo>
                    <a:pt x="1274443" y="1713405"/>
                  </a:lnTo>
                  <a:lnTo>
                    <a:pt x="1302395" y="1678791"/>
                  </a:lnTo>
                  <a:lnTo>
                    <a:pt x="1328878" y="1642984"/>
                  </a:lnTo>
                  <a:lnTo>
                    <a:pt x="1353844" y="1606028"/>
                  </a:lnTo>
                  <a:lnTo>
                    <a:pt x="1377248" y="1567970"/>
                  </a:lnTo>
                  <a:lnTo>
                    <a:pt x="1399044" y="1528855"/>
                  </a:lnTo>
                  <a:lnTo>
                    <a:pt x="1419186" y="1488731"/>
                  </a:lnTo>
                  <a:lnTo>
                    <a:pt x="1437628" y="1447642"/>
                  </a:lnTo>
                  <a:lnTo>
                    <a:pt x="1454324" y="1405634"/>
                  </a:lnTo>
                  <a:lnTo>
                    <a:pt x="1469228" y="1362755"/>
                  </a:lnTo>
                  <a:lnTo>
                    <a:pt x="1482294" y="1319049"/>
                  </a:lnTo>
                  <a:lnTo>
                    <a:pt x="1493476" y="1274562"/>
                  </a:lnTo>
                  <a:lnTo>
                    <a:pt x="1502728" y="1229342"/>
                  </a:lnTo>
                  <a:lnTo>
                    <a:pt x="1510004" y="1183433"/>
                  </a:lnTo>
                  <a:lnTo>
                    <a:pt x="1515258" y="1136881"/>
                  </a:lnTo>
                  <a:lnTo>
                    <a:pt x="1518444" y="1089733"/>
                  </a:lnTo>
                  <a:lnTo>
                    <a:pt x="1519516" y="1042035"/>
                  </a:lnTo>
                  <a:lnTo>
                    <a:pt x="1518444" y="994336"/>
                  </a:lnTo>
                  <a:lnTo>
                    <a:pt x="1515258" y="947188"/>
                  </a:lnTo>
                  <a:lnTo>
                    <a:pt x="1510004" y="900636"/>
                  </a:lnTo>
                  <a:lnTo>
                    <a:pt x="1502728" y="854727"/>
                  </a:lnTo>
                  <a:lnTo>
                    <a:pt x="1493476" y="809507"/>
                  </a:lnTo>
                  <a:lnTo>
                    <a:pt x="1482294" y="765020"/>
                  </a:lnTo>
                  <a:lnTo>
                    <a:pt x="1469228" y="721314"/>
                  </a:lnTo>
                  <a:lnTo>
                    <a:pt x="1454324" y="678435"/>
                  </a:lnTo>
                  <a:lnTo>
                    <a:pt x="1437628" y="636427"/>
                  </a:lnTo>
                  <a:lnTo>
                    <a:pt x="1419186" y="595338"/>
                  </a:lnTo>
                  <a:lnTo>
                    <a:pt x="1399044" y="555214"/>
                  </a:lnTo>
                  <a:lnTo>
                    <a:pt x="1377248" y="516099"/>
                  </a:lnTo>
                  <a:lnTo>
                    <a:pt x="1353844" y="478041"/>
                  </a:lnTo>
                  <a:lnTo>
                    <a:pt x="1328878" y="441085"/>
                  </a:lnTo>
                  <a:lnTo>
                    <a:pt x="1302395" y="405278"/>
                  </a:lnTo>
                  <a:lnTo>
                    <a:pt x="1274443" y="370664"/>
                  </a:lnTo>
                  <a:lnTo>
                    <a:pt x="1245066" y="337291"/>
                  </a:lnTo>
                  <a:lnTo>
                    <a:pt x="1214312" y="305204"/>
                  </a:lnTo>
                  <a:lnTo>
                    <a:pt x="1182225" y="274450"/>
                  </a:lnTo>
                  <a:lnTo>
                    <a:pt x="1148851" y="245073"/>
                  </a:lnTo>
                  <a:lnTo>
                    <a:pt x="1114238" y="217120"/>
                  </a:lnTo>
                  <a:lnTo>
                    <a:pt x="1078431" y="190638"/>
                  </a:lnTo>
                  <a:lnTo>
                    <a:pt x="1041475" y="165672"/>
                  </a:lnTo>
                  <a:lnTo>
                    <a:pt x="1003417" y="142268"/>
                  </a:lnTo>
                  <a:lnTo>
                    <a:pt x="964302" y="120472"/>
                  </a:lnTo>
                  <a:lnTo>
                    <a:pt x="924178" y="100330"/>
                  </a:lnTo>
                  <a:lnTo>
                    <a:pt x="883089" y="81888"/>
                  </a:lnTo>
                  <a:lnTo>
                    <a:pt x="841081" y="65192"/>
                  </a:lnTo>
                  <a:lnTo>
                    <a:pt x="798202" y="50288"/>
                  </a:lnTo>
                  <a:lnTo>
                    <a:pt x="754496" y="37222"/>
                  </a:lnTo>
                  <a:lnTo>
                    <a:pt x="710009" y="26040"/>
                  </a:lnTo>
                  <a:lnTo>
                    <a:pt x="664789" y="16788"/>
                  </a:lnTo>
                  <a:lnTo>
                    <a:pt x="618879" y="9512"/>
                  </a:lnTo>
                  <a:lnTo>
                    <a:pt x="572328" y="4258"/>
                  </a:lnTo>
                  <a:lnTo>
                    <a:pt x="525180" y="1072"/>
                  </a:lnTo>
                  <a:lnTo>
                    <a:pt x="477481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61536" y="3904615"/>
              <a:ext cx="984885" cy="926465"/>
            </a:xfrm>
            <a:custGeom>
              <a:avLst/>
              <a:gdLst/>
              <a:ahLst/>
              <a:cxnLst/>
              <a:rect l="l" t="t" r="r" b="b"/>
              <a:pathLst>
                <a:path w="984885" h="926464">
                  <a:moveTo>
                    <a:pt x="984719" y="0"/>
                  </a:moveTo>
                  <a:lnTo>
                    <a:pt x="0" y="340817"/>
                  </a:lnTo>
                  <a:lnTo>
                    <a:pt x="17514" y="387744"/>
                  </a:lnTo>
                  <a:lnTo>
                    <a:pt x="37178" y="433589"/>
                  </a:lnTo>
                  <a:lnTo>
                    <a:pt x="58936" y="478290"/>
                  </a:lnTo>
                  <a:lnTo>
                    <a:pt x="82733" y="521781"/>
                  </a:lnTo>
                  <a:lnTo>
                    <a:pt x="108514" y="564000"/>
                  </a:lnTo>
                  <a:lnTo>
                    <a:pt x="136223" y="604883"/>
                  </a:lnTo>
                  <a:lnTo>
                    <a:pt x="165806" y="644366"/>
                  </a:lnTo>
                  <a:lnTo>
                    <a:pt x="197207" y="682385"/>
                  </a:lnTo>
                  <a:lnTo>
                    <a:pt x="230370" y="718876"/>
                  </a:lnTo>
                  <a:lnTo>
                    <a:pt x="265242" y="753777"/>
                  </a:lnTo>
                  <a:lnTo>
                    <a:pt x="301766" y="787023"/>
                  </a:lnTo>
                  <a:lnTo>
                    <a:pt x="339887" y="818550"/>
                  </a:lnTo>
                  <a:lnTo>
                    <a:pt x="379550" y="848294"/>
                  </a:lnTo>
                  <a:lnTo>
                    <a:pt x="420699" y="876193"/>
                  </a:lnTo>
                  <a:lnTo>
                    <a:pt x="463280" y="902182"/>
                  </a:lnTo>
                  <a:lnTo>
                    <a:pt x="507238" y="926198"/>
                  </a:lnTo>
                  <a:lnTo>
                    <a:pt x="984719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04224" y="3855034"/>
              <a:ext cx="1042035" cy="390525"/>
            </a:xfrm>
            <a:custGeom>
              <a:avLst/>
              <a:gdLst/>
              <a:ahLst/>
              <a:cxnLst/>
              <a:rect l="l" t="t" r="r" b="b"/>
              <a:pathLst>
                <a:path w="1042035" h="390525">
                  <a:moveTo>
                    <a:pt x="1180" y="0"/>
                  </a:moveTo>
                  <a:lnTo>
                    <a:pt x="0" y="49681"/>
                  </a:lnTo>
                  <a:lnTo>
                    <a:pt x="1185" y="99277"/>
                  </a:lnTo>
                  <a:lnTo>
                    <a:pt x="4725" y="148704"/>
                  </a:lnTo>
                  <a:lnTo>
                    <a:pt x="10606" y="197880"/>
                  </a:lnTo>
                  <a:lnTo>
                    <a:pt x="18818" y="246720"/>
                  </a:lnTo>
                  <a:lnTo>
                    <a:pt x="29347" y="295142"/>
                  </a:lnTo>
                  <a:lnTo>
                    <a:pt x="42183" y="343062"/>
                  </a:lnTo>
                  <a:lnTo>
                    <a:pt x="57314" y="390398"/>
                  </a:lnTo>
                  <a:lnTo>
                    <a:pt x="1042034" y="49580"/>
                  </a:lnTo>
                  <a:lnTo>
                    <a:pt x="1180" y="0"/>
                  </a:lnTo>
                  <a:close/>
                </a:path>
              </a:pathLst>
            </a:custGeom>
            <a:solidFill>
              <a:srgbClr val="E6B8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05407" y="3471735"/>
              <a:ext cx="1041400" cy="433070"/>
            </a:xfrm>
            <a:custGeom>
              <a:avLst/>
              <a:gdLst/>
              <a:ahLst/>
              <a:cxnLst/>
              <a:rect l="l" t="t" r="r" b="b"/>
              <a:pathLst>
                <a:path w="1041400" h="433070">
                  <a:moveTo>
                    <a:pt x="92989" y="0"/>
                  </a:moveTo>
                  <a:lnTo>
                    <a:pt x="73427" y="45684"/>
                  </a:lnTo>
                  <a:lnTo>
                    <a:pt x="56094" y="92169"/>
                  </a:lnTo>
                  <a:lnTo>
                    <a:pt x="41009" y="139371"/>
                  </a:lnTo>
                  <a:lnTo>
                    <a:pt x="28192" y="187210"/>
                  </a:lnTo>
                  <a:lnTo>
                    <a:pt x="17663" y="235604"/>
                  </a:lnTo>
                  <a:lnTo>
                    <a:pt x="9441" y="284471"/>
                  </a:lnTo>
                  <a:lnTo>
                    <a:pt x="3547" y="333729"/>
                  </a:lnTo>
                  <a:lnTo>
                    <a:pt x="0" y="383298"/>
                  </a:lnTo>
                  <a:lnTo>
                    <a:pt x="1040853" y="432879"/>
                  </a:lnTo>
                  <a:lnTo>
                    <a:pt x="92989" y="0"/>
                  </a:lnTo>
                  <a:close/>
                </a:path>
              </a:pathLst>
            </a:custGeom>
            <a:solidFill>
              <a:srgbClr val="E76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98392" y="3150452"/>
              <a:ext cx="948055" cy="754380"/>
            </a:xfrm>
            <a:custGeom>
              <a:avLst/>
              <a:gdLst/>
              <a:ahLst/>
              <a:cxnLst/>
              <a:rect l="l" t="t" r="r" b="b"/>
              <a:pathLst>
                <a:path w="948054" h="754379">
                  <a:moveTo>
                    <a:pt x="228777" y="0"/>
                  </a:moveTo>
                  <a:lnTo>
                    <a:pt x="193642" y="35141"/>
                  </a:lnTo>
                  <a:lnTo>
                    <a:pt x="160277" y="71855"/>
                  </a:lnTo>
                  <a:lnTo>
                    <a:pt x="128731" y="110071"/>
                  </a:lnTo>
                  <a:lnTo>
                    <a:pt x="99053" y="149721"/>
                  </a:lnTo>
                  <a:lnTo>
                    <a:pt x="71292" y="190737"/>
                  </a:lnTo>
                  <a:lnTo>
                    <a:pt x="45497" y="233048"/>
                  </a:lnTo>
                  <a:lnTo>
                    <a:pt x="21717" y="276587"/>
                  </a:lnTo>
                  <a:lnTo>
                    <a:pt x="0" y="321284"/>
                  </a:lnTo>
                  <a:lnTo>
                    <a:pt x="947864" y="754164"/>
                  </a:lnTo>
                  <a:lnTo>
                    <a:pt x="228777" y="0"/>
                  </a:lnTo>
                  <a:close/>
                </a:path>
              </a:pathLst>
            </a:custGeom>
            <a:solidFill>
              <a:srgbClr val="C42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27175" y="2937226"/>
              <a:ext cx="719455" cy="967740"/>
            </a:xfrm>
            <a:custGeom>
              <a:avLst/>
              <a:gdLst/>
              <a:ahLst/>
              <a:cxnLst/>
              <a:rect l="l" t="t" r="r" b="b"/>
              <a:pathLst>
                <a:path w="719454" h="967739">
                  <a:moveTo>
                    <a:pt x="331800" y="0"/>
                  </a:moveTo>
                  <a:lnTo>
                    <a:pt x="286119" y="19562"/>
                  </a:lnTo>
                  <a:lnTo>
                    <a:pt x="241498" y="41241"/>
                  </a:lnTo>
                  <a:lnTo>
                    <a:pt x="198007" y="64993"/>
                  </a:lnTo>
                  <a:lnTo>
                    <a:pt x="155717" y="90771"/>
                  </a:lnTo>
                  <a:lnTo>
                    <a:pt x="114701" y="118530"/>
                  </a:lnTo>
                  <a:lnTo>
                    <a:pt x="75028" y="148223"/>
                  </a:lnTo>
                  <a:lnTo>
                    <a:pt x="36771" y="179806"/>
                  </a:lnTo>
                  <a:lnTo>
                    <a:pt x="0" y="213232"/>
                  </a:lnTo>
                  <a:lnTo>
                    <a:pt x="719086" y="967384"/>
                  </a:lnTo>
                  <a:lnTo>
                    <a:pt x="331800" y="0"/>
                  </a:lnTo>
                  <a:close/>
                </a:path>
              </a:pathLst>
            </a:custGeom>
            <a:solidFill>
              <a:srgbClr val="918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958977" y="2881406"/>
              <a:ext cx="387350" cy="1023619"/>
            </a:xfrm>
            <a:custGeom>
              <a:avLst/>
              <a:gdLst/>
              <a:ahLst/>
              <a:cxnLst/>
              <a:rect l="l" t="t" r="r" b="b"/>
              <a:pathLst>
                <a:path w="387350" h="1023620">
                  <a:moveTo>
                    <a:pt x="190080" y="0"/>
                  </a:moveTo>
                  <a:lnTo>
                    <a:pt x="141605" y="10550"/>
                  </a:lnTo>
                  <a:lnTo>
                    <a:pt x="93711" y="23383"/>
                  </a:lnTo>
                  <a:lnTo>
                    <a:pt x="46482" y="38479"/>
                  </a:lnTo>
                  <a:lnTo>
                    <a:pt x="0" y="55816"/>
                  </a:lnTo>
                  <a:lnTo>
                    <a:pt x="387286" y="1023213"/>
                  </a:lnTo>
                  <a:lnTo>
                    <a:pt x="190080" y="0"/>
                  </a:lnTo>
                  <a:close/>
                </a:path>
              </a:pathLst>
            </a:custGeom>
            <a:solidFill>
              <a:srgbClr val="557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149054" y="2862576"/>
              <a:ext cx="197485" cy="1042035"/>
            </a:xfrm>
            <a:custGeom>
              <a:avLst/>
              <a:gdLst/>
              <a:ahLst/>
              <a:cxnLst/>
              <a:rect l="l" t="t" r="r" b="b"/>
              <a:pathLst>
                <a:path w="197485" h="1042035">
                  <a:moveTo>
                    <a:pt x="197205" y="0"/>
                  </a:moveTo>
                  <a:lnTo>
                    <a:pt x="147611" y="1181"/>
                  </a:lnTo>
                  <a:lnTo>
                    <a:pt x="98155" y="4721"/>
                  </a:lnTo>
                  <a:lnTo>
                    <a:pt x="48922" y="10608"/>
                  </a:lnTo>
                  <a:lnTo>
                    <a:pt x="0" y="18834"/>
                  </a:lnTo>
                  <a:lnTo>
                    <a:pt x="197205" y="1042035"/>
                  </a:lnTo>
                  <a:lnTo>
                    <a:pt x="197205" y="0"/>
                  </a:lnTo>
                  <a:close/>
                </a:path>
              </a:pathLst>
            </a:custGeom>
            <a:solidFill>
              <a:srgbClr val="315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70548" y="3907535"/>
              <a:ext cx="417575" cy="29260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96634" y="3934675"/>
              <a:ext cx="311911" cy="185547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6733719" y="3933406"/>
            <a:ext cx="24955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solidFill>
                  <a:srgbClr val="FFFFFF"/>
                </a:solidFill>
                <a:latin typeface="Trebuchet MS"/>
                <a:cs typeface="Trebuchet MS"/>
              </a:rPr>
              <a:t>58%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686044" y="3267455"/>
            <a:ext cx="809625" cy="1152525"/>
            <a:chOff x="5686044" y="3267455"/>
            <a:chExt cx="809625" cy="1152525"/>
          </a:xfrm>
        </p:grpSpPr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69864" y="4126991"/>
              <a:ext cx="419099" cy="29260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96546" y="4153039"/>
              <a:ext cx="311912" cy="18554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86044" y="3860291"/>
              <a:ext cx="342899" cy="29108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11799" y="3885984"/>
              <a:ext cx="237489" cy="18554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95188" y="3662171"/>
              <a:ext cx="344423" cy="29260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721184" y="3689007"/>
              <a:ext cx="237489" cy="18554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75960" y="3483864"/>
              <a:ext cx="344423" cy="29108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803112" y="3509619"/>
              <a:ext cx="237489" cy="18554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19216" y="3346704"/>
              <a:ext cx="344423" cy="29260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945835" y="3373539"/>
              <a:ext cx="237489" cy="18554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054852" y="3285743"/>
              <a:ext cx="342899" cy="29260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080734" y="3311931"/>
              <a:ext cx="237489" cy="18554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150864" y="3267455"/>
              <a:ext cx="344423" cy="29108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77991" y="3293186"/>
              <a:ext cx="237489" cy="185546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5724376" y="3227267"/>
            <a:ext cx="691515" cy="110172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59079">
              <a:lnSpc>
                <a:spcPct val="100000"/>
              </a:lnSpc>
              <a:spcBef>
                <a:spcPts val="605"/>
              </a:spcBef>
            </a:pPr>
            <a:r>
              <a:rPr sz="1500" b="1" spc="52" baseline="-36111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r>
              <a:rPr sz="1500" b="1" spc="-270" baseline="-36111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r>
              <a:rPr sz="1500" b="1" spc="52" baseline="-8333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1500" b="1" spc="-719" baseline="-8333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r>
              <a:rPr sz="1000" b="1" spc="35" dirty="0">
                <a:solidFill>
                  <a:srgbClr val="FFFFFF"/>
                </a:solidFill>
                <a:latin typeface="Trebuchet MS"/>
                <a:cs typeface="Trebuchet MS"/>
              </a:rPr>
              <a:t>3%</a:t>
            </a:r>
            <a:endParaRPr sz="1000">
              <a:latin typeface="Trebuchet MS"/>
              <a:cs typeface="Trebuchet MS"/>
            </a:endParaRPr>
          </a:p>
          <a:p>
            <a:pPr marL="116205">
              <a:lnSpc>
                <a:spcPct val="100000"/>
              </a:lnSpc>
              <a:spcBef>
                <a:spcPts val="505"/>
              </a:spcBef>
            </a:pPr>
            <a:r>
              <a:rPr sz="1000" b="1" spc="-25" dirty="0">
                <a:solidFill>
                  <a:srgbClr val="FFFFFF"/>
                </a:solidFill>
                <a:latin typeface="Trebuchet MS"/>
                <a:cs typeface="Trebuchet MS"/>
              </a:rPr>
              <a:t>6%</a:t>
            </a:r>
            <a:endParaRPr sz="1000">
              <a:latin typeface="Trebuchet MS"/>
              <a:cs typeface="Trebuchet MS"/>
            </a:endParaRPr>
          </a:p>
          <a:p>
            <a:pPr marL="34290">
              <a:lnSpc>
                <a:spcPct val="100000"/>
              </a:lnSpc>
              <a:spcBef>
                <a:spcPts val="210"/>
              </a:spcBef>
            </a:pPr>
            <a:r>
              <a:rPr sz="1000" b="1" spc="-25" dirty="0">
                <a:solidFill>
                  <a:srgbClr val="FFFFFF"/>
                </a:solidFill>
                <a:latin typeface="Trebuchet MS"/>
                <a:cs typeface="Trebuchet MS"/>
              </a:rPr>
              <a:t>6%</a:t>
            </a:r>
            <a:endParaRPr sz="1000">
              <a:latin typeface="Trebuchet MS"/>
              <a:cs typeface="Trebuchet MS"/>
            </a:endParaRPr>
          </a:p>
          <a:p>
            <a:pPr marL="25400">
              <a:lnSpc>
                <a:spcPct val="100000"/>
              </a:lnSpc>
              <a:spcBef>
                <a:spcPts val="350"/>
              </a:spcBef>
            </a:pPr>
            <a:r>
              <a:rPr sz="1000" b="1" spc="-25" dirty="0">
                <a:solidFill>
                  <a:srgbClr val="FFFFFF"/>
                </a:solidFill>
                <a:latin typeface="Trebuchet MS"/>
                <a:cs typeface="Trebuchet MS"/>
              </a:rPr>
              <a:t>6%</a:t>
            </a:r>
            <a:endParaRPr sz="1000">
              <a:latin typeface="Trebuchet MS"/>
              <a:cs typeface="Trebuchet MS"/>
            </a:endParaRPr>
          </a:p>
          <a:p>
            <a:pPr marL="109220">
              <a:lnSpc>
                <a:spcPct val="100000"/>
              </a:lnSpc>
              <a:spcBef>
                <a:spcPts val="905"/>
              </a:spcBef>
            </a:pPr>
            <a:r>
              <a:rPr sz="1000" b="1" spc="-25" dirty="0">
                <a:solidFill>
                  <a:srgbClr val="FFFFFF"/>
                </a:solidFill>
                <a:latin typeface="Trebuchet MS"/>
                <a:cs typeface="Trebuchet MS"/>
              </a:rPr>
              <a:t>12%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407827" y="2411983"/>
            <a:ext cx="2562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Listings</a:t>
            </a:r>
            <a:r>
              <a:rPr sz="18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(multi-counted)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8295144" y="3074263"/>
            <a:ext cx="598170" cy="1661160"/>
            <a:chOff x="8295144" y="3074263"/>
            <a:chExt cx="598170" cy="1661160"/>
          </a:xfrm>
        </p:grpSpPr>
        <p:sp>
          <p:nvSpPr>
            <p:cNvPr id="58" name="object 58"/>
            <p:cNvSpPr/>
            <p:nvPr/>
          </p:nvSpPr>
          <p:spPr>
            <a:xfrm>
              <a:off x="8295144" y="3074263"/>
              <a:ext cx="598170" cy="1661160"/>
            </a:xfrm>
            <a:custGeom>
              <a:avLst/>
              <a:gdLst/>
              <a:ahLst/>
              <a:cxnLst/>
              <a:rect l="l" t="t" r="r" b="b"/>
              <a:pathLst>
                <a:path w="598170" h="1661160">
                  <a:moveTo>
                    <a:pt x="598043" y="0"/>
                  </a:moveTo>
                  <a:lnTo>
                    <a:pt x="0" y="0"/>
                  </a:lnTo>
                  <a:lnTo>
                    <a:pt x="0" y="1660690"/>
                  </a:lnTo>
                  <a:lnTo>
                    <a:pt x="598043" y="1660690"/>
                  </a:lnTo>
                  <a:lnTo>
                    <a:pt x="598043" y="0"/>
                  </a:lnTo>
                  <a:close/>
                </a:path>
              </a:pathLst>
            </a:custGeom>
            <a:solidFill>
              <a:srgbClr val="F1F1F1">
                <a:alpha val="388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353577" y="3148202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60325" h="60325">
                  <a:moveTo>
                    <a:pt x="59728" y="0"/>
                  </a:moveTo>
                  <a:lnTo>
                    <a:pt x="0" y="0"/>
                  </a:lnTo>
                  <a:lnTo>
                    <a:pt x="0" y="59728"/>
                  </a:lnTo>
                  <a:lnTo>
                    <a:pt x="59728" y="59728"/>
                  </a:lnTo>
                  <a:lnTo>
                    <a:pt x="5972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353577" y="3355784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60325" h="60325">
                  <a:moveTo>
                    <a:pt x="59728" y="0"/>
                  </a:moveTo>
                  <a:lnTo>
                    <a:pt x="0" y="0"/>
                  </a:lnTo>
                  <a:lnTo>
                    <a:pt x="0" y="59728"/>
                  </a:lnTo>
                  <a:lnTo>
                    <a:pt x="59728" y="59728"/>
                  </a:lnTo>
                  <a:lnTo>
                    <a:pt x="59728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353577" y="3563378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60325" h="60325">
                  <a:moveTo>
                    <a:pt x="59728" y="0"/>
                  </a:moveTo>
                  <a:lnTo>
                    <a:pt x="0" y="0"/>
                  </a:lnTo>
                  <a:lnTo>
                    <a:pt x="0" y="59728"/>
                  </a:lnTo>
                  <a:lnTo>
                    <a:pt x="59728" y="59728"/>
                  </a:lnTo>
                  <a:lnTo>
                    <a:pt x="59728" y="0"/>
                  </a:lnTo>
                  <a:close/>
                </a:path>
              </a:pathLst>
            </a:custGeom>
            <a:solidFill>
              <a:srgbClr val="E6B8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353577" y="3770960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60325" h="60325">
                  <a:moveTo>
                    <a:pt x="59728" y="0"/>
                  </a:moveTo>
                  <a:lnTo>
                    <a:pt x="0" y="0"/>
                  </a:lnTo>
                  <a:lnTo>
                    <a:pt x="0" y="59728"/>
                  </a:lnTo>
                  <a:lnTo>
                    <a:pt x="59728" y="59728"/>
                  </a:lnTo>
                  <a:lnTo>
                    <a:pt x="59728" y="0"/>
                  </a:lnTo>
                  <a:close/>
                </a:path>
              </a:pathLst>
            </a:custGeom>
            <a:solidFill>
              <a:srgbClr val="E76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353577" y="3978541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60325" h="60325">
                  <a:moveTo>
                    <a:pt x="59728" y="0"/>
                  </a:moveTo>
                  <a:lnTo>
                    <a:pt x="0" y="0"/>
                  </a:lnTo>
                  <a:lnTo>
                    <a:pt x="0" y="59728"/>
                  </a:lnTo>
                  <a:lnTo>
                    <a:pt x="59728" y="59728"/>
                  </a:lnTo>
                  <a:lnTo>
                    <a:pt x="59728" y="0"/>
                  </a:lnTo>
                  <a:close/>
                </a:path>
              </a:pathLst>
            </a:custGeom>
            <a:solidFill>
              <a:srgbClr val="C42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353577" y="4186135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60325" h="60325">
                  <a:moveTo>
                    <a:pt x="59728" y="0"/>
                  </a:moveTo>
                  <a:lnTo>
                    <a:pt x="0" y="0"/>
                  </a:lnTo>
                  <a:lnTo>
                    <a:pt x="0" y="59728"/>
                  </a:lnTo>
                  <a:lnTo>
                    <a:pt x="59728" y="59728"/>
                  </a:lnTo>
                  <a:lnTo>
                    <a:pt x="59728" y="0"/>
                  </a:lnTo>
                  <a:close/>
                </a:path>
              </a:pathLst>
            </a:custGeom>
            <a:solidFill>
              <a:srgbClr val="918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353577" y="4393717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60325" h="60325">
                  <a:moveTo>
                    <a:pt x="59728" y="0"/>
                  </a:moveTo>
                  <a:lnTo>
                    <a:pt x="0" y="0"/>
                  </a:lnTo>
                  <a:lnTo>
                    <a:pt x="0" y="59728"/>
                  </a:lnTo>
                  <a:lnTo>
                    <a:pt x="59728" y="59728"/>
                  </a:lnTo>
                  <a:lnTo>
                    <a:pt x="59728" y="0"/>
                  </a:lnTo>
                  <a:close/>
                </a:path>
              </a:pathLst>
            </a:custGeom>
            <a:solidFill>
              <a:srgbClr val="557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353577" y="4601311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60325" h="60325">
                  <a:moveTo>
                    <a:pt x="59728" y="0"/>
                  </a:moveTo>
                  <a:lnTo>
                    <a:pt x="0" y="0"/>
                  </a:lnTo>
                  <a:lnTo>
                    <a:pt x="0" y="59728"/>
                  </a:lnTo>
                  <a:lnTo>
                    <a:pt x="59728" y="59728"/>
                  </a:lnTo>
                  <a:lnTo>
                    <a:pt x="59728" y="0"/>
                  </a:lnTo>
                  <a:close/>
                </a:path>
              </a:pathLst>
            </a:custGeom>
            <a:solidFill>
              <a:srgbClr val="315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8295144" y="3074263"/>
            <a:ext cx="598170" cy="16611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195"/>
              </a:spcBef>
            </a:pPr>
            <a:r>
              <a:rPr sz="900" spc="-10" dirty="0">
                <a:solidFill>
                  <a:srgbClr val="404040"/>
                </a:solidFill>
                <a:latin typeface="Trebuchet MS"/>
                <a:cs typeface="Trebuchet MS"/>
              </a:rPr>
              <a:t>Horse</a:t>
            </a:r>
            <a:endParaRPr sz="900">
              <a:latin typeface="Trebuchet MS"/>
              <a:cs typeface="Trebuchet MS"/>
            </a:endParaRPr>
          </a:p>
          <a:p>
            <a:pPr marL="142875" marR="44450">
              <a:lnSpc>
                <a:spcPct val="151300"/>
              </a:lnSpc>
              <a:spcBef>
                <a:spcPts val="5"/>
              </a:spcBef>
            </a:pPr>
            <a:r>
              <a:rPr sz="900" spc="-10" dirty="0">
                <a:solidFill>
                  <a:srgbClr val="404040"/>
                </a:solidFill>
                <a:latin typeface="Trebuchet MS"/>
                <a:cs typeface="Trebuchet MS"/>
              </a:rPr>
              <a:t>Chicken Alpaca </a:t>
            </a:r>
            <a:r>
              <a:rPr sz="900" spc="-25" dirty="0">
                <a:solidFill>
                  <a:srgbClr val="404040"/>
                </a:solidFill>
                <a:latin typeface="Trebuchet MS"/>
                <a:cs typeface="Trebuchet MS"/>
              </a:rPr>
              <a:t>Cow </a:t>
            </a:r>
            <a:r>
              <a:rPr sz="900" spc="-10" dirty="0">
                <a:solidFill>
                  <a:srgbClr val="404040"/>
                </a:solidFill>
                <a:latin typeface="Trebuchet MS"/>
                <a:cs typeface="Trebuchet MS"/>
              </a:rPr>
              <a:t>Other Sheep </a:t>
            </a:r>
            <a:r>
              <a:rPr sz="900" spc="-20" dirty="0">
                <a:solidFill>
                  <a:srgbClr val="404040"/>
                </a:solidFill>
                <a:latin typeface="Trebuchet MS"/>
                <a:cs typeface="Trebuchet MS"/>
              </a:rPr>
              <a:t>Goat</a:t>
            </a:r>
            <a:r>
              <a:rPr sz="900" spc="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404040"/>
                </a:solidFill>
                <a:latin typeface="Trebuchet MS"/>
                <a:cs typeface="Trebuchet MS"/>
              </a:rPr>
              <a:t>Pig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397387" y="2343150"/>
            <a:ext cx="4572000" cy="2743200"/>
          </a:xfrm>
          <a:custGeom>
            <a:avLst/>
            <a:gdLst/>
            <a:ahLst/>
            <a:cxnLst/>
            <a:rect l="l" t="t" r="r" b="b"/>
            <a:pathLst>
              <a:path w="4572000" h="2743200">
                <a:moveTo>
                  <a:pt x="0" y="0"/>
                </a:moveTo>
                <a:lnTo>
                  <a:pt x="4572000" y="0"/>
                </a:lnTo>
                <a:lnTo>
                  <a:pt x="4572000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09900"/>
            <a:ext cx="336550" cy="2133600"/>
          </a:xfrm>
          <a:custGeom>
            <a:avLst/>
            <a:gdLst/>
            <a:ahLst/>
            <a:cxnLst/>
            <a:rect l="l" t="t" r="r" b="b"/>
            <a:pathLst>
              <a:path w="336550" h="2133600">
                <a:moveTo>
                  <a:pt x="0" y="0"/>
                </a:moveTo>
                <a:lnTo>
                  <a:pt x="0" y="2133600"/>
                </a:lnTo>
                <a:lnTo>
                  <a:pt x="336550" y="2133600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114" y="143631"/>
            <a:ext cx="6255385" cy="767523"/>
          </a:xfrm>
          <a:prstGeom prst="rect">
            <a:avLst/>
          </a:prstGeom>
        </p:spPr>
        <p:txBody>
          <a:bodyPr vert="horz" wrap="square" lIns="0" tIns="348620" rIns="0" bIns="0" rtlCol="0">
            <a:spAutoFit/>
          </a:bodyPr>
          <a:lstStyle/>
          <a:p>
            <a:pPr marL="441325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latin typeface="Trebuchet MS"/>
                <a:cs typeface="Trebuchet MS"/>
              </a:rPr>
              <a:t>Educational Partners</a:t>
            </a:r>
            <a:endParaRPr b="1" spc="-1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3939" y="1378249"/>
            <a:ext cx="4892675" cy="3306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9875" indent="-257175">
              <a:lnSpc>
                <a:spcPct val="100000"/>
              </a:lnSpc>
              <a:spcBef>
                <a:spcPts val="105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269875" algn="l"/>
              </a:tabLst>
            </a:pPr>
            <a:r>
              <a:rPr sz="1350" spc="-10" dirty="0">
                <a:solidFill>
                  <a:srgbClr val="404040"/>
                </a:solidFill>
                <a:latin typeface="Trebuchet MS"/>
                <a:cs typeface="Trebuchet MS"/>
              </a:rPr>
              <a:t>Project</a:t>
            </a:r>
            <a:r>
              <a:rPr sz="135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20" dirty="0">
                <a:solidFill>
                  <a:srgbClr val="404040"/>
                </a:solidFill>
                <a:latin typeface="Trebuchet MS"/>
                <a:cs typeface="Trebuchet MS"/>
              </a:rPr>
              <a:t>Lead</a:t>
            </a: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90C225"/>
              </a:buClr>
              <a:buFont typeface="Wingdings 3"/>
              <a:buChar char=""/>
            </a:pPr>
            <a:endParaRPr sz="1350">
              <a:latin typeface="Trebuchet MS"/>
              <a:cs typeface="Trebuchet MS"/>
            </a:endParaRPr>
          </a:p>
          <a:p>
            <a:pPr marL="269875" indent="-257175">
              <a:lnSpc>
                <a:spcPct val="100000"/>
              </a:lnSpc>
              <a:buClr>
                <a:srgbClr val="90C225"/>
              </a:buClr>
              <a:buSzPct val="77777"/>
              <a:buFont typeface="Wingdings 3"/>
              <a:buChar char=""/>
              <a:tabLst>
                <a:tab pos="269875" algn="l"/>
              </a:tabLst>
            </a:pP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Education</a:t>
            </a:r>
            <a:r>
              <a:rPr sz="135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350" spc="-10" dirty="0">
                <a:solidFill>
                  <a:srgbClr val="404040"/>
                </a:solidFill>
                <a:latin typeface="Trebuchet MS"/>
                <a:cs typeface="Trebuchet MS"/>
              </a:rPr>
              <a:t> Outreach</a:t>
            </a: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90C225"/>
              </a:buClr>
              <a:buFont typeface="Wingdings 3"/>
              <a:buChar char=""/>
            </a:pPr>
            <a:endParaRPr sz="1350">
              <a:latin typeface="Trebuchet MS"/>
              <a:cs typeface="Trebuchet MS"/>
            </a:endParaRPr>
          </a:p>
          <a:p>
            <a:pPr marL="269875" indent="-257175">
              <a:lnSpc>
                <a:spcPct val="100000"/>
              </a:lnSpc>
              <a:spcBef>
                <a:spcPts val="5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269875" algn="l"/>
              </a:tabLst>
            </a:pP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Website</a:t>
            </a:r>
            <a:r>
              <a:rPr sz="135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404040"/>
                </a:solidFill>
                <a:latin typeface="Trebuchet MS"/>
                <a:cs typeface="Trebuchet MS"/>
              </a:rPr>
              <a:t>Development</a:t>
            </a: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90C225"/>
              </a:buClr>
              <a:buFont typeface="Wingdings 3"/>
              <a:buChar char=""/>
            </a:pPr>
            <a:endParaRPr sz="1350">
              <a:latin typeface="Trebuchet MS"/>
              <a:cs typeface="Trebuchet MS"/>
            </a:endParaRPr>
          </a:p>
          <a:p>
            <a:pPr marL="269875" indent="-257175">
              <a:lnSpc>
                <a:spcPct val="100000"/>
              </a:lnSpc>
              <a:buClr>
                <a:srgbClr val="90C225"/>
              </a:buClr>
              <a:buSzPct val="77777"/>
              <a:buFont typeface="Wingdings 3"/>
              <a:buChar char=""/>
              <a:tabLst>
                <a:tab pos="269875" algn="l"/>
              </a:tabLst>
            </a:pP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Field</a:t>
            </a:r>
            <a:r>
              <a:rPr sz="135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Day</a:t>
            </a:r>
            <a:r>
              <a:rPr sz="1350" spc="-20" dirty="0">
                <a:solidFill>
                  <a:srgbClr val="404040"/>
                </a:solidFill>
                <a:latin typeface="Trebuchet MS"/>
                <a:cs typeface="Trebuchet MS"/>
              </a:rPr>
              <a:t> Hosts</a:t>
            </a: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90C225"/>
              </a:buClr>
              <a:buFont typeface="Wingdings 3"/>
              <a:buChar char=""/>
            </a:pPr>
            <a:endParaRPr sz="1350">
              <a:latin typeface="Trebuchet MS"/>
              <a:cs typeface="Trebuchet MS"/>
            </a:endParaRPr>
          </a:p>
          <a:p>
            <a:pPr marL="269875" indent="-257175">
              <a:lnSpc>
                <a:spcPct val="100000"/>
              </a:lnSpc>
              <a:buClr>
                <a:srgbClr val="90C225"/>
              </a:buClr>
              <a:buSzPct val="77777"/>
              <a:buFont typeface="Wingdings 3"/>
              <a:buChar char=""/>
              <a:tabLst>
                <a:tab pos="269875" algn="l"/>
              </a:tabLst>
            </a:pPr>
            <a:r>
              <a:rPr sz="1350" spc="-20" dirty="0">
                <a:solidFill>
                  <a:srgbClr val="404040"/>
                </a:solidFill>
                <a:latin typeface="Trebuchet MS"/>
                <a:cs typeface="Trebuchet MS"/>
              </a:rPr>
              <a:t>Technical</a:t>
            </a:r>
            <a:r>
              <a:rPr sz="135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Service</a:t>
            </a:r>
            <a:r>
              <a:rPr sz="135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404040"/>
                </a:solidFill>
                <a:latin typeface="Trebuchet MS"/>
                <a:cs typeface="Trebuchet MS"/>
              </a:rPr>
              <a:t>Providers</a:t>
            </a: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90C225"/>
              </a:buClr>
              <a:buFont typeface="Wingdings 3"/>
              <a:buChar char=""/>
            </a:pPr>
            <a:endParaRPr sz="1350">
              <a:latin typeface="Trebuchet MS"/>
              <a:cs typeface="Trebuchet MS"/>
            </a:endParaRPr>
          </a:p>
          <a:p>
            <a:pPr marL="269875" indent="-257175">
              <a:lnSpc>
                <a:spcPct val="100000"/>
              </a:lnSpc>
              <a:spcBef>
                <a:spcPts val="5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269875" algn="l"/>
              </a:tabLst>
            </a:pP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Funding</a:t>
            </a:r>
            <a:r>
              <a:rPr sz="135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provided</a:t>
            </a:r>
            <a:r>
              <a:rPr sz="135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through</a:t>
            </a:r>
            <a:r>
              <a:rPr sz="135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NJ</a:t>
            </a:r>
            <a:r>
              <a:rPr sz="135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Conservation</a:t>
            </a:r>
            <a:r>
              <a:rPr sz="135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Innovation</a:t>
            </a:r>
            <a:r>
              <a:rPr sz="135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404040"/>
                </a:solidFill>
                <a:latin typeface="Trebuchet MS"/>
                <a:cs typeface="Trebuchet MS"/>
              </a:rPr>
              <a:t>Grant</a:t>
            </a:r>
            <a:endParaRPr sz="135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75949" y="2631889"/>
            <a:ext cx="1708785" cy="904240"/>
            <a:chOff x="475949" y="2631889"/>
            <a:chExt cx="1708785" cy="9042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4157" y="2631889"/>
              <a:ext cx="1088875" cy="2939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949" y="2858872"/>
              <a:ext cx="1708552" cy="676693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4490" y="1087667"/>
            <a:ext cx="1318254" cy="70531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5373" y="4308475"/>
            <a:ext cx="1378442" cy="3778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4997" y="3629372"/>
            <a:ext cx="743085" cy="62040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23394" y="3090665"/>
            <a:ext cx="892597" cy="35262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6094" y="1838594"/>
            <a:ext cx="1170331" cy="67658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4361" y="3724973"/>
            <a:ext cx="3255813" cy="521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741" y="479552"/>
            <a:ext cx="14166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0" dirty="0">
                <a:solidFill>
                  <a:srgbClr val="90C225"/>
                </a:solidFill>
                <a:latin typeface="Trebuchet MS"/>
                <a:cs typeface="Trebuchet MS"/>
              </a:rPr>
              <a:t>Webinars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741" y="1164983"/>
            <a:ext cx="3611879" cy="327025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69875" indent="-257175">
              <a:lnSpc>
                <a:spcPct val="100000"/>
              </a:lnSpc>
              <a:spcBef>
                <a:spcPts val="900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269875" algn="l"/>
              </a:tabLst>
            </a:pP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Overview</a:t>
            </a:r>
            <a:r>
              <a:rPr sz="135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35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NJManureLink</a:t>
            </a:r>
            <a:r>
              <a:rPr sz="135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404040"/>
                </a:solidFill>
                <a:latin typeface="Trebuchet MS"/>
                <a:cs typeface="Trebuchet MS"/>
              </a:rPr>
              <a:t>Website</a:t>
            </a:r>
            <a:endParaRPr sz="1350">
              <a:latin typeface="Trebuchet MS"/>
              <a:cs typeface="Trebuchet MS"/>
            </a:endParaRPr>
          </a:p>
          <a:p>
            <a:pPr marL="269875" indent="-257175">
              <a:lnSpc>
                <a:spcPct val="100000"/>
              </a:lnSpc>
              <a:spcBef>
                <a:spcPts val="805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269875" algn="l"/>
              </a:tabLst>
            </a:pP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NJ</a:t>
            </a:r>
            <a:r>
              <a:rPr sz="1350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Animal</a:t>
            </a:r>
            <a:r>
              <a:rPr sz="135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Waste</a:t>
            </a:r>
            <a:r>
              <a:rPr sz="135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Management</a:t>
            </a:r>
            <a:r>
              <a:rPr sz="135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404040"/>
                </a:solidFill>
                <a:latin typeface="Trebuchet MS"/>
                <a:cs typeface="Trebuchet MS"/>
              </a:rPr>
              <a:t>Regulations</a:t>
            </a:r>
            <a:endParaRPr sz="1350">
              <a:latin typeface="Trebuchet MS"/>
              <a:cs typeface="Trebuchet MS"/>
            </a:endParaRPr>
          </a:p>
          <a:p>
            <a:pPr marL="269875" indent="-257175">
              <a:lnSpc>
                <a:spcPct val="100000"/>
              </a:lnSpc>
              <a:spcBef>
                <a:spcPts val="805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269875" algn="l"/>
              </a:tabLst>
            </a:pPr>
            <a:r>
              <a:rPr sz="1350" spc="-10" dirty="0">
                <a:solidFill>
                  <a:srgbClr val="404040"/>
                </a:solidFill>
                <a:latin typeface="Trebuchet MS"/>
                <a:cs typeface="Trebuchet MS"/>
              </a:rPr>
              <a:t>Composting</a:t>
            </a:r>
            <a:endParaRPr sz="1350">
              <a:latin typeface="Trebuchet MS"/>
              <a:cs typeface="Trebuchet MS"/>
            </a:endParaRPr>
          </a:p>
          <a:p>
            <a:pPr marL="569595" lvl="1" indent="-213995">
              <a:lnSpc>
                <a:spcPct val="100000"/>
              </a:lnSpc>
              <a:spcBef>
                <a:spcPts val="795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569595" algn="l"/>
              </a:tabLst>
            </a:pP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1.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Compost</a:t>
            </a:r>
            <a:r>
              <a:rPr sz="1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Fundamentals</a:t>
            </a:r>
            <a:endParaRPr sz="1200">
              <a:latin typeface="Trebuchet MS"/>
              <a:cs typeface="Trebuchet MS"/>
            </a:endParaRPr>
          </a:p>
          <a:p>
            <a:pPr marL="569595" lvl="1" indent="-213995">
              <a:lnSpc>
                <a:spcPct val="100000"/>
              </a:lnSpc>
              <a:spcBef>
                <a:spcPts val="805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569595" algn="l"/>
              </a:tabLst>
            </a:pP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2.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Why</a:t>
            </a:r>
            <a:r>
              <a:rPr sz="12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Compost</a:t>
            </a: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Manure?</a:t>
            </a:r>
            <a:endParaRPr sz="1200">
              <a:latin typeface="Trebuchet MS"/>
              <a:cs typeface="Trebuchet MS"/>
            </a:endParaRPr>
          </a:p>
          <a:p>
            <a:pPr marL="569595" lvl="1" indent="-213995">
              <a:lnSpc>
                <a:spcPct val="100000"/>
              </a:lnSpc>
              <a:spcBef>
                <a:spcPts val="795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569595" algn="l"/>
              </a:tabLst>
            </a:pP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3.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Methods</a:t>
            </a:r>
            <a:r>
              <a:rPr sz="1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Process</a:t>
            </a:r>
            <a:r>
              <a:rPr sz="1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Composting</a:t>
            </a:r>
            <a:endParaRPr sz="1200">
              <a:latin typeface="Trebuchet MS"/>
              <a:cs typeface="Trebuchet MS"/>
            </a:endParaRPr>
          </a:p>
          <a:p>
            <a:pPr marL="569595" lvl="1" indent="-213995">
              <a:lnSpc>
                <a:spcPct val="100000"/>
              </a:lnSpc>
              <a:spcBef>
                <a:spcPts val="80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569595" algn="l"/>
              </a:tabLst>
            </a:pP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4.</a:t>
            </a:r>
            <a:r>
              <a:rPr sz="1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Technology</a:t>
            </a:r>
            <a:endParaRPr sz="1200">
              <a:latin typeface="Trebuchet MS"/>
              <a:cs typeface="Trebuchet MS"/>
            </a:endParaRPr>
          </a:p>
          <a:p>
            <a:pPr marL="569595" lvl="1" indent="-213995">
              <a:lnSpc>
                <a:spcPct val="100000"/>
              </a:lnSpc>
              <a:spcBef>
                <a:spcPts val="805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569595" algn="l"/>
              </a:tabLst>
            </a:pP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5.</a:t>
            </a:r>
            <a:r>
              <a:rPr sz="1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Compost</a:t>
            </a:r>
            <a:r>
              <a:rPr sz="12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Utilization/Spreading</a:t>
            </a:r>
            <a:endParaRPr sz="1200">
              <a:latin typeface="Trebuchet MS"/>
              <a:cs typeface="Trebuchet MS"/>
            </a:endParaRPr>
          </a:p>
          <a:p>
            <a:pPr marL="569595" lvl="1" indent="-213995">
              <a:lnSpc>
                <a:spcPct val="100000"/>
              </a:lnSpc>
              <a:spcBef>
                <a:spcPts val="795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569595" algn="l"/>
              </a:tabLst>
            </a:pP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6.</a:t>
            </a:r>
            <a:r>
              <a:rPr sz="1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Compost</a:t>
            </a:r>
            <a:r>
              <a:rPr sz="1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Economics,</a:t>
            </a:r>
            <a:r>
              <a:rPr sz="1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Markets,</a:t>
            </a:r>
            <a:r>
              <a:rPr sz="1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2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Testing</a:t>
            </a:r>
            <a:endParaRPr sz="1200">
              <a:latin typeface="Trebuchet MS"/>
              <a:cs typeface="Trebuchet MS"/>
            </a:endParaRPr>
          </a:p>
          <a:p>
            <a:pPr marL="269875" indent="-257175">
              <a:lnSpc>
                <a:spcPct val="100000"/>
              </a:lnSpc>
              <a:spcBef>
                <a:spcPts val="795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269875" algn="l"/>
              </a:tabLst>
            </a:pP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Nutrient</a:t>
            </a:r>
            <a:r>
              <a:rPr sz="135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404040"/>
                </a:solidFill>
                <a:latin typeface="Trebuchet MS"/>
                <a:cs typeface="Trebuchet MS"/>
              </a:rPr>
              <a:t>Management</a:t>
            </a:r>
            <a:endParaRPr sz="1350">
              <a:latin typeface="Trebuchet MS"/>
              <a:cs typeface="Trebuchet MS"/>
            </a:endParaRPr>
          </a:p>
          <a:p>
            <a:pPr marL="269875" indent="-257175">
              <a:lnSpc>
                <a:spcPct val="100000"/>
              </a:lnSpc>
              <a:spcBef>
                <a:spcPts val="805"/>
              </a:spcBef>
              <a:buClr>
                <a:srgbClr val="90C225"/>
              </a:buClr>
              <a:buSzPct val="77777"/>
              <a:buFont typeface="Wingdings 3"/>
              <a:buChar char=""/>
              <a:tabLst>
                <a:tab pos="269875" algn="l"/>
              </a:tabLst>
            </a:pP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Resources</a:t>
            </a:r>
            <a:r>
              <a:rPr sz="135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350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Assistance</a:t>
            </a:r>
            <a:r>
              <a:rPr sz="135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404040"/>
                </a:solidFill>
                <a:latin typeface="Trebuchet MS"/>
                <a:cs typeface="Trebuchet MS"/>
              </a:rPr>
              <a:t>Opportunities</a:t>
            </a:r>
            <a:endParaRPr sz="135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700861"/>
            <a:ext cx="4571999" cy="23685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322457" y="279394"/>
            <a:ext cx="4353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0795">
              <a:lnSpc>
                <a:spcPct val="100000"/>
              </a:lnSpc>
              <a:spcBef>
                <a:spcPts val="100"/>
              </a:spcBef>
              <a:buSzPct val="94444"/>
              <a:buFont typeface="Arial"/>
              <a:buChar char="•"/>
              <a:tabLst>
                <a:tab pos="12700" algn="l"/>
                <a:tab pos="90805" algn="l"/>
              </a:tabLst>
            </a:pPr>
            <a:r>
              <a:rPr sz="1800" b="1" dirty="0">
                <a:latin typeface="Arial"/>
                <a:cs typeface="Arial"/>
              </a:rPr>
              <a:t>	Webinar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July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10,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2024: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25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participants; </a:t>
            </a:r>
            <a:r>
              <a:rPr sz="1800" dirty="0">
                <a:latin typeface="Arial"/>
                <a:cs typeface="Arial"/>
              </a:rPr>
              <a:t>recording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available.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22457" y="1102354"/>
            <a:ext cx="433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indent="-88900">
              <a:lnSpc>
                <a:spcPct val="100000"/>
              </a:lnSpc>
              <a:spcBef>
                <a:spcPts val="100"/>
              </a:spcBef>
              <a:buSzPct val="94444"/>
              <a:buFont typeface="Arial"/>
              <a:buChar char="•"/>
              <a:tabLst>
                <a:tab pos="91440" algn="l"/>
              </a:tabLst>
            </a:pPr>
            <a:r>
              <a:rPr sz="1800" b="1" dirty="0">
                <a:latin typeface="Arial"/>
                <a:cs typeface="Arial"/>
              </a:rPr>
              <a:t>Webinar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2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May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13,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2025: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22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participants.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7131" y="22352"/>
            <a:ext cx="22669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Field</a:t>
            </a:r>
            <a:r>
              <a:rPr spc="-25" dirty="0"/>
              <a:t> </a:t>
            </a:r>
            <a:r>
              <a:rPr dirty="0"/>
              <a:t>Day</a:t>
            </a:r>
            <a:r>
              <a:rPr spc="-45" dirty="0"/>
              <a:t> </a:t>
            </a:r>
            <a:r>
              <a:rPr spc="-20" dirty="0"/>
              <a:t>2024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9796" y="0"/>
            <a:ext cx="3864203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1018</Words>
  <Application>Microsoft Office PowerPoint</Application>
  <PresentationFormat>On-screen Show (16:9)</PresentationFormat>
  <Paragraphs>148</Paragraphs>
  <Slides>17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Trebuchet MS</vt:lpstr>
      <vt:lpstr>Wingdings</vt:lpstr>
      <vt:lpstr>Wingdings 3</vt:lpstr>
      <vt:lpstr>Office Theme</vt:lpstr>
      <vt:lpstr>New Jersey ManureLink Where to Find What Feeds Your Field</vt:lpstr>
      <vt:lpstr>NJ ManureLink – Background &amp; Need</vt:lpstr>
      <vt:lpstr>NJ ManureLink – Partners</vt:lpstr>
      <vt:lpstr>NJ ManureLink Project Overview</vt:lpstr>
      <vt:lpstr>https://njmanurelink.rutgers.edu/</vt:lpstr>
      <vt:lpstr>Status update Oct. 2025</vt:lpstr>
      <vt:lpstr>Educational Partners</vt:lpstr>
      <vt:lpstr>PowerPoint Presentation</vt:lpstr>
      <vt:lpstr>Field Day 2024</vt:lpstr>
      <vt:lpstr>Field Day 2025</vt:lpstr>
      <vt:lpstr>Opportunities through the Division of Agricultural and Natural Resources Programs</vt:lpstr>
      <vt:lpstr>At the field day, meet your local resources…</vt:lpstr>
      <vt:lpstr>Adapting practices to NJ Farms</vt:lpstr>
      <vt:lpstr>A success story!</vt:lpstr>
      <vt:lpstr>Addressing Nutrient Transport</vt:lpstr>
      <vt:lpstr>Project Outcomes and Benefits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Jersey  Manure Link Course</dc:title>
  <dc:creator>Howland, Sandra</dc:creator>
  <cp:lastModifiedBy>Ray Ledgerwood</cp:lastModifiedBy>
  <cp:revision>1</cp:revision>
  <dcterms:created xsi:type="dcterms:W3CDTF">2025-10-22T22:02:45Z</dcterms:created>
  <dcterms:modified xsi:type="dcterms:W3CDTF">2025-10-28T12:36:20Z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0x01010050ABB0C04E34174D9590FC0D547AD346</vt:lpwstr>
  </property>
  <property fmtid="{D5CDD505-2E9C-101B-9397-08002B2CF9AE}" pid="3" name="Created">
    <vt:filetime>2025-10-22T00:00:00Z</vt:filetime>
  </property>
  <property fmtid="{D5CDD505-2E9C-101B-9397-08002B2CF9AE}" pid="4" name="Creator">
    <vt:lpwstr>Acrobat PDFMaker 25 for PowerPoint</vt:lpwstr>
  </property>
  <property fmtid="{D5CDD505-2E9C-101B-9397-08002B2CF9AE}" pid="5" name="LastSaved">
    <vt:filetime>2025-10-22T00:00:00Z</vt:filetime>
  </property>
  <property fmtid="{D5CDD505-2E9C-101B-9397-08002B2CF9AE}" pid="6" name="Producer">
    <vt:lpwstr>Adobe PDF Library 25.1.20</vt:lpwstr>
  </property>
  <property fmtid="{D5CDD505-2E9C-101B-9397-08002B2CF9AE}" pid="7" name="_activity">
    <vt:lpwstr>{"FileActivityType":"9","FileActivityTimeStamp":"2024-06-05T15:20:26.233Z","FileActivityUsersOnPage":[{"DisplayName":"Howland, Sandra [AG]","Id":"sandra.howland@ag.nj.gov"},{"DisplayName":"Steimle, Kelly [AG]","Id":"kelly.steimle@ag.nj.gov"},{"DisplayName</vt:lpwstr>
  </property>
</Properties>
</file>