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3"/>
  </p:notesMasterIdLst>
  <p:sldIdLst>
    <p:sldId id="256" r:id="rId5"/>
    <p:sldId id="258" r:id="rId6"/>
    <p:sldId id="262" r:id="rId7"/>
    <p:sldId id="263" r:id="rId8"/>
    <p:sldId id="264" r:id="rId9"/>
    <p:sldId id="269" r:id="rId10"/>
    <p:sldId id="270" r:id="rId11"/>
    <p:sldId id="268" r:id="rId12"/>
  </p:sldIdLst>
  <p:sldSz cx="12192000" cy="6858000"/>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nwiddie, Alexandra" initials="DA" lastIdx="1" clrIdx="0">
    <p:extLst>
      <p:ext uri="{19B8F6BF-5375-455C-9EA6-DF929625EA0E}">
        <p15:presenceInfo xmlns:p15="http://schemas.microsoft.com/office/powerpoint/2012/main" userId="S::alexandra.dinwiddie@ncagr.gov::36e60983-b393-410b-9776-fe56211a0362" providerId="AD"/>
      </p:ext>
    </p:extLst>
  </p:cmAuthor>
  <p:cmAuthor id="2" name="Williams, David" initials="WD" lastIdx="1" clrIdx="1">
    <p:extLst>
      <p:ext uri="{19B8F6BF-5375-455C-9EA6-DF929625EA0E}">
        <p15:presenceInfo xmlns:p15="http://schemas.microsoft.com/office/powerpoint/2012/main" userId="S::david.b.williams@ncagr.gov::1e9e2b32-1360-4d12-856c-5f2697d6315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75D249-6964-4EF0-A13D-5C1085B6E3A9}" v="3" dt="2023-09-12T20:02:16.6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6962" autoAdjust="0"/>
    <p:restoredTop sz="94660"/>
  </p:normalViewPr>
  <p:slideViewPr>
    <p:cSldViewPr snapToGrid="0">
      <p:cViewPr varScale="1">
        <p:scale>
          <a:sx n="111" d="100"/>
          <a:sy n="111" d="100"/>
        </p:scale>
        <p:origin x="480" y="96"/>
      </p:cViewPr>
      <p:guideLst/>
    </p:cSldViewPr>
  </p:slideViewPr>
  <p:notesTextViewPr>
    <p:cViewPr>
      <p:scale>
        <a:sx n="3" d="2"/>
        <a:sy n="3" d="2"/>
      </p:scale>
      <p:origin x="0" y="0"/>
    </p:cViewPr>
  </p:notesTextViewPr>
  <p:notesViewPr>
    <p:cSldViewPr snapToGrid="0">
      <p:cViewPr varScale="1">
        <p:scale>
          <a:sx n="83" d="100"/>
          <a:sy n="83" d="100"/>
        </p:scale>
        <p:origin x="3930"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scher, Kristina" userId="7099b033-36c6-46ef-8d10-c7554ff93306" providerId="ADAL" clId="{5675D249-6964-4EF0-A13D-5C1085B6E3A9}"/>
    <pc:docChg chg="undo custSel addSld delSld modSld">
      <pc:chgData name="Fischer, Kristina" userId="7099b033-36c6-46ef-8d10-c7554ff93306" providerId="ADAL" clId="{5675D249-6964-4EF0-A13D-5C1085B6E3A9}" dt="2023-09-12T20:21:55.974" v="6109" actId="2711"/>
      <pc:docMkLst>
        <pc:docMk/>
      </pc:docMkLst>
      <pc:sldChg chg="modSp mod modNotes">
        <pc:chgData name="Fischer, Kristina" userId="7099b033-36c6-46ef-8d10-c7554ff93306" providerId="ADAL" clId="{5675D249-6964-4EF0-A13D-5C1085B6E3A9}" dt="2023-09-12T20:21:44.473" v="6107" actId="1076"/>
        <pc:sldMkLst>
          <pc:docMk/>
          <pc:sldMk cId="1617626503" sldId="256"/>
        </pc:sldMkLst>
        <pc:spChg chg="mod">
          <ac:chgData name="Fischer, Kristina" userId="7099b033-36c6-46ef-8d10-c7554ff93306" providerId="ADAL" clId="{5675D249-6964-4EF0-A13D-5C1085B6E3A9}" dt="2023-09-12T20:21:44.473" v="6107" actId="1076"/>
          <ac:spMkLst>
            <pc:docMk/>
            <pc:sldMk cId="1617626503" sldId="256"/>
            <ac:spMk id="2" creationId="{810FA229-7E0A-47F7-8520-8818B2211206}"/>
          </ac:spMkLst>
        </pc:spChg>
        <pc:spChg chg="mod">
          <ac:chgData name="Fischer, Kristina" userId="7099b033-36c6-46ef-8d10-c7554ff93306" providerId="ADAL" clId="{5675D249-6964-4EF0-A13D-5C1085B6E3A9}" dt="2023-09-12T18:23:47.609" v="104" actId="20577"/>
          <ac:spMkLst>
            <pc:docMk/>
            <pc:sldMk cId="1617626503" sldId="256"/>
            <ac:spMk id="3" creationId="{787D272B-6943-43E9-9BAC-CEA393B37DAA}"/>
          </ac:spMkLst>
        </pc:spChg>
      </pc:sldChg>
      <pc:sldChg chg="del">
        <pc:chgData name="Fischer, Kristina" userId="7099b033-36c6-46ef-8d10-c7554ff93306" providerId="ADAL" clId="{5675D249-6964-4EF0-A13D-5C1085B6E3A9}" dt="2023-09-12T18:27:31.863" v="105" actId="2696"/>
        <pc:sldMkLst>
          <pc:docMk/>
          <pc:sldMk cId="3992248969" sldId="257"/>
        </pc:sldMkLst>
      </pc:sldChg>
      <pc:sldChg chg="modSp mod modNotes">
        <pc:chgData name="Fischer, Kristina" userId="7099b033-36c6-46ef-8d10-c7554ff93306" providerId="ADAL" clId="{5675D249-6964-4EF0-A13D-5C1085B6E3A9}" dt="2023-09-12T20:05:20.817" v="6104" actId="11"/>
        <pc:sldMkLst>
          <pc:docMk/>
          <pc:sldMk cId="1201523656" sldId="258"/>
        </pc:sldMkLst>
        <pc:spChg chg="mod">
          <ac:chgData name="Fischer, Kristina" userId="7099b033-36c6-46ef-8d10-c7554ff93306" providerId="ADAL" clId="{5675D249-6964-4EF0-A13D-5C1085B6E3A9}" dt="2023-09-12T20:05:20.817" v="6104" actId="11"/>
          <ac:spMkLst>
            <pc:docMk/>
            <pc:sldMk cId="1201523656" sldId="258"/>
            <ac:spMk id="3" creationId="{275C890A-4663-45E0-B00E-AB24C7E0E1F0}"/>
          </ac:spMkLst>
        </pc:spChg>
      </pc:sldChg>
      <pc:sldChg chg="del">
        <pc:chgData name="Fischer, Kristina" userId="7099b033-36c6-46ef-8d10-c7554ff93306" providerId="ADAL" clId="{5675D249-6964-4EF0-A13D-5C1085B6E3A9}" dt="2023-09-12T18:27:53.355" v="106" actId="2696"/>
        <pc:sldMkLst>
          <pc:docMk/>
          <pc:sldMk cId="248266252" sldId="259"/>
        </pc:sldMkLst>
      </pc:sldChg>
      <pc:sldChg chg="del">
        <pc:chgData name="Fischer, Kristina" userId="7099b033-36c6-46ef-8d10-c7554ff93306" providerId="ADAL" clId="{5675D249-6964-4EF0-A13D-5C1085B6E3A9}" dt="2023-09-12T18:27:57.972" v="107" actId="2696"/>
        <pc:sldMkLst>
          <pc:docMk/>
          <pc:sldMk cId="517322180" sldId="260"/>
        </pc:sldMkLst>
      </pc:sldChg>
      <pc:sldChg chg="del">
        <pc:chgData name="Fischer, Kristina" userId="7099b033-36c6-46ef-8d10-c7554ff93306" providerId="ADAL" clId="{5675D249-6964-4EF0-A13D-5C1085B6E3A9}" dt="2023-09-12T18:31:30.308" v="108" actId="2696"/>
        <pc:sldMkLst>
          <pc:docMk/>
          <pc:sldMk cId="3420309344" sldId="261"/>
        </pc:sldMkLst>
      </pc:sldChg>
      <pc:sldChg chg="modSp mod delCm modCm modNotes">
        <pc:chgData name="Fischer, Kristina" userId="7099b033-36c6-46ef-8d10-c7554ff93306" providerId="ADAL" clId="{5675D249-6964-4EF0-A13D-5C1085B6E3A9}" dt="2023-09-12T19:39:14.981" v="3906" actId="20577"/>
        <pc:sldMkLst>
          <pc:docMk/>
          <pc:sldMk cId="3670492592" sldId="262"/>
        </pc:sldMkLst>
        <pc:spChg chg="mod">
          <ac:chgData name="Fischer, Kristina" userId="7099b033-36c6-46ef-8d10-c7554ff93306" providerId="ADAL" clId="{5675D249-6964-4EF0-A13D-5C1085B6E3A9}" dt="2023-09-12T18:36:47.008" v="245" actId="207"/>
          <ac:spMkLst>
            <pc:docMk/>
            <pc:sldMk cId="3670492592" sldId="262"/>
            <ac:spMk id="2" creationId="{1CE00BF7-FE02-471C-94B5-568BCA2EECB2}"/>
          </ac:spMkLst>
        </pc:spChg>
        <pc:spChg chg="mod">
          <ac:chgData name="Fischer, Kristina" userId="7099b033-36c6-46ef-8d10-c7554ff93306" providerId="ADAL" clId="{5675D249-6964-4EF0-A13D-5C1085B6E3A9}" dt="2023-09-12T19:36:29.618" v="3126" actId="20577"/>
          <ac:spMkLst>
            <pc:docMk/>
            <pc:sldMk cId="3670492592" sldId="262"/>
            <ac:spMk id="3" creationId="{689FC166-47F0-4EF4-895C-C417115860DE}"/>
          </ac:spMkLst>
        </pc:spChg>
      </pc:sldChg>
      <pc:sldChg chg="modSp mod delCm modNotes">
        <pc:chgData name="Fischer, Kristina" userId="7099b033-36c6-46ef-8d10-c7554ff93306" providerId="ADAL" clId="{5675D249-6964-4EF0-A13D-5C1085B6E3A9}" dt="2023-09-12T19:41:29.677" v="4086" actId="20577"/>
        <pc:sldMkLst>
          <pc:docMk/>
          <pc:sldMk cId="1687063878" sldId="263"/>
        </pc:sldMkLst>
        <pc:spChg chg="mod">
          <ac:chgData name="Fischer, Kristina" userId="7099b033-36c6-46ef-8d10-c7554ff93306" providerId="ADAL" clId="{5675D249-6964-4EF0-A13D-5C1085B6E3A9}" dt="2023-09-12T19:12:16.539" v="1021" actId="20577"/>
          <ac:spMkLst>
            <pc:docMk/>
            <pc:sldMk cId="1687063878" sldId="263"/>
            <ac:spMk id="3" creationId="{0A26DA01-1BB6-4013-B86E-6A8D9E32DA06}"/>
          </ac:spMkLst>
        </pc:spChg>
      </pc:sldChg>
      <pc:sldChg chg="modSp mod modNotes">
        <pc:chgData name="Fischer, Kristina" userId="7099b033-36c6-46ef-8d10-c7554ff93306" providerId="ADAL" clId="{5675D249-6964-4EF0-A13D-5C1085B6E3A9}" dt="2023-09-12T19:58:52.643" v="5947" actId="20577"/>
        <pc:sldMkLst>
          <pc:docMk/>
          <pc:sldMk cId="909749660" sldId="264"/>
        </pc:sldMkLst>
        <pc:spChg chg="mod">
          <ac:chgData name="Fischer, Kristina" userId="7099b033-36c6-46ef-8d10-c7554ff93306" providerId="ADAL" clId="{5675D249-6964-4EF0-A13D-5C1085B6E3A9}" dt="2023-09-12T19:44:54.675" v="4363" actId="20577"/>
          <ac:spMkLst>
            <pc:docMk/>
            <pc:sldMk cId="909749660" sldId="264"/>
            <ac:spMk id="3" creationId="{558F8025-5345-4B5A-A16B-FD4E48FC4114}"/>
          </ac:spMkLst>
        </pc:spChg>
      </pc:sldChg>
      <pc:sldChg chg="del">
        <pc:chgData name="Fischer, Kristina" userId="7099b033-36c6-46ef-8d10-c7554ff93306" providerId="ADAL" clId="{5675D249-6964-4EF0-A13D-5C1085B6E3A9}" dt="2023-09-12T18:34:34.844" v="237" actId="2696"/>
        <pc:sldMkLst>
          <pc:docMk/>
          <pc:sldMk cId="4232927338" sldId="265"/>
        </pc:sldMkLst>
      </pc:sldChg>
      <pc:sldChg chg="del">
        <pc:chgData name="Fischer, Kristina" userId="7099b033-36c6-46ef-8d10-c7554ff93306" providerId="ADAL" clId="{5675D249-6964-4EF0-A13D-5C1085B6E3A9}" dt="2023-09-12T18:34:40.092" v="238" actId="2696"/>
        <pc:sldMkLst>
          <pc:docMk/>
          <pc:sldMk cId="3328901299" sldId="266"/>
        </pc:sldMkLst>
      </pc:sldChg>
      <pc:sldChg chg="del">
        <pc:chgData name="Fischer, Kristina" userId="7099b033-36c6-46ef-8d10-c7554ff93306" providerId="ADAL" clId="{5675D249-6964-4EF0-A13D-5C1085B6E3A9}" dt="2023-09-12T18:34:52.975" v="239" actId="2696"/>
        <pc:sldMkLst>
          <pc:docMk/>
          <pc:sldMk cId="3197720172" sldId="267"/>
        </pc:sldMkLst>
      </pc:sldChg>
      <pc:sldChg chg="addSp modSp mod modNotes">
        <pc:chgData name="Fischer, Kristina" userId="7099b033-36c6-46ef-8d10-c7554ff93306" providerId="ADAL" clId="{5675D249-6964-4EF0-A13D-5C1085B6E3A9}" dt="2023-09-12T20:21:55.974" v="6109" actId="2711"/>
        <pc:sldMkLst>
          <pc:docMk/>
          <pc:sldMk cId="3155069770" sldId="268"/>
        </pc:sldMkLst>
        <pc:spChg chg="mod">
          <ac:chgData name="Fischer, Kristina" userId="7099b033-36c6-46ef-8d10-c7554ff93306" providerId="ADAL" clId="{5675D249-6964-4EF0-A13D-5C1085B6E3A9}" dt="2023-09-12T19:14:22.020" v="1079" actId="20577"/>
          <ac:spMkLst>
            <pc:docMk/>
            <pc:sldMk cId="3155069770" sldId="268"/>
            <ac:spMk id="2" creationId="{D1F1A420-59BC-4B3D-97A8-C4A5452A8F54}"/>
          </ac:spMkLst>
        </pc:spChg>
        <pc:spChg chg="add mod">
          <ac:chgData name="Fischer, Kristina" userId="7099b033-36c6-46ef-8d10-c7554ff93306" providerId="ADAL" clId="{5675D249-6964-4EF0-A13D-5C1085B6E3A9}" dt="2023-09-12T20:21:55.974" v="6109" actId="2711"/>
          <ac:spMkLst>
            <pc:docMk/>
            <pc:sldMk cId="3155069770" sldId="268"/>
            <ac:spMk id="4" creationId="{960C1385-FD56-5307-D14A-A9DEE90542BA}"/>
          </ac:spMkLst>
        </pc:spChg>
      </pc:sldChg>
      <pc:sldChg chg="modSp new mod modNotes">
        <pc:chgData name="Fischer, Kristina" userId="7099b033-36c6-46ef-8d10-c7554ff93306" providerId="ADAL" clId="{5675D249-6964-4EF0-A13D-5C1085B6E3A9}" dt="2023-09-12T19:47:25.060" v="4612" actId="20577"/>
        <pc:sldMkLst>
          <pc:docMk/>
          <pc:sldMk cId="554960721" sldId="269"/>
        </pc:sldMkLst>
        <pc:spChg chg="mod">
          <ac:chgData name="Fischer, Kristina" userId="7099b033-36c6-46ef-8d10-c7554ff93306" providerId="ADAL" clId="{5675D249-6964-4EF0-A13D-5C1085B6E3A9}" dt="2023-09-12T18:39:01.055" v="276" actId="1076"/>
          <ac:spMkLst>
            <pc:docMk/>
            <pc:sldMk cId="554960721" sldId="269"/>
            <ac:spMk id="2" creationId="{7FDD6086-FB9B-4567-46C7-C000BB8E0F0A}"/>
          </ac:spMkLst>
        </pc:spChg>
        <pc:spChg chg="mod">
          <ac:chgData name="Fischer, Kristina" userId="7099b033-36c6-46ef-8d10-c7554ff93306" providerId="ADAL" clId="{5675D249-6964-4EF0-A13D-5C1085B6E3A9}" dt="2023-09-12T19:47:25.060" v="4612" actId="20577"/>
          <ac:spMkLst>
            <pc:docMk/>
            <pc:sldMk cId="554960721" sldId="269"/>
            <ac:spMk id="3" creationId="{947853F0-6589-FBD5-4F7B-26B0D7A24020}"/>
          </ac:spMkLst>
        </pc:spChg>
      </pc:sldChg>
      <pc:sldChg chg="modSp new mod modNotes">
        <pc:chgData name="Fischer, Kristina" userId="7099b033-36c6-46ef-8d10-c7554ff93306" providerId="ADAL" clId="{5675D249-6964-4EF0-A13D-5C1085B6E3A9}" dt="2023-09-12T19:52:09.674" v="4888" actId="20577"/>
        <pc:sldMkLst>
          <pc:docMk/>
          <pc:sldMk cId="4154315622" sldId="270"/>
        </pc:sldMkLst>
        <pc:spChg chg="mod">
          <ac:chgData name="Fischer, Kristina" userId="7099b033-36c6-46ef-8d10-c7554ff93306" providerId="ADAL" clId="{5675D249-6964-4EF0-A13D-5C1085B6E3A9}" dt="2023-09-12T18:58:19.202" v="491" actId="1076"/>
          <ac:spMkLst>
            <pc:docMk/>
            <pc:sldMk cId="4154315622" sldId="270"/>
            <ac:spMk id="2" creationId="{053E3662-B086-F06A-99A4-655A7D63D2CA}"/>
          </ac:spMkLst>
        </pc:spChg>
        <pc:spChg chg="mod">
          <ac:chgData name="Fischer, Kristina" userId="7099b033-36c6-46ef-8d10-c7554ff93306" providerId="ADAL" clId="{5675D249-6964-4EF0-A13D-5C1085B6E3A9}" dt="2023-09-12T19:50:38.487" v="4782" actId="15"/>
          <ac:spMkLst>
            <pc:docMk/>
            <pc:sldMk cId="4154315622" sldId="270"/>
            <ac:spMk id="3" creationId="{FCFEA28A-CE9A-3732-CADE-164650146BA1}"/>
          </ac:spMkLst>
        </pc:spChg>
      </pc:sldChg>
    </pc:docChg>
  </pc:docChgLst>
  <pc:docChgLst>
    <pc:chgData name="Fischer, Kristina" userId="7099b033-36c6-46ef-8d10-c7554ff93306" providerId="ADAL" clId="{192084D1-EB28-480F-9B47-7139D505C0F5}"/>
    <pc:docChg chg="modSld">
      <pc:chgData name="Fischer, Kristina" userId="7099b033-36c6-46ef-8d10-c7554ff93306" providerId="ADAL" clId="{192084D1-EB28-480F-9B47-7139D505C0F5}" dt="2023-09-13T15:02:57.025" v="496" actId="20577"/>
      <pc:docMkLst>
        <pc:docMk/>
      </pc:docMkLst>
      <pc:sldChg chg="modSp mod">
        <pc:chgData name="Fischer, Kristina" userId="7099b033-36c6-46ef-8d10-c7554ff93306" providerId="ADAL" clId="{192084D1-EB28-480F-9B47-7139D505C0F5}" dt="2023-09-13T12:10:22.200" v="28" actId="20577"/>
        <pc:sldMkLst>
          <pc:docMk/>
          <pc:sldMk cId="1617626503" sldId="256"/>
        </pc:sldMkLst>
        <pc:spChg chg="mod">
          <ac:chgData name="Fischer, Kristina" userId="7099b033-36c6-46ef-8d10-c7554ff93306" providerId="ADAL" clId="{192084D1-EB28-480F-9B47-7139D505C0F5}" dt="2023-09-13T12:10:22.200" v="28" actId="20577"/>
          <ac:spMkLst>
            <pc:docMk/>
            <pc:sldMk cId="1617626503" sldId="256"/>
            <ac:spMk id="3" creationId="{787D272B-6943-43E9-9BAC-CEA393B37DAA}"/>
          </ac:spMkLst>
        </pc:spChg>
      </pc:sldChg>
      <pc:sldChg chg="modNotes">
        <pc:chgData name="Fischer, Kristina" userId="7099b033-36c6-46ef-8d10-c7554ff93306" providerId="ADAL" clId="{192084D1-EB28-480F-9B47-7139D505C0F5}" dt="2023-09-13T12:15:26.385" v="154" actId="20577"/>
        <pc:sldMkLst>
          <pc:docMk/>
          <pc:sldMk cId="3670492592" sldId="262"/>
        </pc:sldMkLst>
      </pc:sldChg>
      <pc:sldChg chg="modNotes">
        <pc:chgData name="Fischer, Kristina" userId="7099b033-36c6-46ef-8d10-c7554ff93306" providerId="ADAL" clId="{192084D1-EB28-480F-9B47-7139D505C0F5}" dt="2023-09-13T12:17:57.897" v="204" actId="20577"/>
        <pc:sldMkLst>
          <pc:docMk/>
          <pc:sldMk cId="1687063878" sldId="263"/>
        </pc:sldMkLst>
      </pc:sldChg>
      <pc:sldChg chg="modNotes">
        <pc:chgData name="Fischer, Kristina" userId="7099b033-36c6-46ef-8d10-c7554ff93306" providerId="ADAL" clId="{192084D1-EB28-480F-9B47-7139D505C0F5}" dt="2023-09-13T15:02:57.025" v="496" actId="20577"/>
        <pc:sldMkLst>
          <pc:docMk/>
          <pc:sldMk cId="909749660" sldId="264"/>
        </pc:sldMkLst>
      </pc:sldChg>
      <pc:sldChg chg="modSp mod modNotes">
        <pc:chgData name="Fischer, Kristina" userId="7099b033-36c6-46ef-8d10-c7554ff93306" providerId="ADAL" clId="{192084D1-EB28-480F-9B47-7139D505C0F5}" dt="2023-09-13T12:21:44.134" v="457" actId="20577"/>
        <pc:sldMkLst>
          <pc:docMk/>
          <pc:sldMk cId="4154315622" sldId="270"/>
        </pc:sldMkLst>
        <pc:spChg chg="mod">
          <ac:chgData name="Fischer, Kristina" userId="7099b033-36c6-46ef-8d10-c7554ff93306" providerId="ADAL" clId="{192084D1-EB28-480F-9B47-7139D505C0F5}" dt="2023-09-13T12:13:04.023" v="48" actId="20577"/>
          <ac:spMkLst>
            <pc:docMk/>
            <pc:sldMk cId="4154315622" sldId="270"/>
            <ac:spMk id="3" creationId="{FCFEA28A-CE9A-3732-CADE-164650146BA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7311"/>
          </a:xfrm>
          <a:prstGeom prst="rect">
            <a:avLst/>
          </a:prstGeom>
        </p:spPr>
        <p:txBody>
          <a:bodyPr vert="horz" lIns="91440" tIns="45720" rIns="91440" bIns="45720" rtlCol="0"/>
          <a:lstStyle>
            <a:lvl1pPr algn="r">
              <a:defRPr sz="1200"/>
            </a:lvl1pPr>
          </a:lstStyle>
          <a:p>
            <a:fld id="{DA36E2C6-2CBB-4E11-B49C-ED40D592A2E3}" type="datetimeFigureOut">
              <a:rPr lang="en-US" smtClean="0"/>
              <a:t>9/13/2023</a:t>
            </a:fld>
            <a:endParaRPr lang="en-US"/>
          </a:p>
        </p:txBody>
      </p:sp>
      <p:sp>
        <p:nvSpPr>
          <p:cNvPr id="4" name="Slide Image Placeholder 3"/>
          <p:cNvSpPr>
            <a:spLocks noGrp="1" noRot="1" noChangeAspect="1"/>
          </p:cNvSpPr>
          <p:nvPr>
            <p:ph type="sldImg" idx="2"/>
          </p:nvPr>
        </p:nvSpPr>
        <p:spPr>
          <a:xfrm>
            <a:off x="635000" y="1163638"/>
            <a:ext cx="5588000" cy="3143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82296"/>
            <a:ext cx="5486400" cy="366733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4"/>
            <a:ext cx="2971800" cy="467310"/>
          </a:xfrm>
          <a:prstGeom prst="rect">
            <a:avLst/>
          </a:prstGeom>
        </p:spPr>
        <p:txBody>
          <a:bodyPr vert="horz" lIns="91440" tIns="45720" rIns="91440" bIns="45720" rtlCol="0" anchor="b"/>
          <a:lstStyle>
            <a:lvl1pPr algn="r">
              <a:defRPr sz="1200"/>
            </a:lvl1pPr>
          </a:lstStyle>
          <a:p>
            <a:fld id="{EEE62FD2-856F-4A35-92DA-676AB51F3CD6}" type="slidenum">
              <a:rPr lang="en-US" smtClean="0"/>
              <a:t>‹#›</a:t>
            </a:fld>
            <a:endParaRPr lang="en-US"/>
          </a:p>
        </p:txBody>
      </p:sp>
    </p:spTree>
    <p:extLst>
      <p:ext uri="{BB962C8B-B14F-4D97-AF65-F5344CB8AC3E}">
        <p14:creationId xmlns:p14="http://schemas.microsoft.com/office/powerpoint/2010/main" val="3270583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a:t>
            </a:r>
          </a:p>
          <a:p>
            <a:endParaRPr lang="en-US" dirty="0"/>
          </a:p>
          <a:p>
            <a:r>
              <a:rPr lang="en-US" dirty="0"/>
              <a:t>My name is Kristina Fischer and I’m one of two Eastern Region Coordinators for the North Carolina Division of Soil &amp; Water Conservation.</a:t>
            </a:r>
          </a:p>
          <a:p>
            <a:endParaRPr lang="en-US" dirty="0"/>
          </a:p>
          <a:p>
            <a:r>
              <a:rPr lang="en-US" dirty="0"/>
              <a:t>My counterpart and I serve 33 local soil and water conservation districts, and support district programs and activities as a resource and a liaison between the district (or County) offices and our state office in Raleigh.</a:t>
            </a:r>
          </a:p>
          <a:p>
            <a:endParaRPr lang="en-US" dirty="0"/>
          </a:p>
          <a:p>
            <a:r>
              <a:rPr lang="en-US" dirty="0"/>
              <a:t>One of my primary responsibilities is training and development for district board supervisors as staff…</a:t>
            </a:r>
          </a:p>
          <a:p>
            <a:endParaRPr lang="en-US" dirty="0"/>
          </a:p>
          <a:p>
            <a:endParaRPr lang="en-US" dirty="0"/>
          </a:p>
          <a:p>
            <a:r>
              <a:rPr lang="en-US" dirty="0"/>
              <a:t>A little bit about North Carolina districts – we have 96 local soil and water conservation district boards.  Boards are comprised of five members; three elected and two appointed.  Board members serve four-year terms.</a:t>
            </a:r>
          </a:p>
          <a:p>
            <a:endParaRPr lang="en-US" dirty="0"/>
          </a:p>
          <a:p>
            <a:r>
              <a:rPr lang="en-US" dirty="0"/>
              <a:t>This morning, I’m going to share a little with you about North Carolina’s Supervisor Training Program.</a:t>
            </a:r>
          </a:p>
        </p:txBody>
      </p:sp>
      <p:sp>
        <p:nvSpPr>
          <p:cNvPr id="4" name="Slide Number Placeholder 3"/>
          <p:cNvSpPr>
            <a:spLocks noGrp="1"/>
          </p:cNvSpPr>
          <p:nvPr>
            <p:ph type="sldNum" sz="quarter" idx="5"/>
          </p:nvPr>
        </p:nvSpPr>
        <p:spPr/>
        <p:txBody>
          <a:bodyPr/>
          <a:lstStyle/>
          <a:p>
            <a:fld id="{EEE62FD2-856F-4A35-92DA-676AB51F3CD6}" type="slidenum">
              <a:rPr lang="en-US" smtClean="0"/>
              <a:t>1</a:t>
            </a:fld>
            <a:endParaRPr lang="en-US"/>
          </a:p>
        </p:txBody>
      </p:sp>
    </p:spTree>
    <p:extLst>
      <p:ext uri="{BB962C8B-B14F-4D97-AF65-F5344CB8AC3E}">
        <p14:creationId xmlns:p14="http://schemas.microsoft.com/office/powerpoint/2010/main" val="1224692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2018, North Carolina enacted General Statute 139-7.2…</a:t>
            </a:r>
          </a:p>
          <a:p>
            <a:endParaRPr lang="en-US" dirty="0"/>
          </a:p>
          <a:p>
            <a:r>
              <a:rPr lang="en-US" dirty="0"/>
              <a:t>As you can see, the statute provides the hours required per term (six), and outlines the topics that are approved (soil, water, and natural resources conservation, and duties and responsibilities of supervisors)</a:t>
            </a:r>
          </a:p>
          <a:p>
            <a:endParaRPr lang="en-US" dirty="0"/>
          </a:p>
          <a:p>
            <a:endParaRPr lang="en-US" dirty="0"/>
          </a:p>
        </p:txBody>
      </p:sp>
      <p:sp>
        <p:nvSpPr>
          <p:cNvPr id="4" name="Slide Number Placeholder 3"/>
          <p:cNvSpPr>
            <a:spLocks noGrp="1"/>
          </p:cNvSpPr>
          <p:nvPr>
            <p:ph type="sldNum" sz="quarter" idx="5"/>
          </p:nvPr>
        </p:nvSpPr>
        <p:spPr/>
        <p:txBody>
          <a:bodyPr/>
          <a:lstStyle/>
          <a:p>
            <a:fld id="{EEE62FD2-856F-4A35-92DA-676AB51F3CD6}" type="slidenum">
              <a:rPr lang="en-US" smtClean="0"/>
              <a:t>2</a:t>
            </a:fld>
            <a:endParaRPr lang="en-US"/>
          </a:p>
        </p:txBody>
      </p:sp>
    </p:spTree>
    <p:extLst>
      <p:ext uri="{BB962C8B-B14F-4D97-AF65-F5344CB8AC3E}">
        <p14:creationId xmlns:p14="http://schemas.microsoft.com/office/powerpoint/2010/main" val="2686983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quite a bit of homework by our Commission, in March of 2022, rules were established to outline compliance with the law.</a:t>
            </a:r>
          </a:p>
          <a:p>
            <a:endParaRPr lang="en-US" dirty="0"/>
          </a:p>
          <a:p>
            <a:r>
              <a:rPr lang="en-US" dirty="0"/>
              <a:t>All Supervisors, whether elected or appointed, are required to secure a minimum of six STCs per term. The period for this requirement is based on a standard term of office and will run from the first Monday in December in even years, until the first Monday in December four years later. </a:t>
            </a:r>
          </a:p>
          <a:p>
            <a:endParaRPr lang="en-US" dirty="0"/>
          </a:p>
          <a:p>
            <a:r>
              <a:rPr lang="en-US" dirty="0"/>
              <a:t>The rules also require one-time participation in a mandatory Basic Training  course.   </a:t>
            </a:r>
          </a:p>
          <a:p>
            <a:endParaRPr lang="en-US" dirty="0"/>
          </a:p>
          <a:p>
            <a:r>
              <a:rPr lang="en-US" dirty="0"/>
              <a:t>Credit is assigned as 1 STC being equal to 1 hour of actual class or field instruction that deals with content relevant to the categories being requested for credit. </a:t>
            </a:r>
          </a:p>
          <a:p>
            <a:endParaRPr lang="en-US" dirty="0"/>
          </a:p>
          <a:p>
            <a:r>
              <a:rPr lang="en-US" dirty="0"/>
              <a:t>The Commission retains the authority to limit the number and / or frequency of hours that can be assigned for courses, events or training types. There is a 15-minute minimum and STCs are approved in quarter hour increments. </a:t>
            </a:r>
          </a:p>
          <a:p>
            <a:endParaRPr lang="en-US" dirty="0"/>
          </a:p>
        </p:txBody>
      </p:sp>
      <p:sp>
        <p:nvSpPr>
          <p:cNvPr id="4" name="Slide Number Placeholder 3"/>
          <p:cNvSpPr>
            <a:spLocks noGrp="1"/>
          </p:cNvSpPr>
          <p:nvPr>
            <p:ph type="sldNum" sz="quarter" idx="5"/>
          </p:nvPr>
        </p:nvSpPr>
        <p:spPr/>
        <p:txBody>
          <a:bodyPr/>
          <a:lstStyle/>
          <a:p>
            <a:fld id="{EEE62FD2-856F-4A35-92DA-676AB51F3CD6}" type="slidenum">
              <a:rPr lang="en-US" smtClean="0"/>
              <a:t>3</a:t>
            </a:fld>
            <a:endParaRPr lang="en-US"/>
          </a:p>
        </p:txBody>
      </p:sp>
    </p:spTree>
    <p:extLst>
      <p:ext uri="{BB962C8B-B14F-4D97-AF65-F5344CB8AC3E}">
        <p14:creationId xmlns:p14="http://schemas.microsoft.com/office/powerpoint/2010/main" val="1873908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82296"/>
            <a:ext cx="5486400" cy="4182418"/>
          </a:xfrm>
        </p:spPr>
        <p:txBody>
          <a:bodyPr/>
          <a:lstStyle/>
          <a:p>
            <a:r>
              <a:rPr lang="en-US" dirty="0"/>
              <a:t>The Commission recognizes that the duties and responsibilities of Supervisors are broad, and natural resource conservation concerns vary from district to district.</a:t>
            </a:r>
          </a:p>
          <a:p>
            <a:endParaRPr lang="en-US" dirty="0"/>
          </a:p>
          <a:p>
            <a:r>
              <a:rPr lang="en-US" dirty="0"/>
              <a:t>Several activities may qualify for training credit when they meet the objective of the training program. Potential delivery methods for Supervisor training include:</a:t>
            </a:r>
          </a:p>
          <a:p>
            <a:endParaRPr lang="en-US" dirty="0"/>
          </a:p>
          <a:p>
            <a:r>
              <a:rPr lang="en-US" dirty="0"/>
              <a:t>The Basic Training for Soil and Water Conservation District Supervisors course</a:t>
            </a:r>
          </a:p>
          <a:p>
            <a:endParaRPr lang="en-US" dirty="0"/>
          </a:p>
          <a:p>
            <a:r>
              <a:rPr lang="en-US" dirty="0"/>
              <a:t>The Association’s Annual State Meeting, and Area Spring and Fall Meetings.  The agendas for these activities will be reviewed by the Division; where educational topics related to soil, water and natural resources conservation, or duties and responsibilities of district supervisors are included, corresponding credits will be awarded.  Participation will be tracked by the Division, using registration lists and sign-in sheets for the activities.</a:t>
            </a:r>
          </a:p>
          <a:p>
            <a:endParaRPr lang="en-US" dirty="0"/>
          </a:p>
          <a:p>
            <a:r>
              <a:rPr lang="en-US" dirty="0"/>
              <a:t>In general, supervisors can expect 6 hours of credit for the Basic Training; between 5 and 10 hours for the Annual Meeting, depending upon activities where they participate; and between 2.5 and 3.5 for Area Meetings, depending upon agenda topics.</a:t>
            </a:r>
          </a:p>
          <a:p>
            <a:endParaRPr lang="en-US" dirty="0"/>
          </a:p>
          <a:p>
            <a:r>
              <a:rPr lang="en-US" dirty="0"/>
              <a:t>In addition, training credits may be secured locally. For board meetings, outside speakers may be invited to speak on topics approved for training credit (including soil, water and natural resources conservation, or the duties and responsibilities of district supervisors).  Or, the district may wish to view one of the presentations in our online District Board Training Library and have a discussion about the information shared.  </a:t>
            </a:r>
          </a:p>
          <a:p>
            <a:endParaRPr lang="en-US" dirty="0"/>
          </a:p>
          <a:p>
            <a:r>
              <a:rPr lang="en-US" dirty="0"/>
              <a:t>The district may also sponsor a local classroom or field day training – if NRCS Certified Conservation Planner credits are awarded for participants, an equivalent number of Supervisor Training Credits can be awarded.  The Division Regional Coordinators request these local training credits on behalf of board members when local group training activities are conducted.</a:t>
            </a:r>
            <a:endParaRPr lang="en-US" dirty="0">
              <a:cs typeface="Calibri"/>
            </a:endParaRPr>
          </a:p>
          <a:p>
            <a:endParaRPr lang="en-US" dirty="0"/>
          </a:p>
          <a:p>
            <a:r>
              <a:rPr lang="en-US" dirty="0"/>
              <a:t>Lastly, when the Commission sponsors field tours, Supervisor Training Credits are awarded as appropriate.  These training opportunities are advertised on our District listserv when they are available.</a:t>
            </a:r>
          </a:p>
          <a:p>
            <a:endParaRPr lang="en-US" dirty="0">
              <a:cs typeface="Calibri"/>
            </a:endParaRPr>
          </a:p>
          <a:p>
            <a:r>
              <a:rPr lang="en-US" dirty="0">
                <a:cs typeface="Calibri"/>
              </a:rPr>
              <a:t>Regional Coordinators, like myself, are responsible to help with local training topic approvals.</a:t>
            </a:r>
          </a:p>
        </p:txBody>
      </p:sp>
      <p:sp>
        <p:nvSpPr>
          <p:cNvPr id="4" name="Slide Number Placeholder 3"/>
          <p:cNvSpPr>
            <a:spLocks noGrp="1"/>
          </p:cNvSpPr>
          <p:nvPr>
            <p:ph type="sldNum" sz="quarter" idx="5"/>
          </p:nvPr>
        </p:nvSpPr>
        <p:spPr/>
        <p:txBody>
          <a:bodyPr/>
          <a:lstStyle/>
          <a:p>
            <a:fld id="{EEE62FD2-856F-4A35-92DA-676AB51F3CD6}" type="slidenum">
              <a:rPr lang="en-US" smtClean="0"/>
              <a:t>4</a:t>
            </a:fld>
            <a:endParaRPr lang="en-US" dirty="0"/>
          </a:p>
        </p:txBody>
      </p:sp>
    </p:spTree>
    <p:extLst>
      <p:ext uri="{BB962C8B-B14F-4D97-AF65-F5344CB8AC3E}">
        <p14:creationId xmlns:p14="http://schemas.microsoft.com/office/powerpoint/2010/main" val="18620758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most training events are non-mandatory, the program rules have established Basic Training for Soil and Water Conservation District Supervisors as a mandatory training.  This course provides introduction and exploration of the legal and statutory requirements of districts and Supervisors, including District Law (NC General Statute 139), Public Records Law (NC General Statute 132), Open Meetings Law (NC General Statute 143, Article 33 C), and more. </a:t>
            </a:r>
          </a:p>
          <a:p>
            <a:endParaRPr lang="en-US" dirty="0"/>
          </a:p>
          <a:p>
            <a:r>
              <a:rPr lang="en-US" dirty="0"/>
              <a:t>The course is required as an introduction for all Supervisors, and encouraged at least once every two terms.</a:t>
            </a:r>
          </a:p>
          <a:p>
            <a:endParaRPr lang="en-US" dirty="0"/>
          </a:p>
          <a:p>
            <a:r>
              <a:rPr lang="en-US" dirty="0"/>
              <a:t>Newly appointed and elected Supervisors are required to obtain the training at the next scheduled offering in their region, </a:t>
            </a:r>
            <a:r>
              <a:rPr lang="en-US"/>
              <a:t>generally within their first year. </a:t>
            </a:r>
            <a:endParaRPr lang="en-US" dirty="0"/>
          </a:p>
          <a:p>
            <a:endParaRPr lang="en-US" dirty="0"/>
          </a:p>
          <a:p>
            <a:r>
              <a:rPr lang="en-US" dirty="0"/>
              <a:t>Appointed Supervisors serving prior to December 2022 were required to provide documentation that they had attended the training previously to qualify for reappointment. </a:t>
            </a:r>
          </a:p>
          <a:p>
            <a:endParaRPr lang="en-US" dirty="0"/>
          </a:p>
          <a:p>
            <a:r>
              <a:rPr lang="en-US" dirty="0"/>
              <a:t>Elected Supervisors serving prior to December 2022 were encouraged to complete the training before the expiration of their term. Upon re-election in 2022 or beyond, Supervisors are required to attend the training within their first year of election (2023), or to provide documentation that they have attended the training previously. </a:t>
            </a:r>
          </a:p>
          <a:p>
            <a:endParaRPr lang="en-US" dirty="0"/>
          </a:p>
          <a:p>
            <a:r>
              <a:rPr lang="en-US" dirty="0"/>
              <a:t>Previous participation in the Basic Training is honored to allow supervisors to meet this mandatory training requirement.  It should be noted that when this course is taken, credit is given both for the mandatory training requirement, and the six hours of training required for the term.</a:t>
            </a:r>
          </a:p>
          <a:p>
            <a:endParaRPr lang="en-US" dirty="0">
              <a:cs typeface="Calibri"/>
            </a:endParaRPr>
          </a:p>
          <a:p>
            <a:r>
              <a:rPr lang="en-US" dirty="0">
                <a:cs typeface="Calibri"/>
              </a:rPr>
              <a:t>In 2023, this Basic Training course was offered 5 times; once in conjunction with our Association’s Annual Meeting; 3 regional offerings in February; and one statewide offering in July.  We had 114 district supervisors to participate in Basic Training in 2023.  23.2% of our serving board members.</a:t>
            </a:r>
          </a:p>
        </p:txBody>
      </p:sp>
      <p:sp>
        <p:nvSpPr>
          <p:cNvPr id="4" name="Slide Number Placeholder 3"/>
          <p:cNvSpPr>
            <a:spLocks noGrp="1"/>
          </p:cNvSpPr>
          <p:nvPr>
            <p:ph type="sldNum" sz="quarter" idx="5"/>
          </p:nvPr>
        </p:nvSpPr>
        <p:spPr>
          <a:xfrm>
            <a:off x="3884613" y="8859617"/>
            <a:ext cx="2971800" cy="467310"/>
          </a:xfrm>
        </p:spPr>
        <p:txBody>
          <a:bodyPr/>
          <a:lstStyle/>
          <a:p>
            <a:fld id="{EEE62FD2-856F-4A35-92DA-676AB51F3CD6}" type="slidenum">
              <a:rPr lang="en-US" smtClean="0"/>
              <a:t>5</a:t>
            </a:fld>
            <a:endParaRPr lang="en-US"/>
          </a:p>
        </p:txBody>
      </p:sp>
    </p:spTree>
    <p:extLst>
      <p:ext uri="{BB962C8B-B14F-4D97-AF65-F5344CB8AC3E}">
        <p14:creationId xmlns:p14="http://schemas.microsoft.com/office/powerpoint/2010/main" val="2688059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the close of the first full term with training requirements, I think North Carolina district supervisors are doing quite well…</a:t>
            </a:r>
          </a:p>
        </p:txBody>
      </p:sp>
      <p:sp>
        <p:nvSpPr>
          <p:cNvPr id="4" name="Slide Number Placeholder 3"/>
          <p:cNvSpPr>
            <a:spLocks noGrp="1"/>
          </p:cNvSpPr>
          <p:nvPr>
            <p:ph type="sldNum" sz="quarter" idx="5"/>
          </p:nvPr>
        </p:nvSpPr>
        <p:spPr/>
        <p:txBody>
          <a:bodyPr/>
          <a:lstStyle/>
          <a:p>
            <a:fld id="{EEE62FD2-856F-4A35-92DA-676AB51F3CD6}" type="slidenum">
              <a:rPr lang="en-US" smtClean="0"/>
              <a:t>6</a:t>
            </a:fld>
            <a:endParaRPr lang="en-US"/>
          </a:p>
        </p:txBody>
      </p:sp>
    </p:spTree>
    <p:extLst>
      <p:ext uri="{BB962C8B-B14F-4D97-AF65-F5344CB8AC3E}">
        <p14:creationId xmlns:p14="http://schemas.microsoft.com/office/powerpoint/2010/main" val="3996887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Our rule, 02 NCAC 59A .0302 establishes Inquiry Committee which takes preliminary action when a district supervisor is considered for removal for neglect of duty.  This Committee is appointed by our state Commission Chair and includes three Commission members without conflicts of interest. </a:t>
            </a:r>
          </a:p>
          <a:p>
            <a:endParaRPr lang="en-US" dirty="0"/>
          </a:p>
          <a:p>
            <a:r>
              <a:rPr lang="en-US" kern="100" dirty="0">
                <a:effectLst/>
                <a:latin typeface="Calibri" panose="020F0502020204030204" pitchFamily="34" charset="0"/>
                <a:ea typeface="Calibri" panose="020F0502020204030204" pitchFamily="34" charset="0"/>
                <a:cs typeface="Times New Roman" panose="02020603050405020304" pitchFamily="18" charset="0"/>
              </a:rPr>
              <a:t>02 NCAC 59A .0301(a) indicates that neglect of duty shall include the failure of sitting Supervisors to meet training requirements.</a:t>
            </a:r>
          </a:p>
          <a:p>
            <a:endParaRPr lang="en-US" dirty="0"/>
          </a:p>
          <a:p>
            <a:r>
              <a:rPr lang="en-US" dirty="0"/>
              <a:t>The Inquiry Committee met for the first time in September 2023.</a:t>
            </a:r>
          </a:p>
          <a:p>
            <a:endParaRPr lang="en-US" dirty="0"/>
          </a:p>
          <a:p>
            <a:pPr marR="0">
              <a:lnSpc>
                <a:spcPct val="107000"/>
              </a:lnSpc>
            </a:pPr>
            <a:r>
              <a:rPr lang="en-US" sz="1200" kern="100" dirty="0">
                <a:effectLst/>
                <a:ea typeface="Calibri" panose="020F0502020204030204" pitchFamily="34" charset="0"/>
                <a:cs typeface="Times New Roman" panose="02020603050405020304" pitchFamily="18" charset="0"/>
              </a:rPr>
              <a:t>As mentioned, 3 district supervisors that were re-elected in November 2022 had not completed Basic Training or achieved at least 6 STCs in 2018-2022; all three Supervisors under review attended Basic Training in February 2023</a:t>
            </a:r>
          </a:p>
          <a:p>
            <a:pPr marR="0">
              <a:lnSpc>
                <a:spcPct val="107000"/>
              </a:lnSpc>
            </a:pPr>
            <a:endParaRPr lang="en-US" sz="1200" kern="100" dirty="0">
              <a:effectLst/>
              <a:ea typeface="Calibri" panose="020F0502020204030204" pitchFamily="34" charset="0"/>
              <a:cs typeface="Times New Roman" panose="02020603050405020304" pitchFamily="18" charset="0"/>
            </a:endParaRPr>
          </a:p>
          <a:p>
            <a:pPr marR="0">
              <a:lnSpc>
                <a:spcPct val="107000"/>
              </a:lnSpc>
            </a:pPr>
            <a:r>
              <a:rPr lang="en-US" sz="1200" kern="100" dirty="0">
                <a:effectLst/>
                <a:ea typeface="Calibri" panose="020F0502020204030204" pitchFamily="34" charset="0"/>
                <a:cs typeface="Times New Roman" panose="02020603050405020304" pitchFamily="18" charset="0"/>
              </a:rPr>
              <a:t>The Inquiry Committee determined that since rules related to STCs came in effect mid-term, STCs earned in February 2023 at Basic Training could be applied to the training deficits for 2018-2022 terms (as mentioned, Basic Training participants were awarded 6.0 STCs for participation)</a:t>
            </a:r>
          </a:p>
          <a:p>
            <a:pPr marR="0">
              <a:lnSpc>
                <a:spcPct val="107000"/>
              </a:lnSpc>
            </a:pPr>
            <a:endParaRPr lang="en-US" sz="1200" kern="100" dirty="0">
              <a:effectLst/>
              <a:ea typeface="Calibri" panose="020F0502020204030204" pitchFamily="34" charset="0"/>
              <a:cs typeface="Times New Roman" panose="02020603050405020304" pitchFamily="18" charset="0"/>
            </a:endParaRPr>
          </a:p>
          <a:p>
            <a:pPr marR="0">
              <a:lnSpc>
                <a:spcPct val="107000"/>
              </a:lnSpc>
            </a:pPr>
            <a:r>
              <a:rPr lang="en-US" sz="1200" kern="100" dirty="0">
                <a:effectLst/>
                <a:ea typeface="Calibri" panose="020F0502020204030204" pitchFamily="34" charset="0"/>
                <a:cs typeface="Times New Roman" panose="02020603050405020304" pitchFamily="18" charset="0"/>
              </a:rPr>
              <a:t>The 3 district supervisors are expected to achieve at least 6.0 STCs in their 2022-2026 terms; this may be achieved through the balance of hours from February 2023 Basic Training and other approved training activities completed before the first Monday in December 2026</a:t>
            </a:r>
          </a:p>
          <a:p>
            <a:pPr marR="0">
              <a:lnSpc>
                <a:spcPct val="107000"/>
              </a:lnSpc>
            </a:pPr>
            <a:endParaRPr lang="en-US" sz="1200" kern="100" dirty="0">
              <a:ea typeface="Calibri" panose="020F0502020204030204" pitchFamily="34" charset="0"/>
              <a:cs typeface="Times New Roman" panose="02020603050405020304" pitchFamily="18" charset="0"/>
            </a:endParaRPr>
          </a:p>
          <a:p>
            <a:pPr marR="0">
              <a:lnSpc>
                <a:spcPct val="107000"/>
              </a:lnSpc>
            </a:pPr>
            <a:r>
              <a:rPr lang="en-US" sz="1200" kern="100" dirty="0">
                <a:ea typeface="Calibri" panose="020F0502020204030204" pitchFamily="34" charset="0"/>
                <a:cs typeface="Times New Roman" panose="02020603050405020304" pitchFamily="18" charset="0"/>
              </a:rPr>
              <a:t>The five district supervisors that were elected and had not yet attended Basic Training have all of the 2023 calendar year to meet this requirement.  It is expected the Inquiry Committee will review these Supervisors in January or March of 2024.</a:t>
            </a:r>
            <a:endParaRPr lang="en-US" sz="1200" kern="100" dirty="0">
              <a:effectLst/>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EE62FD2-856F-4A35-92DA-676AB51F3CD6}" type="slidenum">
              <a:rPr lang="en-US" smtClean="0"/>
              <a:t>7</a:t>
            </a:fld>
            <a:endParaRPr lang="en-US"/>
          </a:p>
        </p:txBody>
      </p:sp>
    </p:spTree>
    <p:extLst>
      <p:ext uri="{BB962C8B-B14F-4D97-AF65-F5344CB8AC3E}">
        <p14:creationId xmlns:p14="http://schemas.microsoft.com/office/powerpoint/2010/main" val="3114960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 training for district supervisors is important…  it helps bring credibility to the district boards and the programs we implement.</a:t>
            </a:r>
          </a:p>
          <a:p>
            <a:endParaRPr lang="en-US" dirty="0"/>
          </a:p>
          <a:p>
            <a:r>
              <a:rPr lang="en-US" dirty="0"/>
              <a:t>Our state Commission is taking the training requirements for district board supervisors seriously, and statewide, district supervisors are taking the training requirements seriously as well.  I think this is evident in our performance numbers after the first term…</a:t>
            </a:r>
          </a:p>
          <a:p>
            <a:endParaRPr lang="en-US" dirty="0"/>
          </a:p>
          <a:p>
            <a:r>
              <a:rPr lang="en-US" dirty="0"/>
              <a:t>I hope this information is useful; I’m happy to answer any questions you may have.</a:t>
            </a:r>
          </a:p>
          <a:p>
            <a:endParaRPr lang="en-US" dirty="0"/>
          </a:p>
        </p:txBody>
      </p:sp>
      <p:sp>
        <p:nvSpPr>
          <p:cNvPr id="4" name="Slide Number Placeholder 3"/>
          <p:cNvSpPr>
            <a:spLocks noGrp="1"/>
          </p:cNvSpPr>
          <p:nvPr>
            <p:ph type="sldNum" sz="quarter" idx="5"/>
          </p:nvPr>
        </p:nvSpPr>
        <p:spPr/>
        <p:txBody>
          <a:bodyPr/>
          <a:lstStyle/>
          <a:p>
            <a:fld id="{EEE62FD2-856F-4A35-92DA-676AB51F3CD6}" type="slidenum">
              <a:rPr lang="en-US" smtClean="0"/>
              <a:t>8</a:t>
            </a:fld>
            <a:endParaRPr lang="en-US"/>
          </a:p>
        </p:txBody>
      </p:sp>
    </p:spTree>
    <p:extLst>
      <p:ext uri="{BB962C8B-B14F-4D97-AF65-F5344CB8AC3E}">
        <p14:creationId xmlns:p14="http://schemas.microsoft.com/office/powerpoint/2010/main" val="199963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9/13/2023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9/13/2023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9/13/2023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kristina.fischer@ncagr.gov"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FA229-7E0A-47F7-8520-8818B2211206}"/>
              </a:ext>
            </a:extLst>
          </p:cNvPr>
          <p:cNvSpPr>
            <a:spLocks noGrp="1"/>
          </p:cNvSpPr>
          <p:nvPr>
            <p:ph type="ctrTitle"/>
          </p:nvPr>
        </p:nvSpPr>
        <p:spPr>
          <a:xfrm>
            <a:off x="2318388" y="1089428"/>
            <a:ext cx="8831468" cy="2541431"/>
          </a:xfrm>
        </p:spPr>
        <p:txBody>
          <a:bodyPr>
            <a:normAutofit fontScale="90000"/>
          </a:bodyPr>
          <a:lstStyle/>
          <a:p>
            <a:r>
              <a:rPr lang="en-US" dirty="0"/>
              <a:t>North Carolina’s Supervisor training program</a:t>
            </a:r>
          </a:p>
        </p:txBody>
      </p:sp>
      <p:sp>
        <p:nvSpPr>
          <p:cNvPr id="3" name="Subtitle 2">
            <a:extLst>
              <a:ext uri="{FF2B5EF4-FFF2-40B4-BE49-F238E27FC236}">
                <a16:creationId xmlns:a16="http://schemas.microsoft.com/office/drawing/2014/main" id="{787D272B-6943-43E9-9BAC-CEA393B37DAA}"/>
              </a:ext>
            </a:extLst>
          </p:cNvPr>
          <p:cNvSpPr>
            <a:spLocks noGrp="1"/>
          </p:cNvSpPr>
          <p:nvPr>
            <p:ph type="subTitle" idx="1"/>
          </p:nvPr>
        </p:nvSpPr>
        <p:spPr/>
        <p:txBody>
          <a:bodyPr/>
          <a:lstStyle/>
          <a:p>
            <a:r>
              <a:rPr lang="en-US" dirty="0"/>
              <a:t>program rules, requirements, and implementation</a:t>
            </a:r>
          </a:p>
        </p:txBody>
      </p:sp>
    </p:spTree>
    <p:extLst>
      <p:ext uri="{BB962C8B-B14F-4D97-AF65-F5344CB8AC3E}">
        <p14:creationId xmlns:p14="http://schemas.microsoft.com/office/powerpoint/2010/main" val="1617626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B7076-5209-49F4-8D12-3EFFE2C7E285}"/>
              </a:ext>
            </a:extLst>
          </p:cNvPr>
          <p:cNvSpPr>
            <a:spLocks noGrp="1"/>
          </p:cNvSpPr>
          <p:nvPr>
            <p:ph type="title"/>
          </p:nvPr>
        </p:nvSpPr>
        <p:spPr/>
        <p:txBody>
          <a:bodyPr/>
          <a:lstStyle/>
          <a:p>
            <a:br>
              <a:rPr lang="en-US" dirty="0"/>
            </a:br>
            <a:r>
              <a:rPr lang="en-US" dirty="0"/>
              <a:t>Nc general statute 139-7.2</a:t>
            </a:r>
          </a:p>
        </p:txBody>
      </p:sp>
      <p:sp>
        <p:nvSpPr>
          <p:cNvPr id="3" name="Content Placeholder 2">
            <a:extLst>
              <a:ext uri="{FF2B5EF4-FFF2-40B4-BE49-F238E27FC236}">
                <a16:creationId xmlns:a16="http://schemas.microsoft.com/office/drawing/2014/main" id="{275C890A-4663-45E0-B00E-AB24C7E0E1F0}"/>
              </a:ext>
            </a:extLst>
          </p:cNvPr>
          <p:cNvSpPr>
            <a:spLocks noGrp="1"/>
          </p:cNvSpPr>
          <p:nvPr>
            <p:ph idx="1"/>
          </p:nvPr>
        </p:nvSpPr>
        <p:spPr/>
        <p:txBody>
          <a:bodyPr/>
          <a:lstStyle/>
          <a:p>
            <a:pPr marL="0" indent="0">
              <a:buNone/>
            </a:pPr>
            <a:r>
              <a:rPr lang="en-US" dirty="0"/>
              <a:t>Training of elective and appointive district supervisors.</a:t>
            </a:r>
          </a:p>
          <a:p>
            <a:pPr marL="457200" indent="-457200">
              <a:buAutoNum type="alphaLcParenBoth"/>
            </a:pPr>
            <a:r>
              <a:rPr lang="en-US" dirty="0"/>
              <a:t>All district supervisors, whether elected or appointed, shall complete a minimum of </a:t>
            </a:r>
            <a:r>
              <a:rPr lang="en-US" dirty="0">
                <a:solidFill>
                  <a:srgbClr val="FF0000"/>
                </a:solidFill>
              </a:rPr>
              <a:t>six clock hours</a:t>
            </a:r>
            <a:r>
              <a:rPr lang="en-US" dirty="0"/>
              <a:t> of training per term of service.</a:t>
            </a:r>
          </a:p>
          <a:p>
            <a:pPr marL="457200" indent="-457200">
              <a:buAutoNum type="alphaLcParenBoth"/>
            </a:pPr>
            <a:r>
              <a:rPr lang="en-US" dirty="0"/>
              <a:t>The training shall include </a:t>
            </a:r>
            <a:r>
              <a:rPr lang="en-US" dirty="0">
                <a:solidFill>
                  <a:srgbClr val="FF0000"/>
                </a:solidFill>
              </a:rPr>
              <a:t>soil, water, and natural resources conservation </a:t>
            </a:r>
            <a:r>
              <a:rPr lang="en-US" dirty="0"/>
              <a:t>and the </a:t>
            </a:r>
            <a:r>
              <a:rPr lang="en-US" dirty="0">
                <a:solidFill>
                  <a:srgbClr val="FF0000"/>
                </a:solidFill>
              </a:rPr>
              <a:t>duties and responsibilities</a:t>
            </a:r>
            <a:r>
              <a:rPr lang="en-US" dirty="0"/>
              <a:t> of district supervisors.</a:t>
            </a:r>
          </a:p>
          <a:p>
            <a:pPr marL="457200" indent="-457200">
              <a:buAutoNum type="alphaLcParenBoth"/>
            </a:pPr>
            <a:r>
              <a:rPr lang="en-US" dirty="0"/>
              <a:t>The training may be provided by the School of Government at the University of North Carolina at Chapel Hill, or other qualified sources as approved by the Soil and Water Conservation Commission.</a:t>
            </a:r>
          </a:p>
        </p:txBody>
      </p:sp>
    </p:spTree>
    <p:extLst>
      <p:ext uri="{BB962C8B-B14F-4D97-AF65-F5344CB8AC3E}">
        <p14:creationId xmlns:p14="http://schemas.microsoft.com/office/powerpoint/2010/main" val="1201523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00BF7-FE02-471C-94B5-568BCA2EECB2}"/>
              </a:ext>
            </a:extLst>
          </p:cNvPr>
          <p:cNvSpPr>
            <a:spLocks noGrp="1"/>
          </p:cNvSpPr>
          <p:nvPr>
            <p:ph type="title"/>
          </p:nvPr>
        </p:nvSpPr>
        <p:spPr/>
        <p:txBody>
          <a:bodyPr/>
          <a:lstStyle/>
          <a:p>
            <a:r>
              <a:rPr lang="en-US" b="0" i="0" u="none" strike="noStrike" dirty="0">
                <a:effectLst/>
              </a:rPr>
              <a:t>North Carolina Administrative Code (NCAC), Title 02, Chapter 59, </a:t>
            </a:r>
            <a:r>
              <a:rPr lang="en-US" b="0" i="0" u="none" strike="noStrike" dirty="0" err="1">
                <a:effectLst/>
              </a:rPr>
              <a:t>SubChapter</a:t>
            </a:r>
            <a:r>
              <a:rPr lang="en-US" b="0" i="0" u="none" strike="noStrike" dirty="0">
                <a:effectLst/>
              </a:rPr>
              <a:t> A</a:t>
            </a:r>
            <a:endParaRPr lang="en-US" dirty="0"/>
          </a:p>
        </p:txBody>
      </p:sp>
      <p:sp>
        <p:nvSpPr>
          <p:cNvPr id="3" name="Content Placeholder 2">
            <a:extLst>
              <a:ext uri="{FF2B5EF4-FFF2-40B4-BE49-F238E27FC236}">
                <a16:creationId xmlns:a16="http://schemas.microsoft.com/office/drawing/2014/main" id="{689FC166-47F0-4EF4-895C-C417115860DE}"/>
              </a:ext>
            </a:extLst>
          </p:cNvPr>
          <p:cNvSpPr>
            <a:spLocks noGrp="1"/>
          </p:cNvSpPr>
          <p:nvPr>
            <p:ph idx="1"/>
          </p:nvPr>
        </p:nvSpPr>
        <p:spPr/>
        <p:txBody>
          <a:bodyPr/>
          <a:lstStyle/>
          <a:p>
            <a:r>
              <a:rPr lang="en-US" dirty="0"/>
              <a:t>All Supervisors, whether elected or appointed, are required to secure a minimum of six Supervisor Training Credits (STCs) per term</a:t>
            </a:r>
          </a:p>
          <a:p>
            <a:r>
              <a:rPr lang="en-US" dirty="0"/>
              <a:t>Rules include mandatory training component (Basic Training course), as well as term training requirements</a:t>
            </a:r>
          </a:p>
          <a:p>
            <a:r>
              <a:rPr lang="en-US" dirty="0"/>
              <a:t>Mid-term appointments will be expected to achieve six STCs</a:t>
            </a:r>
          </a:p>
          <a:p>
            <a:r>
              <a:rPr lang="en-US" dirty="0"/>
              <a:t>Credit assigned with </a:t>
            </a:r>
            <a:r>
              <a:rPr lang="en-US" dirty="0">
                <a:latin typeface="Arial"/>
                <a:cs typeface="Arial"/>
              </a:rPr>
              <a:t>1</a:t>
            </a:r>
            <a:r>
              <a:rPr lang="en-US" dirty="0"/>
              <a:t> STC being equal to </a:t>
            </a:r>
            <a:r>
              <a:rPr lang="en-US" dirty="0">
                <a:latin typeface="Arial"/>
                <a:cs typeface="Arial"/>
              </a:rPr>
              <a:t>1</a:t>
            </a:r>
            <a:r>
              <a:rPr lang="en-US" dirty="0"/>
              <a:t> hour of actual class or field instruction</a:t>
            </a:r>
          </a:p>
          <a:p>
            <a:r>
              <a:rPr lang="en-US" dirty="0">
                <a:latin typeface="Arial"/>
                <a:cs typeface="Arial"/>
              </a:rPr>
              <a:t>1</a:t>
            </a:r>
            <a:r>
              <a:rPr lang="en-US" dirty="0"/>
              <a:t>5-minute minimum</a:t>
            </a:r>
          </a:p>
        </p:txBody>
      </p:sp>
    </p:spTree>
    <p:extLst>
      <p:ext uri="{BB962C8B-B14F-4D97-AF65-F5344CB8AC3E}">
        <p14:creationId xmlns:p14="http://schemas.microsoft.com/office/powerpoint/2010/main" val="3670492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FE31B-C400-49D0-BC7A-C9C57F00A6BE}"/>
              </a:ext>
            </a:extLst>
          </p:cNvPr>
          <p:cNvSpPr>
            <a:spLocks noGrp="1"/>
          </p:cNvSpPr>
          <p:nvPr>
            <p:ph type="title"/>
          </p:nvPr>
        </p:nvSpPr>
        <p:spPr/>
        <p:txBody>
          <a:bodyPr/>
          <a:lstStyle/>
          <a:p>
            <a:br>
              <a:rPr lang="en-US" dirty="0"/>
            </a:br>
            <a:r>
              <a:rPr lang="en-US" dirty="0"/>
              <a:t>Delivery methods for supervisor training</a:t>
            </a:r>
          </a:p>
        </p:txBody>
      </p:sp>
      <p:sp>
        <p:nvSpPr>
          <p:cNvPr id="3" name="Content Placeholder 2">
            <a:extLst>
              <a:ext uri="{FF2B5EF4-FFF2-40B4-BE49-F238E27FC236}">
                <a16:creationId xmlns:a16="http://schemas.microsoft.com/office/drawing/2014/main" id="{0A26DA01-1BB6-4013-B86E-6A8D9E32DA06}"/>
              </a:ext>
            </a:extLst>
          </p:cNvPr>
          <p:cNvSpPr>
            <a:spLocks noGrp="1"/>
          </p:cNvSpPr>
          <p:nvPr>
            <p:ph idx="1"/>
          </p:nvPr>
        </p:nvSpPr>
        <p:spPr/>
        <p:txBody>
          <a:bodyPr>
            <a:normAutofit fontScale="92500" lnSpcReduction="20000"/>
          </a:bodyPr>
          <a:lstStyle/>
          <a:p>
            <a:r>
              <a:rPr lang="en-US" dirty="0"/>
              <a:t>Basic Training course (6.0 STCs)</a:t>
            </a:r>
          </a:p>
          <a:p>
            <a:r>
              <a:rPr lang="en-US" dirty="0"/>
              <a:t>Association sponsored training and meetings, as approved </a:t>
            </a:r>
          </a:p>
          <a:p>
            <a:pPr lvl="1"/>
            <a:r>
              <a:rPr lang="en-US" dirty="0"/>
              <a:t>Annual State Meeting (STCs vary based on event activities)</a:t>
            </a:r>
          </a:p>
          <a:p>
            <a:pPr lvl="1"/>
            <a:r>
              <a:rPr lang="en-US" dirty="0"/>
              <a:t>Area Spring Meetings (STCs vary based on meeting agendas)</a:t>
            </a:r>
          </a:p>
          <a:p>
            <a:pPr lvl="1"/>
            <a:r>
              <a:rPr lang="en-US" dirty="0"/>
              <a:t>Area Fall Meetings (STCs vary based on meeting agendas)</a:t>
            </a:r>
          </a:p>
          <a:p>
            <a:r>
              <a:rPr lang="en-US" dirty="0"/>
              <a:t>District board meeting approved topics </a:t>
            </a:r>
          </a:p>
          <a:p>
            <a:r>
              <a:rPr lang="en-US" dirty="0"/>
              <a:t>District sponsored classroom training and / or field days, as approved</a:t>
            </a:r>
          </a:p>
          <a:p>
            <a:r>
              <a:rPr lang="en-US" dirty="0"/>
              <a:t>Commission sponsored field tours, as approved</a:t>
            </a:r>
          </a:p>
          <a:p>
            <a:r>
              <a:rPr lang="en-US" dirty="0"/>
              <a:t>Regional Coordinators help with local training topic approval</a:t>
            </a:r>
          </a:p>
        </p:txBody>
      </p:sp>
    </p:spTree>
    <p:extLst>
      <p:ext uri="{BB962C8B-B14F-4D97-AF65-F5344CB8AC3E}">
        <p14:creationId xmlns:p14="http://schemas.microsoft.com/office/powerpoint/2010/main" val="1687063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42546-C361-4080-A3EF-7B2005EFA567}"/>
              </a:ext>
            </a:extLst>
          </p:cNvPr>
          <p:cNvSpPr>
            <a:spLocks noGrp="1"/>
          </p:cNvSpPr>
          <p:nvPr>
            <p:ph type="title"/>
          </p:nvPr>
        </p:nvSpPr>
        <p:spPr/>
        <p:txBody>
          <a:bodyPr>
            <a:normAutofit/>
          </a:bodyPr>
          <a:lstStyle/>
          <a:p>
            <a:br>
              <a:rPr lang="en-US" dirty="0"/>
            </a:br>
            <a:r>
              <a:rPr lang="en-US" dirty="0"/>
              <a:t>Mandatory training</a:t>
            </a:r>
          </a:p>
        </p:txBody>
      </p:sp>
      <p:sp>
        <p:nvSpPr>
          <p:cNvPr id="3" name="Content Placeholder 2">
            <a:extLst>
              <a:ext uri="{FF2B5EF4-FFF2-40B4-BE49-F238E27FC236}">
                <a16:creationId xmlns:a16="http://schemas.microsoft.com/office/drawing/2014/main" id="{558F8025-5345-4B5A-A16B-FD4E48FC4114}"/>
              </a:ext>
            </a:extLst>
          </p:cNvPr>
          <p:cNvSpPr>
            <a:spLocks noGrp="1"/>
          </p:cNvSpPr>
          <p:nvPr>
            <p:ph idx="1"/>
          </p:nvPr>
        </p:nvSpPr>
        <p:spPr>
          <a:xfrm>
            <a:off x="1396362" y="2037820"/>
            <a:ext cx="9746840" cy="4069047"/>
          </a:xfrm>
        </p:spPr>
        <p:txBody>
          <a:bodyPr>
            <a:normAutofit lnSpcReduction="10000"/>
          </a:bodyPr>
          <a:lstStyle/>
          <a:p>
            <a:r>
              <a:rPr lang="en-US" dirty="0"/>
              <a:t>Basic Training for Soil and Water Conservation District Supervisors</a:t>
            </a:r>
          </a:p>
          <a:p>
            <a:pPr lvl="1"/>
            <a:r>
              <a:rPr lang="en-US" dirty="0"/>
              <a:t>Course offered regionally to provide more accessibility</a:t>
            </a:r>
          </a:p>
          <a:p>
            <a:pPr lvl="2"/>
            <a:r>
              <a:rPr lang="en-US" u="sng" dirty="0"/>
              <a:t>Newly Appointed </a:t>
            </a:r>
            <a:r>
              <a:rPr lang="en-US" dirty="0"/>
              <a:t>Supervisors are required to obtain the training at the next offering</a:t>
            </a:r>
          </a:p>
          <a:p>
            <a:pPr lvl="2"/>
            <a:r>
              <a:rPr lang="en-US" u="sng" dirty="0"/>
              <a:t>Newly Elected</a:t>
            </a:r>
            <a:r>
              <a:rPr lang="en-US" dirty="0"/>
              <a:t> Supervisors are required to obtain the training at the next offering</a:t>
            </a:r>
          </a:p>
          <a:p>
            <a:pPr lvl="2"/>
            <a:r>
              <a:rPr lang="en-US" u="sng" dirty="0"/>
              <a:t>Reappointed Supervisors</a:t>
            </a:r>
            <a:r>
              <a:rPr lang="en-US" dirty="0"/>
              <a:t> required to provide documentation they have attended the training to qualify for reappointment</a:t>
            </a:r>
          </a:p>
          <a:p>
            <a:pPr lvl="2"/>
            <a:r>
              <a:rPr lang="en-US" u="sng" dirty="0"/>
              <a:t>Elected Supervisors</a:t>
            </a:r>
            <a:r>
              <a:rPr lang="en-US" dirty="0"/>
              <a:t> serving prior to December 2022 were encouraged to complete the training before the expiration of their 2022 term.  Upon re-election in 2022 or beyond, Supervisors are required to attend the training within their first year of re-election, or provide documentation they have attended the training previously</a:t>
            </a:r>
          </a:p>
          <a:p>
            <a:pPr lvl="1"/>
            <a:r>
              <a:rPr lang="en-US" dirty="0"/>
              <a:t>Previous attendance in the course will be honored; participation is encouraged once every two terms</a:t>
            </a:r>
          </a:p>
        </p:txBody>
      </p:sp>
    </p:spTree>
    <p:extLst>
      <p:ext uri="{BB962C8B-B14F-4D97-AF65-F5344CB8AC3E}">
        <p14:creationId xmlns:p14="http://schemas.microsoft.com/office/powerpoint/2010/main" val="909749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D6086-FB9B-4567-46C7-C000BB8E0F0A}"/>
              </a:ext>
            </a:extLst>
          </p:cNvPr>
          <p:cNvSpPr>
            <a:spLocks noGrp="1"/>
          </p:cNvSpPr>
          <p:nvPr>
            <p:ph type="title"/>
          </p:nvPr>
        </p:nvSpPr>
        <p:spPr>
          <a:xfrm>
            <a:off x="1451579" y="1203354"/>
            <a:ext cx="9603275" cy="587136"/>
          </a:xfrm>
        </p:spPr>
        <p:txBody>
          <a:bodyPr/>
          <a:lstStyle/>
          <a:p>
            <a:r>
              <a:rPr lang="en-US" dirty="0"/>
              <a:t>2018-2022 term performance</a:t>
            </a:r>
          </a:p>
        </p:txBody>
      </p:sp>
      <p:sp>
        <p:nvSpPr>
          <p:cNvPr id="3" name="Content Placeholder 2">
            <a:extLst>
              <a:ext uri="{FF2B5EF4-FFF2-40B4-BE49-F238E27FC236}">
                <a16:creationId xmlns:a16="http://schemas.microsoft.com/office/drawing/2014/main" id="{947853F0-6589-FBD5-4F7B-26B0D7A24020}"/>
              </a:ext>
            </a:extLst>
          </p:cNvPr>
          <p:cNvSpPr>
            <a:spLocks noGrp="1"/>
          </p:cNvSpPr>
          <p:nvPr>
            <p:ph idx="1"/>
          </p:nvPr>
        </p:nvSpPr>
        <p:spPr/>
        <p:txBody>
          <a:bodyPr>
            <a:normAutofit lnSpcReduction="10000"/>
          </a:bodyPr>
          <a:lstStyle/>
          <a:p>
            <a:r>
              <a:rPr lang="en-US" dirty="0"/>
              <a:t>492 district supervisors in 96 districts, statewide</a:t>
            </a:r>
          </a:p>
          <a:p>
            <a:pPr marL="0" indent="0">
              <a:buNone/>
            </a:pPr>
            <a:endParaRPr lang="en-US" dirty="0"/>
          </a:p>
          <a:p>
            <a:r>
              <a:rPr lang="en-US" dirty="0"/>
              <a:t>296 in 2018-2022 terms who had to meet training requirements</a:t>
            </a:r>
          </a:p>
          <a:p>
            <a:r>
              <a:rPr lang="en-US" dirty="0"/>
              <a:t>Only three district supervisors that were re-elected to 2022-2026 terms did not meet six STC training requirement or attend Basic Training (1%)</a:t>
            </a:r>
          </a:p>
          <a:p>
            <a:r>
              <a:rPr lang="en-US" dirty="0"/>
              <a:t>Five supervisors that were elected to 2022-2026 terms did not meet Basic Training requirement in 2023 (1.7%)</a:t>
            </a:r>
          </a:p>
          <a:p>
            <a:r>
              <a:rPr lang="en-US" dirty="0"/>
              <a:t>Remaining supervisors that were re-elected or re-appointed met training conditions</a:t>
            </a:r>
          </a:p>
          <a:p>
            <a:endParaRPr lang="en-US" dirty="0"/>
          </a:p>
        </p:txBody>
      </p:sp>
    </p:spTree>
    <p:extLst>
      <p:ext uri="{BB962C8B-B14F-4D97-AF65-F5344CB8AC3E}">
        <p14:creationId xmlns:p14="http://schemas.microsoft.com/office/powerpoint/2010/main" val="554960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E3662-B086-F06A-99A4-655A7D63D2CA}"/>
              </a:ext>
            </a:extLst>
          </p:cNvPr>
          <p:cNvSpPr>
            <a:spLocks noGrp="1"/>
          </p:cNvSpPr>
          <p:nvPr>
            <p:ph type="title"/>
          </p:nvPr>
        </p:nvSpPr>
        <p:spPr>
          <a:xfrm>
            <a:off x="1451579" y="1232536"/>
            <a:ext cx="9603275" cy="587136"/>
          </a:xfrm>
        </p:spPr>
        <p:txBody>
          <a:bodyPr>
            <a:normAutofit/>
          </a:bodyPr>
          <a:lstStyle/>
          <a:p>
            <a:r>
              <a:rPr lang="en-US" dirty="0"/>
              <a:t>Inquiry committee</a:t>
            </a:r>
          </a:p>
        </p:txBody>
      </p:sp>
      <p:sp>
        <p:nvSpPr>
          <p:cNvPr id="3" name="Content Placeholder 2">
            <a:extLst>
              <a:ext uri="{FF2B5EF4-FFF2-40B4-BE49-F238E27FC236}">
                <a16:creationId xmlns:a16="http://schemas.microsoft.com/office/drawing/2014/main" id="{FCFEA28A-CE9A-3732-CADE-164650146BA1}"/>
              </a:ext>
            </a:extLst>
          </p:cNvPr>
          <p:cNvSpPr>
            <a:spLocks noGrp="1"/>
          </p:cNvSpPr>
          <p:nvPr>
            <p:ph idx="1"/>
          </p:nvPr>
        </p:nvSpPr>
        <p:spPr/>
        <p:txBody>
          <a:bodyPr>
            <a:normAutofit fontScale="92500" lnSpcReduction="20000"/>
          </a:bodyPr>
          <a:lstStyle/>
          <a:p>
            <a:r>
              <a:rPr lang="en-US" sz="2100" dirty="0"/>
              <a:t>02 NCAC 59A .0302 establishes Inquiry Committee which takes preliminary action</a:t>
            </a:r>
          </a:p>
          <a:p>
            <a:pPr marR="0">
              <a:lnSpc>
                <a:spcPct val="107000"/>
              </a:lnSpc>
            </a:pPr>
            <a:r>
              <a:rPr lang="en-US" sz="2100" kern="100" dirty="0">
                <a:effectLst/>
                <a:ea typeface="Calibri" panose="020F0502020204030204" pitchFamily="34" charset="0"/>
                <a:cs typeface="Times New Roman" panose="02020603050405020304" pitchFamily="18" charset="0"/>
              </a:rPr>
              <a:t>Three district supervisors that were re-elected in November 2022 had not completed Basic Training or achieved at least 6.0 STCs in 2018-2022; all three Supervisors under review attended Basic Training in February</a:t>
            </a:r>
          </a:p>
          <a:p>
            <a:pPr lvl="1">
              <a:lnSpc>
                <a:spcPct val="107000"/>
              </a:lnSpc>
            </a:pPr>
            <a:r>
              <a:rPr lang="en-US" sz="1900" kern="100" dirty="0">
                <a:effectLst/>
                <a:ea typeface="Calibri" panose="020F0502020204030204" pitchFamily="34" charset="0"/>
                <a:cs typeface="Times New Roman" panose="02020603050405020304" pitchFamily="18" charset="0"/>
              </a:rPr>
              <a:t>The Inquiry Committee determined that STCs earned in February 2023 at Basic Training could be applied to the training deficits for 2018-2022 terms (Basic Training participants were awarded 6.0 STCs for participation)</a:t>
            </a:r>
          </a:p>
          <a:p>
            <a:pPr lvl="1">
              <a:lnSpc>
                <a:spcPct val="107000"/>
              </a:lnSpc>
            </a:pPr>
            <a:r>
              <a:rPr lang="en-US" sz="1900" kern="100" dirty="0">
                <a:effectLst/>
                <a:ea typeface="Calibri" panose="020F0502020204030204" pitchFamily="34" charset="0"/>
                <a:cs typeface="Times New Roman" panose="02020603050405020304" pitchFamily="18" charset="0"/>
              </a:rPr>
              <a:t>The three district supervisors are still expected to achieve at least 6.0 STCs in their 2022-2026 terms</a:t>
            </a:r>
          </a:p>
          <a:p>
            <a:pPr marR="0">
              <a:lnSpc>
                <a:spcPct val="107000"/>
              </a:lnSpc>
            </a:pPr>
            <a:r>
              <a:rPr lang="en-US" sz="2100" kern="100" dirty="0">
                <a:ea typeface="Calibri" panose="020F0502020204030204" pitchFamily="34" charset="0"/>
                <a:cs typeface="Times New Roman" panose="02020603050405020304" pitchFamily="18" charset="0"/>
              </a:rPr>
              <a:t>The five district supervisors that were elected or re-elected in December 2022 and had not yet attended Basic Training have all of 2023 to meet this requirement</a:t>
            </a:r>
            <a:endParaRPr lang="en-US" sz="2100" kern="100" dirty="0">
              <a:effectLst/>
              <a:ea typeface="Calibri" panose="020F0502020204030204" pitchFamily="34"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4154315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1A420-59BC-4B3D-97A8-C4A5452A8F54}"/>
              </a:ext>
            </a:extLst>
          </p:cNvPr>
          <p:cNvSpPr>
            <a:spLocks noGrp="1"/>
          </p:cNvSpPr>
          <p:nvPr>
            <p:ph type="title"/>
          </p:nvPr>
        </p:nvSpPr>
        <p:spPr/>
        <p:txBody>
          <a:bodyPr/>
          <a:lstStyle/>
          <a:p>
            <a:br>
              <a:rPr lang="en-US" dirty="0"/>
            </a:br>
            <a:r>
              <a:rPr lang="en-US" dirty="0"/>
              <a:t>questions…</a:t>
            </a:r>
          </a:p>
        </p:txBody>
      </p:sp>
      <p:sp>
        <p:nvSpPr>
          <p:cNvPr id="4" name="TextBox 3">
            <a:extLst>
              <a:ext uri="{FF2B5EF4-FFF2-40B4-BE49-F238E27FC236}">
                <a16:creationId xmlns:a16="http://schemas.microsoft.com/office/drawing/2014/main" id="{960C1385-FD56-5307-D14A-A9DEE90542BA}"/>
              </a:ext>
            </a:extLst>
          </p:cNvPr>
          <p:cNvSpPr txBox="1"/>
          <p:nvPr/>
        </p:nvSpPr>
        <p:spPr>
          <a:xfrm>
            <a:off x="3050309" y="2951788"/>
            <a:ext cx="6100618" cy="1857368"/>
          </a:xfrm>
          <a:prstGeom prst="rect">
            <a:avLst/>
          </a:prstGeom>
          <a:noFill/>
        </p:spPr>
        <p:txBody>
          <a:bodyPr wrap="square">
            <a:spAutoFit/>
          </a:bodyPr>
          <a:lstStyle/>
          <a:p>
            <a:pPr marL="457200" marR="0" algn="ctr">
              <a:lnSpc>
                <a:spcPct val="107000"/>
              </a:lnSpc>
              <a:spcBef>
                <a:spcPts val="0"/>
              </a:spcBef>
            </a:pPr>
            <a:r>
              <a:rPr lang="en-US" sz="1800" kern="100" dirty="0">
                <a:effectLst/>
                <a:ea typeface="Calibri" panose="020F0502020204030204" pitchFamily="34" charset="0"/>
                <a:cs typeface="Times New Roman" panose="02020603050405020304" pitchFamily="18" charset="0"/>
              </a:rPr>
              <a:t>Kristina Fischer</a:t>
            </a:r>
          </a:p>
          <a:p>
            <a:pPr marL="457200" marR="0" algn="ctr">
              <a:lnSpc>
                <a:spcPct val="107000"/>
              </a:lnSpc>
              <a:spcBef>
                <a:spcPts val="0"/>
              </a:spcBef>
            </a:pPr>
            <a:r>
              <a:rPr lang="en-US" kern="100" dirty="0">
                <a:ea typeface="Calibri" panose="020F0502020204030204" pitchFamily="34" charset="0"/>
                <a:cs typeface="Times New Roman" panose="02020603050405020304" pitchFamily="18" charset="0"/>
              </a:rPr>
              <a:t>Eastern Region Coordinator</a:t>
            </a:r>
          </a:p>
          <a:p>
            <a:pPr marL="457200" marR="0" algn="ctr">
              <a:lnSpc>
                <a:spcPct val="107000"/>
              </a:lnSpc>
              <a:spcBef>
                <a:spcPts val="0"/>
              </a:spcBef>
            </a:pPr>
            <a:r>
              <a:rPr lang="en-US" sz="1800" kern="100" dirty="0">
                <a:effectLst/>
                <a:ea typeface="Calibri" panose="020F0502020204030204" pitchFamily="34" charset="0"/>
                <a:cs typeface="Times New Roman" panose="02020603050405020304" pitchFamily="18" charset="0"/>
              </a:rPr>
              <a:t>NCDA&amp;CS Division of Soil &amp; Water Conservation</a:t>
            </a:r>
          </a:p>
          <a:p>
            <a:pPr marL="457200" marR="0" algn="ctr">
              <a:lnSpc>
                <a:spcPct val="107000"/>
              </a:lnSpc>
              <a:spcBef>
                <a:spcPts val="0"/>
              </a:spcBef>
            </a:pPr>
            <a:r>
              <a:rPr lang="en-US" kern="100" dirty="0">
                <a:ea typeface="Calibri" panose="020F0502020204030204" pitchFamily="34" charset="0"/>
                <a:cs typeface="Times New Roman" panose="02020603050405020304" pitchFamily="18" charset="0"/>
              </a:rPr>
              <a:t>910.352.7771</a:t>
            </a:r>
          </a:p>
          <a:p>
            <a:pPr marL="457200" marR="0" algn="ctr">
              <a:lnSpc>
                <a:spcPct val="107000"/>
              </a:lnSpc>
              <a:spcBef>
                <a:spcPts val="0"/>
              </a:spcBef>
            </a:pPr>
            <a:r>
              <a:rPr lang="en-US" kern="100" dirty="0">
                <a:ea typeface="Calibri" panose="020F0502020204030204" pitchFamily="34" charset="0"/>
                <a:cs typeface="Times New Roman" panose="02020603050405020304" pitchFamily="18" charset="0"/>
                <a:hlinkClick r:id="rId3"/>
              </a:rPr>
              <a:t>k</a:t>
            </a:r>
            <a:r>
              <a:rPr lang="en-US" sz="1800" kern="100" dirty="0">
                <a:effectLst/>
                <a:ea typeface="Calibri" panose="020F0502020204030204" pitchFamily="34" charset="0"/>
                <a:cs typeface="Times New Roman" panose="02020603050405020304" pitchFamily="18" charset="0"/>
                <a:hlinkClick r:id="rId3"/>
              </a:rPr>
              <a:t>ristina.fischer@ncagr.gov</a:t>
            </a:r>
            <a:endParaRPr lang="en-US" sz="1800" kern="100" dirty="0">
              <a:effectLst/>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506977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981659B244BE342A92C3B1847F97C64" ma:contentTypeVersion="2" ma:contentTypeDescription="Create a new document." ma:contentTypeScope="" ma:versionID="2a604f6a86e3a1ce1911a3742e24d8a6">
  <xsd:schema xmlns:xsd="http://www.w3.org/2001/XMLSchema" xmlns:xs="http://www.w3.org/2001/XMLSchema" xmlns:p="http://schemas.microsoft.com/office/2006/metadata/properties" xmlns:ns2="2af2b31b-fcf0-44fb-a755-8016889d593d" targetNamespace="http://schemas.microsoft.com/office/2006/metadata/properties" ma:root="true" ma:fieldsID="74d0139cab0fa10396e5ed2d84bd7688" ns2:_="">
    <xsd:import namespace="2af2b31b-fcf0-44fb-a755-8016889d593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f2b31b-fcf0-44fb-a755-8016889d59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58F37B2-F676-4C13-A1C8-9715D5A07691}">
  <ds:schemaRefs>
    <ds:schemaRef ds:uri="http://schemas.microsoft.com/sharepoint/v3/contenttype/forms"/>
  </ds:schemaRefs>
</ds:datastoreItem>
</file>

<file path=customXml/itemProps2.xml><?xml version="1.0" encoding="utf-8"?>
<ds:datastoreItem xmlns:ds="http://schemas.openxmlformats.org/officeDocument/2006/customXml" ds:itemID="{D2E2CCC3-D800-4D5D-9680-DDCBDBC6CE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f2b31b-fcf0-44fb-a755-8016889d59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26A6AD9-EBB8-4A31-BC2D-ED0BB756CFC6}">
  <ds:schemaRefs>
    <ds:schemaRef ds:uri="http://purl.org/dc/terms/"/>
    <ds:schemaRef ds:uri="http://schemas.microsoft.com/office/2006/metadata/properties"/>
    <ds:schemaRef ds:uri="http://purl.org/dc/dcmitype/"/>
    <ds:schemaRef ds:uri="http://www.w3.org/XML/1998/namespac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2af2b31b-fcf0-44fb-a755-8016889d593d"/>
  </ds:schemaRefs>
</ds:datastoreItem>
</file>

<file path=docProps/app.xml><?xml version="1.0" encoding="utf-8"?>
<Properties xmlns="http://schemas.openxmlformats.org/officeDocument/2006/extended-properties" xmlns:vt="http://schemas.openxmlformats.org/officeDocument/2006/docPropsVTypes">
  <Template>TM10001114[[fn=Gallery]]</Template>
  <TotalTime>563</TotalTime>
  <Words>2008</Words>
  <Application>Microsoft Office PowerPoint</Application>
  <PresentationFormat>Widescreen</PresentationFormat>
  <Paragraphs>131</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Gill Sans MT</vt:lpstr>
      <vt:lpstr>Gallery</vt:lpstr>
      <vt:lpstr>North Carolina’s Supervisor training program</vt:lpstr>
      <vt:lpstr> Nc general statute 139-7.2</vt:lpstr>
      <vt:lpstr>North Carolina Administrative Code (NCAC), Title 02, Chapter 59, SubChapter A</vt:lpstr>
      <vt:lpstr> Delivery methods for supervisor training</vt:lpstr>
      <vt:lpstr> Mandatory training</vt:lpstr>
      <vt:lpstr>2018-2022 term performance</vt:lpstr>
      <vt:lpstr>Inquiry committee</vt:lpstr>
      <vt:lpstr>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Supervisor training</dc:title>
  <dc:creator>Kristina Fischer</dc:creator>
  <cp:lastModifiedBy>Fischer, Kristina</cp:lastModifiedBy>
  <cp:revision>26</cp:revision>
  <cp:lastPrinted>2020-03-30T13:18:58Z</cp:lastPrinted>
  <dcterms:created xsi:type="dcterms:W3CDTF">2020-03-24T12:26:04Z</dcterms:created>
  <dcterms:modified xsi:type="dcterms:W3CDTF">2023-09-13T15:03:02Z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0x0101002981659B244BE342A92C3B1847F97C64</vt:lpwstr>
  </property>
</Properties>
</file>