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Open Sauce" panose="020B0604020202020204" charset="0"/>
      <p:regular r:id="rId13"/>
    </p:embeddedFont>
    <p:embeddedFont>
      <p:font typeface="Open Sauce Bold" panose="020B0604020202020204" charset="0"/>
      <p:regular r:id="rId14"/>
    </p:embeddedFont>
    <p:embeddedFont>
      <p:font typeface="Open Sauce Heavy" panose="020B0604020202020204" charset="0"/>
      <p:regular r:id="rId15"/>
    </p:embeddedFont>
    <p:embeddedFont>
      <p:font typeface="White Sta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92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Fostering Communication &amp; Connection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52" y="0"/>
            <a:ext cx="18497452" cy="10287000"/>
            <a:chOff x="0" y="0"/>
            <a:chExt cx="2466326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2000"/>
            </a:blip>
            <a:srcRect t="8264" b="8264"/>
            <a:stretch>
              <a:fillRect/>
            </a:stretch>
          </p:blipFill>
          <p:spPr>
            <a:xfrm>
              <a:off x="0" y="0"/>
              <a:ext cx="24663269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206224" y="4429125"/>
            <a:ext cx="10608707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  <a:spcBef>
                <a:spcPct val="0"/>
              </a:spcBef>
            </a:pPr>
            <a:r>
              <a:rPr lang="en-US" sz="4800" b="1">
                <a:solidFill>
                  <a:srgbClr val="232B2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NC Conservation Professional Development &amp; Training Program</a:t>
            </a:r>
          </a:p>
        </p:txBody>
      </p:sp>
      <p:sp>
        <p:nvSpPr>
          <p:cNvPr id="5" name="Freeform 5"/>
          <p:cNvSpPr/>
          <p:nvPr/>
        </p:nvSpPr>
        <p:spPr>
          <a:xfrm>
            <a:off x="1167580" y="2387026"/>
            <a:ext cx="5512947" cy="5512947"/>
          </a:xfrm>
          <a:custGeom>
            <a:avLst/>
            <a:gdLst/>
            <a:ahLst/>
            <a:cxnLst/>
            <a:rect l="l" t="t" r="r" b="b"/>
            <a:pathLst>
              <a:path w="5512947" h="5512947">
                <a:moveTo>
                  <a:pt x="0" y="0"/>
                </a:moveTo>
                <a:lnTo>
                  <a:pt x="5512947" y="0"/>
                </a:lnTo>
                <a:lnTo>
                  <a:pt x="5512947" y="5512948"/>
                </a:lnTo>
                <a:lnTo>
                  <a:pt x="0" y="5512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889449" y="7899974"/>
            <a:ext cx="8398551" cy="1790765"/>
            <a:chOff x="0" y="0"/>
            <a:chExt cx="2211964" cy="4716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1964" cy="471642"/>
            </a:xfrm>
            <a:custGeom>
              <a:avLst/>
              <a:gdLst/>
              <a:ahLst/>
              <a:cxnLst/>
              <a:rect l="l" t="t" r="r" b="b"/>
              <a:pathLst>
                <a:path w="2211964" h="471642">
                  <a:moveTo>
                    <a:pt x="0" y="0"/>
                  </a:moveTo>
                  <a:lnTo>
                    <a:pt x="2211964" y="0"/>
                  </a:lnTo>
                  <a:lnTo>
                    <a:pt x="2211964" y="471642"/>
                  </a:lnTo>
                  <a:lnTo>
                    <a:pt x="0" y="471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11964" cy="519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07981" y="8205273"/>
            <a:ext cx="6729135" cy="112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6"/>
              </a:lnSpc>
            </a:pPr>
            <a:r>
              <a:rPr lang="en-US" sz="2024" b="1">
                <a:solidFill>
                  <a:srgbClr val="232B2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Brandy Myers, Training Coordinator </a:t>
            </a:r>
          </a:p>
          <a:p>
            <a:pPr algn="l">
              <a:lnSpc>
                <a:spcPts val="3036"/>
              </a:lnSpc>
            </a:pPr>
            <a:r>
              <a:rPr lang="en-US" sz="2024" b="1">
                <a:solidFill>
                  <a:srgbClr val="232B2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NC Department of Agriculture &amp; Consumer Services</a:t>
            </a:r>
          </a:p>
          <a:p>
            <a:pPr marL="0" lvl="0" indent="0" algn="l">
              <a:lnSpc>
                <a:spcPts val="3036"/>
              </a:lnSpc>
              <a:spcBef>
                <a:spcPct val="0"/>
              </a:spcBef>
            </a:pPr>
            <a:r>
              <a:rPr lang="en-US" sz="2024" b="1">
                <a:solidFill>
                  <a:srgbClr val="232B2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Division of Soil &amp; Water Conservation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7800" y="1028700"/>
            <a:ext cx="9220200" cy="8229600"/>
            <a:chOff x="0" y="0"/>
            <a:chExt cx="122936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037" r="8037"/>
            <a:stretch>
              <a:fillRect/>
            </a:stretch>
          </p:blipFill>
          <p:spPr>
            <a:xfrm>
              <a:off x="0" y="0"/>
              <a:ext cx="1229360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84300" y="6502400"/>
            <a:ext cx="655445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D5EBDB"/>
                </a:solidFill>
                <a:latin typeface="Open Sauce"/>
                <a:ea typeface="Open Sauce"/>
                <a:cs typeface="Open Sauce"/>
                <a:sym typeface="Open Sauce"/>
              </a:rPr>
              <a:t>Contact: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84300" y="1028700"/>
            <a:ext cx="1803190" cy="1803190"/>
            <a:chOff x="0" y="0"/>
            <a:chExt cx="2404253" cy="240425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04253" cy="240425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5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64131" y="256120"/>
              <a:ext cx="2075991" cy="1892014"/>
            </a:xfrm>
            <a:custGeom>
              <a:avLst/>
              <a:gdLst/>
              <a:ahLst/>
              <a:cxnLst/>
              <a:rect l="l" t="t" r="r" b="b"/>
              <a:pathLst>
                <a:path w="2075991" h="1892014">
                  <a:moveTo>
                    <a:pt x="0" y="0"/>
                  </a:moveTo>
                  <a:lnTo>
                    <a:pt x="2075991" y="0"/>
                  </a:lnTo>
                  <a:lnTo>
                    <a:pt x="2075991" y="1892014"/>
                  </a:lnTo>
                  <a:lnTo>
                    <a:pt x="0" y="1892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35" r="-50" b="-1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58384" y="1028700"/>
            <a:ext cx="1756716" cy="1756716"/>
            <a:chOff x="0" y="0"/>
            <a:chExt cx="2342289" cy="234228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342289" cy="234228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41784" tIns="41784" rIns="41784" bIns="41784" rtlCol="0" anchor="ctr"/>
              <a:lstStyle/>
              <a:p>
                <a:pPr algn="ctr">
                  <a:lnSpc>
                    <a:spcPts val="2045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04029" y="204029"/>
              <a:ext cx="1934231" cy="1934231"/>
            </a:xfrm>
            <a:custGeom>
              <a:avLst/>
              <a:gdLst/>
              <a:ahLst/>
              <a:cxnLst/>
              <a:rect l="l" t="t" r="r" b="b"/>
              <a:pathLst>
                <a:path w="1934231" h="1934231">
                  <a:moveTo>
                    <a:pt x="0" y="0"/>
                  </a:moveTo>
                  <a:lnTo>
                    <a:pt x="1934231" y="0"/>
                  </a:lnTo>
                  <a:lnTo>
                    <a:pt x="1934231" y="1934231"/>
                  </a:lnTo>
                  <a:lnTo>
                    <a:pt x="0" y="1934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75372" y="6218237"/>
            <a:ext cx="3044825" cy="3044825"/>
            <a:chOff x="0" y="0"/>
            <a:chExt cx="4059767" cy="40597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59767" cy="4059767"/>
            </a:xfrm>
            <a:custGeom>
              <a:avLst/>
              <a:gdLst/>
              <a:ahLst/>
              <a:cxnLst/>
              <a:rect l="l" t="t" r="r" b="b"/>
              <a:pathLst>
                <a:path w="4059767" h="4059767">
                  <a:moveTo>
                    <a:pt x="0" y="0"/>
                  </a:moveTo>
                  <a:lnTo>
                    <a:pt x="4059767" y="0"/>
                  </a:lnTo>
                  <a:lnTo>
                    <a:pt x="4059767" y="4059767"/>
                  </a:lnTo>
                  <a:lnTo>
                    <a:pt x="0" y="405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4300" y="7208009"/>
            <a:ext cx="532641" cy="532641"/>
          </a:xfrm>
          <a:custGeom>
            <a:avLst/>
            <a:gdLst/>
            <a:ahLst/>
            <a:cxnLst/>
            <a:rect l="l" t="t" r="r" b="b"/>
            <a:pathLst>
              <a:path w="532641" h="532641">
                <a:moveTo>
                  <a:pt x="0" y="0"/>
                </a:moveTo>
                <a:lnTo>
                  <a:pt x="532641" y="0"/>
                </a:lnTo>
                <a:lnTo>
                  <a:pt x="532641" y="532641"/>
                </a:lnTo>
                <a:lnTo>
                  <a:pt x="0" y="532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84300" y="8161165"/>
            <a:ext cx="532641" cy="532641"/>
          </a:xfrm>
          <a:custGeom>
            <a:avLst/>
            <a:gdLst/>
            <a:ahLst/>
            <a:cxnLst/>
            <a:rect l="l" t="t" r="r" b="b"/>
            <a:pathLst>
              <a:path w="532641" h="532641">
                <a:moveTo>
                  <a:pt x="0" y="0"/>
                </a:moveTo>
                <a:lnTo>
                  <a:pt x="532641" y="0"/>
                </a:lnTo>
                <a:lnTo>
                  <a:pt x="532641" y="532640"/>
                </a:lnTo>
                <a:lnTo>
                  <a:pt x="0" y="53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84300" y="9172788"/>
            <a:ext cx="532641" cy="532641"/>
          </a:xfrm>
          <a:custGeom>
            <a:avLst/>
            <a:gdLst/>
            <a:ahLst/>
            <a:cxnLst/>
            <a:rect l="l" t="t" r="r" b="b"/>
            <a:pathLst>
              <a:path w="532641" h="532641">
                <a:moveTo>
                  <a:pt x="0" y="0"/>
                </a:moveTo>
                <a:lnTo>
                  <a:pt x="532641" y="0"/>
                </a:lnTo>
                <a:lnTo>
                  <a:pt x="532641" y="532640"/>
                </a:lnTo>
                <a:lnTo>
                  <a:pt x="0" y="5326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120491" y="8426450"/>
            <a:ext cx="1410609" cy="1107328"/>
          </a:xfrm>
          <a:custGeom>
            <a:avLst/>
            <a:gdLst/>
            <a:ahLst/>
            <a:cxnLst/>
            <a:rect l="l" t="t" r="r" b="b"/>
            <a:pathLst>
              <a:path w="1410609" h="1107328">
                <a:moveTo>
                  <a:pt x="0" y="0"/>
                </a:moveTo>
                <a:lnTo>
                  <a:pt x="1410609" y="0"/>
                </a:lnTo>
                <a:lnTo>
                  <a:pt x="1410609" y="1107328"/>
                </a:lnTo>
                <a:lnTo>
                  <a:pt x="0" y="1107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84300" y="3792564"/>
            <a:ext cx="6146800" cy="89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5400" b="1">
                <a:solidFill>
                  <a:srgbClr val="23AE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NCDA&amp;CS</a:t>
            </a:r>
          </a:p>
          <a:p>
            <a:pPr marL="0" lvl="0" indent="0" algn="l">
              <a:lnSpc>
                <a:spcPts val="2250"/>
              </a:lnSpc>
              <a:spcBef>
                <a:spcPct val="0"/>
              </a:spcBef>
            </a:pPr>
            <a:r>
              <a:rPr lang="en-US" sz="2500" b="1">
                <a:solidFill>
                  <a:srgbClr val="23AE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Division of Soil &amp; Water Conservation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4300" y="5036901"/>
            <a:ext cx="614680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2"/>
              </a:lnSpc>
            </a:pPr>
            <a:r>
              <a:rPr lang="en-US" sz="4210">
                <a:solidFill>
                  <a:srgbClr val="E88145"/>
                </a:solidFill>
                <a:latin typeface="White Star"/>
                <a:ea typeface="White Star"/>
                <a:cs typeface="White Star"/>
                <a:sym typeface="White Star"/>
              </a:rPr>
              <a:t>Training Program Coordinator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85895" y="7229475"/>
            <a:ext cx="4199303" cy="241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D5EBDB"/>
                </a:solidFill>
                <a:latin typeface="Open Sauce"/>
                <a:ea typeface="Open Sauce"/>
                <a:cs typeface="Open Sauce"/>
                <a:sym typeface="Open Sauce"/>
              </a:rPr>
              <a:t>brandy.myers@ncagr.gov</a:t>
            </a: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D5EBD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D5EBD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D5EBDB"/>
                </a:solidFill>
                <a:latin typeface="Open Sauce"/>
                <a:ea typeface="Open Sauce"/>
                <a:cs typeface="Open Sauce"/>
                <a:sym typeface="Open Sauce"/>
              </a:rPr>
              <a:t>919-707-3785</a:t>
            </a: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D5EBD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D5EBD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D5EBDB"/>
                </a:solidFill>
                <a:latin typeface="Open Sauce"/>
                <a:ea typeface="Open Sauce"/>
                <a:cs typeface="Open Sauce"/>
                <a:sym typeface="Open Sauce"/>
              </a:rPr>
              <a:t>in/brandymichellemyers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5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83296" y="755986"/>
            <a:ext cx="2402348" cy="240234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60051" t="-21271" r="-38200" b="-110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883296" y="3942326"/>
            <a:ext cx="2402348" cy="240234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83296" y="6855952"/>
            <a:ext cx="2402348" cy="240234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6270" y="4621949"/>
            <a:ext cx="552297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Key points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52180" y="1659294"/>
            <a:ext cx="4814616" cy="84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6"/>
              </a:lnSpc>
              <a:spcBef>
                <a:spcPct val="0"/>
              </a:spcBef>
            </a:pPr>
            <a:r>
              <a:rPr lang="en-US" sz="232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Fundamentals of Conservation Planning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2180" y="4961506"/>
            <a:ext cx="4814616" cy="40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6"/>
              </a:lnSpc>
              <a:spcBef>
                <a:spcPct val="0"/>
              </a:spcBef>
            </a:pPr>
            <a:r>
              <a:rPr lang="en-US" sz="232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Conservation Employee Training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52180" y="7825183"/>
            <a:ext cx="4662216" cy="40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6"/>
              </a:lnSpc>
              <a:spcBef>
                <a:spcPct val="0"/>
              </a:spcBef>
            </a:pPr>
            <a:r>
              <a:rPr lang="en-US" sz="232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Mentorship Program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8999" b="-8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7994211" cy="10532904"/>
            <a:chOff x="0" y="0"/>
            <a:chExt cx="2704214" cy="3562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4214" cy="3562983"/>
            </a:xfrm>
            <a:custGeom>
              <a:avLst/>
              <a:gdLst/>
              <a:ahLst/>
              <a:cxnLst/>
              <a:rect l="l" t="t" r="r" b="b"/>
              <a:pathLst>
                <a:path w="2704214" h="3562983">
                  <a:moveTo>
                    <a:pt x="0" y="0"/>
                  </a:moveTo>
                  <a:lnTo>
                    <a:pt x="2704214" y="0"/>
                  </a:lnTo>
                  <a:lnTo>
                    <a:pt x="2704214" y="3562983"/>
                  </a:lnTo>
                  <a:lnTo>
                    <a:pt x="0" y="3562983"/>
                  </a:lnTo>
                  <a:close/>
                </a:path>
              </a:pathLst>
            </a:custGeom>
            <a:solidFill>
              <a:srgbClr val="0D5E9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3478" y="1028700"/>
            <a:ext cx="1803190" cy="1803190"/>
            <a:chOff x="0" y="0"/>
            <a:chExt cx="2404253" cy="240425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04253" cy="240425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5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64131" y="256120"/>
              <a:ext cx="2075991" cy="1892014"/>
            </a:xfrm>
            <a:custGeom>
              <a:avLst/>
              <a:gdLst/>
              <a:ahLst/>
              <a:cxnLst/>
              <a:rect l="l" t="t" r="r" b="b"/>
              <a:pathLst>
                <a:path w="2075991" h="1892014">
                  <a:moveTo>
                    <a:pt x="0" y="0"/>
                  </a:moveTo>
                  <a:lnTo>
                    <a:pt x="2075991" y="0"/>
                  </a:lnTo>
                  <a:lnTo>
                    <a:pt x="2075991" y="1892014"/>
                  </a:lnTo>
                  <a:lnTo>
                    <a:pt x="0" y="1892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35" r="-50" b="-1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95173" y="1051937"/>
            <a:ext cx="1756716" cy="1756716"/>
            <a:chOff x="0" y="0"/>
            <a:chExt cx="2342289" cy="234228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342289" cy="234228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5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60149" y="516224"/>
              <a:ext cx="1621991" cy="1309842"/>
            </a:xfrm>
            <a:custGeom>
              <a:avLst/>
              <a:gdLst/>
              <a:ahLst/>
              <a:cxnLst/>
              <a:rect l="l" t="t" r="r" b="b"/>
              <a:pathLst>
                <a:path w="1621991" h="1309842">
                  <a:moveTo>
                    <a:pt x="0" y="0"/>
                  </a:moveTo>
                  <a:lnTo>
                    <a:pt x="1621991" y="0"/>
                  </a:lnTo>
                  <a:lnTo>
                    <a:pt x="1621991" y="1309841"/>
                  </a:lnTo>
                  <a:lnTo>
                    <a:pt x="0" y="1309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93478" y="4428989"/>
            <a:ext cx="6785978" cy="158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1"/>
              </a:lnSpc>
            </a:pPr>
            <a:r>
              <a:rPr lang="en-US" sz="4558" b="1">
                <a:solidFill>
                  <a:srgbClr val="D5EBD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Fundamentals of Conservation Planning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93478" y="8316826"/>
            <a:ext cx="218911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3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Waynesville, NC</a:t>
            </a:r>
          </a:p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1999" spc="3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Haywood SWCD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25805" y="8316826"/>
            <a:ext cx="218911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3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Date:</a:t>
            </a:r>
          </a:p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1999" spc="3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May 6-10, 2024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067563" y="1028700"/>
            <a:ext cx="1756716" cy="1756716"/>
            <a:chOff x="0" y="0"/>
            <a:chExt cx="2342289" cy="234228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342289" cy="234228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41784" tIns="41784" rIns="41784" bIns="41784" rtlCol="0" anchor="ctr"/>
              <a:lstStyle/>
              <a:p>
                <a:pPr algn="ctr">
                  <a:lnSpc>
                    <a:spcPts val="2045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04029" y="204029"/>
              <a:ext cx="1934231" cy="1934231"/>
            </a:xfrm>
            <a:custGeom>
              <a:avLst/>
              <a:gdLst/>
              <a:ahLst/>
              <a:cxnLst/>
              <a:rect l="l" t="t" r="r" b="b"/>
              <a:pathLst>
                <a:path w="1934231" h="1934231">
                  <a:moveTo>
                    <a:pt x="0" y="0"/>
                  </a:moveTo>
                  <a:lnTo>
                    <a:pt x="1934231" y="0"/>
                  </a:lnTo>
                  <a:lnTo>
                    <a:pt x="1934231" y="1934231"/>
                  </a:lnTo>
                  <a:lnTo>
                    <a:pt x="0" y="1934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6273" y="0"/>
            <a:ext cx="5694376" cy="4928876"/>
          </a:xfrm>
          <a:custGeom>
            <a:avLst/>
            <a:gdLst/>
            <a:ahLst/>
            <a:cxnLst/>
            <a:rect l="l" t="t" r="r" b="b"/>
            <a:pathLst>
              <a:path w="5694376" h="4928876">
                <a:moveTo>
                  <a:pt x="0" y="0"/>
                </a:moveTo>
                <a:lnTo>
                  <a:pt x="5694376" y="0"/>
                </a:lnTo>
                <a:lnTo>
                  <a:pt x="5694376" y="4928876"/>
                </a:lnTo>
                <a:lnTo>
                  <a:pt x="0" y="4928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74" r="-77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66273" y="5024126"/>
            <a:ext cx="5694376" cy="5262874"/>
          </a:xfrm>
          <a:custGeom>
            <a:avLst/>
            <a:gdLst/>
            <a:ahLst/>
            <a:cxnLst/>
            <a:rect l="l" t="t" r="r" b="b"/>
            <a:pathLst>
              <a:path w="5694376" h="5262874">
                <a:moveTo>
                  <a:pt x="0" y="0"/>
                </a:moveTo>
                <a:lnTo>
                  <a:pt x="5694376" y="0"/>
                </a:lnTo>
                <a:lnTo>
                  <a:pt x="5694376" y="5262874"/>
                </a:lnTo>
                <a:lnTo>
                  <a:pt x="0" y="5262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14" r="-116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55899" y="0"/>
            <a:ext cx="4032101" cy="3142834"/>
          </a:xfrm>
          <a:custGeom>
            <a:avLst/>
            <a:gdLst/>
            <a:ahLst/>
            <a:cxnLst/>
            <a:rect l="l" t="t" r="r" b="b"/>
            <a:pathLst>
              <a:path w="4032101" h="3142834">
                <a:moveTo>
                  <a:pt x="0" y="0"/>
                </a:moveTo>
                <a:lnTo>
                  <a:pt x="4032101" y="0"/>
                </a:lnTo>
                <a:lnTo>
                  <a:pt x="4032101" y="3142834"/>
                </a:lnTo>
                <a:lnTo>
                  <a:pt x="0" y="3142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3" r="-1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255899" y="3253959"/>
            <a:ext cx="4032101" cy="3476833"/>
          </a:xfrm>
          <a:custGeom>
            <a:avLst/>
            <a:gdLst/>
            <a:ahLst/>
            <a:cxnLst/>
            <a:rect l="l" t="t" r="r" b="b"/>
            <a:pathLst>
              <a:path w="4032101" h="3476833">
                <a:moveTo>
                  <a:pt x="0" y="0"/>
                </a:moveTo>
                <a:lnTo>
                  <a:pt x="4032101" y="0"/>
                </a:lnTo>
                <a:lnTo>
                  <a:pt x="4032101" y="3476833"/>
                </a:lnTo>
                <a:lnTo>
                  <a:pt x="0" y="3476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85" r="-7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55899" y="6841917"/>
            <a:ext cx="4032101" cy="3445083"/>
          </a:xfrm>
          <a:custGeom>
            <a:avLst/>
            <a:gdLst/>
            <a:ahLst/>
            <a:cxnLst/>
            <a:rect l="l" t="t" r="r" b="b"/>
            <a:pathLst>
              <a:path w="4032101" h="3445083">
                <a:moveTo>
                  <a:pt x="0" y="0"/>
                </a:moveTo>
                <a:lnTo>
                  <a:pt x="4032101" y="0"/>
                </a:lnTo>
                <a:lnTo>
                  <a:pt x="4032101" y="3445083"/>
                </a:lnTo>
                <a:lnTo>
                  <a:pt x="0" y="344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60" r="-6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37093">
            <a:off x="-2626197" y="-1465473"/>
            <a:ext cx="11463565" cy="13217947"/>
          </a:xfrm>
          <a:custGeom>
            <a:avLst/>
            <a:gdLst/>
            <a:ahLst/>
            <a:cxnLst/>
            <a:rect l="l" t="t" r="r" b="b"/>
            <a:pathLst>
              <a:path w="11463565" h="13217947">
                <a:moveTo>
                  <a:pt x="0" y="0"/>
                </a:moveTo>
                <a:lnTo>
                  <a:pt x="11463565" y="0"/>
                </a:lnTo>
                <a:lnTo>
                  <a:pt x="11463565" y="13217946"/>
                </a:lnTo>
                <a:lnTo>
                  <a:pt x="0" y="132179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06760" y="617763"/>
            <a:ext cx="481847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0D5E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Overview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8131" y="4613858"/>
            <a:ext cx="481847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0D5E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5390" y="7695446"/>
            <a:ext cx="481847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0D5E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7903" y="8877181"/>
            <a:ext cx="6580559" cy="43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7"/>
              </a:lnSpc>
              <a:spcBef>
                <a:spcPct val="0"/>
              </a:spcBef>
            </a:pPr>
            <a:r>
              <a:rPr lang="en-US" sz="2591" spc="51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Short term vs. long term.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9273" y="5795593"/>
            <a:ext cx="6580559" cy="135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7"/>
              </a:lnSpc>
              <a:spcBef>
                <a:spcPct val="0"/>
              </a:spcBef>
            </a:pPr>
            <a:r>
              <a:rPr lang="en-US" sz="2591" spc="51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Provide support in skillset development and confidence to grow as conservation planners.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799605"/>
            <a:ext cx="6981706" cy="226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7"/>
              </a:lnSpc>
              <a:spcBef>
                <a:spcPct val="0"/>
              </a:spcBef>
            </a:pPr>
            <a:r>
              <a:rPr lang="en-US" sz="2591" spc="51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A week long program that provides early career conservationists with development of skillsets needed for conservation planning through activities, lessons, &amp; mentorship.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46340" y="-214601"/>
            <a:ext cx="18980680" cy="10501601"/>
            <a:chOff x="0" y="0"/>
            <a:chExt cx="4999027" cy="2765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9027" cy="2765854"/>
            </a:xfrm>
            <a:custGeom>
              <a:avLst/>
              <a:gdLst/>
              <a:ahLst/>
              <a:cxnLst/>
              <a:rect l="l" t="t" r="r" b="b"/>
              <a:pathLst>
                <a:path w="4999027" h="2765854">
                  <a:moveTo>
                    <a:pt x="0" y="0"/>
                  </a:moveTo>
                  <a:lnTo>
                    <a:pt x="4999027" y="0"/>
                  </a:lnTo>
                  <a:lnTo>
                    <a:pt x="4999027" y="2765854"/>
                  </a:lnTo>
                  <a:lnTo>
                    <a:pt x="0" y="2765854"/>
                  </a:lnTo>
                  <a:close/>
                </a:path>
              </a:pathLst>
            </a:custGeom>
            <a:solidFill>
              <a:srgbClr val="232B2B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9027" cy="2803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965932"/>
            <a:ext cx="6579684" cy="5321068"/>
            <a:chOff x="0" y="0"/>
            <a:chExt cx="2225720" cy="17999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5720" cy="1799966"/>
            </a:xfrm>
            <a:custGeom>
              <a:avLst/>
              <a:gdLst/>
              <a:ahLst/>
              <a:cxnLst/>
              <a:rect l="l" t="t" r="r" b="b"/>
              <a:pathLst>
                <a:path w="2225720" h="1799966">
                  <a:moveTo>
                    <a:pt x="0" y="0"/>
                  </a:moveTo>
                  <a:lnTo>
                    <a:pt x="2225720" y="0"/>
                  </a:lnTo>
                  <a:lnTo>
                    <a:pt x="2225720" y="1799966"/>
                  </a:lnTo>
                  <a:lnTo>
                    <a:pt x="0" y="1799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93143" y="5633948"/>
            <a:ext cx="5650798" cy="3985036"/>
          </a:xfrm>
          <a:custGeom>
            <a:avLst/>
            <a:gdLst/>
            <a:ahLst/>
            <a:cxnLst/>
            <a:rect l="l" t="t" r="r" b="b"/>
            <a:pathLst>
              <a:path w="5650798" h="3985036">
                <a:moveTo>
                  <a:pt x="0" y="0"/>
                </a:moveTo>
                <a:lnTo>
                  <a:pt x="5650798" y="0"/>
                </a:lnTo>
                <a:lnTo>
                  <a:pt x="5650798" y="3985036"/>
                </a:lnTo>
                <a:lnTo>
                  <a:pt x="0" y="3985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08644" y="1064897"/>
            <a:ext cx="7879100" cy="791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200+ Attendees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Conference Style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Networking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Various Session Tracks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Feedback Sessions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Interactive Learning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Field Trips</a:t>
            </a:r>
          </a:p>
          <a:p>
            <a:pPr algn="l">
              <a:lnSpc>
                <a:spcPts val="792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Mentoring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282" y="6390596"/>
            <a:ext cx="4384981" cy="3896404"/>
            <a:chOff x="0" y="0"/>
            <a:chExt cx="5846641" cy="519520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83" t="26603" r="10051" b="17374"/>
            <a:stretch>
              <a:fillRect/>
            </a:stretch>
          </p:blipFill>
          <p:spPr>
            <a:xfrm>
              <a:off x="0" y="0"/>
              <a:ext cx="5846641" cy="519520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104914" y="6390596"/>
            <a:ext cx="4388600" cy="3896404"/>
            <a:chOff x="0" y="0"/>
            <a:chExt cx="5851466" cy="519520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7979" t="35162" r="59040" b="37600"/>
            <a:stretch>
              <a:fillRect/>
            </a:stretch>
          </p:blipFill>
          <p:spPr>
            <a:xfrm>
              <a:off x="0" y="0"/>
              <a:ext cx="5851466" cy="519520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412224" y="6390596"/>
            <a:ext cx="4379794" cy="3896404"/>
            <a:chOff x="0" y="0"/>
            <a:chExt cx="5839726" cy="519520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1076" r="6901" b="2589"/>
            <a:stretch>
              <a:fillRect/>
            </a:stretch>
          </p:blipFill>
          <p:spPr>
            <a:xfrm>
              <a:off x="0" y="0"/>
              <a:ext cx="5839726" cy="519520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73663" y="3858384"/>
            <a:ext cx="4388600" cy="1948346"/>
            <a:chOff x="0" y="0"/>
            <a:chExt cx="5851466" cy="2597794"/>
          </a:xfrm>
        </p:grpSpPr>
        <p:sp>
          <p:nvSpPr>
            <p:cNvPr id="9" name="TextBox 9"/>
            <p:cNvSpPr txBox="1"/>
            <p:nvPr/>
          </p:nvSpPr>
          <p:spPr>
            <a:xfrm>
              <a:off x="0" y="1208203"/>
              <a:ext cx="5114178" cy="1389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40">
                  <a:solidFill>
                    <a:srgbClr val="1A3B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Best Managment Practices, Tools, Software, Contracting, &amp; Communication.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22802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 spc="24">
                  <a:solidFill>
                    <a:srgbClr val="1A3B29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Technical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811513"/>
              <a:ext cx="5851466" cy="0"/>
            </a:xfrm>
            <a:prstGeom prst="line">
              <a:avLst/>
            </a:prstGeom>
            <a:ln w="63500" cap="rnd">
              <a:solidFill>
                <a:srgbClr val="2BC01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04914" y="3858384"/>
            <a:ext cx="4388600" cy="2300771"/>
            <a:chOff x="0" y="0"/>
            <a:chExt cx="5851466" cy="306769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208203"/>
              <a:ext cx="5228023" cy="185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40">
                  <a:solidFill>
                    <a:srgbClr val="1A3B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Working with Schools, Educational Programs, Science Standards, &amp; Informal Educators Accreditation.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22802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 spc="24">
                  <a:solidFill>
                    <a:srgbClr val="1A3B29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Education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811513"/>
              <a:ext cx="5851466" cy="0"/>
            </a:xfrm>
            <a:prstGeom prst="line">
              <a:avLst/>
            </a:prstGeom>
            <a:ln w="63500" cap="rnd">
              <a:solidFill>
                <a:srgbClr val="2BC01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08605" y="3874864"/>
            <a:ext cx="4388600" cy="1948346"/>
            <a:chOff x="0" y="0"/>
            <a:chExt cx="5851466" cy="259779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208203"/>
              <a:ext cx="5228023" cy="1389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40">
                  <a:solidFill>
                    <a:srgbClr val="1A3B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Communication Styles, District Development, Dealing with Conflict, &amp; Trust Building.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22802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 spc="24">
                  <a:solidFill>
                    <a:srgbClr val="1A3B29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 Leadership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11513"/>
              <a:ext cx="5851466" cy="0"/>
            </a:xfrm>
            <a:prstGeom prst="line">
              <a:avLst/>
            </a:prstGeom>
            <a:ln w="63500" cap="rnd">
              <a:solidFill>
                <a:srgbClr val="2BC01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7104914" y="2842373"/>
            <a:ext cx="865308" cy="701686"/>
          </a:xfrm>
          <a:custGeom>
            <a:avLst/>
            <a:gdLst/>
            <a:ahLst/>
            <a:cxnLst/>
            <a:rect l="l" t="t" r="r" b="b"/>
            <a:pathLst>
              <a:path w="865308" h="701686">
                <a:moveTo>
                  <a:pt x="0" y="0"/>
                </a:moveTo>
                <a:lnTo>
                  <a:pt x="865308" y="0"/>
                </a:lnTo>
                <a:lnTo>
                  <a:pt x="865308" y="701686"/>
                </a:lnTo>
                <a:lnTo>
                  <a:pt x="0" y="701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73663" y="2839560"/>
            <a:ext cx="835451" cy="824818"/>
          </a:xfrm>
          <a:custGeom>
            <a:avLst/>
            <a:gdLst/>
            <a:ahLst/>
            <a:cxnLst/>
            <a:rect l="l" t="t" r="r" b="b"/>
            <a:pathLst>
              <a:path w="835451" h="824818">
                <a:moveTo>
                  <a:pt x="0" y="0"/>
                </a:moveTo>
                <a:lnTo>
                  <a:pt x="835451" y="0"/>
                </a:lnTo>
                <a:lnTo>
                  <a:pt x="835451" y="824818"/>
                </a:lnTo>
                <a:lnTo>
                  <a:pt x="0" y="824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466022" y="2842373"/>
            <a:ext cx="1393239" cy="701686"/>
          </a:xfrm>
          <a:custGeom>
            <a:avLst/>
            <a:gdLst/>
            <a:ahLst/>
            <a:cxnLst/>
            <a:rect l="l" t="t" r="r" b="b"/>
            <a:pathLst>
              <a:path w="1393239" h="701686">
                <a:moveTo>
                  <a:pt x="0" y="0"/>
                </a:moveTo>
                <a:lnTo>
                  <a:pt x="1393240" y="0"/>
                </a:lnTo>
                <a:lnTo>
                  <a:pt x="1393240" y="701686"/>
                </a:lnTo>
                <a:lnTo>
                  <a:pt x="0" y="701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962962" y="1028700"/>
            <a:ext cx="2296338" cy="1618918"/>
          </a:xfrm>
          <a:custGeom>
            <a:avLst/>
            <a:gdLst/>
            <a:ahLst/>
            <a:cxnLst/>
            <a:rect l="l" t="t" r="r" b="b"/>
            <a:pathLst>
              <a:path w="2296338" h="1618918">
                <a:moveTo>
                  <a:pt x="0" y="0"/>
                </a:moveTo>
                <a:lnTo>
                  <a:pt x="2296338" y="0"/>
                </a:lnTo>
                <a:lnTo>
                  <a:pt x="2296338" y="1618918"/>
                </a:lnTo>
                <a:lnTo>
                  <a:pt x="0" y="1618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773663" y="1097089"/>
            <a:ext cx="1029461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b="1">
                <a:solidFill>
                  <a:srgbClr val="2BC016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Tracks for every everyone!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45030"/>
            <a:ext cx="16230600" cy="7467467"/>
            <a:chOff x="0" y="0"/>
            <a:chExt cx="21640800" cy="99566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3926" b="13926"/>
            <a:stretch>
              <a:fillRect/>
            </a:stretch>
          </p:blipFill>
          <p:spPr>
            <a:xfrm>
              <a:off x="0" y="0"/>
              <a:ext cx="10337800" cy="995662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0972" b="20972"/>
            <a:stretch>
              <a:fillRect/>
            </a:stretch>
          </p:blipFill>
          <p:spPr>
            <a:xfrm>
              <a:off x="11303000" y="0"/>
              <a:ext cx="10337800" cy="449571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23117" r="9678" b="24447"/>
            <a:stretch>
              <a:fillRect/>
            </a:stretch>
          </p:blipFill>
          <p:spPr>
            <a:xfrm>
              <a:off x="11303000" y="5460911"/>
              <a:ext cx="10337800" cy="449571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8825649"/>
            <a:ext cx="16230600" cy="77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4558" b="1">
                <a:solidFill>
                  <a:srgbClr val="2BC01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ENGAGING &amp; INTERACTIVE CONTENT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787786"/>
          </a:xfrm>
          <a:custGeom>
            <a:avLst/>
            <a:gdLst/>
            <a:ahLst/>
            <a:cxnLst/>
            <a:rect l="l" t="t" r="r" b="b"/>
            <a:pathLst>
              <a:path w="18288000" h="5787786">
                <a:moveTo>
                  <a:pt x="0" y="0"/>
                </a:moveTo>
                <a:lnTo>
                  <a:pt x="18288000" y="0"/>
                </a:lnTo>
                <a:lnTo>
                  <a:pt x="18288000" y="5787786"/>
                </a:lnTo>
                <a:lnTo>
                  <a:pt x="0" y="5787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64" t="-67836" b="-91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73663" y="6044965"/>
            <a:ext cx="6091544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E8814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Mentorship</a:t>
            </a:r>
          </a:p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E8814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Program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4095" y="6121165"/>
            <a:ext cx="9955205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en-US" sz="2299" spc="45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The goal is to identify and empower conservation professionals, particularly district staff, who are dedicated to community service. </a:t>
            </a:r>
          </a:p>
          <a:p>
            <a:pPr marL="0" lvl="0" indent="0" algn="l">
              <a:lnSpc>
                <a:spcPts val="3219"/>
              </a:lnSpc>
            </a:pPr>
            <a:endParaRPr lang="en-US" sz="2299" spc="45">
              <a:solidFill>
                <a:srgbClr val="1A3B2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3219"/>
              </a:lnSpc>
            </a:pPr>
            <a:r>
              <a:rPr lang="en-US" sz="2299" spc="45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By providing resources, tools, accountability, and fostering mentor/mentee relationships, the program aims to enhance community engagement and passion for the work. </a:t>
            </a:r>
          </a:p>
          <a:p>
            <a:pPr marL="0" lvl="0" indent="0" algn="l">
              <a:lnSpc>
                <a:spcPts val="3219"/>
              </a:lnSpc>
            </a:pPr>
            <a:endParaRPr lang="en-US" sz="2299" spc="45">
              <a:solidFill>
                <a:srgbClr val="1A3B2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219"/>
              </a:lnSpc>
            </a:pPr>
            <a:r>
              <a:rPr lang="en-US" sz="2299" spc="45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This initiative is expected to reduce turnover, boost professional confidence, and instill a deeper sense of purpose in their roles.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77218"/>
            <a:ext cx="18288000" cy="2949974"/>
            <a:chOff x="0" y="0"/>
            <a:chExt cx="24384000" cy="39332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t="47346" b="40569"/>
            <a:stretch>
              <a:fillRect/>
            </a:stretch>
          </p:blipFill>
          <p:spPr>
            <a:xfrm>
              <a:off x="0" y="0"/>
              <a:ext cx="24384000" cy="393329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628227" y="2843862"/>
            <a:ext cx="3031547" cy="3060885"/>
            <a:chOff x="0" y="0"/>
            <a:chExt cx="798432" cy="8061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8432" cy="806159"/>
            </a:xfrm>
            <a:custGeom>
              <a:avLst/>
              <a:gdLst/>
              <a:ahLst/>
              <a:cxnLst/>
              <a:rect l="l" t="t" r="r" b="b"/>
              <a:pathLst>
                <a:path w="798432" h="806159">
                  <a:moveTo>
                    <a:pt x="0" y="0"/>
                  </a:moveTo>
                  <a:lnTo>
                    <a:pt x="798432" y="0"/>
                  </a:lnTo>
                  <a:lnTo>
                    <a:pt x="798432" y="806159"/>
                  </a:lnTo>
                  <a:lnTo>
                    <a:pt x="0" y="806159"/>
                  </a:lnTo>
                  <a:close/>
                </a:path>
              </a:pathLst>
            </a:custGeom>
            <a:solidFill>
              <a:srgbClr val="D5EB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98432" cy="844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50423" y="2843862"/>
            <a:ext cx="3031547" cy="3060885"/>
            <a:chOff x="0" y="0"/>
            <a:chExt cx="798432" cy="8061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8432" cy="806159"/>
            </a:xfrm>
            <a:custGeom>
              <a:avLst/>
              <a:gdLst/>
              <a:ahLst/>
              <a:cxnLst/>
              <a:rect l="l" t="t" r="r" b="b"/>
              <a:pathLst>
                <a:path w="798432" h="806159">
                  <a:moveTo>
                    <a:pt x="0" y="0"/>
                  </a:moveTo>
                  <a:lnTo>
                    <a:pt x="798432" y="0"/>
                  </a:lnTo>
                  <a:lnTo>
                    <a:pt x="798432" y="806159"/>
                  </a:lnTo>
                  <a:lnTo>
                    <a:pt x="0" y="806159"/>
                  </a:lnTo>
                  <a:close/>
                </a:path>
              </a:pathLst>
            </a:custGeom>
            <a:solidFill>
              <a:srgbClr val="0D5E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98432" cy="844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06030" y="2843862"/>
            <a:ext cx="3031547" cy="3060885"/>
            <a:chOff x="0" y="0"/>
            <a:chExt cx="798432" cy="8061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8432" cy="806159"/>
            </a:xfrm>
            <a:custGeom>
              <a:avLst/>
              <a:gdLst/>
              <a:ahLst/>
              <a:cxnLst/>
              <a:rect l="l" t="t" r="r" b="b"/>
              <a:pathLst>
                <a:path w="798432" h="806159">
                  <a:moveTo>
                    <a:pt x="0" y="0"/>
                  </a:moveTo>
                  <a:lnTo>
                    <a:pt x="798432" y="0"/>
                  </a:lnTo>
                  <a:lnTo>
                    <a:pt x="798432" y="806159"/>
                  </a:lnTo>
                  <a:lnTo>
                    <a:pt x="0" y="806159"/>
                  </a:lnTo>
                  <a:close/>
                </a:path>
              </a:pathLst>
            </a:custGeom>
            <a:solidFill>
              <a:srgbClr val="8850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98432" cy="844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99845" y="3377218"/>
            <a:ext cx="2073569" cy="1288205"/>
          </a:xfrm>
          <a:custGeom>
            <a:avLst/>
            <a:gdLst/>
            <a:ahLst/>
            <a:cxnLst/>
            <a:rect l="l" t="t" r="r" b="b"/>
            <a:pathLst>
              <a:path w="2073569" h="1288205">
                <a:moveTo>
                  <a:pt x="0" y="0"/>
                </a:moveTo>
                <a:lnTo>
                  <a:pt x="2073569" y="0"/>
                </a:lnTo>
                <a:lnTo>
                  <a:pt x="2073569" y="1288204"/>
                </a:lnTo>
                <a:lnTo>
                  <a:pt x="0" y="128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466084" y="3414585"/>
            <a:ext cx="1355832" cy="1213470"/>
          </a:xfrm>
          <a:custGeom>
            <a:avLst/>
            <a:gdLst/>
            <a:ahLst/>
            <a:cxnLst/>
            <a:rect l="l" t="t" r="r" b="b"/>
            <a:pathLst>
              <a:path w="1355832" h="1213470">
                <a:moveTo>
                  <a:pt x="0" y="0"/>
                </a:moveTo>
                <a:lnTo>
                  <a:pt x="1355832" y="0"/>
                </a:lnTo>
                <a:lnTo>
                  <a:pt x="1355832" y="1213470"/>
                </a:lnTo>
                <a:lnTo>
                  <a:pt x="0" y="1213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030064" y="3377218"/>
            <a:ext cx="1072266" cy="1213470"/>
          </a:xfrm>
          <a:custGeom>
            <a:avLst/>
            <a:gdLst/>
            <a:ahLst/>
            <a:cxnLst/>
            <a:rect l="l" t="t" r="r" b="b"/>
            <a:pathLst>
              <a:path w="1072266" h="1213470">
                <a:moveTo>
                  <a:pt x="0" y="0"/>
                </a:moveTo>
                <a:lnTo>
                  <a:pt x="1072266" y="0"/>
                </a:lnTo>
                <a:lnTo>
                  <a:pt x="1072266" y="1213470"/>
                </a:lnTo>
                <a:lnTo>
                  <a:pt x="0" y="1213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411643" y="904875"/>
            <a:ext cx="1151388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>
                <a:solidFill>
                  <a:srgbClr val="E8814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Mentorship Opportunities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06030" y="7127292"/>
            <a:ext cx="11611095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spc="45">
                <a:solidFill>
                  <a:srgbClr val="1A3B29"/>
                </a:solidFill>
                <a:latin typeface="Open Sauce"/>
                <a:ea typeface="Open Sauce"/>
                <a:cs typeface="Open Sauce"/>
                <a:sym typeface="Open Sauce"/>
              </a:rPr>
              <a:t>Utilizing these mentorship opportunities and relationships to grow organically through various formats of training. Allow participants a space to ask questions of mentors, hear their stores, and gain real-world information that may aid them in their day to day work.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11643" y="4804580"/>
            <a:ext cx="2620321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4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MULTI-DAY &amp; LARGE GROUP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55096" y="4916805"/>
            <a:ext cx="197780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47">
                <a:solidFill>
                  <a:srgbClr val="1A3B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ONE-DAY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72946" y="5014130"/>
            <a:ext cx="238650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spc="4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ONE-ON-ONE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Custom</PresentationFormat>
  <Paragraphs>61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Open Sauce Bold</vt:lpstr>
      <vt:lpstr>White Star</vt:lpstr>
      <vt:lpstr>Open Sauce Heavy</vt:lpstr>
      <vt:lpstr>Open Sauce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Fundamentals of Conservation Planning- Main Slide</dc:title>
  <dc:creator>Ray Ledgerwood</dc:creator>
  <cp:lastModifiedBy>Ray Ledgerwood</cp:lastModifiedBy>
  <cp:revision>1</cp:revision>
  <dcterms:created xsi:type="dcterms:W3CDTF">2006-08-16T00:00:00Z</dcterms:created>
  <dcterms:modified xsi:type="dcterms:W3CDTF">2024-09-26T15:37:39Z</dcterms:modified>
  <dc:identifier>DAGR2syQN-g</dc:identifier>
</cp:coreProperties>
</file>