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0" r:id="rId3"/>
    <p:sldId id="379" r:id="rId4"/>
    <p:sldId id="269" r:id="rId5"/>
    <p:sldId id="278" r:id="rId6"/>
    <p:sldId id="275" r:id="rId7"/>
    <p:sldId id="380" r:id="rId8"/>
    <p:sldId id="373" r:id="rId9"/>
    <p:sldId id="376" r:id="rId10"/>
    <p:sldId id="280" r:id="rId11"/>
    <p:sldId id="381" r:id="rId12"/>
    <p:sldId id="382" r:id="rId13"/>
    <p:sldId id="383" r:id="rId14"/>
    <p:sldId id="384" r:id="rId15"/>
    <p:sldId id="385" r:id="rId16"/>
    <p:sldId id="386" r:id="rId17"/>
    <p:sldId id="305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E9E"/>
    <a:srgbClr val="5376AC"/>
    <a:srgbClr val="A7D7A3"/>
    <a:srgbClr val="4DC682"/>
    <a:srgbClr val="FFCCCC"/>
    <a:srgbClr val="C6E4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2D08AE-D805-4A90-AC3C-D2D4F20150DB}" v="17" dt="2023-09-22T15:47:13.9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90012" autoAdjust="0"/>
  </p:normalViewPr>
  <p:slideViewPr>
    <p:cSldViewPr snapToGrid="0">
      <p:cViewPr varScale="1">
        <p:scale>
          <a:sx n="40" d="100"/>
          <a:sy n="40" d="100"/>
        </p:scale>
        <p:origin x="81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2C7C5-32D6-4302-8CA5-22DE75008278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D413F-945F-44DA-A1B2-A9A6A779F6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84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Cater the system to meet the needs of state programs and meet specific needs of local district staff</a:t>
            </a:r>
          </a:p>
          <a:p>
            <a:r>
              <a:rPr lang="en-US" dirty="0"/>
              <a:t>- Ability to adjust or change policy at the state level</a:t>
            </a:r>
          </a:p>
          <a:p>
            <a:r>
              <a:rPr lang="en-US" dirty="0"/>
              <a:t>- Provides more flexibility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D413F-945F-44DA-A1B2-A9A6A779F6B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155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D413F-945F-44DA-A1B2-A9A6A779F6B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70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D413F-945F-44DA-A1B2-A9A6A779F6B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67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D413F-945F-44DA-A1B2-A9A6A779F6B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89957-AC69-4F7A-9B90-AD0D251B8F1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42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D413F-945F-44DA-A1B2-A9A6A779F6B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B5681-759D-48AF-9658-429A4449055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3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them with the knowledge, skills and abilities necessary to obtain JAA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D413F-945F-44DA-A1B2-A9A6A779F6B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04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D413F-945F-44DA-A1B2-A9A6A779F6B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09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D413F-945F-44DA-A1B2-A9A6A779F6B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512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D413F-945F-44DA-A1B2-A9A6A779F6B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469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D413F-945F-44DA-A1B2-A9A6A779F6B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9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19198-6482-4C19-AF5A-4FC165204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5FFAF-C01F-453C-8B88-91B8F205F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1E887-9C30-4CE3-AB88-D9D9CB71A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E630-9681-4A4D-89ED-891A3D7BA35A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5A344-D71C-4534-A180-111B762A4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FFDCF-7B22-4650-BFC9-12CF7203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32C7-B4D7-4924-BF7D-616539953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6AD20-F249-485A-98C6-48E9786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0C756-E372-4BF6-8549-37BC78B97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D2098-BF26-4C70-8E34-2167C701D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E630-9681-4A4D-89ED-891A3D7BA35A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65FD1-7BAD-4582-82D8-EC51C73FC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817A5-15BF-4AC6-B432-64FE940E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32C7-B4D7-4924-BF7D-616539953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9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0D8A21-E34D-40F0-8557-39A754F105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D1084-2E9E-47B8-82F8-DD47BEB46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5F57A-CB2E-4A43-91A9-37E6FE3E1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E630-9681-4A4D-89ED-891A3D7BA35A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0183C-457B-4339-982B-7AFF289A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C9A9A-43B8-4ADD-9F8C-0E04D3CA3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32C7-B4D7-4924-BF7D-616539953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10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65B5-A369-4B48-8EBF-D8F59F30A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E84E3-7D92-44CC-B975-7AB744A01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EC2E5-529B-487B-A4E3-B3C4943E9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E630-9681-4A4D-89ED-891A3D7BA35A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980CB-AAE2-4E13-98FB-922A8139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70637-955B-4695-A214-32459FB22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32C7-B4D7-4924-BF7D-616539953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83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A2923-D44D-4CF6-998A-5118F6F71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A61ED-E3E4-4E64-A46C-185539959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45B38-E609-46AD-B98B-A521C278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E630-9681-4A4D-89ED-891A3D7BA35A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10D17-490E-4187-B50B-77D49BAC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99C65-EEB0-4168-9A1E-72CAB38B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32C7-B4D7-4924-BF7D-616539953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83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1F058-8328-4090-AF53-9D173515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1C68F-1356-4171-AC14-733F14BB9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0559D-DB38-425A-A581-68086EF58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C31E92-C46E-4C56-95EE-70D9F57C1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E630-9681-4A4D-89ED-891A3D7BA35A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8FB72-0501-4BE7-811C-DC8405FA6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A8538-172A-447C-A014-7A1167B95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32C7-B4D7-4924-BF7D-616539953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9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187FB-159D-4F06-ADC0-DD09B4FB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FCF66-4346-4391-922B-9620E98BB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CDC1D-535B-4CE8-8599-B6C443143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D4D927-9F22-4B83-AF38-025484B9BF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2B42BA-4890-4563-84B0-06EF2674C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F8EED0-1A12-43EA-BDEC-70BE45D14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E630-9681-4A4D-89ED-891A3D7BA35A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94F8B6-1173-456F-A7D4-F6E725D1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108AFF-7F54-4049-9AA9-7E6CB517D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32C7-B4D7-4924-BF7D-616539953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38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4B24D-4031-4206-872F-2CEB959FD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860ABD-5761-4D1B-BB3A-EAFA7DE71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E630-9681-4A4D-89ED-891A3D7BA35A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A57FF-6080-4B2A-BC08-8416BB07C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412CA-C69D-4C89-9682-6213E6FA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32C7-B4D7-4924-BF7D-616539953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8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DDE530-5222-408B-8533-315977C93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E630-9681-4A4D-89ED-891A3D7BA35A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9BF41F-AE21-410A-BA03-6DB1D7554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DB804-7A23-42C8-AB3B-5018D36DE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32C7-B4D7-4924-BF7D-616539953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5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9662E-139E-4F4B-B1F8-DF2A42082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B1C3C-678C-4EB3-8811-169B115D5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438A3-7074-4914-9888-CEF205F25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03C517-DE7D-4CDC-A0AF-B901CD238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E630-9681-4A4D-89ED-891A3D7BA35A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00707-E1B0-4130-BD52-032B80F17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183A7-D554-4078-8AD7-9A5FC9A1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32C7-B4D7-4924-BF7D-616539953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91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11C9A-A5FC-4CAC-83A0-C4D246DBE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CF8626-7901-4EC5-9A20-6DA6C9507A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B505BC-A56A-4571-A93E-9C9BBD0B7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CA1E1-342A-42F5-95EF-78E631BEC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E630-9681-4A4D-89ED-891A3D7BA35A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2C77F0-27EB-49FC-9A4D-E7BE8EF0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F1E43-E9E4-4F02-A8E2-FD29B1D1A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32C7-B4D7-4924-BF7D-616539953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1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043642-B295-4E61-9B03-80556FBA5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46084-5D21-4057-9342-F8BB31DED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D05B3-469C-46DE-9A60-4B5156CCD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0E630-9681-4A4D-89ED-891A3D7BA35A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440C3-C4E8-4F07-9AD2-02075C59D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A7334-0899-438A-911D-BA713BCDB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432C7-B4D7-4924-BF7D-616539953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0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joshua.vetter@ncagr.gov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6" Type="http://schemas.openxmlformats.org/officeDocument/2006/relationships/notesSlide" Target="../notesSlides/notesSlide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E5BB34-FCB2-4A0C-8461-0E291EDEE0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-84" r="1"/>
          <a:stretch/>
        </p:blipFill>
        <p:spPr>
          <a:xfrm rot="5400000">
            <a:off x="-2778796" y="2750918"/>
            <a:ext cx="6858000" cy="1356164"/>
          </a:xfrm>
          <a:prstGeom prst="rect">
            <a:avLst/>
          </a:prstGeom>
        </p:spPr>
      </p:pic>
      <p:pic>
        <p:nvPicPr>
          <p:cNvPr id="7" name="Picture 2" descr="DSWC_2015_Transparent">
            <a:extLst>
              <a:ext uri="{FF2B5EF4-FFF2-40B4-BE49-F238E27FC236}">
                <a16:creationId xmlns:a16="http://schemas.microsoft.com/office/drawing/2014/main" id="{D648CB09-6D30-410D-AC28-8FC9E00C0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5" y="5761226"/>
            <a:ext cx="1074692" cy="9842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NCDA_Seal">
            <a:extLst>
              <a:ext uri="{FF2B5EF4-FFF2-40B4-BE49-F238E27FC236}">
                <a16:creationId xmlns:a16="http://schemas.microsoft.com/office/drawing/2014/main" id="{A91E3FF9-3779-4B56-A38E-AB52E1A44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3" y="4664452"/>
            <a:ext cx="984255" cy="9842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FD4271-ECE5-4045-A51B-29E2D87153AC}"/>
              </a:ext>
            </a:extLst>
          </p:cNvPr>
          <p:cNvSpPr/>
          <p:nvPr/>
        </p:nvSpPr>
        <p:spPr>
          <a:xfrm>
            <a:off x="1189287" y="398700"/>
            <a:ext cx="1069791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355E9E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North Carolina Soil and Water Conservation Commission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6AB24-9D54-3D1C-295D-25B484ACE063}"/>
              </a:ext>
            </a:extLst>
          </p:cNvPr>
          <p:cNvSpPr/>
          <p:nvPr/>
        </p:nvSpPr>
        <p:spPr>
          <a:xfrm>
            <a:off x="1144068" y="2591809"/>
            <a:ext cx="1069791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355E9E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Job Approval Authority Initiative and Technical Training Program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464E91-3F1D-AE8B-1748-9A300275FCF3}"/>
              </a:ext>
            </a:extLst>
          </p:cNvPr>
          <p:cNvSpPr/>
          <p:nvPr/>
        </p:nvSpPr>
        <p:spPr>
          <a:xfrm>
            <a:off x="807015" y="4911609"/>
            <a:ext cx="10834880" cy="1586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  <a:defRPr/>
            </a:pPr>
            <a:r>
              <a:rPr lang="en-US" sz="3600" dirty="0">
                <a:solidFill>
                  <a:srgbClr val="355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Joshua W. Vetter</a:t>
            </a:r>
          </a:p>
          <a:p>
            <a:pPr lvl="1" algn="ctr">
              <a:lnSpc>
                <a:spcPct val="107000"/>
              </a:lnSpc>
              <a:defRPr/>
            </a:pPr>
            <a:r>
              <a:rPr lang="en-US" sz="2800" dirty="0">
                <a:solidFill>
                  <a:srgbClr val="355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Services Section Chief</a:t>
            </a:r>
          </a:p>
          <a:p>
            <a:pPr lvl="1" algn="ctr">
              <a:lnSpc>
                <a:spcPct val="107000"/>
              </a:lnSpc>
              <a:defRPr/>
            </a:pPr>
            <a:r>
              <a:rPr lang="en-US" sz="2800" dirty="0">
                <a:solidFill>
                  <a:srgbClr val="355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 Division of Soil and Water Conservation </a:t>
            </a:r>
          </a:p>
        </p:txBody>
      </p:sp>
    </p:spTree>
    <p:extLst>
      <p:ext uri="{BB962C8B-B14F-4D97-AF65-F5344CB8AC3E}">
        <p14:creationId xmlns:p14="http://schemas.microsoft.com/office/powerpoint/2010/main" val="1144590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E5BB34-FCB2-4A0C-8461-0E291EDEE0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-84" r="1"/>
          <a:stretch/>
        </p:blipFill>
        <p:spPr>
          <a:xfrm rot="5400000">
            <a:off x="-2635364" y="2607486"/>
            <a:ext cx="6858000" cy="1643028"/>
          </a:xfrm>
          <a:prstGeom prst="rect">
            <a:avLst/>
          </a:prstGeom>
        </p:spPr>
      </p:pic>
      <p:pic>
        <p:nvPicPr>
          <p:cNvPr id="7" name="Picture 2" descr="DSWC_2015_Transparent">
            <a:extLst>
              <a:ext uri="{FF2B5EF4-FFF2-40B4-BE49-F238E27FC236}">
                <a16:creationId xmlns:a16="http://schemas.microsoft.com/office/drawing/2014/main" id="{D648CB09-6D30-410D-AC28-8FC9E00C0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5" y="5761226"/>
            <a:ext cx="1074692" cy="9842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NCDA_Seal">
            <a:extLst>
              <a:ext uri="{FF2B5EF4-FFF2-40B4-BE49-F238E27FC236}">
                <a16:creationId xmlns:a16="http://schemas.microsoft.com/office/drawing/2014/main" id="{A91E3FF9-3779-4B56-A38E-AB52E1A44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3" y="4664452"/>
            <a:ext cx="984255" cy="9842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FD4271-ECE5-4045-A51B-29E2D87153AC}"/>
              </a:ext>
            </a:extLst>
          </p:cNvPr>
          <p:cNvSpPr/>
          <p:nvPr/>
        </p:nvSpPr>
        <p:spPr>
          <a:xfrm>
            <a:off x="1060234" y="1873150"/>
            <a:ext cx="1007153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355E9E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NC DSWC Technical Training Program</a:t>
            </a:r>
          </a:p>
        </p:txBody>
      </p:sp>
    </p:spTree>
    <p:extLst>
      <p:ext uri="{BB962C8B-B14F-4D97-AF65-F5344CB8AC3E}">
        <p14:creationId xmlns:p14="http://schemas.microsoft.com/office/powerpoint/2010/main" val="3823218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EFF94B3-8CC0-40A4-99D7-C86ADB6BAA11}"/>
              </a:ext>
            </a:extLst>
          </p:cNvPr>
          <p:cNvGrpSpPr/>
          <p:nvPr/>
        </p:nvGrpSpPr>
        <p:grpSpPr>
          <a:xfrm>
            <a:off x="0" y="5810200"/>
            <a:ext cx="12192000" cy="1047799"/>
            <a:chOff x="0" y="5810200"/>
            <a:chExt cx="12192000" cy="10477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D29FB27-6882-405E-805A-991B540D1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6086474"/>
              <a:ext cx="12192000" cy="7715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F76762E-7A65-4722-AA4C-294EAAECC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8228" y="5810200"/>
              <a:ext cx="2178903" cy="1038223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91D1534-F07D-40A3-BC11-FD324CD40FF7}"/>
              </a:ext>
            </a:extLst>
          </p:cNvPr>
          <p:cNvSpPr/>
          <p:nvPr/>
        </p:nvSpPr>
        <p:spPr>
          <a:xfrm>
            <a:off x="218228" y="1132958"/>
            <a:ext cx="11510006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1200"/>
              </a:spcAft>
              <a:defRPr/>
            </a:pPr>
            <a:r>
              <a:rPr lang="en-US" sz="3600" dirty="0">
                <a:solidFill>
                  <a:srgbClr val="355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technical training to district employees to support JAA initiative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4DF3D07-8077-4F2B-9BDC-3D09DEDE1AF1}"/>
              </a:ext>
            </a:extLst>
          </p:cNvPr>
          <p:cNvSpPr txBox="1">
            <a:spLocks/>
          </p:cNvSpPr>
          <p:nvPr/>
        </p:nvSpPr>
        <p:spPr>
          <a:xfrm>
            <a:off x="537508" y="27961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355E9E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Training Program Goals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2E5043-0478-E946-83AA-7C7676BC0C3B}"/>
              </a:ext>
            </a:extLst>
          </p:cNvPr>
          <p:cNvSpPr txBox="1"/>
          <p:nvPr/>
        </p:nvSpPr>
        <p:spPr>
          <a:xfrm>
            <a:off x="1442689" y="2490609"/>
            <a:ext cx="927818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55E9E"/>
                </a:solidFill>
              </a:rPr>
              <a:t>Conservation planning process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55E9E"/>
                </a:solidFill>
              </a:rPr>
              <a:t>BMP Implementation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55E9E"/>
                </a:solidFill>
              </a:rPr>
              <a:t>I&amp;E, Design, and Construction/Check-out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55E9E"/>
                </a:solidFill>
              </a:rPr>
              <a:t>NC SWCC Cost Share Programs policy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55E9E"/>
                </a:solidFill>
              </a:rPr>
              <a:t>Conservation planning tools (Surveying, RUSLE2, EFT)</a:t>
            </a:r>
          </a:p>
        </p:txBody>
      </p:sp>
    </p:spTree>
    <p:extLst>
      <p:ext uri="{BB962C8B-B14F-4D97-AF65-F5344CB8AC3E}">
        <p14:creationId xmlns:p14="http://schemas.microsoft.com/office/powerpoint/2010/main" val="2601230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EFF94B3-8CC0-40A4-99D7-C86ADB6BAA11}"/>
              </a:ext>
            </a:extLst>
          </p:cNvPr>
          <p:cNvGrpSpPr/>
          <p:nvPr/>
        </p:nvGrpSpPr>
        <p:grpSpPr>
          <a:xfrm>
            <a:off x="0" y="5810200"/>
            <a:ext cx="12192000" cy="1047799"/>
            <a:chOff x="0" y="5810200"/>
            <a:chExt cx="12192000" cy="10477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D29FB27-6882-405E-805A-991B540D1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6086474"/>
              <a:ext cx="12192000" cy="7715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F76762E-7A65-4722-AA4C-294EAAECC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8228" y="5810200"/>
              <a:ext cx="2178903" cy="1038223"/>
            </a:xfrm>
            <a:prstGeom prst="rect">
              <a:avLst/>
            </a:prstGeom>
          </p:spPr>
        </p:pic>
      </p:grpSp>
      <p:sp>
        <p:nvSpPr>
          <p:cNvPr id="7" name="Title 3">
            <a:extLst>
              <a:ext uri="{FF2B5EF4-FFF2-40B4-BE49-F238E27FC236}">
                <a16:creationId xmlns:a16="http://schemas.microsoft.com/office/drawing/2014/main" id="{64DF3D07-8077-4F2B-9BDC-3D09DEDE1AF1}"/>
              </a:ext>
            </a:extLst>
          </p:cNvPr>
          <p:cNvSpPr txBox="1">
            <a:spLocks/>
          </p:cNvSpPr>
          <p:nvPr/>
        </p:nvSpPr>
        <p:spPr>
          <a:xfrm>
            <a:off x="537508" y="27961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355E9E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FY 2023 Training Program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2E5043-0478-E946-83AA-7C7676BC0C3B}"/>
              </a:ext>
            </a:extLst>
          </p:cNvPr>
          <p:cNvSpPr txBox="1"/>
          <p:nvPr/>
        </p:nvSpPr>
        <p:spPr>
          <a:xfrm>
            <a:off x="1538941" y="1111191"/>
            <a:ext cx="9793771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6600" b="1" dirty="0">
                <a:solidFill>
                  <a:srgbClr val="355E9E"/>
                </a:solidFill>
              </a:rPr>
              <a:t>30</a:t>
            </a:r>
            <a:r>
              <a:rPr lang="en-US" sz="3200" dirty="0">
                <a:solidFill>
                  <a:srgbClr val="355E9E"/>
                </a:solidFill>
              </a:rPr>
              <a:t> - </a:t>
            </a:r>
            <a:r>
              <a:rPr lang="en-US" sz="4000" dirty="0">
                <a:solidFill>
                  <a:srgbClr val="355E9E"/>
                </a:solidFill>
              </a:rPr>
              <a:t>NC DSWC led trainings held</a:t>
            </a:r>
            <a:endParaRPr lang="en-US" sz="3200" dirty="0">
              <a:solidFill>
                <a:srgbClr val="355E9E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4400" b="1" dirty="0">
                <a:solidFill>
                  <a:srgbClr val="355E9E"/>
                </a:solidFill>
              </a:rPr>
              <a:t>15</a:t>
            </a:r>
            <a:r>
              <a:rPr lang="en-US" sz="3200" dirty="0">
                <a:solidFill>
                  <a:srgbClr val="355E9E"/>
                </a:solidFill>
              </a:rPr>
              <a:t> - </a:t>
            </a:r>
            <a:r>
              <a:rPr lang="en-US" sz="4000" dirty="0">
                <a:solidFill>
                  <a:srgbClr val="355E9E"/>
                </a:solidFill>
              </a:rPr>
              <a:t>BMP Specific Trainings</a:t>
            </a:r>
            <a:endParaRPr lang="en-US" sz="3200" dirty="0">
              <a:solidFill>
                <a:srgbClr val="355E9E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4400" b="1" dirty="0">
                <a:solidFill>
                  <a:srgbClr val="355E9E"/>
                </a:solidFill>
              </a:rPr>
              <a:t>7</a:t>
            </a:r>
            <a:r>
              <a:rPr lang="en-US" sz="3200" dirty="0">
                <a:solidFill>
                  <a:srgbClr val="355E9E"/>
                </a:solidFill>
              </a:rPr>
              <a:t> - </a:t>
            </a:r>
            <a:r>
              <a:rPr lang="en-US" sz="4000" dirty="0">
                <a:solidFill>
                  <a:srgbClr val="355E9E"/>
                </a:solidFill>
              </a:rPr>
              <a:t>Cost Share Program Trainings</a:t>
            </a:r>
            <a:endParaRPr lang="en-US" sz="3200" dirty="0">
              <a:solidFill>
                <a:srgbClr val="355E9E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4400" b="1" dirty="0">
                <a:solidFill>
                  <a:srgbClr val="355E9E"/>
                </a:solidFill>
              </a:rPr>
              <a:t>4</a:t>
            </a:r>
            <a:r>
              <a:rPr lang="en-US" sz="3200" dirty="0">
                <a:solidFill>
                  <a:srgbClr val="355E9E"/>
                </a:solidFill>
              </a:rPr>
              <a:t> - </a:t>
            </a:r>
            <a:r>
              <a:rPr lang="en-US" sz="4000" dirty="0">
                <a:solidFill>
                  <a:srgbClr val="355E9E"/>
                </a:solidFill>
              </a:rPr>
              <a:t>Engineering Field Days</a:t>
            </a:r>
            <a:endParaRPr lang="en-US" sz="3200" dirty="0">
              <a:solidFill>
                <a:srgbClr val="355E9E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4400" b="1" dirty="0">
                <a:solidFill>
                  <a:srgbClr val="355E9E"/>
                </a:solidFill>
              </a:rPr>
              <a:t>3</a:t>
            </a:r>
            <a:r>
              <a:rPr lang="en-US" sz="3200" dirty="0">
                <a:solidFill>
                  <a:srgbClr val="355E9E"/>
                </a:solidFill>
              </a:rPr>
              <a:t> - </a:t>
            </a:r>
            <a:r>
              <a:rPr lang="en-US" sz="4000" dirty="0">
                <a:solidFill>
                  <a:srgbClr val="355E9E"/>
                </a:solidFill>
              </a:rPr>
              <a:t>Soil Science Trainings</a:t>
            </a:r>
            <a:endParaRPr lang="en-US" sz="3200" dirty="0">
              <a:solidFill>
                <a:srgbClr val="355E9E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4400" b="1" dirty="0">
                <a:solidFill>
                  <a:srgbClr val="355E9E"/>
                </a:solidFill>
              </a:rPr>
              <a:t>1</a:t>
            </a:r>
            <a:r>
              <a:rPr lang="en-US" sz="3200" dirty="0">
                <a:solidFill>
                  <a:srgbClr val="355E9E"/>
                </a:solidFill>
              </a:rPr>
              <a:t> - </a:t>
            </a:r>
            <a:r>
              <a:rPr lang="en-US" sz="4000" dirty="0">
                <a:solidFill>
                  <a:srgbClr val="355E9E"/>
                </a:solidFill>
              </a:rPr>
              <a:t>Fundamentals of Conservation Planning</a:t>
            </a:r>
            <a:endParaRPr lang="en-US" sz="3200" dirty="0">
              <a:solidFill>
                <a:srgbClr val="355E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65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EFF94B3-8CC0-40A4-99D7-C86ADB6BAA11}"/>
              </a:ext>
            </a:extLst>
          </p:cNvPr>
          <p:cNvGrpSpPr/>
          <p:nvPr/>
        </p:nvGrpSpPr>
        <p:grpSpPr>
          <a:xfrm>
            <a:off x="0" y="5810200"/>
            <a:ext cx="12192000" cy="1047799"/>
            <a:chOff x="0" y="5810200"/>
            <a:chExt cx="12192000" cy="10477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D29FB27-6882-405E-805A-991B540D1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6086474"/>
              <a:ext cx="12192000" cy="7715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F76762E-7A65-4722-AA4C-294EAAECC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8228" y="5810200"/>
              <a:ext cx="2178903" cy="1038223"/>
            </a:xfrm>
            <a:prstGeom prst="rect">
              <a:avLst/>
            </a:prstGeom>
          </p:spPr>
        </p:pic>
      </p:grpSp>
      <p:sp>
        <p:nvSpPr>
          <p:cNvPr id="7" name="Title 3">
            <a:extLst>
              <a:ext uri="{FF2B5EF4-FFF2-40B4-BE49-F238E27FC236}">
                <a16:creationId xmlns:a16="http://schemas.microsoft.com/office/drawing/2014/main" id="{64DF3D07-8077-4F2B-9BDC-3D09DEDE1AF1}"/>
              </a:ext>
            </a:extLst>
          </p:cNvPr>
          <p:cNvSpPr txBox="1">
            <a:spLocks/>
          </p:cNvSpPr>
          <p:nvPr/>
        </p:nvSpPr>
        <p:spPr>
          <a:xfrm>
            <a:off x="537508" y="27961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355E9E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FY 2023 Training Program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2E5043-0478-E946-83AA-7C7676BC0C3B}"/>
              </a:ext>
            </a:extLst>
          </p:cNvPr>
          <p:cNvSpPr txBox="1"/>
          <p:nvPr/>
        </p:nvSpPr>
        <p:spPr>
          <a:xfrm>
            <a:off x="5042030" y="2748545"/>
            <a:ext cx="692042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6600" b="1" dirty="0">
                <a:solidFill>
                  <a:srgbClr val="355E9E"/>
                </a:solidFill>
              </a:rPr>
              <a:t>Over 900 </a:t>
            </a:r>
            <a:r>
              <a:rPr lang="en-US" sz="4000" dirty="0">
                <a:solidFill>
                  <a:srgbClr val="355E9E"/>
                </a:solidFill>
              </a:rPr>
              <a:t>SWCD, DSWC and partner agency staff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68EEE8-D9C1-BE56-4067-238071AA8C2E}"/>
              </a:ext>
            </a:extLst>
          </p:cNvPr>
          <p:cNvSpPr txBox="1"/>
          <p:nvPr/>
        </p:nvSpPr>
        <p:spPr>
          <a:xfrm>
            <a:off x="146932" y="2041384"/>
            <a:ext cx="40440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355E9E"/>
                </a:solidFill>
              </a:rPr>
              <a:t>Overall</a:t>
            </a:r>
          </a:p>
          <a:p>
            <a:pPr algn="ctr"/>
            <a:r>
              <a:rPr lang="en-US" sz="5400" dirty="0">
                <a:solidFill>
                  <a:srgbClr val="355E9E"/>
                </a:solidFill>
              </a:rPr>
              <a:t>Training Attendance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44F9C3-49A6-9DE7-29FC-7AE8032AA330}"/>
              </a:ext>
            </a:extLst>
          </p:cNvPr>
          <p:cNvSpPr txBox="1"/>
          <p:nvPr/>
        </p:nvSpPr>
        <p:spPr>
          <a:xfrm>
            <a:off x="3473116" y="2675902"/>
            <a:ext cx="1435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8000" dirty="0">
                <a:solidFill>
                  <a:srgbClr val="355E9E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944184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EFF94B3-8CC0-40A4-99D7-C86ADB6BAA11}"/>
              </a:ext>
            </a:extLst>
          </p:cNvPr>
          <p:cNvGrpSpPr/>
          <p:nvPr/>
        </p:nvGrpSpPr>
        <p:grpSpPr>
          <a:xfrm>
            <a:off x="0" y="5810200"/>
            <a:ext cx="12192000" cy="1047799"/>
            <a:chOff x="0" y="5810200"/>
            <a:chExt cx="12192000" cy="10477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D29FB27-6882-405E-805A-991B540D1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6086474"/>
              <a:ext cx="12192000" cy="7715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F76762E-7A65-4722-AA4C-294EAAECC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8228" y="5810200"/>
              <a:ext cx="2178903" cy="1038223"/>
            </a:xfrm>
            <a:prstGeom prst="rect">
              <a:avLst/>
            </a:prstGeom>
          </p:spPr>
        </p:pic>
      </p:grpSp>
      <p:sp>
        <p:nvSpPr>
          <p:cNvPr id="7" name="Title 3">
            <a:extLst>
              <a:ext uri="{FF2B5EF4-FFF2-40B4-BE49-F238E27FC236}">
                <a16:creationId xmlns:a16="http://schemas.microsoft.com/office/drawing/2014/main" id="{64DF3D07-8077-4F2B-9BDC-3D09DEDE1AF1}"/>
              </a:ext>
            </a:extLst>
          </p:cNvPr>
          <p:cNvSpPr txBox="1">
            <a:spLocks/>
          </p:cNvSpPr>
          <p:nvPr/>
        </p:nvSpPr>
        <p:spPr>
          <a:xfrm>
            <a:off x="537508" y="27961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355E9E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FY 2023 Training Program Results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785EAE-5142-ED15-FE94-2E5AC6832E21}"/>
              </a:ext>
            </a:extLst>
          </p:cNvPr>
          <p:cNvGrpSpPr/>
          <p:nvPr/>
        </p:nvGrpSpPr>
        <p:grpSpPr>
          <a:xfrm>
            <a:off x="233639" y="1057340"/>
            <a:ext cx="7513204" cy="1388342"/>
            <a:chOff x="1489168" y="1587486"/>
            <a:chExt cx="7513204" cy="1388342"/>
          </a:xfrm>
        </p:grpSpPr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4C36F2DD-6650-50B9-8BC4-C2CAEDE9DF38}"/>
                </a:ext>
              </a:extLst>
            </p:cNvPr>
            <p:cNvSpPr/>
            <p:nvPr/>
          </p:nvSpPr>
          <p:spPr>
            <a:xfrm>
              <a:off x="2990077" y="1587487"/>
              <a:ext cx="1500909" cy="1327727"/>
            </a:xfrm>
            <a:prstGeom prst="star5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15915B59-66F6-64CC-AD77-296B1B8E91EF}"/>
                </a:ext>
              </a:extLst>
            </p:cNvPr>
            <p:cNvSpPr/>
            <p:nvPr/>
          </p:nvSpPr>
          <p:spPr>
            <a:xfrm>
              <a:off x="1489168" y="1587486"/>
              <a:ext cx="1500909" cy="1327727"/>
            </a:xfrm>
            <a:prstGeom prst="star5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CFDAD446-0A18-368C-AF6A-2257D59F0EF4}"/>
                </a:ext>
              </a:extLst>
            </p:cNvPr>
            <p:cNvSpPr/>
            <p:nvPr/>
          </p:nvSpPr>
          <p:spPr>
            <a:xfrm>
              <a:off x="4490985" y="1587486"/>
              <a:ext cx="1500909" cy="1327727"/>
            </a:xfrm>
            <a:prstGeom prst="star5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E68D96E5-B4CA-39A1-2775-CC27B0A1FE9F}"/>
                </a:ext>
              </a:extLst>
            </p:cNvPr>
            <p:cNvSpPr/>
            <p:nvPr/>
          </p:nvSpPr>
          <p:spPr>
            <a:xfrm>
              <a:off x="5991895" y="1587486"/>
              <a:ext cx="1500909" cy="1327727"/>
            </a:xfrm>
            <a:prstGeom prst="star5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69FEAB4-DE23-D53C-A506-C643092A8BD1}"/>
                </a:ext>
              </a:extLst>
            </p:cNvPr>
            <p:cNvGrpSpPr/>
            <p:nvPr/>
          </p:nvGrpSpPr>
          <p:grpSpPr>
            <a:xfrm>
              <a:off x="7492804" y="1587486"/>
              <a:ext cx="1509568" cy="1388342"/>
              <a:chOff x="9839613" y="2314862"/>
              <a:chExt cx="1509568" cy="1388342"/>
            </a:xfrm>
            <a:solidFill>
              <a:srgbClr val="FFFF00"/>
            </a:solidFill>
          </p:grpSpPr>
          <p:sp>
            <p:nvSpPr>
              <p:cNvPr id="14" name="Star: 5 Points 13">
                <a:extLst>
                  <a:ext uri="{FF2B5EF4-FFF2-40B4-BE49-F238E27FC236}">
                    <a16:creationId xmlns:a16="http://schemas.microsoft.com/office/drawing/2014/main" id="{F4A51465-C982-9838-66AB-ACBD67C46C05}"/>
                  </a:ext>
                </a:extLst>
              </p:cNvPr>
              <p:cNvSpPr/>
              <p:nvPr/>
            </p:nvSpPr>
            <p:spPr>
              <a:xfrm>
                <a:off x="9839613" y="2314862"/>
                <a:ext cx="1500909" cy="1327727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A6AC803-4D03-5322-FD2B-4B361D392A8F}"/>
                  </a:ext>
                </a:extLst>
              </p:cNvPr>
              <p:cNvSpPr/>
              <p:nvPr/>
            </p:nvSpPr>
            <p:spPr>
              <a:xfrm>
                <a:off x="10587181" y="2317750"/>
                <a:ext cx="762000" cy="13854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6563926-88CF-07E5-6128-11346E77DB26}"/>
              </a:ext>
            </a:extLst>
          </p:cNvPr>
          <p:cNvSpPr txBox="1"/>
          <p:nvPr/>
        </p:nvSpPr>
        <p:spPr>
          <a:xfrm>
            <a:off x="1577174" y="3986351"/>
            <a:ext cx="1073188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solidFill>
                  <a:srgbClr val="355E9E"/>
                </a:solidFill>
              </a:rPr>
              <a:t>"The Division has made</a:t>
            </a:r>
            <a:r>
              <a:rPr lang="en-US" sz="2800" b="1" dirty="0">
                <a:solidFill>
                  <a:srgbClr val="355E9E"/>
                </a:solidFill>
              </a:rPr>
              <a:t> </a:t>
            </a:r>
            <a:r>
              <a:rPr lang="en-US" sz="3200" b="1" dirty="0">
                <a:solidFill>
                  <a:srgbClr val="355E9E"/>
                </a:solidFill>
              </a:rPr>
              <a:t>immense progress</a:t>
            </a:r>
            <a:r>
              <a:rPr lang="en-US" sz="2800" dirty="0">
                <a:solidFill>
                  <a:srgbClr val="355E9E"/>
                </a:solidFill>
              </a:rPr>
              <a:t> with available trainings."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D9E363-BBF7-B9C5-19DC-D62867A85741}"/>
              </a:ext>
            </a:extLst>
          </p:cNvPr>
          <p:cNvSpPr txBox="1"/>
          <p:nvPr/>
        </p:nvSpPr>
        <p:spPr>
          <a:xfrm>
            <a:off x="7955452" y="1752955"/>
            <a:ext cx="397422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355E9E"/>
                </a:solidFill>
                <a:cs typeface="Calibri"/>
              </a:rPr>
              <a:t>"Time well spent!" </a:t>
            </a:r>
            <a:endParaRPr lang="en-US" sz="3200" b="1" dirty="0">
              <a:solidFill>
                <a:srgbClr val="355E9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84A834-B1CE-28CD-2442-B45684E68BC9}"/>
              </a:ext>
            </a:extLst>
          </p:cNvPr>
          <p:cNvSpPr txBox="1"/>
          <p:nvPr/>
        </p:nvSpPr>
        <p:spPr>
          <a:xfrm>
            <a:off x="537508" y="4863789"/>
            <a:ext cx="1181428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rgbClr val="355E9E"/>
                </a:solidFill>
                <a:cs typeface="Calibri"/>
              </a:rPr>
              <a:t>"Great time to be a Soil &amp; Water employee</a:t>
            </a:r>
            <a:r>
              <a:rPr lang="en-US" sz="3200" dirty="0">
                <a:solidFill>
                  <a:srgbClr val="355E9E"/>
                </a:solidFill>
                <a:cs typeface="Calibri"/>
              </a:rPr>
              <a:t> </a:t>
            </a:r>
            <a:r>
              <a:rPr lang="en-US" sz="2800" dirty="0">
                <a:solidFill>
                  <a:srgbClr val="355E9E"/>
                </a:solidFill>
                <a:cs typeface="Calibri"/>
              </a:rPr>
              <a:t>with all the training opportunities available!"</a:t>
            </a:r>
            <a:endParaRPr lang="en-US" sz="2800" dirty="0">
              <a:solidFill>
                <a:srgbClr val="355E9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887DE2-CB8E-FA77-3BEB-84C48C8EEAFF}"/>
              </a:ext>
            </a:extLst>
          </p:cNvPr>
          <p:cNvSpPr txBox="1"/>
          <p:nvPr/>
        </p:nvSpPr>
        <p:spPr>
          <a:xfrm>
            <a:off x="2073334" y="2543953"/>
            <a:ext cx="897977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355E9E"/>
                </a:solidFill>
                <a:latin typeface="Calibri"/>
              </a:rPr>
              <a:t>"Very</a:t>
            </a:r>
            <a:r>
              <a:rPr lang="en-US" sz="2800" b="1" dirty="0">
                <a:solidFill>
                  <a:srgbClr val="355E9E"/>
                </a:solidFill>
                <a:latin typeface="Calibri"/>
              </a:rPr>
              <a:t> </a:t>
            </a:r>
            <a:r>
              <a:rPr lang="en-US" sz="3200" b="1" dirty="0">
                <a:solidFill>
                  <a:srgbClr val="355E9E"/>
                </a:solidFill>
                <a:latin typeface="Calibri"/>
              </a:rPr>
              <a:t>helpful to network</a:t>
            </a:r>
            <a:r>
              <a:rPr lang="en-US" sz="2800" dirty="0">
                <a:solidFill>
                  <a:srgbClr val="355E9E"/>
                </a:solidFill>
                <a:latin typeface="Calibri"/>
              </a:rPr>
              <a:t> with other district employees."</a:t>
            </a:r>
            <a:endParaRPr lang="en-US" sz="2800" dirty="0">
              <a:solidFill>
                <a:srgbClr val="355E9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354686-DCD6-FEC3-4962-36209693AC09}"/>
              </a:ext>
            </a:extLst>
          </p:cNvPr>
          <p:cNvSpPr txBox="1"/>
          <p:nvPr/>
        </p:nvSpPr>
        <p:spPr>
          <a:xfrm>
            <a:off x="311080" y="3298777"/>
            <a:ext cx="896992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355E9E"/>
                </a:solidFill>
                <a:cs typeface="Calibri"/>
              </a:rPr>
              <a:t>"I </a:t>
            </a:r>
            <a:r>
              <a:rPr lang="en-US" sz="3200" b="1" dirty="0">
                <a:solidFill>
                  <a:srgbClr val="355E9E"/>
                </a:solidFill>
                <a:cs typeface="Calibri"/>
              </a:rPr>
              <a:t>would recommend</a:t>
            </a:r>
            <a:r>
              <a:rPr lang="en-US" sz="2800" dirty="0">
                <a:solidFill>
                  <a:srgbClr val="355E9E"/>
                </a:solidFill>
                <a:cs typeface="Calibri"/>
              </a:rPr>
              <a:t> the training to new district staff!"</a:t>
            </a:r>
            <a:endParaRPr lang="en-US" sz="2800" dirty="0">
              <a:solidFill>
                <a:srgbClr val="355E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79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EFF94B3-8CC0-40A4-99D7-C86ADB6BAA11}"/>
              </a:ext>
            </a:extLst>
          </p:cNvPr>
          <p:cNvGrpSpPr/>
          <p:nvPr/>
        </p:nvGrpSpPr>
        <p:grpSpPr>
          <a:xfrm>
            <a:off x="0" y="5810200"/>
            <a:ext cx="12192000" cy="1047799"/>
            <a:chOff x="0" y="5810200"/>
            <a:chExt cx="12192000" cy="10477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D29FB27-6882-405E-805A-991B540D1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6086474"/>
              <a:ext cx="12192000" cy="7715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F76762E-7A65-4722-AA4C-294EAAECC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8228" y="5810200"/>
              <a:ext cx="2178903" cy="1038223"/>
            </a:xfrm>
            <a:prstGeom prst="rect">
              <a:avLst/>
            </a:prstGeom>
          </p:spPr>
        </p:pic>
      </p:grpSp>
      <p:sp>
        <p:nvSpPr>
          <p:cNvPr id="7" name="Title 3">
            <a:extLst>
              <a:ext uri="{FF2B5EF4-FFF2-40B4-BE49-F238E27FC236}">
                <a16:creationId xmlns:a16="http://schemas.microsoft.com/office/drawing/2014/main" id="{64DF3D07-8077-4F2B-9BDC-3D09DEDE1AF1}"/>
              </a:ext>
            </a:extLst>
          </p:cNvPr>
          <p:cNvSpPr txBox="1">
            <a:spLocks/>
          </p:cNvSpPr>
          <p:nvPr/>
        </p:nvSpPr>
        <p:spPr>
          <a:xfrm>
            <a:off x="537508" y="27961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355E9E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Training Program Keys to Success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2E5043-0478-E946-83AA-7C7676BC0C3B}"/>
              </a:ext>
            </a:extLst>
          </p:cNvPr>
          <p:cNvSpPr txBox="1"/>
          <p:nvPr/>
        </p:nvSpPr>
        <p:spPr>
          <a:xfrm>
            <a:off x="817047" y="1364454"/>
            <a:ext cx="1023606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55E9E"/>
                </a:solidFill>
              </a:rPr>
              <a:t>Dedicated Training Coordinator Position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55E9E"/>
                </a:solidFill>
              </a:rPr>
              <a:t>NC DSWC Training Website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55E9E"/>
                </a:solidFill>
              </a:rPr>
              <a:t>District Involvement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55E9E"/>
                </a:solidFill>
              </a:rPr>
              <a:t>Post Training Surveys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55E9E"/>
                </a:solidFill>
              </a:rPr>
              <a:t>Assistance from Experienced District Staff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55E9E"/>
                </a:solidFill>
              </a:rPr>
              <a:t>Regionally Hosted</a:t>
            </a:r>
          </a:p>
        </p:txBody>
      </p:sp>
    </p:spTree>
    <p:extLst>
      <p:ext uri="{BB962C8B-B14F-4D97-AF65-F5344CB8AC3E}">
        <p14:creationId xmlns:p14="http://schemas.microsoft.com/office/powerpoint/2010/main" val="2113381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EFF94B3-8CC0-40A4-99D7-C86ADB6BAA11}"/>
              </a:ext>
            </a:extLst>
          </p:cNvPr>
          <p:cNvGrpSpPr/>
          <p:nvPr/>
        </p:nvGrpSpPr>
        <p:grpSpPr>
          <a:xfrm>
            <a:off x="0" y="5810200"/>
            <a:ext cx="12192000" cy="1047799"/>
            <a:chOff x="0" y="5810200"/>
            <a:chExt cx="12192000" cy="10477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D29FB27-6882-405E-805A-991B540D1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6086474"/>
              <a:ext cx="12192000" cy="7715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F76762E-7A65-4722-AA4C-294EAAECC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8228" y="5810200"/>
              <a:ext cx="2178903" cy="1038223"/>
            </a:xfrm>
            <a:prstGeom prst="rect">
              <a:avLst/>
            </a:prstGeom>
          </p:spPr>
        </p:pic>
      </p:grpSp>
      <p:sp>
        <p:nvSpPr>
          <p:cNvPr id="7" name="Title 3">
            <a:extLst>
              <a:ext uri="{FF2B5EF4-FFF2-40B4-BE49-F238E27FC236}">
                <a16:creationId xmlns:a16="http://schemas.microsoft.com/office/drawing/2014/main" id="{64DF3D07-8077-4F2B-9BDC-3D09DEDE1AF1}"/>
              </a:ext>
            </a:extLst>
          </p:cNvPr>
          <p:cNvSpPr txBox="1">
            <a:spLocks/>
          </p:cNvSpPr>
          <p:nvPr/>
        </p:nvSpPr>
        <p:spPr>
          <a:xfrm>
            <a:off x="537508" y="27961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355E9E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New and Upcoming Training Resources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2E5043-0478-E946-83AA-7C7676BC0C3B}"/>
              </a:ext>
            </a:extLst>
          </p:cNvPr>
          <p:cNvSpPr txBox="1"/>
          <p:nvPr/>
        </p:nvSpPr>
        <p:spPr>
          <a:xfrm>
            <a:off x="817047" y="1441457"/>
            <a:ext cx="102360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55E9E"/>
                </a:solidFill>
              </a:rPr>
              <a:t>Learning Management System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55E9E"/>
                </a:solidFill>
              </a:rPr>
              <a:t>Mentoring Network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55E9E"/>
                </a:solidFill>
              </a:rPr>
              <a:t>Competency Exams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55E9E"/>
                </a:solidFill>
              </a:rPr>
              <a:t>New Employee Training Curriculum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55E9E"/>
                </a:solidFill>
              </a:rPr>
              <a:t>Recorded Trainings</a:t>
            </a:r>
          </a:p>
        </p:txBody>
      </p:sp>
    </p:spTree>
    <p:extLst>
      <p:ext uri="{BB962C8B-B14F-4D97-AF65-F5344CB8AC3E}">
        <p14:creationId xmlns:p14="http://schemas.microsoft.com/office/powerpoint/2010/main" val="2966373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FD4271-ECE5-4045-A51B-29E2D87153AC}"/>
              </a:ext>
            </a:extLst>
          </p:cNvPr>
          <p:cNvSpPr/>
          <p:nvPr/>
        </p:nvSpPr>
        <p:spPr>
          <a:xfrm>
            <a:off x="1156487" y="-70634"/>
            <a:ext cx="100715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355E9E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QUESTIONS?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355E9E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5B4DA0-9AE1-3DC2-D88E-01725EE9B89F}"/>
              </a:ext>
            </a:extLst>
          </p:cNvPr>
          <p:cNvGrpSpPr/>
          <p:nvPr/>
        </p:nvGrpSpPr>
        <p:grpSpPr>
          <a:xfrm>
            <a:off x="0" y="5810200"/>
            <a:ext cx="12192000" cy="1047799"/>
            <a:chOff x="0" y="5810200"/>
            <a:chExt cx="12192000" cy="10477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DB51546-10A3-A7F6-0864-042FA9AF8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6086474"/>
              <a:ext cx="12192000" cy="7715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77F436D-74E4-B8B8-238B-2479002AA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228" y="5810200"/>
              <a:ext cx="2178903" cy="1038223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4A88B76-DFDF-FD80-A976-1C8F6FD64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8510"/>
            <a:ext cx="12192000" cy="3733115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58E697FA-4F0F-48D4-984A-C021D5974C76}"/>
              </a:ext>
            </a:extLst>
          </p:cNvPr>
          <p:cNvSpPr txBox="1">
            <a:spLocks/>
          </p:cNvSpPr>
          <p:nvPr/>
        </p:nvSpPr>
        <p:spPr>
          <a:xfrm>
            <a:off x="2896340" y="5031138"/>
            <a:ext cx="6399320" cy="140811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4800" b="1" dirty="0">
                <a:solidFill>
                  <a:srgbClr val="355E9E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joshua.vetter@ncagr.gov</a:t>
            </a:r>
            <a:endParaRPr lang="en-US" sz="4800" b="1" dirty="0">
              <a:solidFill>
                <a:srgbClr val="355E9E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US" sz="4800" b="1" dirty="0">
                <a:solidFill>
                  <a:srgbClr val="355E9E"/>
                </a:solidFill>
              </a:rPr>
              <a:t>Cell: 919-740-9759</a:t>
            </a:r>
          </a:p>
        </p:txBody>
      </p:sp>
    </p:spTree>
    <p:extLst>
      <p:ext uri="{BB962C8B-B14F-4D97-AF65-F5344CB8AC3E}">
        <p14:creationId xmlns:p14="http://schemas.microsoft.com/office/powerpoint/2010/main" val="229755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EFF94B3-8CC0-40A4-99D7-C86ADB6BAA11}"/>
              </a:ext>
            </a:extLst>
          </p:cNvPr>
          <p:cNvGrpSpPr/>
          <p:nvPr/>
        </p:nvGrpSpPr>
        <p:grpSpPr>
          <a:xfrm>
            <a:off x="0" y="5810200"/>
            <a:ext cx="12192000" cy="1047799"/>
            <a:chOff x="0" y="5810200"/>
            <a:chExt cx="12192000" cy="10477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D29FB27-6882-405E-805A-991B540D1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6086474"/>
              <a:ext cx="12192000" cy="7715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F76762E-7A65-4722-AA4C-294EAAECC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228" y="5810200"/>
              <a:ext cx="2178903" cy="1038223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91D1534-F07D-40A3-BC11-FD324CD40FF7}"/>
              </a:ext>
            </a:extLst>
          </p:cNvPr>
          <p:cNvSpPr/>
          <p:nvPr/>
        </p:nvSpPr>
        <p:spPr>
          <a:xfrm>
            <a:off x="576009" y="1227429"/>
            <a:ext cx="10834880" cy="4720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4000" dirty="0">
                <a:solidFill>
                  <a:srgbClr val="355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 Soil and Water Conservation Commission (SWCC) Job Approval Authority (JAA) Overview</a:t>
            </a:r>
          </a:p>
          <a:p>
            <a:pPr marL="971550" lvl="1" indent="-514350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US" sz="4000" dirty="0">
                <a:solidFill>
                  <a:srgbClr val="355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Initiative</a:t>
            </a:r>
          </a:p>
          <a:p>
            <a:pPr marL="1485900" lvl="2" indent="-5715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355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goals</a:t>
            </a:r>
          </a:p>
          <a:p>
            <a:pPr marL="1485900" lvl="2" indent="-5715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355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 2023 Summary</a:t>
            </a:r>
          </a:p>
          <a:p>
            <a:pPr marL="1485900" lvl="2" indent="-5715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355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Keys to success</a:t>
            </a:r>
          </a:p>
          <a:p>
            <a:pPr marL="1485900" lvl="2" indent="-5715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355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Resources 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4DF3D07-8077-4F2B-9BDC-3D09DEDE1AF1}"/>
              </a:ext>
            </a:extLst>
          </p:cNvPr>
          <p:cNvSpPr txBox="1">
            <a:spLocks/>
          </p:cNvSpPr>
          <p:nvPr/>
        </p:nvSpPr>
        <p:spPr>
          <a:xfrm>
            <a:off x="441256" y="398672"/>
            <a:ext cx="10515600" cy="79065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355E9E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NC SWCC JAA and Training Initiative</a:t>
            </a:r>
          </a:p>
        </p:txBody>
      </p:sp>
    </p:spTree>
    <p:extLst>
      <p:ext uri="{BB962C8B-B14F-4D97-AF65-F5344CB8AC3E}">
        <p14:creationId xmlns:p14="http://schemas.microsoft.com/office/powerpoint/2010/main" val="786977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EFF94B3-8CC0-40A4-99D7-C86ADB6BAA11}"/>
              </a:ext>
            </a:extLst>
          </p:cNvPr>
          <p:cNvGrpSpPr/>
          <p:nvPr/>
        </p:nvGrpSpPr>
        <p:grpSpPr>
          <a:xfrm>
            <a:off x="0" y="5810200"/>
            <a:ext cx="12192000" cy="1047799"/>
            <a:chOff x="0" y="5810200"/>
            <a:chExt cx="12192000" cy="10477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D29FB27-6882-405E-805A-991B540D1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6086474"/>
              <a:ext cx="12192000" cy="7715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F76762E-7A65-4722-AA4C-294EAAECC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228" y="5810200"/>
              <a:ext cx="2178903" cy="1038223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91D1534-F07D-40A3-BC11-FD324CD40FF7}"/>
              </a:ext>
            </a:extLst>
          </p:cNvPr>
          <p:cNvSpPr/>
          <p:nvPr/>
        </p:nvSpPr>
        <p:spPr>
          <a:xfrm>
            <a:off x="218228" y="1467508"/>
            <a:ext cx="11510006" cy="4350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1200"/>
              </a:spcAft>
              <a:defRPr/>
            </a:pPr>
            <a:r>
              <a:rPr lang="en-US" sz="4000" b="1" dirty="0">
                <a:solidFill>
                  <a:srgbClr val="355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</a:t>
            </a:r>
            <a:r>
              <a:rPr lang="en-US" sz="3200" dirty="0">
                <a:solidFill>
                  <a:srgbClr val="355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107000"/>
              </a:lnSpc>
              <a:spcAft>
                <a:spcPts val="1200"/>
              </a:spcAft>
              <a:defRPr/>
            </a:pPr>
            <a:r>
              <a:rPr lang="en-US" sz="3200" dirty="0">
                <a:solidFill>
                  <a:srgbClr val="355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JAA is the certification granted to an individual who has demonstrated the appropriate knowledge, skills, and abilities to plan, design, and certify installation of a given best management practice. </a:t>
            </a:r>
          </a:p>
          <a:p>
            <a:pPr marL="1371600" lvl="2" indent="-4572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355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Granted by USDA – NRCS or NC SWCC in North Carolina</a:t>
            </a:r>
          </a:p>
          <a:p>
            <a:pPr marL="800100" lvl="1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  <a:defRPr/>
            </a:pPr>
            <a:endParaRPr lang="en-US" sz="3200" dirty="0">
              <a:solidFill>
                <a:srgbClr val="355E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4DF3D07-8077-4F2B-9BDC-3D09DEDE1AF1}"/>
              </a:ext>
            </a:extLst>
          </p:cNvPr>
          <p:cNvSpPr txBox="1">
            <a:spLocks/>
          </p:cNvSpPr>
          <p:nvPr/>
        </p:nvSpPr>
        <p:spPr>
          <a:xfrm>
            <a:off x="537508" y="27961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355E9E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What is Job Approval Authority ?</a:t>
            </a:r>
          </a:p>
        </p:txBody>
      </p:sp>
    </p:spTree>
    <p:extLst>
      <p:ext uri="{BB962C8B-B14F-4D97-AF65-F5344CB8AC3E}">
        <p14:creationId xmlns:p14="http://schemas.microsoft.com/office/powerpoint/2010/main" val="334196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EFF94B3-8CC0-40A4-99D7-C86ADB6BAA11}"/>
              </a:ext>
            </a:extLst>
          </p:cNvPr>
          <p:cNvGrpSpPr/>
          <p:nvPr/>
        </p:nvGrpSpPr>
        <p:grpSpPr>
          <a:xfrm>
            <a:off x="0" y="5810200"/>
            <a:ext cx="12192000" cy="1047799"/>
            <a:chOff x="0" y="5810200"/>
            <a:chExt cx="12192000" cy="10477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D29FB27-6882-405E-805A-991B540D1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6086474"/>
              <a:ext cx="12192000" cy="7715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F76762E-7A65-4722-AA4C-294EAAECC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228" y="5810200"/>
              <a:ext cx="2178903" cy="1038223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91D1534-F07D-40A3-BC11-FD324CD40FF7}"/>
              </a:ext>
            </a:extLst>
          </p:cNvPr>
          <p:cNvSpPr/>
          <p:nvPr/>
        </p:nvSpPr>
        <p:spPr>
          <a:xfrm>
            <a:off x="218228" y="1881453"/>
            <a:ext cx="11510006" cy="353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07000"/>
              </a:lnSpc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355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Legislation was passed in 2021 giving the NC Soil and Water Conservation Commission (SWCC) authority to grant their own Job Approval Authority (JAA).  </a:t>
            </a:r>
          </a:p>
          <a:p>
            <a:pPr marL="914400" lvl="1" indent="-4572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355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NC Division of Soil and Water Conservation (DSWC) has primary responsibility for managing and implementing this JAA initiative. 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4DF3D07-8077-4F2B-9BDC-3D09DEDE1AF1}"/>
              </a:ext>
            </a:extLst>
          </p:cNvPr>
          <p:cNvSpPr txBox="1">
            <a:spLocks/>
          </p:cNvSpPr>
          <p:nvPr/>
        </p:nvSpPr>
        <p:spPr>
          <a:xfrm>
            <a:off x="218228" y="360719"/>
            <a:ext cx="11099435" cy="13255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355E9E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NC Soil and Water Conservation Commission Job Approval Authority</a:t>
            </a:r>
          </a:p>
        </p:txBody>
      </p:sp>
    </p:spTree>
    <p:extLst>
      <p:ext uri="{BB962C8B-B14F-4D97-AF65-F5344CB8AC3E}">
        <p14:creationId xmlns:p14="http://schemas.microsoft.com/office/powerpoint/2010/main" val="1412624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EFF94B3-8CC0-40A4-99D7-C86ADB6BAA11}"/>
              </a:ext>
            </a:extLst>
          </p:cNvPr>
          <p:cNvGrpSpPr/>
          <p:nvPr/>
        </p:nvGrpSpPr>
        <p:grpSpPr>
          <a:xfrm>
            <a:off x="0" y="5810200"/>
            <a:ext cx="12192000" cy="1047799"/>
            <a:chOff x="0" y="5810200"/>
            <a:chExt cx="12192000" cy="10477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D29FB27-6882-405E-805A-991B540D1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6086474"/>
              <a:ext cx="12192000" cy="7715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F76762E-7A65-4722-AA4C-294EAAECC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8228" y="5810200"/>
              <a:ext cx="2178903" cy="1038223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91D1534-F07D-40A3-BC11-FD324CD40FF7}"/>
              </a:ext>
            </a:extLst>
          </p:cNvPr>
          <p:cNvSpPr/>
          <p:nvPr/>
        </p:nvSpPr>
        <p:spPr>
          <a:xfrm>
            <a:off x="218228" y="1132958"/>
            <a:ext cx="11510006" cy="4084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355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Managed and administered by the NC DSWC to meet needs of NC SWCC programs and NC SWCD staff.</a:t>
            </a:r>
          </a:p>
          <a:p>
            <a:pPr marL="1028700" lvl="1" indent="-5715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355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Policies of the program are developed under the guidance of the NC SWCC</a:t>
            </a:r>
          </a:p>
          <a:p>
            <a:pPr marL="1028700" lvl="1" indent="-5715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355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reliant on a partnering agency.</a:t>
            </a:r>
          </a:p>
          <a:p>
            <a:pPr marL="1028700" lvl="1" indent="-5715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355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JAA for BMPs unique to NC SWCC programs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4DF3D07-8077-4F2B-9BDC-3D09DEDE1AF1}"/>
              </a:ext>
            </a:extLst>
          </p:cNvPr>
          <p:cNvSpPr txBox="1">
            <a:spLocks/>
          </p:cNvSpPr>
          <p:nvPr/>
        </p:nvSpPr>
        <p:spPr>
          <a:xfrm>
            <a:off x="537508" y="27961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355E9E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Benefits of NC SWCC JAA System</a:t>
            </a:r>
          </a:p>
        </p:txBody>
      </p:sp>
    </p:spTree>
    <p:extLst>
      <p:ext uri="{BB962C8B-B14F-4D97-AF65-F5344CB8AC3E}">
        <p14:creationId xmlns:p14="http://schemas.microsoft.com/office/powerpoint/2010/main" val="325709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EFF94B3-8CC0-40A4-99D7-C86ADB6BAA11}"/>
              </a:ext>
            </a:extLst>
          </p:cNvPr>
          <p:cNvGrpSpPr/>
          <p:nvPr/>
        </p:nvGrpSpPr>
        <p:grpSpPr>
          <a:xfrm>
            <a:off x="0" y="5810200"/>
            <a:ext cx="12192000" cy="1047799"/>
            <a:chOff x="0" y="5810200"/>
            <a:chExt cx="12192000" cy="10477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D29FB27-6882-405E-805A-991B540D1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6086474"/>
              <a:ext cx="12192000" cy="7715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F76762E-7A65-4722-AA4C-294EAAECC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228" y="5810200"/>
              <a:ext cx="2178903" cy="1038223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91D1534-F07D-40A3-BC11-FD324CD40FF7}"/>
              </a:ext>
            </a:extLst>
          </p:cNvPr>
          <p:cNvSpPr/>
          <p:nvPr/>
        </p:nvSpPr>
        <p:spPr>
          <a:xfrm>
            <a:off x="218228" y="1757955"/>
            <a:ext cx="11510006" cy="2854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400" u="sng" dirty="0">
                <a:solidFill>
                  <a:srgbClr val="355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US" sz="4400" dirty="0">
                <a:solidFill>
                  <a:srgbClr val="355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NC Cost Share Program contracts require JAA</a:t>
            </a:r>
          </a:p>
          <a:p>
            <a:pPr marL="1485900" lvl="2" indent="-5715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355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Contract approval </a:t>
            </a:r>
          </a:p>
          <a:p>
            <a:pPr marL="1485900" lvl="2" indent="-5715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355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Payment approval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4DF3D07-8077-4F2B-9BDC-3D09DEDE1AF1}"/>
              </a:ext>
            </a:extLst>
          </p:cNvPr>
          <p:cNvSpPr txBox="1">
            <a:spLocks/>
          </p:cNvSpPr>
          <p:nvPr/>
        </p:nvSpPr>
        <p:spPr>
          <a:xfrm>
            <a:off x="537508" y="27961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355E9E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Importance of JAA for NC SWCC Programs</a:t>
            </a:r>
          </a:p>
        </p:txBody>
      </p:sp>
    </p:spTree>
    <p:extLst>
      <p:ext uri="{BB962C8B-B14F-4D97-AF65-F5344CB8AC3E}">
        <p14:creationId xmlns:p14="http://schemas.microsoft.com/office/powerpoint/2010/main" val="1271308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EFF94B3-8CC0-40A4-99D7-C86ADB6BAA11}"/>
              </a:ext>
            </a:extLst>
          </p:cNvPr>
          <p:cNvGrpSpPr/>
          <p:nvPr/>
        </p:nvGrpSpPr>
        <p:grpSpPr>
          <a:xfrm>
            <a:off x="0" y="5810200"/>
            <a:ext cx="12192000" cy="1047799"/>
            <a:chOff x="0" y="5810200"/>
            <a:chExt cx="12192000" cy="10477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D29FB27-6882-405E-805A-991B540D1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6086474"/>
              <a:ext cx="12192000" cy="7715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F76762E-7A65-4722-AA4C-294EAAECC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8228" y="5810200"/>
              <a:ext cx="2178903" cy="1038223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91D1534-F07D-40A3-BC11-FD324CD40FF7}"/>
              </a:ext>
            </a:extLst>
          </p:cNvPr>
          <p:cNvSpPr/>
          <p:nvPr/>
        </p:nvSpPr>
        <p:spPr>
          <a:xfrm>
            <a:off x="537508" y="1671972"/>
            <a:ext cx="11510006" cy="2898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1200"/>
              </a:spcAft>
              <a:defRPr/>
            </a:pPr>
            <a:r>
              <a:rPr lang="en-US" sz="3600" b="1" dirty="0">
                <a:solidFill>
                  <a:srgbClr val="355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ELIGIBILE INDIVIDUALS</a:t>
            </a:r>
          </a:p>
          <a:p>
            <a:pPr marL="1028700" lvl="1" indent="-5715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355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SWCD Employees</a:t>
            </a:r>
          </a:p>
          <a:p>
            <a:pPr marL="1028700" lvl="1" indent="-5715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355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County Employees working in a SWCD</a:t>
            </a:r>
          </a:p>
          <a:p>
            <a:pPr marL="1028700" lvl="1" indent="-5715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355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NCDA&amp;CS DSWC Employees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4DF3D07-8077-4F2B-9BDC-3D09DEDE1AF1}"/>
              </a:ext>
            </a:extLst>
          </p:cNvPr>
          <p:cNvSpPr txBox="1">
            <a:spLocks/>
          </p:cNvSpPr>
          <p:nvPr/>
        </p:nvSpPr>
        <p:spPr>
          <a:xfrm>
            <a:off x="537508" y="279616"/>
            <a:ext cx="10515600" cy="8080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355E9E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NC SWCC JAA System Eligibility</a:t>
            </a:r>
          </a:p>
        </p:txBody>
      </p:sp>
    </p:spTree>
    <p:extLst>
      <p:ext uri="{BB962C8B-B14F-4D97-AF65-F5344CB8AC3E}">
        <p14:creationId xmlns:p14="http://schemas.microsoft.com/office/powerpoint/2010/main" val="1654906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34">
            <a:extLst>
              <a:ext uri="{FF2B5EF4-FFF2-40B4-BE49-F238E27FC236}">
                <a16:creationId xmlns:a16="http://schemas.microsoft.com/office/drawing/2014/main" id="{7F720236-F9B4-4BA6-888F-15FB8FC041E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765082" y="737602"/>
            <a:ext cx="2238128" cy="105595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Division reviews application</a:t>
            </a:r>
          </a:p>
        </p:txBody>
      </p:sp>
      <p:sp>
        <p:nvSpPr>
          <p:cNvPr id="34" name="Rounded Rectangle 34">
            <a:extLst>
              <a:ext uri="{FF2B5EF4-FFF2-40B4-BE49-F238E27FC236}">
                <a16:creationId xmlns:a16="http://schemas.microsoft.com/office/drawing/2014/main" id="{B47172ED-FB2F-4E64-832B-095B3141529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774566" y="3425213"/>
            <a:ext cx="2257428" cy="123061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Division presents recommendation to SWCC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E541BD4-E767-43AA-B951-7D7A6109A5C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807547" y="4859646"/>
            <a:ext cx="2257428" cy="12368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SWCC grants JAA for requested BMP</a:t>
            </a:r>
          </a:p>
        </p:txBody>
      </p:sp>
      <p:sp>
        <p:nvSpPr>
          <p:cNvPr id="36" name="Arrow: Up 35">
            <a:extLst>
              <a:ext uri="{FF2B5EF4-FFF2-40B4-BE49-F238E27FC236}">
                <a16:creationId xmlns:a16="http://schemas.microsoft.com/office/drawing/2014/main" id="{2C14D2E1-C4D4-4D40-A9C2-918AB89E8605}"/>
              </a:ext>
            </a:extLst>
          </p:cNvPr>
          <p:cNvSpPr/>
          <p:nvPr/>
        </p:nvSpPr>
        <p:spPr>
          <a:xfrm rot="10800000">
            <a:off x="10591385" y="4506043"/>
            <a:ext cx="585511" cy="527752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ounded Rectangle 34">
            <a:extLst>
              <a:ext uri="{FF2B5EF4-FFF2-40B4-BE49-F238E27FC236}">
                <a16:creationId xmlns:a16="http://schemas.microsoft.com/office/drawing/2014/main" id="{0DB23C06-0CB0-4BB3-87D5-E235511B0CC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774566" y="1995318"/>
            <a:ext cx="2257428" cy="123061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Division presents recommendation to JAA Committee </a:t>
            </a:r>
          </a:p>
        </p:txBody>
      </p:sp>
      <p:sp>
        <p:nvSpPr>
          <p:cNvPr id="43" name="Arrow: Up 42">
            <a:extLst>
              <a:ext uri="{FF2B5EF4-FFF2-40B4-BE49-F238E27FC236}">
                <a16:creationId xmlns:a16="http://schemas.microsoft.com/office/drawing/2014/main" id="{BF8D10BC-BA06-4014-A765-A97D8BE5DD7E}"/>
              </a:ext>
            </a:extLst>
          </p:cNvPr>
          <p:cNvSpPr/>
          <p:nvPr/>
        </p:nvSpPr>
        <p:spPr>
          <a:xfrm rot="10800000">
            <a:off x="10610524" y="1654340"/>
            <a:ext cx="585511" cy="486224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Arrow: Up 44">
            <a:extLst>
              <a:ext uri="{FF2B5EF4-FFF2-40B4-BE49-F238E27FC236}">
                <a16:creationId xmlns:a16="http://schemas.microsoft.com/office/drawing/2014/main" id="{0324DC25-D585-49D5-9EAC-B5EC848CE341}"/>
              </a:ext>
            </a:extLst>
          </p:cNvPr>
          <p:cNvSpPr/>
          <p:nvPr/>
        </p:nvSpPr>
        <p:spPr>
          <a:xfrm rot="10800000">
            <a:off x="10591385" y="3117072"/>
            <a:ext cx="585511" cy="412462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91A6199-FBB3-449A-824C-EE9CBD67C07B}"/>
              </a:ext>
            </a:extLst>
          </p:cNvPr>
          <p:cNvSpPr/>
          <p:nvPr/>
        </p:nvSpPr>
        <p:spPr>
          <a:xfrm rot="5400000">
            <a:off x="-1073457" y="2445827"/>
            <a:ext cx="5131358" cy="2534747"/>
          </a:xfrm>
          <a:prstGeom prst="rect">
            <a:avLst/>
          </a:prstGeom>
          <a:solidFill>
            <a:srgbClr val="C6E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64">
            <a:extLst>
              <a:ext uri="{FF2B5EF4-FFF2-40B4-BE49-F238E27FC236}">
                <a16:creationId xmlns:a16="http://schemas.microsoft.com/office/drawing/2014/main" id="{8BC5C6EE-616C-46A1-B9B0-156382153EF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508811" y="3498015"/>
            <a:ext cx="2737407" cy="142731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Supervisors (Immediate &amp; District) review application and sign for approval</a:t>
            </a:r>
          </a:p>
        </p:txBody>
      </p:sp>
      <p:sp>
        <p:nvSpPr>
          <p:cNvPr id="18" name="Rounded Rectangle 34">
            <a:extLst>
              <a:ext uri="{FF2B5EF4-FFF2-40B4-BE49-F238E27FC236}">
                <a16:creationId xmlns:a16="http://schemas.microsoft.com/office/drawing/2014/main" id="{BFA1C317-2F1D-4FF0-87E8-3C5ADB8B0A5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239398" y="5101271"/>
            <a:ext cx="2850630" cy="131284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Tech. reference reviews materials and signs for approval</a:t>
            </a:r>
          </a:p>
        </p:txBody>
      </p:sp>
      <p:sp>
        <p:nvSpPr>
          <p:cNvPr id="24" name="Rounded Rectangle 34">
            <a:extLst>
              <a:ext uri="{FF2B5EF4-FFF2-40B4-BE49-F238E27FC236}">
                <a16:creationId xmlns:a16="http://schemas.microsoft.com/office/drawing/2014/main" id="{06EE8FAA-0C23-4DD0-9DB3-098540730A9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524186" y="1944292"/>
            <a:ext cx="2697965" cy="12054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Upload supervisor approval and packets to application</a:t>
            </a:r>
          </a:p>
        </p:txBody>
      </p:sp>
      <p:sp>
        <p:nvSpPr>
          <p:cNvPr id="27" name="Rounded Rectangle 34">
            <a:extLst>
              <a:ext uri="{FF2B5EF4-FFF2-40B4-BE49-F238E27FC236}">
                <a16:creationId xmlns:a16="http://schemas.microsoft.com/office/drawing/2014/main" id="{052674F6-873B-4F5A-8F76-B38A19A2A06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563869" y="5331652"/>
            <a:ext cx="2794235" cy="131284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“Request for SWCC JAA” application in Formsite</a:t>
            </a:r>
          </a:p>
        </p:txBody>
      </p:sp>
      <p:sp>
        <p:nvSpPr>
          <p:cNvPr id="28" name="Rounded Rectangle 64">
            <a:extLst>
              <a:ext uri="{FF2B5EF4-FFF2-40B4-BE49-F238E27FC236}">
                <a16:creationId xmlns:a16="http://schemas.microsoft.com/office/drawing/2014/main" id="{5AFC9434-ABAB-4A3C-B892-F46B4A7029D4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178363" y="936399"/>
            <a:ext cx="2850629" cy="18654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Independently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prepare materials required to provide evidence of technical competency</a:t>
            </a:r>
          </a:p>
        </p:txBody>
      </p:sp>
      <p:sp>
        <p:nvSpPr>
          <p:cNvPr id="30" name="Rounded Rectangle 34">
            <a:extLst>
              <a:ext uri="{FF2B5EF4-FFF2-40B4-BE49-F238E27FC236}">
                <a16:creationId xmlns:a16="http://schemas.microsoft.com/office/drawing/2014/main" id="{F50CCA0F-3232-4FE8-A103-ED357AC9099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164910" y="3289140"/>
            <a:ext cx="2891882" cy="138236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Submit materials to technical reference for review</a:t>
            </a:r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D4724E0A-C89C-4FAB-A8F3-29A08477DF79}"/>
              </a:ext>
            </a:extLst>
          </p:cNvPr>
          <p:cNvSpPr/>
          <p:nvPr/>
        </p:nvSpPr>
        <p:spPr>
          <a:xfrm rot="10800000">
            <a:off x="4208245" y="2668457"/>
            <a:ext cx="585511" cy="633604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row: Up 31">
            <a:extLst>
              <a:ext uri="{FF2B5EF4-FFF2-40B4-BE49-F238E27FC236}">
                <a16:creationId xmlns:a16="http://schemas.microsoft.com/office/drawing/2014/main" id="{DD4E79A2-5C02-49FC-9033-14843A79677B}"/>
              </a:ext>
            </a:extLst>
          </p:cNvPr>
          <p:cNvSpPr/>
          <p:nvPr/>
        </p:nvSpPr>
        <p:spPr>
          <a:xfrm rot="10800000">
            <a:off x="4227396" y="4445559"/>
            <a:ext cx="585511" cy="633604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ounded Rectangle 34">
            <a:extLst>
              <a:ext uri="{FF2B5EF4-FFF2-40B4-BE49-F238E27FC236}">
                <a16:creationId xmlns:a16="http://schemas.microsoft.com/office/drawing/2014/main" id="{BA0507F6-D22B-4094-8139-FBEAA2F5861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550827" y="766448"/>
            <a:ext cx="2644680" cy="77152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SUBMIT application</a:t>
            </a:r>
          </a:p>
        </p:txBody>
      </p:sp>
      <p:sp>
        <p:nvSpPr>
          <p:cNvPr id="40" name="Arrow: Up 39">
            <a:extLst>
              <a:ext uri="{FF2B5EF4-FFF2-40B4-BE49-F238E27FC236}">
                <a16:creationId xmlns:a16="http://schemas.microsoft.com/office/drawing/2014/main" id="{8CB254D3-309B-4A40-AB69-2C22F471A505}"/>
              </a:ext>
            </a:extLst>
          </p:cNvPr>
          <p:cNvSpPr/>
          <p:nvPr/>
        </p:nvSpPr>
        <p:spPr>
          <a:xfrm rot="5400000">
            <a:off x="9162157" y="730603"/>
            <a:ext cx="585511" cy="780927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Arrow: Up 41">
            <a:extLst>
              <a:ext uri="{FF2B5EF4-FFF2-40B4-BE49-F238E27FC236}">
                <a16:creationId xmlns:a16="http://schemas.microsoft.com/office/drawing/2014/main" id="{953A6DD9-0A65-471D-AE1E-9F76E76189EB}"/>
              </a:ext>
            </a:extLst>
          </p:cNvPr>
          <p:cNvSpPr/>
          <p:nvPr/>
        </p:nvSpPr>
        <p:spPr>
          <a:xfrm>
            <a:off x="7898658" y="4888106"/>
            <a:ext cx="585511" cy="56303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ounded Rectangle 63">
            <a:extLst>
              <a:ext uri="{FF2B5EF4-FFF2-40B4-BE49-F238E27FC236}">
                <a16:creationId xmlns:a16="http://schemas.microsoft.com/office/drawing/2014/main" id="{D85CE47A-C7E6-4E4D-9525-07350C22BF6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10703" y="4280406"/>
            <a:ext cx="2139696" cy="165592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 experience planning, designing and installing a BMP</a:t>
            </a:r>
          </a:p>
        </p:txBody>
      </p:sp>
      <p:sp>
        <p:nvSpPr>
          <p:cNvPr id="47" name="Rounded Rectangle 60">
            <a:extLst>
              <a:ext uri="{FF2B5EF4-FFF2-40B4-BE49-F238E27FC236}">
                <a16:creationId xmlns:a16="http://schemas.microsoft.com/office/drawing/2014/main" id="{2B498CB4-0E13-4E3B-9601-5E563491541E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09116" y="1549697"/>
            <a:ext cx="2141283" cy="10055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Receive on-the-job training</a:t>
            </a:r>
          </a:p>
        </p:txBody>
      </p:sp>
      <p:sp>
        <p:nvSpPr>
          <p:cNvPr id="48" name="Rounded Rectangle 60">
            <a:extLst>
              <a:ext uri="{FF2B5EF4-FFF2-40B4-BE49-F238E27FC236}">
                <a16:creationId xmlns:a16="http://schemas.microsoft.com/office/drawing/2014/main" id="{6C3E168B-9AD3-41BD-9267-D4EAA6255A9E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09116" y="2935578"/>
            <a:ext cx="2141283" cy="10055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Attend training classes </a:t>
            </a:r>
          </a:p>
        </p:txBody>
      </p:sp>
      <p:sp>
        <p:nvSpPr>
          <p:cNvPr id="50" name="Arrow: Up 49">
            <a:extLst>
              <a:ext uri="{FF2B5EF4-FFF2-40B4-BE49-F238E27FC236}">
                <a16:creationId xmlns:a16="http://schemas.microsoft.com/office/drawing/2014/main" id="{B8D21D69-852A-423A-9B81-FA64818A825E}"/>
              </a:ext>
            </a:extLst>
          </p:cNvPr>
          <p:cNvSpPr/>
          <p:nvPr/>
        </p:nvSpPr>
        <p:spPr>
          <a:xfrm rot="5400000">
            <a:off x="5967743" y="5671270"/>
            <a:ext cx="585511" cy="633604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rrow: Up 51">
            <a:extLst>
              <a:ext uri="{FF2B5EF4-FFF2-40B4-BE49-F238E27FC236}">
                <a16:creationId xmlns:a16="http://schemas.microsoft.com/office/drawing/2014/main" id="{87F1F73C-E5F1-414F-9954-3E536B6C2FC5}"/>
              </a:ext>
            </a:extLst>
          </p:cNvPr>
          <p:cNvSpPr/>
          <p:nvPr/>
        </p:nvSpPr>
        <p:spPr>
          <a:xfrm rot="5400000">
            <a:off x="2655142" y="1574925"/>
            <a:ext cx="659192" cy="473374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Arrow: Up 52">
            <a:extLst>
              <a:ext uri="{FF2B5EF4-FFF2-40B4-BE49-F238E27FC236}">
                <a16:creationId xmlns:a16="http://schemas.microsoft.com/office/drawing/2014/main" id="{4E6B8279-2360-4685-9D26-270D440751E8}"/>
              </a:ext>
            </a:extLst>
          </p:cNvPr>
          <p:cNvSpPr/>
          <p:nvPr/>
        </p:nvSpPr>
        <p:spPr>
          <a:xfrm>
            <a:off x="7924889" y="3085069"/>
            <a:ext cx="585511" cy="56303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Arrow: Up 53">
            <a:extLst>
              <a:ext uri="{FF2B5EF4-FFF2-40B4-BE49-F238E27FC236}">
                <a16:creationId xmlns:a16="http://schemas.microsoft.com/office/drawing/2014/main" id="{7FAAFDF6-2D8B-4E4D-9FA9-211C8C6FB7F5}"/>
              </a:ext>
            </a:extLst>
          </p:cNvPr>
          <p:cNvSpPr/>
          <p:nvPr/>
        </p:nvSpPr>
        <p:spPr>
          <a:xfrm>
            <a:off x="7903830" y="1510350"/>
            <a:ext cx="585511" cy="56303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9D6425E-00A7-4A86-876B-AFB94B8A5C10}"/>
              </a:ext>
            </a:extLst>
          </p:cNvPr>
          <p:cNvSpPr/>
          <p:nvPr/>
        </p:nvSpPr>
        <p:spPr>
          <a:xfrm>
            <a:off x="188790" y="43985"/>
            <a:ext cx="80211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355E9E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NC SWCC JAA Application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1525468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BD5911-7D92-4A8B-83BA-74216F66432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211940" y="732403"/>
            <a:ext cx="11839458" cy="5907536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D9D6425E-00A7-4A86-876B-AFB94B8A5C10}"/>
              </a:ext>
            </a:extLst>
          </p:cNvPr>
          <p:cNvSpPr/>
          <p:nvPr/>
        </p:nvSpPr>
        <p:spPr>
          <a:xfrm>
            <a:off x="188790" y="43985"/>
            <a:ext cx="72228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355E9E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SWCC JAA Application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EF5D5-DE3D-4033-8FD2-CBA45CA68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56" y="1898771"/>
            <a:ext cx="11613887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100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0&quot;/&gt;&lt;property id=&quot;20307&quot; value=&quot;257&quot;/&gt;&lt;/object&gt;&lt;object type=&quot;3&quot; unique_id=&quot;10006&quot;&gt;&lt;property id=&quot;20148&quot; value=&quot;5&quot;/&gt;&lt;property id=&quot;20300&quot; value=&quot;Slide 47&quot;/&gt;&lt;property id=&quot;20307&quot; value=&quot;258&quot;/&gt;&lt;/object&gt;&lt;object type=&quot;3&quot; unique_id=&quot;10007&quot;&gt;&lt;property id=&quot;20148&quot; value=&quot;5&quot;/&gt;&lt;property id=&quot;20300&quot; value=&quot;Slide 42&quot;/&gt;&lt;property id=&quot;20307&quot; value=&quot;261&quot;/&gt;&lt;/object&gt;&lt;object type=&quot;3&quot; unique_id=&quot;10008&quot;&gt;&lt;property id=&quot;20148&quot; value=&quot;5&quot;/&gt;&lt;property id=&quot;20300&quot; value=&quot;Slide 43&quot;/&gt;&lt;property id=&quot;20307&quot; value=&quot;260&quot;/&gt;&lt;/object&gt;&lt;object type=&quot;3&quot; unique_id=&quot;10009&quot;&gt;&lt;property id=&quot;20148&quot; value=&quot;5&quot;/&gt;&lt;property id=&quot;20300&quot; value=&quot;Slide 44&quot;/&gt;&lt;property id=&quot;20307&quot; value=&quot;259&quot;/&gt;&lt;/object&gt;&lt;object type=&quot;3&quot; unique_id=&quot;56884&quot;&gt;&lt;property id=&quot;20148&quot; value=&quot;5&quot;/&gt;&lt;property id=&quot;20300&quot; value=&quot;Slide 33&quot;/&gt;&lt;property id=&quot;20307&quot; value=&quot;262&quot;/&gt;&lt;/object&gt;&lt;object type=&quot;3&quot; unique_id=&quot;57077&quot;&gt;&lt;property id=&quot;20148&quot; value=&quot;5&quot;/&gt;&lt;property id=&quot;20300&quot; value=&quot;Slide 41&quot;/&gt;&lt;property id=&quot;20307&quot; value=&quot;268&quot;/&gt;&lt;/object&gt;&lt;object type=&quot;3&quot; unique_id=&quot;61227&quot;&gt;&lt;property id=&quot;20148&quot; value=&quot;5&quot;/&gt;&lt;property id=&quot;20300&quot; value=&quot;Slide 2&quot;/&gt;&lt;property id=&quot;20307&quot; value=&quot;270&quot;/&gt;&lt;/object&gt;&lt;object type=&quot;3&quot; unique_id=&quot;61228&quot;&gt;&lt;property id=&quot;20148&quot; value=&quot;5&quot;/&gt;&lt;property id=&quot;20300&quot; value=&quot;Slide 3&quot;/&gt;&lt;property id=&quot;20307&quot; value=&quot;269&quot;/&gt;&lt;/object&gt;&lt;object type=&quot;3&quot; unique_id=&quot;61229&quot;&gt;&lt;property id=&quot;20148&quot; value=&quot;5&quot;/&gt;&lt;property id=&quot;20300&quot; value=&quot;Slide 4&quot;/&gt;&lt;property id=&quot;20307&quot; value=&quot;271&quot;/&gt;&lt;/object&gt;&lt;object type=&quot;3&quot; unique_id=&quot;61231&quot;&gt;&lt;property id=&quot;20148&quot; value=&quot;5&quot;/&gt;&lt;property id=&quot;20300&quot; value=&quot;Slide 7&quot;/&gt;&lt;property id=&quot;20307&quot; value=&quot;273&quot;/&gt;&lt;/object&gt;&lt;object type=&quot;3&quot; unique_id=&quot;61312&quot;&gt;&lt;property id=&quot;20148&quot; value=&quot;5&quot;/&gt;&lt;property id=&quot;20300&quot; value=&quot;Slide 5&quot;/&gt;&lt;property id=&quot;20307&quot; value=&quot;274&quot;/&gt;&lt;/object&gt;&lt;object type=&quot;3&quot; unique_id=&quot;61376&quot;&gt;&lt;property id=&quot;20148&quot; value=&quot;5&quot;/&gt;&lt;property id=&quot;20300&quot; value=&quot;Slide 6&quot;/&gt;&lt;property id=&quot;20307&quot; value=&quot;275&quot;/&gt;&lt;/object&gt;&lt;object type=&quot;3&quot; unique_id=&quot;61443&quot;&gt;&lt;property id=&quot;20148&quot; value=&quot;5&quot;/&gt;&lt;property id=&quot;20300&quot; value=&quot;Slide 8&quot;/&gt;&lt;property id=&quot;20307&quot; value=&quot;276&quot;/&gt;&lt;/object&gt;&lt;object type=&quot;3&quot; unique_id=&quot;61700&quot;&gt;&lt;property id=&quot;20148&quot; value=&quot;5&quot;/&gt;&lt;property id=&quot;20300&quot; value=&quot;Slide 9&quot;/&gt;&lt;property id=&quot;20307&quot; value=&quot;277&quot;/&gt;&lt;/object&gt;&lt;object type=&quot;3&quot; unique_id=&quot;61701&quot;&gt;&lt;property id=&quot;20148&quot; value=&quot;5&quot;/&gt;&lt;property id=&quot;20300&quot; value=&quot;Slide 10&quot;/&gt;&lt;property id=&quot;20307&quot; value=&quot;278&quot;/&gt;&lt;/object&gt;&lt;object type=&quot;3&quot; unique_id=&quot;61702&quot;&gt;&lt;property id=&quot;20148&quot; value=&quot;5&quot;/&gt;&lt;property id=&quot;20300&quot; value=&quot;Slide 11&quot;/&gt;&lt;property id=&quot;20307&quot; value=&quot;280&quot;/&gt;&lt;/object&gt;&lt;object type=&quot;3&quot; unique_id=&quot;61705&quot;&gt;&lt;property id=&quot;20148&quot; value=&quot;5&quot;/&gt;&lt;property id=&quot;20300&quot; value=&quot;Slide 24&quot;/&gt;&lt;property id=&quot;20307&quot; value=&quot;283&quot;/&gt;&lt;/object&gt;&lt;object type=&quot;3&quot; unique_id=&quot;61706&quot;&gt;&lt;property id=&quot;20148&quot; value=&quot;5&quot;/&gt;&lt;property id=&quot;20300&quot; value=&quot;Slide 39&quot;/&gt;&lt;property id=&quot;20307&quot; value=&quot;284&quot;/&gt;&lt;/object&gt;&lt;object type=&quot;3&quot; unique_id=&quot;61977&quot;&gt;&lt;property id=&quot;20148&quot; value=&quot;5&quot;/&gt;&lt;property id=&quot;20300&quot; value=&quot;Slide 40&quot;/&gt;&lt;property id=&quot;20307&quot; value=&quot;285&quot;/&gt;&lt;/object&gt;&lt;object type=&quot;3&quot; unique_id=&quot;61981&quot;&gt;&lt;property id=&quot;20148&quot; value=&quot;5&quot;/&gt;&lt;property id=&quot;20300&quot; value=&quot;Slide 25&quot;/&gt;&lt;property id=&quot;20307&quot; value=&quot;290&quot;/&gt;&lt;/object&gt;&lt;object type=&quot;3&quot; unique_id=&quot;62122&quot;&gt;&lt;property id=&quot;20148&quot; value=&quot;5&quot;/&gt;&lt;property id=&quot;20300&quot; value=&quot;Slide 26&quot;/&gt;&lt;property id=&quot;20307&quot; value=&quot;291&quot;/&gt;&lt;/object&gt;&lt;object type=&quot;3&quot; unique_id=&quot;62123&quot;&gt;&lt;property id=&quot;20148&quot; value=&quot;5&quot;/&gt;&lt;property id=&quot;20300&quot; value=&quot;Slide 27&quot;/&gt;&lt;property id=&quot;20307&quot; value=&quot;292&quot;/&gt;&lt;/object&gt;&lt;object type=&quot;3&quot; unique_id=&quot;62429&quot;&gt;&lt;property id=&quot;20148&quot; value=&quot;5&quot;/&gt;&lt;property id=&quot;20300&quot; value=&quot;Slide 21&quot;/&gt;&lt;property id=&quot;20307&quot; value=&quot;295&quot;/&gt;&lt;/object&gt;&lt;object type=&quot;3&quot; unique_id=&quot;62431&quot;&gt;&lt;property id=&quot;20148&quot; value=&quot;5&quot;/&gt;&lt;property id=&quot;20300&quot; value=&quot;Slide 46&quot;/&gt;&lt;property id=&quot;20307&quot; value=&quot;297&quot;/&gt;&lt;/object&gt;&lt;object type=&quot;3&quot; unique_id=&quot;62432&quot;&gt;&lt;property id=&quot;20148&quot; value=&quot;5&quot;/&gt;&lt;property id=&quot;20300&quot; value=&quot;Slide 32&quot;/&gt;&lt;property id=&quot;20307&quot; value=&quot;298&quot;/&gt;&lt;/object&gt;&lt;object type=&quot;3&quot; unique_id=&quot;62712&quot;&gt;&lt;property id=&quot;20148&quot; value=&quot;5&quot;/&gt;&lt;property id=&quot;20300&quot; value=&quot;Slide 23&quot;/&gt;&lt;property id=&quot;20307&quot; value=&quot;299&quot;/&gt;&lt;/object&gt;&lt;object type=&quot;3&quot; unique_id=&quot;62863&quot;&gt;&lt;property id=&quot;20148&quot; value=&quot;5&quot;/&gt;&lt;property id=&quot;20300&quot; value=&quot;Slide 45&quot;/&gt;&lt;property id=&quot;20307&quot; value=&quot;300&quot;/&gt;&lt;/object&gt;&lt;object type=&quot;3&quot; unique_id=&quot;63170&quot;&gt;&lt;property id=&quot;20148&quot; value=&quot;5&quot;/&gt;&lt;property id=&quot;20300&quot; value=&quot;Slide 14&quot;/&gt;&lt;property id=&quot;20307&quot; value=&quot;302&quot;/&gt;&lt;/object&gt;&lt;object type=&quot;3&quot; unique_id=&quot;63172&quot;&gt;&lt;property id=&quot;20148&quot; value=&quot;5&quot;/&gt;&lt;property id=&quot;20300&quot; value=&quot;Slide 37&quot;/&gt;&lt;property id=&quot;20307&quot; value=&quot;304&quot;/&gt;&lt;/object&gt;&lt;object type=&quot;3&quot; unique_id=&quot;63173&quot;&gt;&lt;property id=&quot;20148&quot; value=&quot;5&quot;/&gt;&lt;property id=&quot;20300&quot; value=&quot;Slide 38&quot;/&gt;&lt;property id=&quot;20307&quot; value=&quot;305&quot;/&gt;&lt;/object&gt;&lt;object type=&quot;3&quot; unique_id=&quot;63342&quot;&gt;&lt;property id=&quot;20148&quot; value=&quot;5&quot;/&gt;&lt;property id=&quot;20300&quot; value=&quot;Slide 15&quot;/&gt;&lt;property id=&quot;20307&quot; value=&quot;307&quot;/&gt;&lt;/object&gt;&lt;object type=&quot;3&quot; unique_id=&quot;63344&quot;&gt;&lt;property id=&quot;20148&quot; value=&quot;5&quot;/&gt;&lt;property id=&quot;20300&quot; value=&quot;Slide 17&quot;/&gt;&lt;property id=&quot;20307&quot; value=&quot;309&quot;/&gt;&lt;/object&gt;&lt;object type=&quot;3&quot; unique_id=&quot;63345&quot;&gt;&lt;property id=&quot;20148&quot; value=&quot;5&quot;/&gt;&lt;property id=&quot;20300&quot; value=&quot;Slide 36&quot;/&gt;&lt;property id=&quot;20307&quot; value=&quot;306&quot;/&gt;&lt;/object&gt;&lt;object type=&quot;3&quot; unique_id=&quot;63484&quot;&gt;&lt;property id=&quot;20148&quot; value=&quot;5&quot;/&gt;&lt;property id=&quot;20300&quot; value=&quot;Slide 12&quot;/&gt;&lt;property id=&quot;20307&quot; value=&quot;311&quot;/&gt;&lt;/object&gt;&lt;object type=&quot;3&quot; unique_id=&quot;63485&quot;&gt;&lt;property id=&quot;20148&quot; value=&quot;5&quot;/&gt;&lt;property id=&quot;20300&quot; value=&quot;Slide 13&quot;/&gt;&lt;property id=&quot;20307&quot; value=&quot;310&quot;/&gt;&lt;/object&gt;&lt;object type=&quot;3&quot; unique_id=&quot;63678&quot;&gt;&lt;property id=&quot;20148&quot; value=&quot;5&quot;/&gt;&lt;property id=&quot;20300&quot; value=&quot;Slide 16&quot;/&gt;&lt;property id=&quot;20307&quot; value=&quot;312&quot;/&gt;&lt;/object&gt;&lt;object type=&quot;3&quot; unique_id=&quot;63679&quot;&gt;&lt;property id=&quot;20148&quot; value=&quot;5&quot;/&gt;&lt;property id=&quot;20300&quot; value=&quot;Slide 18&quot;/&gt;&lt;property id=&quot;20307&quot; value=&quot;313&quot;/&gt;&lt;/object&gt;&lt;object type=&quot;3&quot; unique_id=&quot;63680&quot;&gt;&lt;property id=&quot;20148&quot; value=&quot;5&quot;/&gt;&lt;property id=&quot;20300&quot; value=&quot;Slide 35&quot;/&gt;&lt;property id=&quot;20307&quot; value=&quot;314&quot;/&gt;&lt;/object&gt;&lt;object type=&quot;3&quot; unique_id=&quot;63831&quot;&gt;&lt;property id=&quot;20148&quot; value=&quot;5&quot;/&gt;&lt;property id=&quot;20300&quot; value=&quot;Slide 34&quot;/&gt;&lt;property id=&quot;20307&quot; value=&quot;315&quot;/&gt;&lt;/object&gt;&lt;object type=&quot;3&quot; unique_id=&quot;69119&quot;&gt;&lt;property id=&quot;20148&quot; value=&quot;5&quot;/&gt;&lt;property id=&quot;20300&quot; value=&quot;Slide 28&quot;/&gt;&lt;property id=&quot;20307&quot; value=&quot;316&quot;/&gt;&lt;/object&gt;&lt;object type=&quot;3&quot; unique_id=&quot;69120&quot;&gt;&lt;property id=&quot;20148&quot; value=&quot;5&quot;/&gt;&lt;property id=&quot;20300&quot; value=&quot;Slide 29&quot;/&gt;&lt;property id=&quot;20307&quot; value=&quot;317&quot;/&gt;&lt;/object&gt;&lt;object type=&quot;3&quot; unique_id=&quot;69323&quot;&gt;&lt;property id=&quot;20148&quot; value=&quot;5&quot;/&gt;&lt;property id=&quot;20300&quot; value=&quot;Slide 30&quot;/&gt;&lt;property id=&quot;20307&quot; value=&quot;318&quot;/&gt;&lt;/object&gt;&lt;object type=&quot;3&quot; unique_id=&quot;69324&quot;&gt;&lt;property id=&quot;20148&quot; value=&quot;5&quot;/&gt;&lt;property id=&quot;20300&quot; value=&quot;Slide 31&quot;/&gt;&lt;property id=&quot;20307&quot; value=&quot;319&quot;/&gt;&lt;/object&gt;&lt;object type=&quot;3&quot; unique_id=&quot;69636&quot;&gt;&lt;property id=&quot;20148&quot; value=&quot;5&quot;/&gt;&lt;property id=&quot;20300&quot; value=&quot;Slide 22&quot;/&gt;&lt;property id=&quot;20307&quot; value=&quot;281&quot;/&gt;&lt;/object&gt;&lt;object type=&quot;3&quot; unique_id=&quot;69637&quot;&gt;&lt;property id=&quot;20148&quot; value=&quot;5&quot;/&gt;&lt;property id=&quot;20300&quot; value=&quot;Slide 19&quot;/&gt;&lt;property id=&quot;20307&quot; value=&quot;321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17&quot;/&gt;&lt;/TableIndex&gt;&lt;/ShapeTextInfo&gt;"/>
  <p:tag name="HTML_SHAPEINFO" val="&lt;ThreeDShapeInfo&gt;&lt;uuid val=&quot;&quot;/&gt;&lt;isInvalidForFieldText val=&quot;0&quot;/&gt;&lt;Image&gt;&lt;filename val=&quot;C:\Users\vettjo\Documents\My Adobe Presentations\AgWRAP_Pond_Reg_App_Intro_Training_RECORDED_FINAL\data\asimages\{3F278C80-C2CE-4797-8974-575338B93C6D}_6.png&quot;/&gt;&lt;left val=&quot;226&quot;/&gt;&lt;top val=&quot;470&quot;/&gt;&lt;width val=&quot;144&quot;/&gt;&lt;height val=&quot;44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15&quot;/&gt;&lt;/TableIndex&gt;&lt;/ShapeTextInfo&gt;"/>
  <p:tag name="HTML_SHAPEINFO" val="&lt;ThreeDShapeInfo&gt;&lt;uuid val=&quot;&quot;/&gt;&lt;isInvalidForFieldText val=&quot;0&quot;/&gt;&lt;Image&gt;&lt;filename val=&quot;C:\Users\vettjo\Documents\My Adobe Presentations\AgWRAP_Pond_Reg_App_Intro_Training_RECORDED_FINAL\data\asimages\{FF54CDEA-4F43-417F-AD87-A4495AE48229}_6.png&quot;/&gt;&lt;left val=&quot;226&quot;/&gt;&lt;top val=&quot;332&quot;/&gt;&lt;width val=&quot;144&quot;/&gt;&lt;height val=&quot;37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15&quot;/&gt;&lt;/TableIndex&gt;&lt;/ShapeTextInfo&gt;"/>
  <p:tag name="HTML_SHAPEINFO" val="&lt;ThreeDShapeInfo&gt;&lt;uuid val=&quot;&quot;/&gt;&lt;isInvalidForFieldText val=&quot;0&quot;/&gt;&lt;Image&gt;&lt;filename val=&quot;C:\Users\vettjo\Documents\My Adobe Presentations\AgWRAP_Pond_Reg_App_Intro_Training_RECORDED_FINAL\data\asimages\{FF54CDEA-4F43-417F-AD87-A4495AE48229}_6.png&quot;/&gt;&lt;left val=&quot;226&quot;/&gt;&lt;top val=&quot;332&quot;/&gt;&lt;width val=&quot;144&quot;/&gt;&lt;height val=&quot;37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8&quot;/&gt;&lt;lineCharCount val=&quot;20&quot;/&gt;&lt;/TableIndex&gt;&lt;/ShapeTextInfo&gt;"/>
  <p:tag name="HTML_SHAPEINFO" val="&lt;ThreeDShapeInfo&gt;&lt;uuid val=&quot;&quot;/&gt;&lt;isInvalidForFieldText val=&quot;0&quot;/&gt;&lt;Image&gt;&lt;filename val=&quot;C:\Users\vettjo\Documents\My Adobe Presentations\AgWRAP_Pond_Reg_App_Intro_Training_RECORDED_FINAL\data\asimages\{12E5D0B2-17C6-4EC9-98B8-309DB9A5810A}_6.png&quot;/&gt;&lt;left val=&quot;226&quot;/&gt;&lt;top val=&quot;423&quot;/&gt;&lt;width val=&quot;144&quot;/&gt;&lt;height val=&quot;37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0&quot;/&gt;&lt;lineCharCount val=&quot;18&quot;/&gt;&lt;lineCharCount val=&quot;20&quot;/&gt;&lt;/TableIndex&gt;&lt;/ShapeTextInfo&gt;"/>
  <p:tag name="HTML_SHAPEINFO" val="&lt;ThreeDShapeInfo&gt;&lt;uuid val=&quot;&quot;/&gt;&lt;isInvalidForFieldText val=&quot;0&quot;/&gt;&lt;Image&gt;&lt;filename val=&quot;C:\Users\vettjo\Documents\My Adobe Presentations\AgWRAP_Pond_Reg_App_Intro_Training_RECORDED_FINAL\data\asimages\{E9B38A96-35C6-447B-BB4A-5255774E13B3}_6.png&quot;/&gt;&lt;left val=&quot;226&quot;/&gt;&lt;top val=&quot;377&quot;/&gt;&lt;width val=&quot;144&quot;/&gt;&lt;height val=&quot;50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0&quot;/&gt;&lt;lineCharCount val=&quot;18&quot;/&gt;&lt;lineCharCount val=&quot;20&quot;/&gt;&lt;/TableIndex&gt;&lt;/ShapeTextInfo&gt;"/>
  <p:tag name="HTML_SHAPEINFO" val="&lt;ThreeDShapeInfo&gt;&lt;uuid val=&quot;&quot;/&gt;&lt;isInvalidForFieldText val=&quot;0&quot;/&gt;&lt;Image&gt;&lt;filename val=&quot;C:\Users\vettjo\Documents\My Adobe Presentations\AgWRAP_Pond_Reg_App_Intro_Training_RECORDED_FINAL\data\asimages\{E9B38A96-35C6-447B-BB4A-5255774E13B3}_6.png&quot;/&gt;&lt;left val=&quot;226&quot;/&gt;&lt;top val=&quot;377&quot;/&gt;&lt;width val=&quot;144&quot;/&gt;&lt;height val=&quot;50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15&quot;/&gt;&lt;/TableIndex&gt;&lt;/ShapeTextInfo&gt;"/>
  <p:tag name="HTML_SHAPEINFO" val="&lt;ThreeDShapeInfo&gt;&lt;uuid val=&quot;&quot;/&gt;&lt;isInvalidForFieldText val=&quot;0&quot;/&gt;&lt;Image&gt;&lt;filename val=&quot;C:\Users\vettjo\Documents\My Adobe Presentations\AgWRAP_Pond_Reg_App_Intro_Training_RECORDED_FINAL\data\asimages\{FF54CDEA-4F43-417F-AD87-A4495AE48229}_6.png&quot;/&gt;&lt;left val=&quot;226&quot;/&gt;&lt;top val=&quot;332&quot;/&gt;&lt;width val=&quot;144&quot;/&gt;&lt;height val=&quot;37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15&quot;/&gt;&lt;/TableIndex&gt;&lt;/ShapeTextInfo&gt;"/>
  <p:tag name="HTML_SHAPEINFO" val="&lt;ThreeDShapeInfo&gt;&lt;uuid val=&quot;&quot;/&gt;&lt;isInvalidForFieldText val=&quot;0&quot;/&gt;&lt;Image&gt;&lt;filename val=&quot;C:\Users\vettjo\Documents\My Adobe Presentations\AgWRAP_Pond_Reg_App_Intro_Training_RECORDED_FINAL\data\asimages\{FF54CDEA-4F43-417F-AD87-A4495AE48229}_6.png&quot;/&gt;&lt;left val=&quot;226&quot;/&gt;&lt;top val=&quot;332&quot;/&gt;&lt;width val=&quot;144&quot;/&gt;&lt;height val=&quot;37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15&quot;/&gt;&lt;/TableIndex&gt;&lt;/ShapeTextInfo&gt;"/>
  <p:tag name="HTML_SHAPEINFO" val="&lt;ThreeDShapeInfo&gt;&lt;uuid val=&quot;&quot;/&gt;&lt;isInvalidForFieldText val=&quot;0&quot;/&gt;&lt;Image&gt;&lt;filename val=&quot;C:\Users\vettjo\Documents\My Adobe Presentations\AgWRAP_Pond_Reg_App_Intro_Training_RECORDED_FINAL\data\asimages\{FF54CDEA-4F43-417F-AD87-A4495AE48229}_6.png&quot;/&gt;&lt;left val=&quot;226&quot;/&gt;&lt;top val=&quot;332&quot;/&gt;&lt;width val=&quot;144&quot;/&gt;&lt;height val=&quot;37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15&quot;/&gt;&lt;/TableIndex&gt;&lt;/ShapeTextInfo&gt;"/>
  <p:tag name="HTML_SHAPEINFO" val="&lt;ThreeDShapeInfo&gt;&lt;uuid val=&quot;&quot;/&gt;&lt;isInvalidForFieldText val=&quot;0&quot;/&gt;&lt;Image&gt;&lt;filename val=&quot;C:\Users\vettjo\Documents\My Adobe Presentations\AgWRAP_Pond_Reg_App_Intro_Training_RECORDED_FINAL\data\asimages\{FF54CDEA-4F43-417F-AD87-A4495AE48229}_6.png&quot;/&gt;&lt;left val=&quot;226&quot;/&gt;&lt;top val=&quot;332&quot;/&gt;&lt;width val=&quot;144&quot;/&gt;&lt;height val=&quot;37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17&quot;/&gt;&lt;/TableIndex&gt;&lt;/ShapeTextInfo&gt;"/>
  <p:tag name="HTML_SHAPEINFO" val="&lt;ThreeDShapeInfo&gt;&lt;uuid val=&quot;&quot;/&gt;&lt;isInvalidForFieldText val=&quot;0&quot;/&gt;&lt;Image&gt;&lt;filename val=&quot;C:\Users\vettjo\Documents\My Adobe Presentations\AgWRAP_Pond_Reg_App_Intro_Training_RECORDED_FINAL\data\asimages\{3F278C80-C2CE-4797-8974-575338B93C6D}_6.png&quot;/&gt;&lt;left val=&quot;226&quot;/&gt;&lt;top val=&quot;470&quot;/&gt;&lt;width val=&quot;144&quot;/&gt;&lt;height val=&quot;44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15&quot;/&gt;&lt;/TableIndex&gt;&lt;/ShapeTextInfo&gt;"/>
  <p:tag name="HTML_SHAPEINFO" val="&lt;ThreeDShapeInfo&gt;&lt;uuid val=&quot;&quot;/&gt;&lt;isInvalidForFieldText val=&quot;0&quot;/&gt;&lt;Image&gt;&lt;filename val=&quot;C:\Users\vettjo\Documents\My Adobe Presentations\AgWRAP_Pond_Reg_App_Intro_Training_RECORDED_FINAL\data\asimages\{FF54CDEA-4F43-417F-AD87-A4495AE48229}_6.png&quot;/&gt;&lt;left val=&quot;226&quot;/&gt;&lt;top val=&quot;332&quot;/&gt;&lt;width val=&quot;144&quot;/&gt;&lt;height val=&quot;37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15&quot;/&gt;&lt;/TableIndex&gt;&lt;/ShapeTextInfo&gt;"/>
  <p:tag name="HTML_SHAPEINFO" val="&lt;ThreeDShapeInfo&gt;&lt;uuid val=&quot;&quot;/&gt;&lt;isInvalidForFieldText val=&quot;0&quot;/&gt;&lt;Image&gt;&lt;filename val=&quot;C:\Users\vettjo\Documents\My Adobe Presentations\AgWRAP_Pond_Reg_App_Intro_Training_RECORDED_FINAL\data\asimages\{FF54CDEA-4F43-417F-AD87-A4495AE48229}_6.png&quot;/&gt;&lt;left val=&quot;226&quot;/&gt;&lt;top val=&quot;332&quot;/&gt;&lt;width val=&quot;144&quot;/&gt;&lt;height val=&quot;37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15&quot;/&gt;&lt;/TableIndex&gt;&lt;/ShapeTextInfo&gt;"/>
  <p:tag name="HTML_SHAPEINFO" val="&lt;ThreeDShapeInfo&gt;&lt;uuid val=&quot;&quot;/&gt;&lt;isInvalidForFieldText val=&quot;0&quot;/&gt;&lt;Image&gt;&lt;filename val=&quot;C:\Users\vettjo\Documents\My Adobe Presentations\AgWRAP_Pond_Reg_App_Intro_Training_RECORDED_FINAL\data\asimages\{FF54CDEA-4F43-417F-AD87-A4495AE48229}_6.png&quot;/&gt;&lt;left val=&quot;226&quot;/&gt;&lt;top val=&quot;332&quot;/&gt;&lt;width val=&quot;144&quot;/&gt;&lt;height val=&quot;37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7142</TotalTime>
  <Words>645</Words>
  <Application>Microsoft Office PowerPoint</Application>
  <PresentationFormat>Widescreen</PresentationFormat>
  <Paragraphs>105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Vetter, Joshua</dc:creator>
  <cp:lastModifiedBy>Ray Ledgerwood</cp:lastModifiedBy>
  <cp:revision>140</cp:revision>
  <dcterms:created xsi:type="dcterms:W3CDTF">2022-02-02T12:25:46Z</dcterms:created>
  <dcterms:modified xsi:type="dcterms:W3CDTF">2023-09-22T16:49:10Z</dcterms:modified>
</cp:coreProperties>
</file>