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4" r:id="rId4"/>
    <p:sldId id="268" r:id="rId5"/>
    <p:sldId id="265" r:id="rId6"/>
    <p:sldId id="258" r:id="rId7"/>
    <p:sldId id="259" r:id="rId8"/>
    <p:sldId id="260" r:id="rId9"/>
    <p:sldId id="269" r:id="rId10"/>
    <p:sldId id="270" r:id="rId11"/>
    <p:sldId id="272" r:id="rId12"/>
    <p:sldId id="271" r:id="rId13"/>
    <p:sldId id="274" r:id="rId14"/>
    <p:sldId id="273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FF"/>
    <a:srgbClr val="CC66FF"/>
    <a:srgbClr val="FFFFFF"/>
    <a:srgbClr val="CCFFFF"/>
    <a:srgbClr val="576C49"/>
    <a:srgbClr val="8FAADC"/>
    <a:srgbClr val="D0CECE"/>
    <a:srgbClr val="C5E0B4"/>
    <a:srgbClr val="FFF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47" autoAdjust="0"/>
  </p:normalViewPr>
  <p:slideViewPr>
    <p:cSldViewPr snapToGrid="0">
      <p:cViewPr varScale="1">
        <p:scale>
          <a:sx n="45" d="100"/>
          <a:sy n="45" d="100"/>
        </p:scale>
        <p:origin x="216" y="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DC791-1340-4735-AAAD-7399E07023F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27F047-6F14-4936-9756-6BF32940FE8A}">
      <dgm:prSet phldrT="[Text]" custT="1"/>
      <dgm:spPr/>
      <dgm:t>
        <a:bodyPr/>
        <a:lstStyle/>
        <a:p>
          <a:r>
            <a:rPr lang="en-US" sz="4000" dirty="0"/>
            <a:t> </a:t>
          </a:r>
        </a:p>
      </dgm:t>
    </dgm:pt>
    <dgm:pt modelId="{280F2276-E94D-4B76-89FD-C887EBDF8287}" type="parTrans" cxnId="{44B9DD05-735A-480B-B236-B91619EA70FF}">
      <dgm:prSet/>
      <dgm:spPr/>
      <dgm:t>
        <a:bodyPr/>
        <a:lstStyle/>
        <a:p>
          <a:endParaRPr lang="en-US"/>
        </a:p>
      </dgm:t>
    </dgm:pt>
    <dgm:pt modelId="{05B04BD7-14A7-4A5A-A3A6-CBDAD538B750}" type="sibTrans" cxnId="{44B9DD05-735A-480B-B236-B91619EA70FF}">
      <dgm:prSet/>
      <dgm:spPr/>
      <dgm:t>
        <a:bodyPr/>
        <a:lstStyle/>
        <a:p>
          <a:endParaRPr lang="en-US"/>
        </a:p>
      </dgm:t>
    </dgm:pt>
    <dgm:pt modelId="{E019AEBB-9B89-4837-888D-B7E93262F300}">
      <dgm:prSet phldrT="[Text]"/>
      <dgm:spPr>
        <a:solidFill>
          <a:srgbClr val="7030A0">
            <a:alpha val="50000"/>
          </a:srgbClr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Reliable and Resilient Water Utilities</a:t>
          </a:r>
        </a:p>
      </dgm:t>
    </dgm:pt>
    <dgm:pt modelId="{329C1E55-D4A2-499C-94FB-52CC074E297F}" type="parTrans" cxnId="{F10E65E5-2D21-4962-BB52-963B21584759}">
      <dgm:prSet/>
      <dgm:spPr/>
      <dgm:t>
        <a:bodyPr/>
        <a:lstStyle/>
        <a:p>
          <a:endParaRPr lang="en-US"/>
        </a:p>
      </dgm:t>
    </dgm:pt>
    <dgm:pt modelId="{B140C3A4-1B82-4F71-9FF4-BBB36A154D12}" type="sibTrans" cxnId="{F10E65E5-2D21-4962-BB52-963B21584759}">
      <dgm:prSet/>
      <dgm:spPr/>
      <dgm:t>
        <a:bodyPr/>
        <a:lstStyle/>
        <a:p>
          <a:endParaRPr lang="en-US"/>
        </a:p>
      </dgm:t>
    </dgm:pt>
    <dgm:pt modelId="{73E61466-C467-4440-9D65-CEF32C882DBA}">
      <dgm:prSet phldrT="[Text]"/>
      <dgm:spPr>
        <a:solidFill>
          <a:srgbClr val="FAB8DE">
            <a:alpha val="49804"/>
          </a:srgbClr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Thriving Places</a:t>
          </a:r>
        </a:p>
      </dgm:t>
    </dgm:pt>
    <dgm:pt modelId="{06194071-DBC9-4D6C-AB44-014B7F3C5B50}" type="parTrans" cxnId="{CE947127-F36E-449F-979F-6D66A1665080}">
      <dgm:prSet/>
      <dgm:spPr/>
      <dgm:t>
        <a:bodyPr/>
        <a:lstStyle/>
        <a:p>
          <a:endParaRPr lang="en-US"/>
        </a:p>
      </dgm:t>
    </dgm:pt>
    <dgm:pt modelId="{0BD36AE0-421F-4B7B-99E7-CC1AF9C84B4F}" type="sibTrans" cxnId="{CE947127-F36E-449F-979F-6D66A1665080}">
      <dgm:prSet/>
      <dgm:spPr/>
      <dgm:t>
        <a:bodyPr/>
        <a:lstStyle/>
        <a:p>
          <a:endParaRPr lang="en-US"/>
        </a:p>
      </dgm:t>
    </dgm:pt>
    <dgm:pt modelId="{9D4ED712-37F8-496E-A6FA-9CD5F5B746F2}">
      <dgm:prSet phldrT="[Text]"/>
      <dgm:spPr>
        <a:solidFill>
          <a:schemeClr val="accent4">
            <a:alpha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Competitive Business &amp; Industry</a:t>
          </a:r>
        </a:p>
      </dgm:t>
    </dgm:pt>
    <dgm:pt modelId="{D6F83FAF-E687-49A4-8653-37C4A01B473F}" type="parTrans" cxnId="{0B97DF5C-46E8-4A50-BDCE-2CFF397EDE43}">
      <dgm:prSet/>
      <dgm:spPr/>
      <dgm:t>
        <a:bodyPr/>
        <a:lstStyle/>
        <a:p>
          <a:endParaRPr lang="en-US"/>
        </a:p>
      </dgm:t>
    </dgm:pt>
    <dgm:pt modelId="{01541A86-46E0-426E-BC6B-4A1E0CE1AEA1}" type="sibTrans" cxnId="{0B97DF5C-46E8-4A50-BDCE-2CFF397EDE43}">
      <dgm:prSet/>
      <dgm:spPr/>
      <dgm:t>
        <a:bodyPr/>
        <a:lstStyle/>
        <a:p>
          <a:endParaRPr lang="en-US"/>
        </a:p>
      </dgm:t>
    </dgm:pt>
    <dgm:pt modelId="{1A430CA4-BD9A-4B52-BAD8-0BD248796B92}">
      <dgm:prSet phldrT="[Text]"/>
      <dgm:spPr>
        <a:solidFill>
          <a:schemeClr val="accent6">
            <a:alpha val="5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Sustainable Agricultural Systems</a:t>
          </a:r>
        </a:p>
      </dgm:t>
    </dgm:pt>
    <dgm:pt modelId="{4ADA54D5-32CA-4833-9B07-B69982A921B8}" type="parTrans" cxnId="{020D5B09-85EF-43D4-88AC-F03607D951CA}">
      <dgm:prSet/>
      <dgm:spPr/>
      <dgm:t>
        <a:bodyPr/>
        <a:lstStyle/>
        <a:p>
          <a:endParaRPr lang="en-US"/>
        </a:p>
      </dgm:t>
    </dgm:pt>
    <dgm:pt modelId="{8E614A63-0C68-426D-9E78-C0B7C23E4D84}" type="sibTrans" cxnId="{020D5B09-85EF-43D4-88AC-F03607D951CA}">
      <dgm:prSet/>
      <dgm:spPr/>
      <dgm:t>
        <a:bodyPr/>
        <a:lstStyle/>
        <a:p>
          <a:endParaRPr lang="en-US"/>
        </a:p>
      </dgm:t>
    </dgm:pt>
    <dgm:pt modelId="{219479BF-2BA9-4553-BCB6-65D5CD5E763E}">
      <dgm:prSet/>
      <dgm:spPr>
        <a:solidFill>
          <a:schemeClr val="accent2">
            <a:lumMod val="40000"/>
            <a:lumOff val="60000"/>
            <a:alpha val="50000"/>
          </a:schemeClr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Social and Economic Inclusion</a:t>
          </a:r>
        </a:p>
      </dgm:t>
    </dgm:pt>
    <dgm:pt modelId="{D810F8DD-28E5-47EC-9822-227764496E50}" type="parTrans" cxnId="{011F9C5D-097C-4BC5-9EDF-1C45BA3F2A62}">
      <dgm:prSet/>
      <dgm:spPr/>
      <dgm:t>
        <a:bodyPr/>
        <a:lstStyle/>
        <a:p>
          <a:endParaRPr lang="en-US"/>
        </a:p>
      </dgm:t>
    </dgm:pt>
    <dgm:pt modelId="{CAD26EEA-59F7-4332-A47D-761EB04E02B7}" type="sibTrans" cxnId="{011F9C5D-097C-4BC5-9EDF-1C45BA3F2A62}">
      <dgm:prSet/>
      <dgm:spPr/>
      <dgm:t>
        <a:bodyPr/>
        <a:lstStyle/>
        <a:p>
          <a:endParaRPr lang="en-US"/>
        </a:p>
      </dgm:t>
    </dgm:pt>
    <dgm:pt modelId="{EFD49E27-1A0A-4728-9DDF-9791E6D6B13E}">
      <dgm:prSet/>
      <dgm:spPr>
        <a:solidFill>
          <a:srgbClr val="00B0F0">
            <a:alpha val="50000"/>
          </a:srgbClr>
        </a:solidFill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Healthy Watersheds</a:t>
          </a:r>
        </a:p>
      </dgm:t>
    </dgm:pt>
    <dgm:pt modelId="{779F4E57-5A3B-41D8-8CBB-6492987662D4}" type="parTrans" cxnId="{FD343877-1B43-4655-BF0F-37FE173DE67A}">
      <dgm:prSet/>
      <dgm:spPr/>
      <dgm:t>
        <a:bodyPr/>
        <a:lstStyle/>
        <a:p>
          <a:endParaRPr lang="en-US"/>
        </a:p>
      </dgm:t>
    </dgm:pt>
    <dgm:pt modelId="{13171DD0-A236-4EBA-AE1A-2BB570E1CE4B}" type="sibTrans" cxnId="{FD343877-1B43-4655-BF0F-37FE173DE67A}">
      <dgm:prSet/>
      <dgm:spPr/>
      <dgm:t>
        <a:bodyPr/>
        <a:lstStyle/>
        <a:p>
          <a:endParaRPr lang="en-US"/>
        </a:p>
      </dgm:t>
    </dgm:pt>
    <dgm:pt modelId="{730391D2-2F36-4524-ABE5-C4B985AA4188}" type="pres">
      <dgm:prSet presAssocID="{BB1DC791-1340-4735-AAAD-7399E07023FC}" presName="composite" presStyleCnt="0">
        <dgm:presLayoutVars>
          <dgm:chMax val="1"/>
          <dgm:dir/>
          <dgm:resizeHandles val="exact"/>
        </dgm:presLayoutVars>
      </dgm:prSet>
      <dgm:spPr/>
    </dgm:pt>
    <dgm:pt modelId="{F1F0406B-E2F1-4E88-B5D3-19F131598F7E}" type="pres">
      <dgm:prSet presAssocID="{BB1DC791-1340-4735-AAAD-7399E07023FC}" presName="radial" presStyleCnt="0">
        <dgm:presLayoutVars>
          <dgm:animLvl val="ctr"/>
        </dgm:presLayoutVars>
      </dgm:prSet>
      <dgm:spPr/>
    </dgm:pt>
    <dgm:pt modelId="{E450D85F-9C1E-4A2C-94FC-EED1BF7B8469}" type="pres">
      <dgm:prSet presAssocID="{3D27F047-6F14-4936-9756-6BF32940FE8A}" presName="centerShape" presStyleLbl="vennNode1" presStyleIdx="0" presStyleCnt="7"/>
      <dgm:spPr/>
    </dgm:pt>
    <dgm:pt modelId="{6BD84F4C-A686-436E-AA1D-ABF42C7027FC}" type="pres">
      <dgm:prSet presAssocID="{E019AEBB-9B89-4837-888D-B7E93262F300}" presName="node" presStyleLbl="vennNode1" presStyleIdx="1" presStyleCnt="7">
        <dgm:presLayoutVars>
          <dgm:bulletEnabled val="1"/>
        </dgm:presLayoutVars>
      </dgm:prSet>
      <dgm:spPr/>
    </dgm:pt>
    <dgm:pt modelId="{84FAF12E-BDE7-41B1-BD4E-F7A6A7A1A89F}" type="pres">
      <dgm:prSet presAssocID="{73E61466-C467-4440-9D65-CEF32C882DBA}" presName="node" presStyleLbl="vennNode1" presStyleIdx="2" presStyleCnt="7">
        <dgm:presLayoutVars>
          <dgm:bulletEnabled val="1"/>
        </dgm:presLayoutVars>
      </dgm:prSet>
      <dgm:spPr/>
    </dgm:pt>
    <dgm:pt modelId="{72A31235-7E5D-4A53-A1BD-DFEEBCBE3539}" type="pres">
      <dgm:prSet presAssocID="{9D4ED712-37F8-496E-A6FA-9CD5F5B746F2}" presName="node" presStyleLbl="vennNode1" presStyleIdx="3" presStyleCnt="7">
        <dgm:presLayoutVars>
          <dgm:bulletEnabled val="1"/>
        </dgm:presLayoutVars>
      </dgm:prSet>
      <dgm:spPr/>
    </dgm:pt>
    <dgm:pt modelId="{5318D6E5-3387-4D7B-AEE3-F8FE404B4F4C}" type="pres">
      <dgm:prSet presAssocID="{1A430CA4-BD9A-4B52-BAD8-0BD248796B92}" presName="node" presStyleLbl="vennNode1" presStyleIdx="4" presStyleCnt="7">
        <dgm:presLayoutVars>
          <dgm:bulletEnabled val="1"/>
        </dgm:presLayoutVars>
      </dgm:prSet>
      <dgm:spPr/>
    </dgm:pt>
    <dgm:pt modelId="{4170D668-1172-4172-A979-5E0C547620DF}" type="pres">
      <dgm:prSet presAssocID="{219479BF-2BA9-4553-BCB6-65D5CD5E763E}" presName="node" presStyleLbl="vennNode1" presStyleIdx="5" presStyleCnt="7">
        <dgm:presLayoutVars>
          <dgm:bulletEnabled val="1"/>
        </dgm:presLayoutVars>
      </dgm:prSet>
      <dgm:spPr/>
    </dgm:pt>
    <dgm:pt modelId="{AF4B399F-D57A-4249-9A45-18F8C45DA6DC}" type="pres">
      <dgm:prSet presAssocID="{EFD49E27-1A0A-4728-9DDF-9791E6D6B13E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44B9DD05-735A-480B-B236-B91619EA70FF}" srcId="{BB1DC791-1340-4735-AAAD-7399E07023FC}" destId="{3D27F047-6F14-4936-9756-6BF32940FE8A}" srcOrd="0" destOrd="0" parTransId="{280F2276-E94D-4B76-89FD-C887EBDF8287}" sibTransId="{05B04BD7-14A7-4A5A-A3A6-CBDAD538B750}"/>
    <dgm:cxn modelId="{020D5B09-85EF-43D4-88AC-F03607D951CA}" srcId="{3D27F047-6F14-4936-9756-6BF32940FE8A}" destId="{1A430CA4-BD9A-4B52-BAD8-0BD248796B92}" srcOrd="3" destOrd="0" parTransId="{4ADA54D5-32CA-4833-9B07-B69982A921B8}" sibTransId="{8E614A63-0C68-426D-9E78-C0B7C23E4D84}"/>
    <dgm:cxn modelId="{EC54541E-C667-4A70-B7FC-9AAEA94F579C}" type="presOf" srcId="{219479BF-2BA9-4553-BCB6-65D5CD5E763E}" destId="{4170D668-1172-4172-A979-5E0C547620DF}" srcOrd="0" destOrd="0" presId="urn:microsoft.com/office/officeart/2005/8/layout/radial3"/>
    <dgm:cxn modelId="{CE947127-F36E-449F-979F-6D66A1665080}" srcId="{3D27F047-6F14-4936-9756-6BF32940FE8A}" destId="{73E61466-C467-4440-9D65-CEF32C882DBA}" srcOrd="1" destOrd="0" parTransId="{06194071-DBC9-4D6C-AB44-014B7F3C5B50}" sibTransId="{0BD36AE0-421F-4B7B-99E7-CC1AF9C84B4F}"/>
    <dgm:cxn modelId="{0B97DF5C-46E8-4A50-BDCE-2CFF397EDE43}" srcId="{3D27F047-6F14-4936-9756-6BF32940FE8A}" destId="{9D4ED712-37F8-496E-A6FA-9CD5F5B746F2}" srcOrd="2" destOrd="0" parTransId="{D6F83FAF-E687-49A4-8653-37C4A01B473F}" sibTransId="{01541A86-46E0-426E-BC6B-4A1E0CE1AEA1}"/>
    <dgm:cxn modelId="{011F9C5D-097C-4BC5-9EDF-1C45BA3F2A62}" srcId="{3D27F047-6F14-4936-9756-6BF32940FE8A}" destId="{219479BF-2BA9-4553-BCB6-65D5CD5E763E}" srcOrd="4" destOrd="0" parTransId="{D810F8DD-28E5-47EC-9822-227764496E50}" sibTransId="{CAD26EEA-59F7-4332-A47D-761EB04E02B7}"/>
    <dgm:cxn modelId="{8F448E67-F879-4512-8A8D-DCD3882AEBF4}" type="presOf" srcId="{73E61466-C467-4440-9D65-CEF32C882DBA}" destId="{84FAF12E-BDE7-41B1-BD4E-F7A6A7A1A89F}" srcOrd="0" destOrd="0" presId="urn:microsoft.com/office/officeart/2005/8/layout/radial3"/>
    <dgm:cxn modelId="{FD343877-1B43-4655-BF0F-37FE173DE67A}" srcId="{3D27F047-6F14-4936-9756-6BF32940FE8A}" destId="{EFD49E27-1A0A-4728-9DDF-9791E6D6B13E}" srcOrd="5" destOrd="0" parTransId="{779F4E57-5A3B-41D8-8CBB-6492987662D4}" sibTransId="{13171DD0-A236-4EBA-AE1A-2BB570E1CE4B}"/>
    <dgm:cxn modelId="{8D97B97A-AE2E-440C-993F-C9E748098EDB}" type="presOf" srcId="{E019AEBB-9B89-4837-888D-B7E93262F300}" destId="{6BD84F4C-A686-436E-AA1D-ABF42C7027FC}" srcOrd="0" destOrd="0" presId="urn:microsoft.com/office/officeart/2005/8/layout/radial3"/>
    <dgm:cxn modelId="{5310B28B-3F13-4C9B-9898-A49967BD12D1}" type="presOf" srcId="{1A430CA4-BD9A-4B52-BAD8-0BD248796B92}" destId="{5318D6E5-3387-4D7B-AEE3-F8FE404B4F4C}" srcOrd="0" destOrd="0" presId="urn:microsoft.com/office/officeart/2005/8/layout/radial3"/>
    <dgm:cxn modelId="{1584D6AB-DE7C-4DCB-9283-C9E06A3E6C43}" type="presOf" srcId="{EFD49E27-1A0A-4728-9DDF-9791E6D6B13E}" destId="{AF4B399F-D57A-4249-9A45-18F8C45DA6DC}" srcOrd="0" destOrd="0" presId="urn:microsoft.com/office/officeart/2005/8/layout/radial3"/>
    <dgm:cxn modelId="{CC14D6B0-F1F8-4E14-968E-A84B3CD4B6AB}" type="presOf" srcId="{3D27F047-6F14-4936-9756-6BF32940FE8A}" destId="{E450D85F-9C1E-4A2C-94FC-EED1BF7B8469}" srcOrd="0" destOrd="0" presId="urn:microsoft.com/office/officeart/2005/8/layout/radial3"/>
    <dgm:cxn modelId="{F10E65E5-2D21-4962-BB52-963B21584759}" srcId="{3D27F047-6F14-4936-9756-6BF32940FE8A}" destId="{E019AEBB-9B89-4837-888D-B7E93262F300}" srcOrd="0" destOrd="0" parTransId="{329C1E55-D4A2-499C-94FB-52CC074E297F}" sibTransId="{B140C3A4-1B82-4F71-9FF4-BBB36A154D12}"/>
    <dgm:cxn modelId="{55070EED-407E-4AE4-A3E0-22A54331BBF4}" type="presOf" srcId="{9D4ED712-37F8-496E-A6FA-9CD5F5B746F2}" destId="{72A31235-7E5D-4A53-A1BD-DFEEBCBE3539}" srcOrd="0" destOrd="0" presId="urn:microsoft.com/office/officeart/2005/8/layout/radial3"/>
    <dgm:cxn modelId="{21391CF8-D676-4739-857E-5FF3BAD6049A}" type="presOf" srcId="{BB1DC791-1340-4735-AAAD-7399E07023FC}" destId="{730391D2-2F36-4524-ABE5-C4B985AA4188}" srcOrd="0" destOrd="0" presId="urn:microsoft.com/office/officeart/2005/8/layout/radial3"/>
    <dgm:cxn modelId="{090EFFB0-1249-43D5-973D-1ED120F52CF9}" type="presParOf" srcId="{730391D2-2F36-4524-ABE5-C4B985AA4188}" destId="{F1F0406B-E2F1-4E88-B5D3-19F131598F7E}" srcOrd="0" destOrd="0" presId="urn:microsoft.com/office/officeart/2005/8/layout/radial3"/>
    <dgm:cxn modelId="{C668A037-F8E8-44FD-95DF-C74BB2E7622E}" type="presParOf" srcId="{F1F0406B-E2F1-4E88-B5D3-19F131598F7E}" destId="{E450D85F-9C1E-4A2C-94FC-EED1BF7B8469}" srcOrd="0" destOrd="0" presId="urn:microsoft.com/office/officeart/2005/8/layout/radial3"/>
    <dgm:cxn modelId="{8ECA4F38-7666-402A-95B8-E62B783D8AFB}" type="presParOf" srcId="{F1F0406B-E2F1-4E88-B5D3-19F131598F7E}" destId="{6BD84F4C-A686-436E-AA1D-ABF42C7027FC}" srcOrd="1" destOrd="0" presId="urn:microsoft.com/office/officeart/2005/8/layout/radial3"/>
    <dgm:cxn modelId="{CC6E04F0-A6FE-4D16-98BA-DB03B05B7C92}" type="presParOf" srcId="{F1F0406B-E2F1-4E88-B5D3-19F131598F7E}" destId="{84FAF12E-BDE7-41B1-BD4E-F7A6A7A1A89F}" srcOrd="2" destOrd="0" presId="urn:microsoft.com/office/officeart/2005/8/layout/radial3"/>
    <dgm:cxn modelId="{D214E672-58A7-4DCF-934F-4124BE8A7788}" type="presParOf" srcId="{F1F0406B-E2F1-4E88-B5D3-19F131598F7E}" destId="{72A31235-7E5D-4A53-A1BD-DFEEBCBE3539}" srcOrd="3" destOrd="0" presId="urn:microsoft.com/office/officeart/2005/8/layout/radial3"/>
    <dgm:cxn modelId="{42C37390-1C7B-426D-A1D3-126FAB26797B}" type="presParOf" srcId="{F1F0406B-E2F1-4E88-B5D3-19F131598F7E}" destId="{5318D6E5-3387-4D7B-AEE3-F8FE404B4F4C}" srcOrd="4" destOrd="0" presId="urn:microsoft.com/office/officeart/2005/8/layout/radial3"/>
    <dgm:cxn modelId="{D538DE3C-1A84-4915-A360-280B77FB88B7}" type="presParOf" srcId="{F1F0406B-E2F1-4E88-B5D3-19F131598F7E}" destId="{4170D668-1172-4172-A979-5E0C547620DF}" srcOrd="5" destOrd="0" presId="urn:microsoft.com/office/officeart/2005/8/layout/radial3"/>
    <dgm:cxn modelId="{DEFD2C62-EFBF-42FD-BA75-EFCCE7DA9A64}" type="presParOf" srcId="{F1F0406B-E2F1-4E88-B5D3-19F131598F7E}" destId="{AF4B399F-D57A-4249-9A45-18F8C45DA6DC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0D85F-9C1E-4A2C-94FC-EED1BF7B8469}">
      <dsp:nvSpPr>
        <dsp:cNvPr id="0" name=""/>
        <dsp:cNvSpPr/>
      </dsp:nvSpPr>
      <dsp:spPr>
        <a:xfrm>
          <a:off x="1968876" y="1526976"/>
          <a:ext cx="3804046" cy="38040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 </a:t>
          </a:r>
        </a:p>
      </dsp:txBody>
      <dsp:txXfrm>
        <a:off x="2525966" y="2084066"/>
        <a:ext cx="2689866" cy="2689866"/>
      </dsp:txXfrm>
    </dsp:sp>
    <dsp:sp modelId="{6BD84F4C-A686-436E-AA1D-ABF42C7027FC}">
      <dsp:nvSpPr>
        <dsp:cNvPr id="0" name=""/>
        <dsp:cNvSpPr/>
      </dsp:nvSpPr>
      <dsp:spPr>
        <a:xfrm>
          <a:off x="2919888" y="679"/>
          <a:ext cx="1902023" cy="1902023"/>
        </a:xfrm>
        <a:prstGeom prst="ellipse">
          <a:avLst/>
        </a:prstGeom>
        <a:solidFill>
          <a:srgbClr val="7030A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Reliable and Resilient Water Utilities</a:t>
          </a:r>
        </a:p>
      </dsp:txBody>
      <dsp:txXfrm>
        <a:off x="3198433" y="279224"/>
        <a:ext cx="1344933" cy="1344933"/>
      </dsp:txXfrm>
    </dsp:sp>
    <dsp:sp modelId="{84FAF12E-BDE7-41B1-BD4E-F7A6A7A1A89F}">
      <dsp:nvSpPr>
        <dsp:cNvPr id="0" name=""/>
        <dsp:cNvSpPr/>
      </dsp:nvSpPr>
      <dsp:spPr>
        <a:xfrm>
          <a:off x="5065301" y="1239333"/>
          <a:ext cx="1902023" cy="1902023"/>
        </a:xfrm>
        <a:prstGeom prst="ellipse">
          <a:avLst/>
        </a:prstGeom>
        <a:solidFill>
          <a:srgbClr val="FAB8DE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Thriving Places</a:t>
          </a:r>
        </a:p>
      </dsp:txBody>
      <dsp:txXfrm>
        <a:off x="5343846" y="1517878"/>
        <a:ext cx="1344933" cy="1344933"/>
      </dsp:txXfrm>
    </dsp:sp>
    <dsp:sp modelId="{72A31235-7E5D-4A53-A1BD-DFEEBCBE3539}">
      <dsp:nvSpPr>
        <dsp:cNvPr id="0" name=""/>
        <dsp:cNvSpPr/>
      </dsp:nvSpPr>
      <dsp:spPr>
        <a:xfrm>
          <a:off x="5065301" y="3716642"/>
          <a:ext cx="1902023" cy="1902023"/>
        </a:xfrm>
        <a:prstGeom prst="ellipse">
          <a:avLst/>
        </a:prstGeom>
        <a:solidFill>
          <a:schemeClr val="accent4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Competitive Business &amp; Industry</a:t>
          </a:r>
        </a:p>
      </dsp:txBody>
      <dsp:txXfrm>
        <a:off x="5343846" y="3995187"/>
        <a:ext cx="1344933" cy="1344933"/>
      </dsp:txXfrm>
    </dsp:sp>
    <dsp:sp modelId="{5318D6E5-3387-4D7B-AEE3-F8FE404B4F4C}">
      <dsp:nvSpPr>
        <dsp:cNvPr id="0" name=""/>
        <dsp:cNvSpPr/>
      </dsp:nvSpPr>
      <dsp:spPr>
        <a:xfrm>
          <a:off x="2919888" y="4955297"/>
          <a:ext cx="1902023" cy="1902023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Sustainable Agricultural Systems</a:t>
          </a:r>
        </a:p>
      </dsp:txBody>
      <dsp:txXfrm>
        <a:off x="3198433" y="5233842"/>
        <a:ext cx="1344933" cy="1344933"/>
      </dsp:txXfrm>
    </dsp:sp>
    <dsp:sp modelId="{4170D668-1172-4172-A979-5E0C547620DF}">
      <dsp:nvSpPr>
        <dsp:cNvPr id="0" name=""/>
        <dsp:cNvSpPr/>
      </dsp:nvSpPr>
      <dsp:spPr>
        <a:xfrm>
          <a:off x="774475" y="3716642"/>
          <a:ext cx="1902023" cy="1902023"/>
        </a:xfrm>
        <a:prstGeom prst="ellipse">
          <a:avLst/>
        </a:prstGeom>
        <a:solidFill>
          <a:schemeClr val="accent2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Social and Economic Inclusion</a:t>
          </a:r>
        </a:p>
      </dsp:txBody>
      <dsp:txXfrm>
        <a:off x="1053020" y="3995187"/>
        <a:ext cx="1344933" cy="1344933"/>
      </dsp:txXfrm>
    </dsp:sp>
    <dsp:sp modelId="{AF4B399F-D57A-4249-9A45-18F8C45DA6DC}">
      <dsp:nvSpPr>
        <dsp:cNvPr id="0" name=""/>
        <dsp:cNvSpPr/>
      </dsp:nvSpPr>
      <dsp:spPr>
        <a:xfrm>
          <a:off x="774475" y="1239333"/>
          <a:ext cx="1902023" cy="1902023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Healthy Watersheds</a:t>
          </a:r>
        </a:p>
      </dsp:txBody>
      <dsp:txXfrm>
        <a:off x="1053020" y="1517878"/>
        <a:ext cx="1344933" cy="1344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8:30:45.4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79 624,'95'4,"-1"4,120 26,-74-11,1558 201,21-133,-1413-111,-4 1,-76 17,445 7,-538 6,243 52,-321-52,126 27,-1 7,-3 7,326 142,-323-109,4-7,292 82,-441-151,-1-1,50 19,-82-26,0-1,-1 1,1 0,0 0,-1 0,1 0,-1 0,1 0,-1 0,0 0,0 0,1 1,-1-1,0 0,0 1,0-1,-1 1,1-1,1 3,-2-3,0 0,0-1,0 1,1 0,-1 0,0-1,0 1,-1 0,1-1,0 1,0 0,0 0,0-1,-1 1,1 0,0-1,-1 1,1 0,0-1,-1 1,1 0,-1-1,1 1,-1-1,1 1,-1-1,-1 1,23-9,0 1,0 1,1 1,32-5,-11 3,53-6,1 3,0 5,128 9,-46-1,1481-3,-1574-3,1-3,-2-4,104-24,245-83,-315 82,332-85,-353 99,2 5,169-8,-4 20,1 11,351 51,-355-13,174 25,87 20,-417-68,223 62,-113-25,122 47,-105-30,-182-62,0-3,0-2,75 4,156-10,-171-4,-8 3,107-5,-197 1,-1-1,1-1,-1 0,0 0,-1-1,1-1,-1 0,0-1,0 1,-1-2,12-10,-4 4,1 1,25-13,-37 22,2 0,0 0,0 0,0-1,0-1,-1 0,0 0,0 0,0-1,6-7,-14 13,0 1,0 0,0-1,0 1,0-1,0 1,0-1,0 1,0-1,0 1,0-1,0 1,-1-1,1 1,0 0,0-1,0 1,-1-1,1 1,0 0,-1-1,1 1,0 0,-1-1,1 1,0 0,-1-1,1 1,-1 0,1 0,-1 0,1-1,-1 1,1 0,0 0,-1 0,1 0,-1 0,1 0,-1 0,1 0,-1 0,1 0,-1 0,-29-3,27 3,-638-2,315 6,-695-72,609 29,-863-84,205-34,232 28,-10 56,-1430 135,535 97,1036-97,-192 24,170 26,51-7,479-83,-385-3,219-4,87-1,-638-11,482-5,380 0,1-3,-1-2,-62-16,2 0,44 15,0 3,-136 7,71 1,58-2,-97-3,169 1,0 0,0 0,0 0,0-1,0 1,1-1,-1 0,1-1,-1 1,1-1,0 0,-1 0,2 0,-1 0,0 0,1-1,-1 0,1 0,0 0,1 0,-1 0,1 0,0-1,0 1,0-1,-2-8,2 5,0 0,1 0,0-1,0 1,1 0,0 0,0-1,1 1,0 0,1 0,0 0,0 0,1 0,0 0,4-8,-3 9,1 0,0 0,0 0,0 0,1 1,0 0,1 0,-1 0,1 1,0 0,0 0,12-5,-4 4,1 1,0 0,0 1,0 1,0 0,22 0,523-9,-437 13,1596 93,-289-6,-185 16,-1184-97,608 78,194 20,-255-33,-478-55,107 2,357-13,-306-9,990-42,-573 23,-377 18,311-31,-449 22,454-38,663-24,1267 78,-2573-3,-1 0,1 0,-1 0,0 0,1 0,-1 0,1 0,-1 0,0 0,1-1,-1 1,0 0,1-1,-1 1,0-1,1 0,-1 1,1-2,-2 1,0 1,0-1,0 0,0 0,0 1,-1-1,1 1,0-1,-1 0,1 1,0-1,-1 1,1-1,-1 0,1 1,-1-1,1 1,-1-1,1 1,-1 0,1-1,-1 1,0 0,0-1,-63-32,49 27,-30-15,-2 3,-1 1,0 2,-1 3,-64-9,-257-15,293 31,-449-27,-235-17,7-46,-120-77,107 20,157 81,-3 50,-548 18,600 5,42 15,74 0,-212-19,-215 5,490 32,1 0,0 3,112-7,104-10,-220 55,158-27,-354 34,308-62,67-7,-230-4,106-7,149 14,-31 2,16-2,-10 0,-141 1,97-3,214-14,-11 2,-88-7,122 3,-1-1,1 0,0-1,1-1,-1 0,0 0,1-1,0-1,0 0,1-1,-14-9,-60-49,37 31,2-3,-49-49,94 84,-1 0,1 0,0 0,-1 0,1 0,0 0,0-1,1 1,-1 0,0-1,1 1,0-1,-1 1,1 0,0-1,0 1,1-1,-1 1,0 0,1-1,0 1,-1 0,1-1,0 1,0 0,1 0,-1 0,2-3,6-8,1 0,0 0,18-15,-9 8,-14 15,1 0,0 1,1-1,-1 1,1 0,0 1,0 0,0 0,0 0,0 1,1 0,-1 0,1 0,0 1,12 0,11 0,0 1,48 5,60 16,179 48,-102-19,-74-20,745 129,-627-141,-153-14,185 31,-206-17,-23-3,1-4,79 6,596-30,-7-75,-450 53,554-2,565 39,-762-3,-116-37,-309 15,-78 14,-52 4,132-24,-134 14,1 4,101-2,173 14,-140 2,121-2,796-16,-125-34,-178 40,-488 12,419 46,-277-8,339-28,-789-13,-23 0,0 1,0 1,0 0,0 0,-1 1,1 0,-1 1,21 9,1 5,45 31,2 2,-39-28,-26-13,0-1,0 0,1-1,1-1,0 0,-1-1,2-1,-1-1,24 4,-7-7,0-1,0-1,-1-2,1-1,0-2,-1 0,0-3,-1 0,0-2,0-2,-2 0,1-2,53-36,-48 29,43-27,141-115,-206 154,1 0,0 1,1 0,-1 1,21-7,8-5,41-18,-46 21,0-1,48-31,-83 47,0-1,0 1,-1-1,1 0,-1 0,0-1,0 1,0-1,0 1,-1-1,1 0,-1 0,0 0,-1 0,1-1,1-6,-3 9,0 0,0 1,0-1,0 0,0 1,0-1,-1 0,1 1,-1-1,1 1,-1-1,0 1,0-1,0 1,0-1,0 1,0 0,-1-2,-1 1,0 0,1 0,-1 0,0 0,0 1,-1-1,1 1,0 0,0 0,-1 0,1 0,-4 0,-75-6,-12-2,-16-7,81 13,-1-1,1-1,-45-13,-50-22,-84-32,162 54,-54-12,21 6,38 14,0 0,-52-4,-54-12,-83-15,85 19,-193-28,-184 4,370 39,-14-1,18 2,-209-34,281 30,-120-4,71 8,-3-10,79 8,-65-2,-577 9,329 3,320 0,-80 14,74-8,-51 1,-337 43,32-2,346-44,-96 22,1 0,-579 86,302-37,68-8,268-56,-180 3,212-14,1 3,-1 3,-80 20,78-15,-47 6,-213 9,-121-27,245-4,-307-32,-14-1,398 31,-143-24,146 13,-162-2,64 18,-340 8,378 2,-192 34,230-24,-1-6,-214-4,264-10,-1 3,-153 26,-202 36,-58 11,46-2,19-3,370-58,0-3,0-4,-1-2,-128-10,193 5,-1-1,1 1,0-2,0 1,0-1,0 0,1-1,-1 0,1 0,0-1,-10-7,-6-8,-38-42,10 8,35 39,1-1,0-1,1 0,-20-35,33 50,0 0,0 0,0 1,1-1,-1 0,1 0,-1 0,1 0,0 0,-1 0,1 0,0 0,1 0,-1 0,0 0,0 1,1-1,-1 0,1 0,0 0,0 0,0 1,-1-1,2 0,-1 0,0 1,0-1,0 1,1-1,-1 1,1 0,0 0,-1-1,1 1,0 0,-1 0,1 0,0 1,0-1,0 0,4 0,6-3,1 0,0 1,0 0,0 1,14 0,22 2,-1 2,1 2,81 16,-52-7,989 109,-249-36,745 66,-276-53,-921-68,65 8,-6 7,-235-28,4 10,-105-13,113 4,23-15,140 5,0 12,529-35,-427-45,-277 30,345-11,815 44,-1102 12,-51-1,171 2,355 5,-617-21,-1 4,120 21,223 16,-12-2,-318-20,141 40,-204-46,0-2,1-2,97 4,172-13,-191-3,-72 1,-1-2,1-3,112-24,-136 18,63-29,-13 4,-86 36,36-13,73-17,-108 31,-1-1,1 1,-1-1,1 1,-1-1,1 0,-1 0,1 0,-1 0,0 0,1 0,-1-1,0 1,0-1,0 1,0-1,0 0,-1 0,4-3,-5 3,0 0,1 0,-1 1,0-1,0 0,0 0,0 0,0 1,0-1,-1 0,1 0,-1 1,1-1,-1 0,0 0,1 1,-1-1,0 1,0-1,-2-1,-6-8,-1 0,0 1,-1 1,0 0,-17-12,-9-1,-1 2,0 1,-1 2,-49-15,-7-3,58 19,-1 2,-1 2,-65-13,-188-33,145 26,34 17,85 13,-1-1,1-2,0 0,-31-11,21 4,-1 3,0 1,0 1,-47-1,-38-7,3-4,-159-7,-84-10,-21 0,97 39,-217-10,193-43,253 39,34 5,1-1,-33-14,-34-9,-211-54,47 11,208 63,0 2,-1 2,0 1,-68 4,20 5,-114 21,53 13,126-28,0-1,0-1,0-2,-1-1,0-2,-46 1,72-4,1-1,0 1,-1-1,1 0,0 0,-1 0,1-1,0 0,0 0,0 0,-8-6,13 7,1 0,-1 1,1-1,0 0,0 0,0 0,-1 1,1-1,0 1,0-1,0 1,0-1,0 1,0-1,0 1,0 0,0-1,0 1,0 0,1 0,-1 0,0 0,0 0,2 0,17-2,0 2,0 0,1 1,-1 0,0 2,30 7,122 43,-83-24,13 4,112 30,150 9,-84-20,1246 182,7-129,-1508-104,162 1,-185-4,-13-4,-18-3,-139-41,-181-42,3 31,-2 14,-632-6,668 58,-396-5,596-9,0-4,-199-50,285 55,0-1,-33-15,35 13,-1 1,-40-11,-48-13,-15-4,100 32,-20-4,0 1,-78-4,-555 35,576-15,-443 1,415-8,108-1,0-1,0-1,1-1,-48-15,-92-41,137 49,-73-31,-70-26,-429-133,630 196,21 3,-23 3,-41 0,-47-2,-95-15,-36-2,-273-34,306 28,-181-6,124 30,67 1,-184-21,166 7,-260 10,204 6,-1378-3,1497 5,-198 34,67-5,-428 29,570-53,-64 7,-284 66,404-75,-1-1,0-1,-1-2,1-1,-1-2,1-2,-1-1,1-1,0-2,0-2,-65-19,34 9,-1 4,-79-7,91 13,-23 1,-92 3,108 4,-1-2,-114-18,93 1,48 8,-1 3,0 0,-49-1,6 11,62-1,-1-1,1 0,-1-1,1-1,-1-1,1-1,0 0,-23-8,39 10,0 0,1 0,-1-1,0 1,0-1,1 0,-1 0,1 0,0 0,0 0,0 0,0 0,0-1,0 1,0-1,1 0,-1 1,1-1,0 0,0 0,0 1,0-1,1 0,-1 0,1 0,0 0,0 0,0 0,0 0,1-5,0 4,0 0,1 0,-1 0,1 1,0-1,0 0,0 1,0-1,1 1,-1-1,1 1,0 0,0 0,0 0,1 1,-1-1,1 1,-1 0,1 0,0 0,7-3,0 2,1 1,-1 0,1 1,0 0,-1 0,1 1,0 1,-1 0,1 0,-1 1,1 1,18 6,17 8,76 37,-58-23,166 63,326 90,266 13,-509-142,2-13,2-13,484-15,-440-16,90-3,-152-29,-209 19,164-6,-61 24,184-4,-315-6,86-19,23-4,165-13,-227 30,146-8,742 23,-935-5,77-12,40-3,-135 14,-1-1,0-3,0-1,49-18,10-1,-8 3,177-36,-219 55,76 2,-85 4,-1-1,0-2,49-10,-59 6,25-6,2 2,79-6,-47 10,100-21,-110 14,147-8,962 21,-535 4,522-3,-943 17,-18 1,27 0,27 1,-284-20,-37 1,45-1,8 1,33 0,1655 0,-1671 1,0 2,-1 0,1 1,0 0,35 14,-32-10,0 0,0-2,40 5,356-5,-225-9,-2 1,205 5,-260 13,10 0,70 2,49 1,-28-20,-199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6BF40-2FA8-4FC3-92FD-93F18C770F25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058F1-5694-4253-8C7B-C2FA281017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01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37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Registered as a state nonprofit and seeking federal status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Create governance structure to support communication, integration, and collaboration.  Equitably engage and coordinate with all stakeholders (upstream, downstream, lakeside).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Create a regulatory framework that: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Removes barriers to cross-sector collaboration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Incentivizes projects with multiple partners and producing multiple ancillary benefits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Reduces tension between upstream and downstream users and sectors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3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</a:rPr>
              <a:t>Watershed-wide permit for watershed organizations working collaboratively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Transition from nutrient ‘pound-accounting’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Build on cooperation and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Create watershed organizations with upstream and downstream stakeholders and multiple source sectors to structure to engagement, foster new ideas, work collaboratively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Utilize investment-based compliance options and watershed funding pools for cross-sector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Pursue and implement projects achieving multiple benefits (social, environmental, economic)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Develop adaptive programs with periodic re-evaluation built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Transition from nutrient ‘pound-accounting’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Build on cooperation and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Utilize investment-based compliance options and watershed funding pools for cross-sector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Pursue and implement projects achieving multiple benefits (social, environmental, economic)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Develop adaptive programs with periodic re-evaluation built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33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Registered as a state nonprofit and seeking federal status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Create governance structure to support communication, integration, and collaboration.  Equitably engage and coordinate with all stakeholders (upstream, downstream, lakeside).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Create a regulatory framework that: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Removes barriers to cross-sector collaboration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Incentivizes projects with multiple partners and producing multiple ancillary benefits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Reduces tension between upstream and downstream users and sectors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3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NC does not have a statewide numeric N, P water quality criteria standard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84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40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Challenges:</a:t>
            </a:r>
          </a:p>
          <a:p>
            <a:r>
              <a:rPr lang="en-US" dirty="0"/>
              <a:t>Each sector owns part of the problem</a:t>
            </a:r>
          </a:p>
          <a:p>
            <a:r>
              <a:rPr lang="en-US" dirty="0"/>
              <a:t>Each sector must find and fund their own reductions</a:t>
            </a:r>
          </a:p>
          <a:p>
            <a:r>
              <a:rPr lang="en-US" dirty="0"/>
              <a:t>Reductions from baseline must be maintained indefinitely</a:t>
            </a:r>
          </a:p>
          <a:p>
            <a:r>
              <a:rPr lang="en-US" dirty="0"/>
              <a:t>Everything is quantified in </a:t>
            </a:r>
            <a:r>
              <a:rPr lang="en-US" dirty="0" err="1"/>
              <a:t>lbs</a:t>
            </a:r>
            <a:r>
              <a:rPr lang="en-US" dirty="0"/>
              <a:t> of nitrogen/phosphorus</a:t>
            </a:r>
          </a:p>
          <a:p>
            <a:r>
              <a:rPr lang="en-US" dirty="0"/>
              <a:t>No incentive for preservation</a:t>
            </a:r>
          </a:p>
          <a:p>
            <a:r>
              <a:rPr lang="en-US" dirty="0"/>
              <a:t>Creates tensions between source sectors and upstream and downstream user groups</a:t>
            </a:r>
          </a:p>
          <a:p>
            <a:endParaRPr lang="en-US" dirty="0"/>
          </a:p>
          <a:p>
            <a:r>
              <a:rPr lang="en-US" dirty="0"/>
              <a:t>The existing structures of water management discourage this collaboration by instead identifying specific water allocations or pollution allowances (e.g., “nutrient credits”) for each individual or entity in a watershed system. 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0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sector owns part of the solution</a:t>
            </a:r>
          </a:p>
          <a:p>
            <a:r>
              <a:rPr lang="en-US" dirty="0"/>
              <a:t>Funding sources can be integrated</a:t>
            </a:r>
          </a:p>
          <a:p>
            <a:r>
              <a:rPr lang="en-US" dirty="0"/>
              <a:t>Achievements above and beyond status quo can be continuous</a:t>
            </a:r>
          </a:p>
          <a:p>
            <a:r>
              <a:rPr lang="en-US" dirty="0"/>
              <a:t>Quantified in terms of co-benefits and projects</a:t>
            </a:r>
          </a:p>
          <a:p>
            <a:r>
              <a:rPr lang="en-US" dirty="0"/>
              <a:t>Financial incentives for preservation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74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58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0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58F1-5694-4253-8C7B-C2FA281017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1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50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9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0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9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2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4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3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2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16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741CB-3ECC-4AA3-A104-9281712F2D69}" type="datetimeFigureOut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83119-06D5-4B9F-A1B3-AB6535EC30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7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mailto:alexandra.dinwiddie@ncagr.gov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9683BF-5C23-1535-CBFD-465E534B9E13}"/>
              </a:ext>
            </a:extLst>
          </p:cNvPr>
          <p:cNvSpPr/>
          <p:nvPr/>
        </p:nvSpPr>
        <p:spPr>
          <a:xfrm>
            <a:off x="44450" y="1240024"/>
            <a:ext cx="12103099" cy="253480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7D061-881F-B4F1-D80E-88449587E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effectLst/>
                <a:latin typeface="Amasis MT Pro Black" panose="020F0502020204030204" pitchFamily="18" charset="0"/>
                <a:ea typeface="Calibri" panose="020F0502020204030204" pitchFamily="34" charset="0"/>
              </a:rPr>
              <a:t>Integrated Water Resources Management &amp; the ‘One Water’ Frontier in North Carolina</a:t>
            </a:r>
            <a:endParaRPr lang="en-US" sz="13800" b="1" dirty="0">
              <a:latin typeface="Amasis MT Pro Black" panose="020F0502020204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685BA-B5CD-821C-DAC3-08E8B80AF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225" y="4079875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Allie Dinwiddie</a:t>
            </a:r>
          </a:p>
          <a:p>
            <a:r>
              <a:rPr lang="en-US" sz="1800" i="1" dirty="0"/>
              <a:t>Nonpoint Source Planning Coordinator</a:t>
            </a:r>
          </a:p>
        </p:txBody>
      </p:sp>
      <p:pic>
        <p:nvPicPr>
          <p:cNvPr id="9" name="Picture 8" descr="A picture containing text, sign, porcelain&#10;&#10;Description automatically generated">
            <a:extLst>
              <a:ext uri="{FF2B5EF4-FFF2-40B4-BE49-F238E27FC236}">
                <a16:creationId xmlns:a16="http://schemas.microsoft.com/office/drawing/2014/main" id="{DFAB5A59-4059-CDDC-6524-A8628B95D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72" y="5019991"/>
            <a:ext cx="1679852" cy="167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418FBF5-8E6C-0D1B-37C1-9D40BF0CC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65" y="5065708"/>
            <a:ext cx="1807884" cy="165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ownload Water Clipart HQ PNG Image | FreePNGImg">
            <a:extLst>
              <a:ext uri="{FF2B5EF4-FFF2-40B4-BE49-F238E27FC236}">
                <a16:creationId xmlns:a16="http://schemas.microsoft.com/office/drawing/2014/main" id="{EBB5600D-BCA1-2AE8-DD99-2166825B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76" y="22910"/>
            <a:ext cx="3014096" cy="147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663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A2B954-3F34-EDC8-6AB4-BD2B4ADE9322}"/>
              </a:ext>
            </a:extLst>
          </p:cNvPr>
          <p:cNvSpPr txBox="1"/>
          <p:nvPr/>
        </p:nvSpPr>
        <p:spPr>
          <a:xfrm>
            <a:off x="9689760" y="675779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07E0C6-E361-9560-C176-12A005039A3A}"/>
              </a:ext>
            </a:extLst>
          </p:cNvPr>
          <p:cNvSpPr txBox="1"/>
          <p:nvPr/>
        </p:nvSpPr>
        <p:spPr>
          <a:xfrm>
            <a:off x="277189" y="1337984"/>
            <a:ext cx="506051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Upper Neuse River Basin Association: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Collected four years of monitoring data in the watershed and the lake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Developed a watershed model to better understand sources of loading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Developed three lake water quality models to illustrate impacts on water quality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Worked with other researchers and organizations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Met with internal and external stakeholders to discuss recommendations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F4A2A6-1268-F1D9-57C5-903FD76C39A3}"/>
              </a:ext>
            </a:extLst>
          </p:cNvPr>
          <p:cNvGrpSpPr/>
          <p:nvPr/>
        </p:nvGrpSpPr>
        <p:grpSpPr>
          <a:xfrm>
            <a:off x="5441235" y="3774233"/>
            <a:ext cx="2934651" cy="1716066"/>
            <a:chOff x="5436296" y="3011043"/>
            <a:chExt cx="2934651" cy="171606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FAF245-001E-A652-5593-A33B03F200EE}"/>
                </a:ext>
              </a:extLst>
            </p:cNvPr>
            <p:cNvSpPr/>
            <p:nvPr/>
          </p:nvSpPr>
          <p:spPr>
            <a:xfrm>
              <a:off x="5594651" y="3011043"/>
              <a:ext cx="2617940" cy="171606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9E5C0E-9000-623E-A7E1-B73FC3297979}"/>
                </a:ext>
              </a:extLst>
            </p:cNvPr>
            <p:cNvSpPr txBox="1"/>
            <p:nvPr/>
          </p:nvSpPr>
          <p:spPr>
            <a:xfrm>
              <a:off x="5436296" y="3429000"/>
              <a:ext cx="293465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Segoe Print" panose="02000600000000000000" pitchFamily="2" charset="0"/>
                  <a:cs typeface="Cavolini" panose="03000502040302020204" pitchFamily="66" charset="0"/>
                </a:rPr>
                <a:t>All this was done to make strategy improvements</a:t>
              </a:r>
              <a:endParaRPr lang="en-US" sz="1800" dirty="0">
                <a:latin typeface="Segoe Print" panose="02000600000000000000" pitchFamily="2" charset="0"/>
                <a:cs typeface="Cavolini" panose="03000502040302020204" pitchFamily="66" charset="0"/>
              </a:endParaRPr>
            </a:p>
          </p:txBody>
        </p: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2BBE3A1D-0E28-A4D8-559A-000DD94DA2A6}"/>
              </a:ext>
            </a:extLst>
          </p:cNvPr>
          <p:cNvSpPr/>
          <p:nvPr/>
        </p:nvSpPr>
        <p:spPr>
          <a:xfrm>
            <a:off x="5007109" y="1712686"/>
            <a:ext cx="479845" cy="4118836"/>
          </a:xfrm>
          <a:prstGeom prst="rightBrace">
            <a:avLst>
              <a:gd name="adj1" fmla="val 14270"/>
              <a:gd name="adj2" fmla="val 7162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63BF02-3960-E26F-212F-C12FA6E88501}"/>
              </a:ext>
            </a:extLst>
          </p:cNvPr>
          <p:cNvSpPr txBox="1"/>
          <p:nvPr/>
        </p:nvSpPr>
        <p:spPr>
          <a:xfrm>
            <a:off x="8488522" y="1045111"/>
            <a:ext cx="372288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Mission of the UNRBA is to preserve the water quality of the Upper Neuse River Basin through </a:t>
            </a:r>
            <a:r>
              <a:rPr lang="en-US" sz="16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innovative and cost-effective</a:t>
            </a:r>
            <a:r>
              <a:rPr lang="en-US" sz="16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pollution reduction strategies, and to constitute a forum to cooperate on water supply issues within the Upper Neuse River Basin by: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Forming a coalition</a:t>
            </a:r>
            <a:r>
              <a:rPr lang="en-US" sz="1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units of local government, public and private agencies, and other interested and affected communities, organizations, businesses and individuals to secure and pool financial resources and expertise;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Collecting and analyzing information </a:t>
            </a:r>
            <a:r>
              <a:rPr lang="en-US" sz="1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data and developing, evaluating and implementing strategies to reduce, control and manage pollutant discharge; and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Providing accurate technical, management, regulatory and legal recommendations </a:t>
            </a:r>
            <a:r>
              <a:rPr lang="en-US" sz="1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regarding the implementation of strategies and appropriate effluent limitations </a:t>
            </a:r>
            <a:r>
              <a:rPr lang="en-US" sz="16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</a:t>
            </a:r>
            <a:r>
              <a:rPr lang="en-US" sz="1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discharges into the Upper Neuse River Basin.</a:t>
            </a:r>
            <a:endParaRPr lang="en-US" sz="16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54ACE46-FA86-9321-B8B8-46EAFFE74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24" y="2237391"/>
            <a:ext cx="2129472" cy="88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C3DA53A-1F90-9B8B-D5C4-437CBFBB1875}"/>
              </a:ext>
            </a:extLst>
          </p:cNvPr>
          <p:cNvGrpSpPr/>
          <p:nvPr/>
        </p:nvGrpSpPr>
        <p:grpSpPr>
          <a:xfrm>
            <a:off x="-22590" y="7141"/>
            <a:ext cx="6716467" cy="1094828"/>
            <a:chOff x="-22590" y="7141"/>
            <a:chExt cx="6446451" cy="95641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BAF8F4A-229C-FA2E-5B58-DC6707BA8166}"/>
                </a:ext>
              </a:extLst>
            </p:cNvPr>
            <p:cNvSpPr/>
            <p:nvPr/>
          </p:nvSpPr>
          <p:spPr>
            <a:xfrm>
              <a:off x="-22590" y="7141"/>
              <a:ext cx="6440995" cy="956412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834859F6-1A4C-BF42-1672-6B8AED23350E}"/>
                </a:ext>
              </a:extLst>
            </p:cNvPr>
            <p:cNvSpPr txBox="1">
              <a:spLocks/>
            </p:cNvSpPr>
            <p:nvPr/>
          </p:nvSpPr>
          <p:spPr>
            <a:xfrm>
              <a:off x="230229" y="56812"/>
              <a:ext cx="6193632" cy="8570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>
                    <a:outerShdw blurRad="50800" dist="38100" dir="27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Amasis MT Pro Black" panose="02040A04050005020304" pitchFamily="18" charset="0"/>
                </a:rPr>
                <a:t>NC One Water Activity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2352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0A737A9-45F6-4C6A-8F6F-EADFFD85B450}"/>
              </a:ext>
            </a:extLst>
          </p:cNvPr>
          <p:cNvGrpSpPr/>
          <p:nvPr/>
        </p:nvGrpSpPr>
        <p:grpSpPr>
          <a:xfrm>
            <a:off x="-22590" y="7141"/>
            <a:ext cx="6716467" cy="1094828"/>
            <a:chOff x="-22590" y="7141"/>
            <a:chExt cx="6446451" cy="95641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35049A-54DA-2F33-7D33-7AE3312358EB}"/>
                </a:ext>
              </a:extLst>
            </p:cNvPr>
            <p:cNvSpPr/>
            <p:nvPr/>
          </p:nvSpPr>
          <p:spPr>
            <a:xfrm>
              <a:off x="-22590" y="7141"/>
              <a:ext cx="6440995" cy="956412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267471AF-A134-CE34-8E48-C3C65BE910C2}"/>
                </a:ext>
              </a:extLst>
            </p:cNvPr>
            <p:cNvSpPr txBox="1">
              <a:spLocks/>
            </p:cNvSpPr>
            <p:nvPr/>
          </p:nvSpPr>
          <p:spPr>
            <a:xfrm>
              <a:off x="230229" y="56812"/>
              <a:ext cx="6193632" cy="8570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>
                    <a:outerShdw blurRad="50800" dist="38100" dir="27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Amasis MT Pro Black" panose="02040A04050005020304" pitchFamily="18" charset="0"/>
                </a:rPr>
                <a:t>NC One Water Activity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40417F-360B-521D-C90A-4E48B2FCC950}"/>
              </a:ext>
            </a:extLst>
          </p:cNvPr>
          <p:cNvGrpSpPr/>
          <p:nvPr/>
        </p:nvGrpSpPr>
        <p:grpSpPr>
          <a:xfrm>
            <a:off x="2490312" y="1362492"/>
            <a:ext cx="7504761" cy="4850739"/>
            <a:chOff x="-419580" y="1362492"/>
            <a:chExt cx="7504761" cy="485073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0B2C26-42D1-1B35-172C-F5574415A586}"/>
                </a:ext>
              </a:extLst>
            </p:cNvPr>
            <p:cNvSpPr/>
            <p:nvPr/>
          </p:nvSpPr>
          <p:spPr>
            <a:xfrm>
              <a:off x="256907" y="2052579"/>
              <a:ext cx="6151788" cy="416065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07E0C6-E361-9560-C176-12A005039A3A}"/>
                </a:ext>
              </a:extLst>
            </p:cNvPr>
            <p:cNvSpPr txBox="1"/>
            <p:nvPr/>
          </p:nvSpPr>
          <p:spPr>
            <a:xfrm>
              <a:off x="336422" y="2297372"/>
              <a:ext cx="613648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Falls Lake Alternative Rule Implementation – </a:t>
              </a:r>
            </a:p>
            <a:p>
              <a:pPr algn="ctr"/>
              <a:r>
                <a:rPr lang="en-US" sz="2400" b="1" dirty="0"/>
                <a:t>Existing Development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400" dirty="0"/>
                <a:t>Manageable, collaborative, voluntary approach 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400" dirty="0"/>
                <a:t>Jurisdictions commit to reasonable investments reducing nutrient loading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400" dirty="0"/>
                <a:t>Activities known to be beneficial, but that do not have State-approved nutrient credits, are eligible to be funded (e.g. land conservation)</a:t>
              </a:r>
              <a:endParaRPr lang="en-US" sz="220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45E1230-7498-C02D-FF83-E56738F898DD}"/>
                    </a:ext>
                  </a:extLst>
                </p14:cNvPr>
                <p14:cNvContentPartPr/>
                <p14:nvPr/>
              </p14:nvContentPartPr>
              <p14:xfrm>
                <a:off x="108149" y="1362492"/>
                <a:ext cx="6811036" cy="737373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45E1230-7498-C02D-FF83-E56738F898D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507" y="1254478"/>
                  <a:ext cx="6918679" cy="9530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D26C93-38B7-D4B4-36F3-E8F1B1B3445C}"/>
                </a:ext>
              </a:extLst>
            </p:cNvPr>
            <p:cNvSpPr txBox="1"/>
            <p:nvPr/>
          </p:nvSpPr>
          <p:spPr>
            <a:xfrm>
              <a:off x="-419580" y="1466791"/>
              <a:ext cx="750476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volini" panose="03000502040302020204" pitchFamily="66" charset="0"/>
                  <a:cs typeface="Cavolini" panose="03000502040302020204" pitchFamily="66" charset="0"/>
                </a:rPr>
                <a:t>Innovative Project Highlight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6FB00CE-F4BC-4DFF-DA42-61D32BC71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073" y="5880945"/>
            <a:ext cx="2129472" cy="88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658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uble Bracket 20">
            <a:extLst>
              <a:ext uri="{FF2B5EF4-FFF2-40B4-BE49-F238E27FC236}">
                <a16:creationId xmlns:a16="http://schemas.microsoft.com/office/drawing/2014/main" id="{F8A4FD0E-4421-039F-163E-171A81356FD3}"/>
              </a:ext>
            </a:extLst>
          </p:cNvPr>
          <p:cNvSpPr/>
          <p:nvPr/>
        </p:nvSpPr>
        <p:spPr>
          <a:xfrm>
            <a:off x="5441235" y="2101615"/>
            <a:ext cx="45719" cy="45719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5C3F2C-DFCF-0C9F-5BDC-C54C548005F0}"/>
              </a:ext>
            </a:extLst>
          </p:cNvPr>
          <p:cNvGrpSpPr/>
          <p:nvPr/>
        </p:nvGrpSpPr>
        <p:grpSpPr>
          <a:xfrm>
            <a:off x="583824" y="1924086"/>
            <a:ext cx="11024354" cy="3737417"/>
            <a:chOff x="583824" y="1924086"/>
            <a:chExt cx="11024354" cy="3737417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B15AA18-2E96-74D0-9948-3ACF068CB805}"/>
                </a:ext>
              </a:extLst>
            </p:cNvPr>
            <p:cNvSpPr/>
            <p:nvPr/>
          </p:nvSpPr>
          <p:spPr>
            <a:xfrm>
              <a:off x="620358" y="1924086"/>
              <a:ext cx="2706687" cy="1624012"/>
            </a:xfrm>
            <a:custGeom>
              <a:avLst/>
              <a:gdLst>
                <a:gd name="connsiteX0" fmla="*/ 0 w 2706687"/>
                <a:gd name="connsiteY0" fmla="*/ 0 h 1624012"/>
                <a:gd name="connsiteX1" fmla="*/ 2706687 w 2706687"/>
                <a:gd name="connsiteY1" fmla="*/ 0 h 1624012"/>
                <a:gd name="connsiteX2" fmla="*/ 2706687 w 2706687"/>
                <a:gd name="connsiteY2" fmla="*/ 1624012 h 1624012"/>
                <a:gd name="connsiteX3" fmla="*/ 0 w 2706687"/>
                <a:gd name="connsiteY3" fmla="*/ 1624012 h 1624012"/>
                <a:gd name="connsiteX4" fmla="*/ 0 w 2706687"/>
                <a:gd name="connsiteY4" fmla="*/ 0 h 162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1624012">
                  <a:moveTo>
                    <a:pt x="0" y="0"/>
                  </a:moveTo>
                  <a:lnTo>
                    <a:pt x="2706687" y="0"/>
                  </a:lnTo>
                  <a:lnTo>
                    <a:pt x="2706687" y="1624012"/>
                  </a:lnTo>
                  <a:lnTo>
                    <a:pt x="0" y="16240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None/>
              </a:pPr>
              <a:r>
                <a:rPr lang="en-US" sz="2000" kern="12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accent3">
                        <a:lumMod val="20000"/>
                        <a:lumOff val="80000"/>
                        <a:alpha val="74000"/>
                      </a:schemeClr>
                    </a:outerShdw>
                  </a:effectLst>
                </a:rPr>
                <a:t>Additional large-scale nutrient load reductions are not achievable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141CFF2-41D4-47B6-07FF-5A0325DD958B}"/>
                </a:ext>
              </a:extLst>
            </p:cNvPr>
            <p:cNvSpPr/>
            <p:nvPr/>
          </p:nvSpPr>
          <p:spPr>
            <a:xfrm>
              <a:off x="4742656" y="4037491"/>
              <a:ext cx="2706687" cy="1624012"/>
            </a:xfrm>
            <a:custGeom>
              <a:avLst/>
              <a:gdLst>
                <a:gd name="connsiteX0" fmla="*/ 0 w 2706687"/>
                <a:gd name="connsiteY0" fmla="*/ 0 h 1624012"/>
                <a:gd name="connsiteX1" fmla="*/ 2706687 w 2706687"/>
                <a:gd name="connsiteY1" fmla="*/ 0 h 1624012"/>
                <a:gd name="connsiteX2" fmla="*/ 2706687 w 2706687"/>
                <a:gd name="connsiteY2" fmla="*/ 1624012 h 1624012"/>
                <a:gd name="connsiteX3" fmla="*/ 0 w 2706687"/>
                <a:gd name="connsiteY3" fmla="*/ 1624012 h 1624012"/>
                <a:gd name="connsiteX4" fmla="*/ 0 w 2706687"/>
                <a:gd name="connsiteY4" fmla="*/ 0 h 162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1624012">
                  <a:moveTo>
                    <a:pt x="0" y="0"/>
                  </a:moveTo>
                  <a:lnTo>
                    <a:pt x="2706687" y="0"/>
                  </a:lnTo>
                  <a:lnTo>
                    <a:pt x="2706687" y="1624012"/>
                  </a:lnTo>
                  <a:lnTo>
                    <a:pt x="0" y="16240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67816"/>
                <a:satOff val="1294"/>
                <a:lumOff val="5714"/>
                <a:alphaOff val="0"/>
              </a:schemeClr>
            </a:fillRef>
            <a:effectRef idx="0">
              <a:schemeClr val="accent5">
                <a:shade val="80000"/>
                <a:hueOff val="67816"/>
                <a:satOff val="1294"/>
                <a:lumOff val="57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accent3">
                        <a:lumMod val="20000"/>
                        <a:lumOff val="80000"/>
                        <a:alpha val="74000"/>
                      </a:schemeClr>
                    </a:outerShdw>
                  </a:effectLst>
                </a:rPr>
                <a:t>Long-term nutrient management will be the most effective approach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10EE513-8C08-3A58-EFA5-A4E54FE0A0A5}"/>
                </a:ext>
              </a:extLst>
            </p:cNvPr>
            <p:cNvSpPr/>
            <p:nvPr/>
          </p:nvSpPr>
          <p:spPr>
            <a:xfrm>
              <a:off x="583824" y="4037491"/>
              <a:ext cx="2706687" cy="1624012"/>
            </a:xfrm>
            <a:custGeom>
              <a:avLst/>
              <a:gdLst>
                <a:gd name="connsiteX0" fmla="*/ 0 w 2706687"/>
                <a:gd name="connsiteY0" fmla="*/ 0 h 1624012"/>
                <a:gd name="connsiteX1" fmla="*/ 2706687 w 2706687"/>
                <a:gd name="connsiteY1" fmla="*/ 0 h 1624012"/>
                <a:gd name="connsiteX2" fmla="*/ 2706687 w 2706687"/>
                <a:gd name="connsiteY2" fmla="*/ 1624012 h 1624012"/>
                <a:gd name="connsiteX3" fmla="*/ 0 w 2706687"/>
                <a:gd name="connsiteY3" fmla="*/ 1624012 h 1624012"/>
                <a:gd name="connsiteX4" fmla="*/ 0 w 2706687"/>
                <a:gd name="connsiteY4" fmla="*/ 0 h 162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1624012">
                  <a:moveTo>
                    <a:pt x="0" y="0"/>
                  </a:moveTo>
                  <a:lnTo>
                    <a:pt x="2706687" y="0"/>
                  </a:lnTo>
                  <a:lnTo>
                    <a:pt x="2706687" y="1624012"/>
                  </a:lnTo>
                  <a:lnTo>
                    <a:pt x="0" y="16240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135632"/>
                <a:satOff val="2588"/>
                <a:lumOff val="11428"/>
                <a:alphaOff val="0"/>
              </a:schemeClr>
            </a:fillRef>
            <a:effectRef idx="0">
              <a:schemeClr val="accent5">
                <a:shade val="80000"/>
                <a:hueOff val="135632"/>
                <a:satOff val="2588"/>
                <a:lumOff val="114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None/>
              </a:pPr>
              <a:r>
                <a:rPr lang="en-US" sz="2000" kern="12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accent3">
                        <a:lumMod val="20000"/>
                        <a:lumOff val="80000"/>
                        <a:alpha val="74000"/>
                      </a:schemeClr>
                    </a:outerShdw>
                  </a:effectLst>
                </a:rPr>
                <a:t>Protecting forests and other natural areas is key to long-term management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0D1BFB-7B4C-AD87-F561-50FD717FBAC9}"/>
                </a:ext>
              </a:extLst>
            </p:cNvPr>
            <p:cNvSpPr/>
            <p:nvPr/>
          </p:nvSpPr>
          <p:spPr>
            <a:xfrm>
              <a:off x="8864955" y="1940322"/>
              <a:ext cx="2706687" cy="1624012"/>
            </a:xfrm>
            <a:custGeom>
              <a:avLst/>
              <a:gdLst>
                <a:gd name="connsiteX0" fmla="*/ 0 w 2706687"/>
                <a:gd name="connsiteY0" fmla="*/ 0 h 1624012"/>
                <a:gd name="connsiteX1" fmla="*/ 2706687 w 2706687"/>
                <a:gd name="connsiteY1" fmla="*/ 0 h 1624012"/>
                <a:gd name="connsiteX2" fmla="*/ 2706687 w 2706687"/>
                <a:gd name="connsiteY2" fmla="*/ 1624012 h 1624012"/>
                <a:gd name="connsiteX3" fmla="*/ 0 w 2706687"/>
                <a:gd name="connsiteY3" fmla="*/ 1624012 h 1624012"/>
                <a:gd name="connsiteX4" fmla="*/ 0 w 2706687"/>
                <a:gd name="connsiteY4" fmla="*/ 0 h 162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1624012">
                  <a:moveTo>
                    <a:pt x="0" y="0"/>
                  </a:moveTo>
                  <a:lnTo>
                    <a:pt x="2706687" y="0"/>
                  </a:lnTo>
                  <a:lnTo>
                    <a:pt x="2706687" y="1624012"/>
                  </a:lnTo>
                  <a:lnTo>
                    <a:pt x="0" y="16240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203448"/>
                <a:satOff val="3881"/>
                <a:lumOff val="17141"/>
                <a:alphaOff val="0"/>
              </a:schemeClr>
            </a:fillRef>
            <a:effectRef idx="0">
              <a:schemeClr val="accent5">
                <a:shade val="80000"/>
                <a:hueOff val="203448"/>
                <a:satOff val="3881"/>
                <a:lumOff val="171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accent3">
                        <a:lumMod val="20000"/>
                        <a:lumOff val="80000"/>
                        <a:alpha val="74000"/>
                      </a:schemeClr>
                    </a:outerShdw>
                  </a:effectLst>
                </a:rPr>
                <a:t>Collaborative action is needed to protect this resource and maintain uses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8926F7-4228-5200-929A-DD88A0961D32}"/>
                </a:ext>
              </a:extLst>
            </p:cNvPr>
            <p:cNvSpPr/>
            <p:nvPr/>
          </p:nvSpPr>
          <p:spPr>
            <a:xfrm>
              <a:off x="8901491" y="4037491"/>
              <a:ext cx="2706687" cy="1624012"/>
            </a:xfrm>
            <a:custGeom>
              <a:avLst/>
              <a:gdLst>
                <a:gd name="connsiteX0" fmla="*/ 0 w 2706687"/>
                <a:gd name="connsiteY0" fmla="*/ 0 h 1624012"/>
                <a:gd name="connsiteX1" fmla="*/ 2706687 w 2706687"/>
                <a:gd name="connsiteY1" fmla="*/ 0 h 1624012"/>
                <a:gd name="connsiteX2" fmla="*/ 2706687 w 2706687"/>
                <a:gd name="connsiteY2" fmla="*/ 1624012 h 1624012"/>
                <a:gd name="connsiteX3" fmla="*/ 0 w 2706687"/>
                <a:gd name="connsiteY3" fmla="*/ 1624012 h 1624012"/>
                <a:gd name="connsiteX4" fmla="*/ 0 w 2706687"/>
                <a:gd name="connsiteY4" fmla="*/ 0 h 162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1624012">
                  <a:moveTo>
                    <a:pt x="0" y="0"/>
                  </a:moveTo>
                  <a:lnTo>
                    <a:pt x="2706687" y="0"/>
                  </a:lnTo>
                  <a:lnTo>
                    <a:pt x="2706687" y="1624012"/>
                  </a:lnTo>
                  <a:lnTo>
                    <a:pt x="0" y="16240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accent3">
                        <a:lumMod val="20000"/>
                        <a:lumOff val="80000"/>
                        <a:alpha val="74000"/>
                      </a:schemeClr>
                    </a:outerShdw>
                  </a:effectLst>
                </a:rPr>
                <a:t>A watershed organization is recommended to coordinate activities and partnerships</a:t>
              </a:r>
            </a:p>
          </p:txBody>
        </p:sp>
      </p:grpSp>
      <p:pic>
        <p:nvPicPr>
          <p:cNvPr id="1028" name="Picture 4" descr="Download Trail Path Vector Dotted Bee HQ PNG Image | FreePNGImg">
            <a:extLst>
              <a:ext uri="{FF2B5EF4-FFF2-40B4-BE49-F238E27FC236}">
                <a16:creationId xmlns:a16="http://schemas.microsoft.com/office/drawing/2014/main" id="{CDE092FE-3882-CFBA-E8A6-AB49AAB5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85" y="3273965"/>
            <a:ext cx="3198893" cy="92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Download Trail Path Vector Dotted Bee HQ PNG Image | FreePNGImg">
            <a:extLst>
              <a:ext uri="{FF2B5EF4-FFF2-40B4-BE49-F238E27FC236}">
                <a16:creationId xmlns:a16="http://schemas.microsoft.com/office/drawing/2014/main" id="{4DC27342-B52A-E465-5A65-43BD7903B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1168">
            <a:off x="6500716" y="522563"/>
            <a:ext cx="3198893" cy="92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Download Trail Path Vector Dotted Bee HQ PNG Image | FreePNGImg">
            <a:extLst>
              <a:ext uri="{FF2B5EF4-FFF2-40B4-BE49-F238E27FC236}">
                <a16:creationId xmlns:a16="http://schemas.microsoft.com/office/drawing/2014/main" id="{0426D9B9-C970-3BD0-194C-CFD40EFE8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/>
          <a:stretch/>
        </p:blipFill>
        <p:spPr bwMode="auto">
          <a:xfrm rot="13035797">
            <a:off x="9513002" y="652569"/>
            <a:ext cx="2930770" cy="92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04AC05E-CE55-EB6D-F982-9C9FD90D54F8}"/>
              </a:ext>
            </a:extLst>
          </p:cNvPr>
          <p:cNvSpPr/>
          <p:nvPr/>
        </p:nvSpPr>
        <p:spPr>
          <a:xfrm>
            <a:off x="4091835" y="1714637"/>
            <a:ext cx="4134143" cy="2022085"/>
          </a:xfrm>
          <a:prstGeom prst="ellipse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Conclusions on Watershed Needs for a Revised  Falls Lake Nutrient Strategy</a:t>
            </a:r>
          </a:p>
        </p:txBody>
      </p:sp>
      <p:pic>
        <p:nvPicPr>
          <p:cNvPr id="30" name="Picture 4" descr="Download Trail Path Vector Dotted Bee HQ PNG Image | FreePNGImg">
            <a:extLst>
              <a:ext uri="{FF2B5EF4-FFF2-40B4-BE49-F238E27FC236}">
                <a16:creationId xmlns:a16="http://schemas.microsoft.com/office/drawing/2014/main" id="{55C09602-CAF1-AD4E-9BD4-D117EF76F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46"/>
          <a:stretch/>
        </p:blipFill>
        <p:spPr bwMode="auto">
          <a:xfrm rot="9898441">
            <a:off x="-31982" y="3560297"/>
            <a:ext cx="1837902" cy="92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7A00733-DB94-104D-28EE-C908CBD73BB2}"/>
              </a:ext>
            </a:extLst>
          </p:cNvPr>
          <p:cNvGrpSpPr/>
          <p:nvPr/>
        </p:nvGrpSpPr>
        <p:grpSpPr>
          <a:xfrm>
            <a:off x="-22590" y="7141"/>
            <a:ext cx="6716467" cy="1094828"/>
            <a:chOff x="-22590" y="7141"/>
            <a:chExt cx="6446451" cy="95641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AB1F9EE-0647-BB8C-CD2E-B779154C2497}"/>
                </a:ext>
              </a:extLst>
            </p:cNvPr>
            <p:cNvSpPr/>
            <p:nvPr/>
          </p:nvSpPr>
          <p:spPr>
            <a:xfrm>
              <a:off x="-22590" y="7141"/>
              <a:ext cx="6440995" cy="956412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E0E06D8F-5A0E-7FA3-5A51-EA1D05AF318A}"/>
                </a:ext>
              </a:extLst>
            </p:cNvPr>
            <p:cNvSpPr txBox="1">
              <a:spLocks/>
            </p:cNvSpPr>
            <p:nvPr/>
          </p:nvSpPr>
          <p:spPr>
            <a:xfrm>
              <a:off x="230229" y="56812"/>
              <a:ext cx="6193632" cy="8570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>
                    <a:outerShdw blurRad="50800" dist="38100" dir="27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Amasis MT Pro Black" panose="02040A04050005020304" pitchFamily="18" charset="0"/>
                </a:rPr>
                <a:t>NC One Water Activity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25D2F0E-D831-9956-52DF-22C06651C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617" y="5834053"/>
            <a:ext cx="2129472" cy="88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291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9CF073-4C32-D4C1-7B13-C438148022DA}"/>
              </a:ext>
            </a:extLst>
          </p:cNvPr>
          <p:cNvCxnSpPr>
            <a:cxnSpLocks/>
          </p:cNvCxnSpPr>
          <p:nvPr/>
        </p:nvCxnSpPr>
        <p:spPr>
          <a:xfrm>
            <a:off x="3598820" y="2147334"/>
            <a:ext cx="493016" cy="150389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02E8E0-4849-1258-C733-E3559C9969B8}"/>
              </a:ext>
            </a:extLst>
          </p:cNvPr>
          <p:cNvCxnSpPr>
            <a:cxnSpLocks/>
          </p:cNvCxnSpPr>
          <p:nvPr/>
        </p:nvCxnSpPr>
        <p:spPr>
          <a:xfrm flipV="1">
            <a:off x="3229065" y="3382618"/>
            <a:ext cx="1068090" cy="736167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5CF94D-0DA5-4B91-FCB5-C66179B1B7B8}"/>
              </a:ext>
            </a:extLst>
          </p:cNvPr>
          <p:cNvCxnSpPr>
            <a:cxnSpLocks/>
          </p:cNvCxnSpPr>
          <p:nvPr/>
        </p:nvCxnSpPr>
        <p:spPr>
          <a:xfrm flipV="1">
            <a:off x="4900730" y="3745506"/>
            <a:ext cx="406024" cy="905732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65B26E-B158-764D-3DC5-40DE6401C357}"/>
              </a:ext>
            </a:extLst>
          </p:cNvPr>
          <p:cNvCxnSpPr>
            <a:cxnSpLocks/>
          </p:cNvCxnSpPr>
          <p:nvPr/>
        </p:nvCxnSpPr>
        <p:spPr>
          <a:xfrm flipH="1" flipV="1">
            <a:off x="7291272" y="3565324"/>
            <a:ext cx="808892" cy="678300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EFA352C-918D-9FCF-90CC-628F24D44360}"/>
              </a:ext>
            </a:extLst>
          </p:cNvPr>
          <p:cNvCxnSpPr>
            <a:cxnSpLocks/>
          </p:cNvCxnSpPr>
          <p:nvPr/>
        </p:nvCxnSpPr>
        <p:spPr>
          <a:xfrm flipH="1" flipV="1">
            <a:off x="8100164" y="2972723"/>
            <a:ext cx="1094404" cy="6408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0D07FB8-5371-E0EF-75C0-08DB0C9CCB8C}"/>
              </a:ext>
            </a:extLst>
          </p:cNvPr>
          <p:cNvCxnSpPr>
            <a:cxnSpLocks/>
          </p:cNvCxnSpPr>
          <p:nvPr/>
        </p:nvCxnSpPr>
        <p:spPr>
          <a:xfrm flipH="1">
            <a:off x="7147833" y="1128444"/>
            <a:ext cx="1152105" cy="775335"/>
          </a:xfrm>
          <a:prstGeom prst="line">
            <a:avLst/>
          </a:prstGeom>
          <a:ln w="57150">
            <a:solidFill>
              <a:schemeClr val="accent4"/>
            </a:solidFill>
            <a:prstDash val="sys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uble Bracket 20">
            <a:extLst>
              <a:ext uri="{FF2B5EF4-FFF2-40B4-BE49-F238E27FC236}">
                <a16:creationId xmlns:a16="http://schemas.microsoft.com/office/drawing/2014/main" id="{F8A4FD0E-4421-039F-163E-171A81356FD3}"/>
              </a:ext>
            </a:extLst>
          </p:cNvPr>
          <p:cNvSpPr/>
          <p:nvPr/>
        </p:nvSpPr>
        <p:spPr>
          <a:xfrm>
            <a:off x="5441235" y="2101615"/>
            <a:ext cx="45719" cy="45719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7DB231-839D-C665-B522-5A417B27C015}"/>
              </a:ext>
            </a:extLst>
          </p:cNvPr>
          <p:cNvGrpSpPr/>
          <p:nvPr/>
        </p:nvGrpSpPr>
        <p:grpSpPr>
          <a:xfrm>
            <a:off x="459508" y="347193"/>
            <a:ext cx="11441747" cy="6112222"/>
            <a:chOff x="459508" y="347193"/>
            <a:chExt cx="11441747" cy="61122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B5C3F2C-DFCF-0C9F-5BDC-C54C548005F0}"/>
                </a:ext>
              </a:extLst>
            </p:cNvPr>
            <p:cNvGrpSpPr/>
            <p:nvPr/>
          </p:nvGrpSpPr>
          <p:grpSpPr>
            <a:xfrm>
              <a:off x="459508" y="347193"/>
              <a:ext cx="11441747" cy="6112222"/>
              <a:chOff x="459508" y="347193"/>
              <a:chExt cx="11441747" cy="6112222"/>
            </a:xfr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B15AA18-2E96-74D0-9948-3ACF068CB805}"/>
                  </a:ext>
                </a:extLst>
              </p:cNvPr>
              <p:cNvSpPr/>
              <p:nvPr/>
            </p:nvSpPr>
            <p:spPr>
              <a:xfrm>
                <a:off x="1116438" y="1216159"/>
                <a:ext cx="2428196" cy="1624012"/>
              </a:xfrm>
              <a:custGeom>
                <a:avLst/>
                <a:gdLst>
                  <a:gd name="connsiteX0" fmla="*/ 0 w 2706687"/>
                  <a:gd name="connsiteY0" fmla="*/ 0 h 1624012"/>
                  <a:gd name="connsiteX1" fmla="*/ 2706687 w 2706687"/>
                  <a:gd name="connsiteY1" fmla="*/ 0 h 1624012"/>
                  <a:gd name="connsiteX2" fmla="*/ 2706687 w 2706687"/>
                  <a:gd name="connsiteY2" fmla="*/ 1624012 h 1624012"/>
                  <a:gd name="connsiteX3" fmla="*/ 0 w 2706687"/>
                  <a:gd name="connsiteY3" fmla="*/ 1624012 h 1624012"/>
                  <a:gd name="connsiteX4" fmla="*/ 0 w 2706687"/>
                  <a:gd name="connsiteY4" fmla="*/ 0 h 162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6687" h="1624012">
                    <a:moveTo>
                      <a:pt x="0" y="0"/>
                    </a:moveTo>
                    <a:lnTo>
                      <a:pt x="2706687" y="0"/>
                    </a:lnTo>
                    <a:lnTo>
                      <a:pt x="2706687" y="1624012"/>
                    </a:lnTo>
                    <a:lnTo>
                      <a:pt x="0" y="162401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shade val="8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shade val="8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None/>
                </a:pPr>
                <a:r>
                  <a:rPr lang="en-US" sz="2000" kern="1200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chemeClr val="bg1">
                          <a:lumMod val="95000"/>
                          <a:alpha val="74000"/>
                        </a:schemeClr>
                      </a:outerShdw>
                    </a:effectLst>
                  </a:rPr>
                  <a:t>Support the local food and fiber economy and slow additional land loss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141CFF2-41D4-47B6-07FF-5A0325DD958B}"/>
                  </a:ext>
                </a:extLst>
              </p:cNvPr>
              <p:cNvSpPr/>
              <p:nvPr/>
            </p:nvSpPr>
            <p:spPr>
              <a:xfrm>
                <a:off x="3598820" y="4651238"/>
                <a:ext cx="2842175" cy="1808177"/>
              </a:xfrm>
              <a:custGeom>
                <a:avLst/>
                <a:gdLst>
                  <a:gd name="connsiteX0" fmla="*/ 0 w 2706687"/>
                  <a:gd name="connsiteY0" fmla="*/ 0 h 1624012"/>
                  <a:gd name="connsiteX1" fmla="*/ 2706687 w 2706687"/>
                  <a:gd name="connsiteY1" fmla="*/ 0 h 1624012"/>
                  <a:gd name="connsiteX2" fmla="*/ 2706687 w 2706687"/>
                  <a:gd name="connsiteY2" fmla="*/ 1624012 h 1624012"/>
                  <a:gd name="connsiteX3" fmla="*/ 0 w 2706687"/>
                  <a:gd name="connsiteY3" fmla="*/ 1624012 h 1624012"/>
                  <a:gd name="connsiteX4" fmla="*/ 0 w 2706687"/>
                  <a:gd name="connsiteY4" fmla="*/ 0 h 162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6687" h="1624012">
                    <a:moveTo>
                      <a:pt x="0" y="0"/>
                    </a:moveTo>
                    <a:lnTo>
                      <a:pt x="2706687" y="0"/>
                    </a:lnTo>
                    <a:lnTo>
                      <a:pt x="2706687" y="1624012"/>
                    </a:lnTo>
                    <a:lnTo>
                      <a:pt x="0" y="162401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shade val="80000"/>
                  <a:hueOff val="67816"/>
                  <a:satOff val="1294"/>
                  <a:lumOff val="5714"/>
                  <a:alphaOff val="0"/>
                </a:schemeClr>
              </a:fillRef>
              <a:effectRef idx="0">
                <a:schemeClr val="accent5">
                  <a:shade val="80000"/>
                  <a:hueOff val="67816"/>
                  <a:satOff val="1294"/>
                  <a:lumOff val="571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kern="1200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chemeClr val="bg1">
                          <a:lumMod val="95000"/>
                          <a:alpha val="74000"/>
                        </a:schemeClr>
                      </a:outerShdw>
                    </a:effectLst>
                  </a:rPr>
                  <a:t>Identify projects and opportunities that benefit agriculture and improve water quality</a:t>
                </a: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10EE513-8C08-3A58-EFA5-A4E54FE0A0A5}"/>
                  </a:ext>
                </a:extLst>
              </p:cNvPr>
              <p:cNvSpPr/>
              <p:nvPr/>
            </p:nvSpPr>
            <p:spPr>
              <a:xfrm>
                <a:off x="459508" y="3565324"/>
                <a:ext cx="2706687" cy="1624012"/>
              </a:xfrm>
              <a:custGeom>
                <a:avLst/>
                <a:gdLst>
                  <a:gd name="connsiteX0" fmla="*/ 0 w 2706687"/>
                  <a:gd name="connsiteY0" fmla="*/ 0 h 1624012"/>
                  <a:gd name="connsiteX1" fmla="*/ 2706687 w 2706687"/>
                  <a:gd name="connsiteY1" fmla="*/ 0 h 1624012"/>
                  <a:gd name="connsiteX2" fmla="*/ 2706687 w 2706687"/>
                  <a:gd name="connsiteY2" fmla="*/ 1624012 h 1624012"/>
                  <a:gd name="connsiteX3" fmla="*/ 0 w 2706687"/>
                  <a:gd name="connsiteY3" fmla="*/ 1624012 h 1624012"/>
                  <a:gd name="connsiteX4" fmla="*/ 0 w 2706687"/>
                  <a:gd name="connsiteY4" fmla="*/ 0 h 162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6687" h="1624012">
                    <a:moveTo>
                      <a:pt x="0" y="0"/>
                    </a:moveTo>
                    <a:lnTo>
                      <a:pt x="2706687" y="0"/>
                    </a:lnTo>
                    <a:lnTo>
                      <a:pt x="2706687" y="1624012"/>
                    </a:lnTo>
                    <a:lnTo>
                      <a:pt x="0" y="162401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shade val="80000"/>
                  <a:hueOff val="135632"/>
                  <a:satOff val="2588"/>
                  <a:lumOff val="11428"/>
                  <a:alphaOff val="0"/>
                </a:schemeClr>
              </a:fillRef>
              <a:effectRef idx="0">
                <a:schemeClr val="accent5">
                  <a:shade val="80000"/>
                  <a:hueOff val="135632"/>
                  <a:satOff val="2588"/>
                  <a:lumOff val="1142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None/>
                </a:pPr>
                <a:r>
                  <a:rPr lang="en-US" sz="2000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chemeClr val="bg1">
                          <a:lumMod val="95000"/>
                          <a:alpha val="74000"/>
                        </a:schemeClr>
                      </a:outerShdw>
                    </a:effectLst>
                  </a:rPr>
                  <a:t>Formalize partnerships with agriculture and include representation in watershed organization</a:t>
                </a:r>
                <a:endParaRPr lang="en-US" sz="2000" kern="12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bg1">
                        <a:lumMod val="95000"/>
                        <a:alpha val="74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8926F7-4228-5200-929A-DD88A0961D32}"/>
                  </a:ext>
                </a:extLst>
              </p:cNvPr>
              <p:cNvSpPr/>
              <p:nvPr/>
            </p:nvSpPr>
            <p:spPr>
              <a:xfrm>
                <a:off x="9194568" y="2413479"/>
                <a:ext cx="2706687" cy="1624012"/>
              </a:xfrm>
              <a:custGeom>
                <a:avLst/>
                <a:gdLst>
                  <a:gd name="connsiteX0" fmla="*/ 0 w 2706687"/>
                  <a:gd name="connsiteY0" fmla="*/ 0 h 1624012"/>
                  <a:gd name="connsiteX1" fmla="*/ 2706687 w 2706687"/>
                  <a:gd name="connsiteY1" fmla="*/ 0 h 1624012"/>
                  <a:gd name="connsiteX2" fmla="*/ 2706687 w 2706687"/>
                  <a:gd name="connsiteY2" fmla="*/ 1624012 h 1624012"/>
                  <a:gd name="connsiteX3" fmla="*/ 0 w 2706687"/>
                  <a:gd name="connsiteY3" fmla="*/ 1624012 h 1624012"/>
                  <a:gd name="connsiteX4" fmla="*/ 0 w 2706687"/>
                  <a:gd name="connsiteY4" fmla="*/ 0 h 162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6687" h="1624012">
                    <a:moveTo>
                      <a:pt x="0" y="0"/>
                    </a:moveTo>
                    <a:lnTo>
                      <a:pt x="2706687" y="0"/>
                    </a:lnTo>
                    <a:lnTo>
                      <a:pt x="2706687" y="1624012"/>
                    </a:lnTo>
                    <a:lnTo>
                      <a:pt x="0" y="162401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shade val="80000"/>
                  <a:hueOff val="271263"/>
                  <a:satOff val="5175"/>
                  <a:lumOff val="22855"/>
                  <a:alphaOff val="0"/>
                </a:schemeClr>
              </a:fillRef>
              <a:effectRef idx="0">
                <a:schemeClr val="accent5">
                  <a:shade val="80000"/>
                  <a:hueOff val="271263"/>
                  <a:satOff val="5175"/>
                  <a:lumOff val="228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kern="1200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chemeClr val="bg1">
                          <a:lumMod val="95000"/>
                          <a:alpha val="74000"/>
                        </a:schemeClr>
                      </a:outerShdw>
                    </a:effectLst>
                  </a:rPr>
                  <a:t>Utilize existing organizations and state programs to deliver funds and services</a:t>
                </a: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00D1BFB-7B4C-AD87-F561-50FD717FBAC9}"/>
                  </a:ext>
                </a:extLst>
              </p:cNvPr>
              <p:cNvSpPr/>
              <p:nvPr/>
            </p:nvSpPr>
            <p:spPr>
              <a:xfrm>
                <a:off x="8143648" y="347193"/>
                <a:ext cx="2706687" cy="1624012"/>
              </a:xfrm>
              <a:custGeom>
                <a:avLst/>
                <a:gdLst>
                  <a:gd name="connsiteX0" fmla="*/ 0 w 2706687"/>
                  <a:gd name="connsiteY0" fmla="*/ 0 h 1624012"/>
                  <a:gd name="connsiteX1" fmla="*/ 2706687 w 2706687"/>
                  <a:gd name="connsiteY1" fmla="*/ 0 h 1624012"/>
                  <a:gd name="connsiteX2" fmla="*/ 2706687 w 2706687"/>
                  <a:gd name="connsiteY2" fmla="*/ 1624012 h 1624012"/>
                  <a:gd name="connsiteX3" fmla="*/ 0 w 2706687"/>
                  <a:gd name="connsiteY3" fmla="*/ 1624012 h 1624012"/>
                  <a:gd name="connsiteX4" fmla="*/ 0 w 2706687"/>
                  <a:gd name="connsiteY4" fmla="*/ 0 h 162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6687" h="1624012">
                    <a:moveTo>
                      <a:pt x="0" y="0"/>
                    </a:moveTo>
                    <a:lnTo>
                      <a:pt x="2706687" y="0"/>
                    </a:lnTo>
                    <a:lnTo>
                      <a:pt x="2706687" y="1624012"/>
                    </a:lnTo>
                    <a:lnTo>
                      <a:pt x="0" y="162401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shade val="80000"/>
                  <a:hueOff val="203448"/>
                  <a:satOff val="3881"/>
                  <a:lumOff val="17141"/>
                  <a:alphaOff val="0"/>
                </a:schemeClr>
              </a:fillRef>
              <a:effectRef idx="0">
                <a:schemeClr val="accent5">
                  <a:shade val="80000"/>
                  <a:hueOff val="203448"/>
                  <a:satOff val="3881"/>
                  <a:lumOff val="17141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kern="1200" dirty="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chemeClr val="bg1">
                          <a:lumMod val="95000"/>
                          <a:alpha val="74000"/>
                        </a:schemeClr>
                      </a:outerShdw>
                    </a:effectLst>
                  </a:rPr>
                  <a:t>Allow local governments to provide funding support</a:t>
                </a:r>
              </a:p>
            </p:txBody>
          </p:sp>
        </p:grp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9D2E7359-3D85-16C8-4C6D-88096284381B}"/>
                </a:ext>
              </a:extLst>
            </p:cNvPr>
            <p:cNvSpPr/>
            <p:nvPr/>
          </p:nvSpPr>
          <p:spPr>
            <a:xfrm>
              <a:off x="7175825" y="4233411"/>
              <a:ext cx="2706687" cy="1624012"/>
            </a:xfrm>
            <a:custGeom>
              <a:avLst/>
              <a:gdLst>
                <a:gd name="connsiteX0" fmla="*/ 0 w 2706687"/>
                <a:gd name="connsiteY0" fmla="*/ 0 h 1624012"/>
                <a:gd name="connsiteX1" fmla="*/ 2706687 w 2706687"/>
                <a:gd name="connsiteY1" fmla="*/ 0 h 1624012"/>
                <a:gd name="connsiteX2" fmla="*/ 2706687 w 2706687"/>
                <a:gd name="connsiteY2" fmla="*/ 1624012 h 1624012"/>
                <a:gd name="connsiteX3" fmla="*/ 0 w 2706687"/>
                <a:gd name="connsiteY3" fmla="*/ 1624012 h 1624012"/>
                <a:gd name="connsiteX4" fmla="*/ 0 w 2706687"/>
                <a:gd name="connsiteY4" fmla="*/ 0 h 162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687" h="1624012">
                  <a:moveTo>
                    <a:pt x="0" y="0"/>
                  </a:moveTo>
                  <a:lnTo>
                    <a:pt x="2706687" y="0"/>
                  </a:lnTo>
                  <a:lnTo>
                    <a:pt x="2706687" y="1624012"/>
                  </a:lnTo>
                  <a:lnTo>
                    <a:pt x="0" y="1624012"/>
                  </a:lnTo>
                  <a:lnTo>
                    <a:pt x="0" y="0"/>
                  </a:lnTo>
                  <a:close/>
                </a:path>
              </a:pathLst>
            </a:custGeom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fillRef>
            <a:effectRef idx="0">
              <a:schemeClr val="accent5">
                <a:shade val="80000"/>
                <a:hueOff val="271263"/>
                <a:satOff val="5175"/>
                <a:lumOff val="2285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bg1">
                        <a:lumMod val="95000"/>
                        <a:alpha val="74000"/>
                      </a:schemeClr>
                    </a:outerShdw>
                  </a:effectLst>
                </a:rPr>
                <a:t>Foster collaboration by removing agriculture’s separate collective nutrient reduction requirement</a:t>
              </a:r>
              <a:endParaRPr lang="en-US" sz="2000" kern="1200" dirty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lumMod val="95000"/>
                      <a:alpha val="74000"/>
                    </a:schemeClr>
                  </a:outerShdw>
                </a:effectLst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104AC05E-CE55-EB6D-F982-9C9FD90D54F8}"/>
              </a:ext>
            </a:extLst>
          </p:cNvPr>
          <p:cNvSpPr/>
          <p:nvPr/>
        </p:nvSpPr>
        <p:spPr>
          <a:xfrm>
            <a:off x="4091836" y="1714637"/>
            <a:ext cx="4008328" cy="2022085"/>
          </a:xfrm>
          <a:prstGeom prst="ellipse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UNRBA Agricultural Recommendations</a:t>
            </a:r>
          </a:p>
        </p:txBody>
      </p:sp>
      <p:pic>
        <p:nvPicPr>
          <p:cNvPr id="27" name="Graphic 26" descr="Sheep outline">
            <a:extLst>
              <a:ext uri="{FF2B5EF4-FFF2-40B4-BE49-F238E27FC236}">
                <a16:creationId xmlns:a16="http://schemas.microsoft.com/office/drawing/2014/main" id="{1C7D819A-1033-32EB-0E6A-31DE3DA9D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38" y="1364005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phic 28" descr="Nuts with solid fill">
            <a:extLst>
              <a:ext uri="{FF2B5EF4-FFF2-40B4-BE49-F238E27FC236}">
                <a16:creationId xmlns:a16="http://schemas.microsoft.com/office/drawing/2014/main" id="{561AAAC5-62C5-B685-BC7A-FEAC5795F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2038" y="2007464"/>
            <a:ext cx="914400" cy="9144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Graphic 30" descr="Boardroom outline">
            <a:extLst>
              <a:ext uri="{FF2B5EF4-FFF2-40B4-BE49-F238E27FC236}">
                <a16:creationId xmlns:a16="http://schemas.microsoft.com/office/drawing/2014/main" id="{34EC966D-095B-DC86-C802-5D2BA6744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5651" y="5148305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3" name="Graphic 32" descr="Money outline">
            <a:extLst>
              <a:ext uri="{FF2B5EF4-FFF2-40B4-BE49-F238E27FC236}">
                <a16:creationId xmlns:a16="http://schemas.microsoft.com/office/drawing/2014/main" id="{D54BB168-26F5-D081-CD85-BBA4B67B15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06344" y="528121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Graphic 34" descr="Flowchart with solid fill">
            <a:extLst>
              <a:ext uri="{FF2B5EF4-FFF2-40B4-BE49-F238E27FC236}">
                <a16:creationId xmlns:a16="http://schemas.microsoft.com/office/drawing/2014/main" id="{6AD4B5D1-E090-59A1-F641-E1E0330F1F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47911" y="409404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phic 36" descr="Plant With Roots outline">
            <a:extLst>
              <a:ext uri="{FF2B5EF4-FFF2-40B4-BE49-F238E27FC236}">
                <a16:creationId xmlns:a16="http://schemas.microsoft.com/office/drawing/2014/main" id="{BFAEC769-77FB-66EB-63E7-70DCF47B0B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79714" y="5769726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9" name="Graphic 38" descr="Tractor with solid fill">
            <a:extLst>
              <a:ext uri="{FF2B5EF4-FFF2-40B4-BE49-F238E27FC236}">
                <a16:creationId xmlns:a16="http://schemas.microsoft.com/office/drawing/2014/main" id="{E5EA8980-8796-B7AC-9079-66D51E42C8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40688" y="589691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363B2F-8813-C6E5-639B-75AB71BCB845}"/>
              </a:ext>
            </a:extLst>
          </p:cNvPr>
          <p:cNvGrpSpPr/>
          <p:nvPr/>
        </p:nvGrpSpPr>
        <p:grpSpPr>
          <a:xfrm>
            <a:off x="-22590" y="7141"/>
            <a:ext cx="6716467" cy="1094828"/>
            <a:chOff x="-22590" y="7141"/>
            <a:chExt cx="6446451" cy="95641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A25FA90-DB06-32E4-3658-EE3BC201C025}"/>
                </a:ext>
              </a:extLst>
            </p:cNvPr>
            <p:cNvSpPr/>
            <p:nvPr/>
          </p:nvSpPr>
          <p:spPr>
            <a:xfrm>
              <a:off x="-22590" y="7141"/>
              <a:ext cx="6440995" cy="956412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F7850839-39FE-6CFD-8B34-45A587A53736}"/>
                </a:ext>
              </a:extLst>
            </p:cNvPr>
            <p:cNvSpPr txBox="1">
              <a:spLocks/>
            </p:cNvSpPr>
            <p:nvPr/>
          </p:nvSpPr>
          <p:spPr>
            <a:xfrm>
              <a:off x="230229" y="56812"/>
              <a:ext cx="6193632" cy="8570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>
                    <a:outerShdw blurRad="50800" dist="38100" dir="27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Amasis MT Pro Black" panose="02040A04050005020304" pitchFamily="18" charset="0"/>
                </a:rPr>
                <a:t>NC One Water Activity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D5BD53B-C251-4F72-47EB-37A45FBBB2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375" y="5885540"/>
            <a:ext cx="2129472" cy="88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198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526C796-7FC8-65D5-9604-DFB2CA898C45}"/>
              </a:ext>
            </a:extLst>
          </p:cNvPr>
          <p:cNvSpPr txBox="1"/>
          <p:nvPr/>
        </p:nvSpPr>
        <p:spPr>
          <a:xfrm>
            <a:off x="281096" y="1311120"/>
            <a:ext cx="69714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Franklin Gothic Book"/>
              </a:rPr>
              <a:t>Jordan Lake One Water (JLOW)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Franklin Gothic Book"/>
              </a:rPr>
              <a:t>Members </a:t>
            </a:r>
            <a:r>
              <a:rPr lang="en-US" dirty="0">
                <a:solidFill>
                  <a:prstClr val="black"/>
                </a:solidFill>
                <a:latin typeface="Franklin Gothic Book"/>
              </a:rPr>
              <a:t>(so far)</a:t>
            </a:r>
            <a:endParaRPr lang="en-US" sz="2400" dirty="0">
              <a:solidFill>
                <a:prstClr val="black"/>
              </a:solidFill>
              <a:latin typeface="Franklin Gothic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5 cities and towns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1 county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1 state department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3 nonprofits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2 businesses/business coalitions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Franklin Gothic Book"/>
              </a:rPr>
              <a:t>Partners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NC Department of Agriculture &amp; Consumer Services – Division of Soil and Water Conservation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NC Department of Environmental Quality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Regional Councils of Government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Soil and Water Conservation Districts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FA56C5-E1C9-BDDF-1EC2-EA4EE9B9BF1E}"/>
              </a:ext>
            </a:extLst>
          </p:cNvPr>
          <p:cNvSpPr txBox="1"/>
          <p:nvPr/>
        </p:nvSpPr>
        <p:spPr>
          <a:xfrm>
            <a:off x="6096000" y="504686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JLOW aims to help Jordan Lake Watershed stakeholders meet the shared goal of finding </a:t>
            </a:r>
            <a:r>
              <a:rPr lang="en-US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cost-effective</a:t>
            </a:r>
            <a:r>
              <a:rPr lang="en-US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mutually beneficial solutions</a:t>
            </a:r>
            <a:r>
              <a:rPr lang="en-US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that protect our water resources and communities. All who live or work in the Jordan Lake Watershed are affected by the management of Jordan Lake’s water quantity and quality and </a:t>
            </a:r>
            <a:r>
              <a:rPr lang="en-US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water future depends on our collaboration</a:t>
            </a:r>
            <a:r>
              <a:rPr lang="en-US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518983-2885-7EDA-36C9-B4403FD4E089}"/>
              </a:ext>
            </a:extLst>
          </p:cNvPr>
          <p:cNvSpPr txBox="1"/>
          <p:nvPr/>
        </p:nvSpPr>
        <p:spPr>
          <a:xfrm>
            <a:off x="8688027" y="476704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58CE60-6BBF-0EB0-7461-03935F5BF8DE}"/>
              </a:ext>
            </a:extLst>
          </p:cNvPr>
          <p:cNvSpPr txBox="1"/>
          <p:nvPr/>
        </p:nvSpPr>
        <p:spPr>
          <a:xfrm>
            <a:off x="6807207" y="316812"/>
            <a:ext cx="240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Jordan Lake Watershed</a:t>
            </a: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304D0B95-913A-53E2-EA18-01A084428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23" b="89916" l="9962" r="89847">
                        <a14:foregroundMark x1="28927" y1="14916" x2="28927" y2="14916"/>
                        <a14:foregroundMark x1="50192" y1="6723" x2="50192" y2="6723"/>
                        <a14:foregroundMark x1="24521" y1="61345" x2="24521" y2="61345"/>
                        <a14:foregroundMark x1="27203" y1="61345" x2="27203" y2="61345"/>
                        <a14:foregroundMark x1="33716" y1="59664" x2="33716" y2="59664"/>
                        <a14:foregroundMark x1="38889" y1="59454" x2="38889" y2="59454"/>
                        <a14:foregroundMark x1="45211" y1="60294" x2="45211" y2="60294"/>
                        <a14:foregroundMark x1="50383" y1="57353" x2="50383" y2="57353"/>
                        <a14:foregroundMark x1="57854" y1="59034" x2="57854" y2="59034"/>
                        <a14:foregroundMark x1="62452" y1="60924" x2="62452" y2="60924"/>
                        <a14:foregroundMark x1="68199" y1="59454" x2="68199" y2="59454"/>
                        <a14:foregroundMark x1="73372" y1="58824" x2="73372" y2="58824"/>
                        <a14:foregroundMark x1="73180" y1="68067" x2="73180" y2="68067"/>
                        <a14:foregroundMark x1="65326" y1="67227" x2="65326" y2="67227"/>
                        <a14:foregroundMark x1="62644" y1="67227" x2="62644" y2="67227"/>
                        <a14:foregroundMark x1="57854" y1="69748" x2="57854" y2="69748"/>
                        <a14:foregroundMark x1="50192" y1="68277" x2="50192" y2="68277"/>
                        <a14:foregroundMark x1="40805" y1="67017" x2="40805" y2="67017"/>
                        <a14:foregroundMark x1="38123" y1="69118" x2="38123" y2="69118"/>
                        <a14:foregroundMark x1="29119" y1="67437" x2="29119" y2="67437"/>
                        <a14:foregroundMark x1="34100" y1="69118" x2="34100" y2="69118"/>
                        <a14:foregroundMark x1="51341" y1="72689" x2="51341" y2="72689"/>
                        <a14:foregroundMark x1="47510" y1="72269" x2="47510" y2="72269"/>
                        <a14:foregroundMark x1="49042" y1="89706" x2="49042" y2="89706"/>
                        <a14:foregroundMark x1="44828" y1="89706" x2="37165" y2="85924"/>
                        <a14:foregroundMark x1="37165" y1="85924" x2="35249" y2="85714"/>
                        <a14:foregroundMark x1="32184" y1="84244" x2="20307" y2="72479"/>
                        <a14:foregroundMark x1="20307" y1="72479" x2="13027" y2="56933"/>
                        <a14:foregroundMark x1="13027" y1="56933" x2="14176" y2="36345"/>
                        <a14:foregroundMark x1="14176" y1="36345" x2="16284" y2="31303"/>
                        <a14:foregroundMark x1="46743" y1="60504" x2="45785" y2="60504"/>
                        <a14:backgroundMark x1="34674" y1="57983" x2="34674" y2="57983"/>
                        <a14:backgroundMark x1="56705" y1="70168" x2="56705" y2="70168"/>
                        <a14:backgroundMark x1="64176" y1="59664" x2="64176" y2="59664"/>
                        <a14:backgroundMark x1="71839" y1="68908" x2="71839" y2="68908"/>
                        <a14:backgroundMark x1="46360" y1="59664" x2="46360" y2="596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6068" y="31503"/>
            <a:ext cx="2214836" cy="202103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48FB175-87E2-C1BD-63ED-EDEF97B42011}"/>
              </a:ext>
            </a:extLst>
          </p:cNvPr>
          <p:cNvGrpSpPr/>
          <p:nvPr/>
        </p:nvGrpSpPr>
        <p:grpSpPr>
          <a:xfrm>
            <a:off x="-22590" y="7141"/>
            <a:ext cx="6716467" cy="1094828"/>
            <a:chOff x="-22590" y="7141"/>
            <a:chExt cx="6446451" cy="9564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32BF40-D7C7-DCBE-9990-523BAB1CEB6B}"/>
                </a:ext>
              </a:extLst>
            </p:cNvPr>
            <p:cNvSpPr/>
            <p:nvPr/>
          </p:nvSpPr>
          <p:spPr>
            <a:xfrm>
              <a:off x="-22590" y="7141"/>
              <a:ext cx="6440995" cy="956412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4B242158-0F8D-191C-E156-A73DA53BE220}"/>
                </a:ext>
              </a:extLst>
            </p:cNvPr>
            <p:cNvSpPr txBox="1">
              <a:spLocks/>
            </p:cNvSpPr>
            <p:nvPr/>
          </p:nvSpPr>
          <p:spPr>
            <a:xfrm>
              <a:off x="230229" y="56812"/>
              <a:ext cx="6193632" cy="8570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>
                    <a:outerShdw blurRad="50800" dist="38100" dir="27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Amasis MT Pro Black" panose="02040A04050005020304" pitchFamily="18" charset="0"/>
                </a:rPr>
                <a:t>NC One Water Activity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78398A-7FAC-A3BD-00FA-E9AF350F164C}"/>
              </a:ext>
            </a:extLst>
          </p:cNvPr>
          <p:cNvGrpSpPr/>
          <p:nvPr/>
        </p:nvGrpSpPr>
        <p:grpSpPr>
          <a:xfrm>
            <a:off x="6670173" y="778718"/>
            <a:ext cx="4975468" cy="3895748"/>
            <a:chOff x="6670173" y="778718"/>
            <a:chExt cx="4975468" cy="3895748"/>
          </a:xfrm>
        </p:grpSpPr>
        <p:pic>
          <p:nvPicPr>
            <p:cNvPr id="5" name="Picture 4" descr="A map of the state of colorado&#10;&#10;Description automatically generated">
              <a:extLst>
                <a:ext uri="{FF2B5EF4-FFF2-40B4-BE49-F238E27FC236}">
                  <a16:creationId xmlns:a16="http://schemas.microsoft.com/office/drawing/2014/main" id="{B5F78417-8287-20D0-C87D-30318B923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173" y="778718"/>
              <a:ext cx="4975468" cy="389574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7142C1-2355-730A-26BB-84DBEB07F3C5}"/>
                </a:ext>
              </a:extLst>
            </p:cNvPr>
            <p:cNvGrpSpPr/>
            <p:nvPr/>
          </p:nvGrpSpPr>
          <p:grpSpPr>
            <a:xfrm>
              <a:off x="6891270" y="1196432"/>
              <a:ext cx="3841217" cy="2721691"/>
              <a:chOff x="6891270" y="1196432"/>
              <a:chExt cx="3841217" cy="2721691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CB1D08-5418-39B3-FBDC-0ADECE36D62C}"/>
                  </a:ext>
                </a:extLst>
              </p:cNvPr>
              <p:cNvSpPr txBox="1"/>
              <p:nvPr/>
            </p:nvSpPr>
            <p:spPr>
              <a:xfrm>
                <a:off x="6891270" y="1331999"/>
                <a:ext cx="124585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Rockingham County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2E35DE-6A5F-B47F-63BD-2185713BF97B}"/>
                  </a:ext>
                </a:extLst>
              </p:cNvPr>
              <p:cNvSpPr txBox="1"/>
              <p:nvPr/>
            </p:nvSpPr>
            <p:spPr>
              <a:xfrm>
                <a:off x="8273042" y="1196432"/>
                <a:ext cx="99899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Caswell County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5F244A-23E6-C9A3-90B3-D9F2E79BB1F1}"/>
                  </a:ext>
                </a:extLst>
              </p:cNvPr>
              <p:cNvSpPr txBox="1"/>
              <p:nvPr/>
            </p:nvSpPr>
            <p:spPr>
              <a:xfrm>
                <a:off x="9585977" y="2222665"/>
                <a:ext cx="6253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Durham County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B6BAC2-AB28-E109-8461-9C359CF41BD4}"/>
                  </a:ext>
                </a:extLst>
              </p:cNvPr>
              <p:cNvSpPr txBox="1"/>
              <p:nvPr/>
            </p:nvSpPr>
            <p:spPr>
              <a:xfrm>
                <a:off x="9834484" y="3671902"/>
                <a:ext cx="8980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Wake County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881929-8E40-31A1-BC2D-1C0A1C5D628D}"/>
                  </a:ext>
                </a:extLst>
              </p:cNvPr>
              <p:cNvSpPr txBox="1"/>
              <p:nvPr/>
            </p:nvSpPr>
            <p:spPr>
              <a:xfrm>
                <a:off x="8987522" y="2255417"/>
                <a:ext cx="6350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Orange County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B21F65-9002-6598-BC7E-5EFA5B3D7C26}"/>
                  </a:ext>
                </a:extLst>
              </p:cNvPr>
              <p:cNvSpPr txBox="1"/>
              <p:nvPr/>
            </p:nvSpPr>
            <p:spPr>
              <a:xfrm>
                <a:off x="7016073" y="1984152"/>
                <a:ext cx="7177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Guilford County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4718FA1-6082-02FC-6EE3-1F9384612BB9}"/>
              </a:ext>
            </a:extLst>
          </p:cNvPr>
          <p:cNvSpPr txBox="1"/>
          <p:nvPr/>
        </p:nvSpPr>
        <p:spPr>
          <a:xfrm>
            <a:off x="8105077" y="3817493"/>
            <a:ext cx="1072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Chatham County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495E65-55BA-E856-C137-98EE95CF9BB0}"/>
              </a:ext>
            </a:extLst>
          </p:cNvPr>
          <p:cNvSpPr txBox="1"/>
          <p:nvPr/>
        </p:nvSpPr>
        <p:spPr>
          <a:xfrm>
            <a:off x="8137124" y="2546335"/>
            <a:ext cx="717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Alamance County</a:t>
            </a:r>
          </a:p>
        </p:txBody>
      </p:sp>
    </p:spTree>
    <p:extLst>
      <p:ext uri="{BB962C8B-B14F-4D97-AF65-F5344CB8AC3E}">
        <p14:creationId xmlns:p14="http://schemas.microsoft.com/office/powerpoint/2010/main" val="3030961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526C796-7FC8-65D5-9604-DFB2CA898C45}"/>
              </a:ext>
            </a:extLst>
          </p:cNvPr>
          <p:cNvSpPr txBox="1"/>
          <p:nvPr/>
        </p:nvSpPr>
        <p:spPr>
          <a:xfrm>
            <a:off x="281096" y="1311120"/>
            <a:ext cx="69714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Franklin Gothic Book"/>
              </a:rPr>
              <a:t>Jordan Lake One Water (JLOW)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Pursuing organization formalization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Creating equitable organizational governance structures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Anticipate working with NC Department of Environmental Quality to co-develop a regulatory framework for the Jordan Lake watershed that works for all stakeholders</a:t>
            </a: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304D0B95-913A-53E2-EA18-01A084428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3" b="89916" l="9962" r="89847">
                        <a14:foregroundMark x1="28927" y1="14916" x2="28927" y2="14916"/>
                        <a14:foregroundMark x1="50192" y1="6723" x2="50192" y2="6723"/>
                        <a14:foregroundMark x1="24521" y1="61345" x2="24521" y2="61345"/>
                        <a14:foregroundMark x1="27203" y1="61345" x2="27203" y2="61345"/>
                        <a14:foregroundMark x1="33716" y1="59664" x2="33716" y2="59664"/>
                        <a14:foregroundMark x1="38889" y1="59454" x2="38889" y2="59454"/>
                        <a14:foregroundMark x1="45211" y1="60294" x2="45211" y2="60294"/>
                        <a14:foregroundMark x1="50383" y1="57353" x2="50383" y2="57353"/>
                        <a14:foregroundMark x1="57854" y1="59034" x2="57854" y2="59034"/>
                        <a14:foregroundMark x1="62452" y1="60924" x2="62452" y2="60924"/>
                        <a14:foregroundMark x1="68199" y1="59454" x2="68199" y2="59454"/>
                        <a14:foregroundMark x1="73372" y1="58824" x2="73372" y2="58824"/>
                        <a14:foregroundMark x1="73180" y1="68067" x2="73180" y2="68067"/>
                        <a14:foregroundMark x1="65326" y1="67227" x2="65326" y2="67227"/>
                        <a14:foregroundMark x1="62644" y1="67227" x2="62644" y2="67227"/>
                        <a14:foregroundMark x1="57854" y1="69748" x2="57854" y2="69748"/>
                        <a14:foregroundMark x1="50192" y1="68277" x2="50192" y2="68277"/>
                        <a14:foregroundMark x1="40805" y1="67017" x2="40805" y2="67017"/>
                        <a14:foregroundMark x1="38123" y1="69118" x2="38123" y2="69118"/>
                        <a14:foregroundMark x1="29119" y1="67437" x2="29119" y2="67437"/>
                        <a14:foregroundMark x1="34100" y1="69118" x2="34100" y2="69118"/>
                        <a14:foregroundMark x1="51341" y1="72689" x2="51341" y2="72689"/>
                        <a14:foregroundMark x1="47510" y1="72269" x2="47510" y2="72269"/>
                        <a14:foregroundMark x1="49042" y1="89706" x2="49042" y2="89706"/>
                        <a14:foregroundMark x1="44828" y1="89706" x2="37165" y2="85924"/>
                        <a14:foregroundMark x1="37165" y1="85924" x2="35249" y2="85714"/>
                        <a14:foregroundMark x1="32184" y1="84244" x2="20307" y2="72479"/>
                        <a14:foregroundMark x1="20307" y1="72479" x2="13027" y2="56933"/>
                        <a14:foregroundMark x1="13027" y1="56933" x2="14176" y2="36345"/>
                        <a14:foregroundMark x1="14176" y1="36345" x2="16284" y2="31303"/>
                        <a14:foregroundMark x1="46743" y1="60504" x2="45785" y2="60504"/>
                        <a14:backgroundMark x1="34674" y1="57983" x2="34674" y2="57983"/>
                        <a14:backgroundMark x1="56705" y1="70168" x2="56705" y2="70168"/>
                        <a14:backgroundMark x1="64176" y1="59664" x2="64176" y2="59664"/>
                        <a14:backgroundMark x1="71839" y1="68908" x2="71839" y2="68908"/>
                        <a14:backgroundMark x1="46360" y1="59664" x2="46360" y2="596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6068" y="31503"/>
            <a:ext cx="2214836" cy="20210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CF2FA7-38AB-23D2-55B5-FF5EB48ED6A7}"/>
              </a:ext>
            </a:extLst>
          </p:cNvPr>
          <p:cNvGrpSpPr/>
          <p:nvPr/>
        </p:nvGrpSpPr>
        <p:grpSpPr>
          <a:xfrm>
            <a:off x="-22590" y="7141"/>
            <a:ext cx="6716467" cy="1094828"/>
            <a:chOff x="-22590" y="7141"/>
            <a:chExt cx="6446451" cy="9564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1D22A0-DF6F-0BF6-7FC4-17C5E5992301}"/>
                </a:ext>
              </a:extLst>
            </p:cNvPr>
            <p:cNvSpPr/>
            <p:nvPr/>
          </p:nvSpPr>
          <p:spPr>
            <a:xfrm>
              <a:off x="-22590" y="7141"/>
              <a:ext cx="6440995" cy="956412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DCD77FD4-38EA-32C8-5234-DE7E2ED71BEA}"/>
                </a:ext>
              </a:extLst>
            </p:cNvPr>
            <p:cNvSpPr txBox="1">
              <a:spLocks/>
            </p:cNvSpPr>
            <p:nvPr/>
          </p:nvSpPr>
          <p:spPr>
            <a:xfrm>
              <a:off x="230229" y="56812"/>
              <a:ext cx="6193632" cy="8570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>
                    <a:outerShdw blurRad="50800" dist="38100" dir="27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Amasis MT Pro Black" panose="02040A04050005020304" pitchFamily="18" charset="0"/>
                </a:rPr>
                <a:t>NC One Water Activity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EF54BCB-53B3-7485-C339-8C5B0A5C12AA}"/>
              </a:ext>
            </a:extLst>
          </p:cNvPr>
          <p:cNvSpPr txBox="1"/>
          <p:nvPr/>
        </p:nvSpPr>
        <p:spPr>
          <a:xfrm>
            <a:off x="7015436" y="1099700"/>
            <a:ext cx="240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Jordan Lake Watershed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92F0C-CBFF-9DDE-2AAF-0ACE8539FDE1}"/>
              </a:ext>
            </a:extLst>
          </p:cNvPr>
          <p:cNvSpPr txBox="1"/>
          <p:nvPr/>
        </p:nvSpPr>
        <p:spPr>
          <a:xfrm>
            <a:off x="2133600" y="5096771"/>
            <a:ext cx="63282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Water quality improvement for strategy compliance is an objective, but not the organization’s end goal!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E4DEE4-B3D8-8168-8E0E-682B1294727C}"/>
              </a:ext>
            </a:extLst>
          </p:cNvPr>
          <p:cNvGrpSpPr/>
          <p:nvPr/>
        </p:nvGrpSpPr>
        <p:grpSpPr>
          <a:xfrm>
            <a:off x="6989055" y="1651132"/>
            <a:ext cx="4975468" cy="3895748"/>
            <a:chOff x="6670173" y="778718"/>
            <a:chExt cx="4975468" cy="3895748"/>
          </a:xfrm>
        </p:grpSpPr>
        <p:pic>
          <p:nvPicPr>
            <p:cNvPr id="8" name="Picture 7" descr="A map of the state of colorado&#10;&#10;Description automatically generated">
              <a:extLst>
                <a:ext uri="{FF2B5EF4-FFF2-40B4-BE49-F238E27FC236}">
                  <a16:creationId xmlns:a16="http://schemas.microsoft.com/office/drawing/2014/main" id="{B21438A6-E940-5128-9FDB-87E4DC373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173" y="778718"/>
              <a:ext cx="4975468" cy="389574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CCB1B0-7204-50D8-A8E9-63E637F25B12}"/>
                </a:ext>
              </a:extLst>
            </p:cNvPr>
            <p:cNvGrpSpPr/>
            <p:nvPr/>
          </p:nvGrpSpPr>
          <p:grpSpPr>
            <a:xfrm>
              <a:off x="6891270" y="1196432"/>
              <a:ext cx="3841217" cy="2721691"/>
              <a:chOff x="6891270" y="1196432"/>
              <a:chExt cx="3841217" cy="272169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3E448F-CDB0-09D7-4688-58223BB22501}"/>
                  </a:ext>
                </a:extLst>
              </p:cNvPr>
              <p:cNvSpPr txBox="1"/>
              <p:nvPr/>
            </p:nvSpPr>
            <p:spPr>
              <a:xfrm>
                <a:off x="6891270" y="1331999"/>
                <a:ext cx="124585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Rockingham County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9717F4-5ACD-E597-86F4-457EC6AAC534}"/>
                  </a:ext>
                </a:extLst>
              </p:cNvPr>
              <p:cNvSpPr txBox="1"/>
              <p:nvPr/>
            </p:nvSpPr>
            <p:spPr>
              <a:xfrm>
                <a:off x="8273042" y="1196432"/>
                <a:ext cx="99899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Caswell County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C49FF4-8B2B-0D41-D0A7-1D3F8AC86CF3}"/>
                  </a:ext>
                </a:extLst>
              </p:cNvPr>
              <p:cNvSpPr txBox="1"/>
              <p:nvPr/>
            </p:nvSpPr>
            <p:spPr>
              <a:xfrm>
                <a:off x="9585977" y="2222665"/>
                <a:ext cx="6253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Durham County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460A3E-B811-C558-2F73-960FE8C3CFC1}"/>
                  </a:ext>
                </a:extLst>
              </p:cNvPr>
              <p:cNvSpPr txBox="1"/>
              <p:nvPr/>
            </p:nvSpPr>
            <p:spPr>
              <a:xfrm>
                <a:off x="9834484" y="3671902"/>
                <a:ext cx="89800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Wake County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40EE01-78FB-6736-7A3D-B991BF315E27}"/>
                  </a:ext>
                </a:extLst>
              </p:cNvPr>
              <p:cNvSpPr txBox="1"/>
              <p:nvPr/>
            </p:nvSpPr>
            <p:spPr>
              <a:xfrm>
                <a:off x="8987522" y="2255417"/>
                <a:ext cx="6350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Orange County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CCED18-E1CE-EF3D-A6E7-0CC8F7764CB6}"/>
                  </a:ext>
                </a:extLst>
              </p:cNvPr>
              <p:cNvSpPr txBox="1"/>
              <p:nvPr/>
            </p:nvSpPr>
            <p:spPr>
              <a:xfrm>
                <a:off x="7016073" y="1984152"/>
                <a:ext cx="7177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Guilford County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440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1D22A0-DF6F-0BF6-7FC4-17C5E5992301}"/>
              </a:ext>
            </a:extLst>
          </p:cNvPr>
          <p:cNvSpPr/>
          <p:nvPr/>
        </p:nvSpPr>
        <p:spPr>
          <a:xfrm>
            <a:off x="0" y="-14623"/>
            <a:ext cx="4513385" cy="9564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CD77FD4-38EA-32C8-5234-DE7E2ED71BEA}"/>
              </a:ext>
            </a:extLst>
          </p:cNvPr>
          <p:cNvSpPr txBox="1">
            <a:spLocks/>
          </p:cNvSpPr>
          <p:nvPr/>
        </p:nvSpPr>
        <p:spPr>
          <a:xfrm>
            <a:off x="230229" y="56812"/>
            <a:ext cx="6193632" cy="857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50800" dist="38100" dir="27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The Frontier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A1E68F-B793-32C4-36D4-3710FEFC19EB}"/>
              </a:ext>
            </a:extLst>
          </p:cNvPr>
          <p:cNvGrpSpPr/>
          <p:nvPr/>
        </p:nvGrpSpPr>
        <p:grpSpPr>
          <a:xfrm>
            <a:off x="3410161" y="1368782"/>
            <a:ext cx="8629439" cy="4918729"/>
            <a:chOff x="438362" y="1818435"/>
            <a:chExt cx="8629439" cy="491872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5BAFF29-630F-F09C-021A-77153BFAA80B}"/>
                </a:ext>
              </a:extLst>
            </p:cNvPr>
            <p:cNvSpPr/>
            <p:nvPr/>
          </p:nvSpPr>
          <p:spPr>
            <a:xfrm>
              <a:off x="438362" y="1818435"/>
              <a:ext cx="8619499" cy="436278"/>
            </a:xfrm>
            <a:custGeom>
              <a:avLst/>
              <a:gdLst>
                <a:gd name="connsiteX0" fmla="*/ 0 w 10978349"/>
                <a:gd name="connsiteY0" fmla="*/ 0 h 436278"/>
                <a:gd name="connsiteX1" fmla="*/ 10978349 w 10978349"/>
                <a:gd name="connsiteY1" fmla="*/ 0 h 436278"/>
                <a:gd name="connsiteX2" fmla="*/ 10978349 w 10978349"/>
                <a:gd name="connsiteY2" fmla="*/ 436278 h 436278"/>
                <a:gd name="connsiteX3" fmla="*/ 0 w 10978349"/>
                <a:gd name="connsiteY3" fmla="*/ 436278 h 436278"/>
                <a:gd name="connsiteX4" fmla="*/ 0 w 10978349"/>
                <a:gd name="connsiteY4" fmla="*/ 0 h 43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78349" h="436278">
                  <a:moveTo>
                    <a:pt x="0" y="0"/>
                  </a:moveTo>
                  <a:lnTo>
                    <a:pt x="10978349" y="0"/>
                  </a:lnTo>
                  <a:lnTo>
                    <a:pt x="10978349" y="436278"/>
                  </a:lnTo>
                  <a:lnTo>
                    <a:pt x="0" y="4362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6296" tIns="60960" rIns="60960" bIns="6096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uLnTx/>
                  <a:uFillTx/>
                  <a:latin typeface="Franklin Gothic Book"/>
                  <a:ea typeface="+mn-ea"/>
                  <a:cs typeface="+mn-cs"/>
                </a:rPr>
                <a:t>Transition from nutrient ‘pound-accounting’ approaches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DDDBF4-CB05-F7BA-5FC0-EF744E2C82BA}"/>
                </a:ext>
              </a:extLst>
            </p:cNvPr>
            <p:cNvSpPr/>
            <p:nvPr/>
          </p:nvSpPr>
          <p:spPr>
            <a:xfrm>
              <a:off x="1138251" y="2351835"/>
              <a:ext cx="7929550" cy="436278"/>
            </a:xfrm>
            <a:custGeom>
              <a:avLst/>
              <a:gdLst>
                <a:gd name="connsiteX0" fmla="*/ 0 w 10583260"/>
                <a:gd name="connsiteY0" fmla="*/ 0 h 436278"/>
                <a:gd name="connsiteX1" fmla="*/ 10583260 w 10583260"/>
                <a:gd name="connsiteY1" fmla="*/ 0 h 436278"/>
                <a:gd name="connsiteX2" fmla="*/ 10583260 w 10583260"/>
                <a:gd name="connsiteY2" fmla="*/ 436278 h 436278"/>
                <a:gd name="connsiteX3" fmla="*/ 0 w 10583260"/>
                <a:gd name="connsiteY3" fmla="*/ 436278 h 436278"/>
                <a:gd name="connsiteX4" fmla="*/ 0 w 10583260"/>
                <a:gd name="connsiteY4" fmla="*/ 0 h 43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260" h="436278">
                  <a:moveTo>
                    <a:pt x="0" y="0"/>
                  </a:moveTo>
                  <a:lnTo>
                    <a:pt x="10583260" y="0"/>
                  </a:lnTo>
                  <a:lnTo>
                    <a:pt x="10583260" y="436278"/>
                  </a:lnTo>
                  <a:lnTo>
                    <a:pt x="0" y="4362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6296" tIns="60960" rIns="60960" bIns="60960" numCol="1" spcCol="1270" anchor="ctr" anchorCtr="0">
              <a:noAutofit/>
            </a:bodyPr>
            <a:lstStyle/>
            <a:p>
              <a:pPr lvl="1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uLnTx/>
                  <a:uFillTx/>
                  <a:latin typeface="Franklin Gothic Book"/>
                  <a:ea typeface="+mn-ea"/>
                  <a:cs typeface="+mn-cs"/>
                </a:rPr>
                <a:t>Build on cooperation &amp; collaboration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92E370F-651D-C61D-082C-1D018FC4BFD8}"/>
                </a:ext>
              </a:extLst>
            </p:cNvPr>
            <p:cNvSpPr/>
            <p:nvPr/>
          </p:nvSpPr>
          <p:spPr>
            <a:xfrm>
              <a:off x="1327674" y="2885235"/>
              <a:ext cx="7730187" cy="1386114"/>
            </a:xfrm>
            <a:custGeom>
              <a:avLst/>
              <a:gdLst>
                <a:gd name="connsiteX0" fmla="*/ 0 w 10366753"/>
                <a:gd name="connsiteY0" fmla="*/ 0 h 436278"/>
                <a:gd name="connsiteX1" fmla="*/ 10366753 w 10366753"/>
                <a:gd name="connsiteY1" fmla="*/ 0 h 436278"/>
                <a:gd name="connsiteX2" fmla="*/ 10366753 w 10366753"/>
                <a:gd name="connsiteY2" fmla="*/ 436278 h 436278"/>
                <a:gd name="connsiteX3" fmla="*/ 0 w 10366753"/>
                <a:gd name="connsiteY3" fmla="*/ 436278 h 436278"/>
                <a:gd name="connsiteX4" fmla="*/ 0 w 10366753"/>
                <a:gd name="connsiteY4" fmla="*/ 0 h 43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66753" h="436278">
                  <a:moveTo>
                    <a:pt x="0" y="0"/>
                  </a:moveTo>
                  <a:lnTo>
                    <a:pt x="10366753" y="0"/>
                  </a:lnTo>
                  <a:lnTo>
                    <a:pt x="10366753" y="436278"/>
                  </a:lnTo>
                  <a:lnTo>
                    <a:pt x="0" y="4362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6296" tIns="60960" rIns="60960" bIns="60960" numCol="1" spcCol="1270" anchor="ctr" anchorCtr="0">
              <a:noAutofit/>
            </a:bodyPr>
            <a:lstStyle/>
            <a:p>
              <a:pPr lvl="2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uLnTx/>
                  <a:uFillTx/>
                  <a:latin typeface="Franklin Gothic Book"/>
                  <a:ea typeface="+mn-ea"/>
                  <a:cs typeface="+mn-cs"/>
                </a:rPr>
                <a:t>Create watershed organizations with upstream &amp; downstream stakeholders &amp; multiple source sectors to foster new ideas &amp; encourage collaborative work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7F3E2F0-6E01-42FD-CA92-E1B9A24A1951}"/>
                </a:ext>
              </a:extLst>
            </p:cNvPr>
            <p:cNvSpPr/>
            <p:nvPr/>
          </p:nvSpPr>
          <p:spPr>
            <a:xfrm>
              <a:off x="1749423" y="4368471"/>
              <a:ext cx="7308438" cy="1096717"/>
            </a:xfrm>
            <a:custGeom>
              <a:avLst/>
              <a:gdLst>
                <a:gd name="connsiteX0" fmla="*/ 0 w 10366753"/>
                <a:gd name="connsiteY0" fmla="*/ 0 h 436278"/>
                <a:gd name="connsiteX1" fmla="*/ 10366753 w 10366753"/>
                <a:gd name="connsiteY1" fmla="*/ 0 h 436278"/>
                <a:gd name="connsiteX2" fmla="*/ 10366753 w 10366753"/>
                <a:gd name="connsiteY2" fmla="*/ 436278 h 436278"/>
                <a:gd name="connsiteX3" fmla="*/ 0 w 10366753"/>
                <a:gd name="connsiteY3" fmla="*/ 436278 h 436278"/>
                <a:gd name="connsiteX4" fmla="*/ 0 w 10366753"/>
                <a:gd name="connsiteY4" fmla="*/ 0 h 43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66753" h="436278">
                  <a:moveTo>
                    <a:pt x="0" y="0"/>
                  </a:moveTo>
                  <a:lnTo>
                    <a:pt x="10366753" y="0"/>
                  </a:lnTo>
                  <a:lnTo>
                    <a:pt x="10366753" y="436278"/>
                  </a:lnTo>
                  <a:lnTo>
                    <a:pt x="0" y="4362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6296" tIns="60960" rIns="60960" bIns="60960" numCol="1" spcCol="1270" anchor="ctr" anchorCtr="0">
              <a:noAutofit/>
            </a:bodyPr>
            <a:lstStyle/>
            <a:p>
              <a:pPr lvl="1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uLnTx/>
                  <a:uFillTx/>
                  <a:latin typeface="Franklin Gothic Book"/>
                  <a:ea typeface="+mn-ea"/>
                  <a:cs typeface="+mn-cs"/>
                </a:rPr>
                <a:t>Utilize investment-based compliance options &amp; watershed funding pools for cross-sector collaboration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5F835-64E1-66EA-3F91-70FF8747B79E}"/>
                </a:ext>
              </a:extLst>
            </p:cNvPr>
            <p:cNvSpPr/>
            <p:nvPr/>
          </p:nvSpPr>
          <p:spPr>
            <a:xfrm>
              <a:off x="1660315" y="5568099"/>
              <a:ext cx="7397545" cy="633119"/>
            </a:xfrm>
            <a:custGeom>
              <a:avLst/>
              <a:gdLst>
                <a:gd name="connsiteX0" fmla="*/ 0 w 10583260"/>
                <a:gd name="connsiteY0" fmla="*/ 0 h 436278"/>
                <a:gd name="connsiteX1" fmla="*/ 10583260 w 10583260"/>
                <a:gd name="connsiteY1" fmla="*/ 0 h 436278"/>
                <a:gd name="connsiteX2" fmla="*/ 10583260 w 10583260"/>
                <a:gd name="connsiteY2" fmla="*/ 436278 h 436278"/>
                <a:gd name="connsiteX3" fmla="*/ 0 w 10583260"/>
                <a:gd name="connsiteY3" fmla="*/ 436278 h 436278"/>
                <a:gd name="connsiteX4" fmla="*/ 0 w 10583260"/>
                <a:gd name="connsiteY4" fmla="*/ 0 h 43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3260" h="436278">
                  <a:moveTo>
                    <a:pt x="0" y="0"/>
                  </a:moveTo>
                  <a:lnTo>
                    <a:pt x="10583260" y="0"/>
                  </a:lnTo>
                  <a:lnTo>
                    <a:pt x="10583260" y="436278"/>
                  </a:lnTo>
                  <a:lnTo>
                    <a:pt x="0" y="4362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6296" tIns="60960" rIns="60960" bIns="60960" numCol="1" spcCol="1270" anchor="ctr" anchorCtr="0">
              <a:noAutofit/>
            </a:bodyPr>
            <a:lstStyle/>
            <a:p>
              <a:pPr lvl="1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uLnTx/>
                  <a:uFillTx/>
                  <a:latin typeface="Franklin Gothic Book"/>
                  <a:ea typeface="+mn-ea"/>
                  <a:cs typeface="+mn-cs"/>
                </a:rPr>
                <a:t>Pursue &amp; implement projects achieving multiple benefits (social, environmental, economic)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74562-BD00-71F6-9122-5CFC4D27AD41}"/>
                </a:ext>
              </a:extLst>
            </p:cNvPr>
            <p:cNvSpPr/>
            <p:nvPr/>
          </p:nvSpPr>
          <p:spPr>
            <a:xfrm>
              <a:off x="1076122" y="6300886"/>
              <a:ext cx="7981738" cy="436278"/>
            </a:xfrm>
            <a:custGeom>
              <a:avLst/>
              <a:gdLst>
                <a:gd name="connsiteX0" fmla="*/ 0 w 10978349"/>
                <a:gd name="connsiteY0" fmla="*/ 0 h 436278"/>
                <a:gd name="connsiteX1" fmla="*/ 10978349 w 10978349"/>
                <a:gd name="connsiteY1" fmla="*/ 0 h 436278"/>
                <a:gd name="connsiteX2" fmla="*/ 10978349 w 10978349"/>
                <a:gd name="connsiteY2" fmla="*/ 436278 h 436278"/>
                <a:gd name="connsiteX3" fmla="*/ 0 w 10978349"/>
                <a:gd name="connsiteY3" fmla="*/ 436278 h 436278"/>
                <a:gd name="connsiteX4" fmla="*/ 0 w 10978349"/>
                <a:gd name="connsiteY4" fmla="*/ 0 h 43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78349" h="436278">
                  <a:moveTo>
                    <a:pt x="0" y="0"/>
                  </a:moveTo>
                  <a:lnTo>
                    <a:pt x="10978349" y="0"/>
                  </a:lnTo>
                  <a:lnTo>
                    <a:pt x="10978349" y="436278"/>
                  </a:lnTo>
                  <a:lnTo>
                    <a:pt x="0" y="4362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6296" tIns="60960" rIns="60960" bIns="60960" numCol="1" spcCol="1270" anchor="ctr" anchorCtr="0">
              <a:noAutofit/>
            </a:bodyPr>
            <a:lstStyle/>
            <a:p>
              <a:pPr lvl="1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uLnTx/>
                  <a:uFillTx/>
                  <a:latin typeface="Franklin Gothic Book"/>
                  <a:ea typeface="+mn-ea"/>
                  <a:cs typeface="+mn-cs"/>
                </a:rPr>
                <a:t>Develop adaptive programs with periodic re-evaluation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084D908-7B39-7A56-0F43-3ED50644E4BB}"/>
              </a:ext>
            </a:extLst>
          </p:cNvPr>
          <p:cNvSpPr/>
          <p:nvPr/>
        </p:nvSpPr>
        <p:spPr bwMode="auto">
          <a:xfrm>
            <a:off x="162340" y="1292581"/>
            <a:ext cx="5149890" cy="535496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1" name="Picture 10" descr="Woman with binoculars">
            <a:extLst>
              <a:ext uri="{FF2B5EF4-FFF2-40B4-BE49-F238E27FC236}">
                <a16:creationId xmlns:a16="http://schemas.microsoft.com/office/drawing/2014/main" id="{47E4646B-7A4C-5465-053B-26DA0945D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8539"/>
            <a:ext cx="4928054" cy="3285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6E1E08A-E870-2FC6-7FC4-0CBB145A6988}"/>
              </a:ext>
            </a:extLst>
          </p:cNvPr>
          <p:cNvSpPr txBox="1"/>
          <p:nvPr/>
        </p:nvSpPr>
        <p:spPr>
          <a:xfrm>
            <a:off x="5312230" y="290263"/>
            <a:ext cx="6585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Much remains to be tested, but mindsets and approaches to water resource management in NC are slowly changing!</a:t>
            </a:r>
          </a:p>
        </p:txBody>
      </p:sp>
    </p:spTree>
    <p:extLst>
      <p:ext uri="{BB962C8B-B14F-4D97-AF65-F5344CB8AC3E}">
        <p14:creationId xmlns:p14="http://schemas.microsoft.com/office/powerpoint/2010/main" val="66301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7D2E470-E06F-240C-CE0F-69C8B2EE8EFB}"/>
              </a:ext>
            </a:extLst>
          </p:cNvPr>
          <p:cNvSpPr>
            <a:spLocks noChangeAspect="1"/>
          </p:cNvSpPr>
          <p:nvPr/>
        </p:nvSpPr>
        <p:spPr>
          <a:xfrm>
            <a:off x="8956431" y="0"/>
            <a:ext cx="3235569" cy="32355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4B20FB-3E4B-4E2D-0BBF-E2B84919BFA2}"/>
              </a:ext>
            </a:extLst>
          </p:cNvPr>
          <p:cNvSpPr>
            <a:spLocks noChangeAspect="1"/>
          </p:cNvSpPr>
          <p:nvPr/>
        </p:nvSpPr>
        <p:spPr>
          <a:xfrm>
            <a:off x="5993946" y="0"/>
            <a:ext cx="6198053" cy="61948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040FAB-A484-119B-5ECE-D5F715E52A04}"/>
              </a:ext>
            </a:extLst>
          </p:cNvPr>
          <p:cNvSpPr>
            <a:spLocks noChangeAspect="1"/>
          </p:cNvSpPr>
          <p:nvPr/>
        </p:nvSpPr>
        <p:spPr>
          <a:xfrm>
            <a:off x="0" y="3622431"/>
            <a:ext cx="3235569" cy="32355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DAED1C-F63B-BFF0-B27A-9A0448951895}"/>
              </a:ext>
            </a:extLst>
          </p:cNvPr>
          <p:cNvSpPr>
            <a:spLocks noChangeAspect="1"/>
          </p:cNvSpPr>
          <p:nvPr/>
        </p:nvSpPr>
        <p:spPr>
          <a:xfrm>
            <a:off x="-15178" y="891882"/>
            <a:ext cx="5993947" cy="59939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CD77FD4-38EA-32C8-5234-DE7E2ED71BEA}"/>
              </a:ext>
            </a:extLst>
          </p:cNvPr>
          <p:cNvSpPr txBox="1">
            <a:spLocks/>
          </p:cNvSpPr>
          <p:nvPr/>
        </p:nvSpPr>
        <p:spPr>
          <a:xfrm>
            <a:off x="2096173" y="2447890"/>
            <a:ext cx="3738598" cy="981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50800" dist="38100" dir="27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Questions?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B3DDAC-C036-A217-C2B1-0A54BCC7F30F}"/>
              </a:ext>
            </a:extLst>
          </p:cNvPr>
          <p:cNvGrpSpPr/>
          <p:nvPr/>
        </p:nvGrpSpPr>
        <p:grpSpPr>
          <a:xfrm>
            <a:off x="6473372" y="3167928"/>
            <a:ext cx="3175350" cy="1516424"/>
            <a:chOff x="4503265" y="5019991"/>
            <a:chExt cx="3649959" cy="1701479"/>
          </a:xfrm>
        </p:grpSpPr>
        <p:pic>
          <p:nvPicPr>
            <p:cNvPr id="11" name="Picture 10" descr="A picture containing text, sign, porcelain&#10;&#10;Description automatically generated">
              <a:extLst>
                <a:ext uri="{FF2B5EF4-FFF2-40B4-BE49-F238E27FC236}">
                  <a16:creationId xmlns:a16="http://schemas.microsoft.com/office/drawing/2014/main" id="{08C5868C-C059-27FA-7094-1C4466BCC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372" y="5019991"/>
              <a:ext cx="1679852" cy="16798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E27A6CAD-BF7C-B718-10B7-0E7E48767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265" y="5065708"/>
              <a:ext cx="1807884" cy="16557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876669F-4F43-E518-2B50-8ED6C8135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372" y="1992956"/>
            <a:ext cx="3910214" cy="136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5438" tIns="37719" rIns="75438" bIns="37719" numCol="1" anchor="ctr" anchorCtr="0" compatLnSpc="1">
            <a:prstTxWarp prst="textNoShape">
              <a:avLst/>
            </a:prstTxWarp>
            <a:spAutoFit/>
          </a:bodyPr>
          <a:lstStyle/>
          <a:p>
            <a:pPr defTabSz="7543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Allie Dinwiddie</a:t>
            </a:r>
            <a:endParaRPr lang="en-US" altLang="en-US" sz="1050" b="1" dirty="0"/>
          </a:p>
          <a:p>
            <a:pPr defTabSz="7543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Nonpoint Source Planning Coordinator</a:t>
            </a:r>
            <a:endParaRPr lang="en-US" altLang="en-US" sz="1000" dirty="0"/>
          </a:p>
          <a:p>
            <a:pPr defTabSz="7543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Phone: 919-707-3795</a:t>
            </a:r>
          </a:p>
          <a:p>
            <a:pPr defTabSz="7543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alt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alexandra.dinwiddie@ncagr.gov</a:t>
            </a:r>
            <a:endParaRPr lang="en-US" altLang="en-US" sz="1000" dirty="0"/>
          </a:p>
          <a:p>
            <a:pPr algn="ctr" defTabSz="7543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B76EFA-1C50-D22A-EF28-4C7C50ECC5AE}"/>
              </a:ext>
            </a:extLst>
          </p:cNvPr>
          <p:cNvCxnSpPr/>
          <p:nvPr/>
        </p:nvCxnSpPr>
        <p:spPr>
          <a:xfrm>
            <a:off x="5884985" y="1160585"/>
            <a:ext cx="0" cy="39155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Questions outline">
            <a:extLst>
              <a:ext uri="{FF2B5EF4-FFF2-40B4-BE49-F238E27FC236}">
                <a16:creationId xmlns:a16="http://schemas.microsoft.com/office/drawing/2014/main" id="{AA1B9E07-1F8A-4BB7-A703-FE98BCA24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205111" y="334640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858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2E125DA-631F-2EF1-686B-032512CC7505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721956" y="1364911"/>
            <a:ext cx="6824541" cy="4094724"/>
            <a:chOff x="5638800" y="5811203"/>
            <a:chExt cx="914400" cy="548640"/>
          </a:xfrm>
          <a:solidFill>
            <a:schemeClr val="bg2">
              <a:alpha val="38000"/>
            </a:schemeClr>
          </a:solidFill>
          <a:effectLst/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E226193-5333-AE8E-3481-3A9E8424DBC0}"/>
                </a:ext>
              </a:extLst>
            </p:cNvPr>
            <p:cNvSpPr/>
            <p:nvPr/>
          </p:nvSpPr>
          <p:spPr>
            <a:xfrm>
              <a:off x="6187440" y="6176963"/>
              <a:ext cx="182880" cy="182880"/>
            </a:xfrm>
            <a:prstGeom prst="rect">
              <a:avLst/>
            </a:prstGeom>
            <a:grpFill/>
            <a:ln w="38100">
              <a:solidFill>
                <a:schemeClr val="bg2">
                  <a:lumMod val="75000"/>
                  <a:alpha val="16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1422C9F-1C0C-1DF3-E5AB-5599CFB62AD2}"/>
                </a:ext>
              </a:extLst>
            </p:cNvPr>
            <p:cNvGrpSpPr/>
            <p:nvPr/>
          </p:nvGrpSpPr>
          <p:grpSpPr>
            <a:xfrm>
              <a:off x="5638800" y="5811203"/>
              <a:ext cx="914400" cy="365760"/>
              <a:chOff x="5746377" y="6129020"/>
              <a:chExt cx="914400" cy="365760"/>
            </a:xfrm>
            <a:grpFill/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A61180F-9992-E33F-9940-159ED5E44F97}"/>
                  </a:ext>
                </a:extLst>
              </p:cNvPr>
              <p:cNvSpPr/>
              <p:nvPr/>
            </p:nvSpPr>
            <p:spPr>
              <a:xfrm>
                <a:off x="574637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D3D8C46-FD73-995A-E4A2-8403F282BA42}"/>
                  </a:ext>
                </a:extLst>
              </p:cNvPr>
              <p:cNvSpPr/>
              <p:nvPr/>
            </p:nvSpPr>
            <p:spPr>
              <a:xfrm>
                <a:off x="592925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7228F0E-B5F4-0D6A-8EE2-B1F688ADE9C1}"/>
                  </a:ext>
                </a:extLst>
              </p:cNvPr>
              <p:cNvSpPr/>
              <p:nvPr/>
            </p:nvSpPr>
            <p:spPr>
              <a:xfrm>
                <a:off x="611213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4F7C4FD-8BCA-65FC-2D17-7654D2F9EA2F}"/>
                  </a:ext>
                </a:extLst>
              </p:cNvPr>
              <p:cNvSpPr/>
              <p:nvPr/>
            </p:nvSpPr>
            <p:spPr>
              <a:xfrm>
                <a:off x="629501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09EB0C6-9DE6-2CE4-EF2E-2FFC069AD40C}"/>
                  </a:ext>
                </a:extLst>
              </p:cNvPr>
              <p:cNvSpPr/>
              <p:nvPr/>
            </p:nvSpPr>
            <p:spPr>
              <a:xfrm>
                <a:off x="647789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CCF95FA-6972-73D8-1F03-4F974EB4004D}"/>
                  </a:ext>
                </a:extLst>
              </p:cNvPr>
              <p:cNvSpPr/>
              <p:nvPr/>
            </p:nvSpPr>
            <p:spPr>
              <a:xfrm>
                <a:off x="5929257" y="612902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88FD72-6906-131D-B393-BB7F2137791E}"/>
              </a:ext>
            </a:extLst>
          </p:cNvPr>
          <p:cNvGrpSpPr>
            <a:grpSpLocks noChangeAspect="1"/>
          </p:cNvGrpSpPr>
          <p:nvPr/>
        </p:nvGrpSpPr>
        <p:grpSpPr>
          <a:xfrm>
            <a:off x="2627231" y="3"/>
            <a:ext cx="6824541" cy="4094724"/>
            <a:chOff x="5638800" y="5811203"/>
            <a:chExt cx="914400" cy="548640"/>
          </a:xfrm>
          <a:solidFill>
            <a:schemeClr val="bg2">
              <a:alpha val="38000"/>
            </a:schemeClr>
          </a:solidFill>
          <a:effectLst/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5CA732-1C34-00B2-FB7C-49E877ED5493}"/>
                </a:ext>
              </a:extLst>
            </p:cNvPr>
            <p:cNvSpPr/>
            <p:nvPr/>
          </p:nvSpPr>
          <p:spPr>
            <a:xfrm>
              <a:off x="6187440" y="6176963"/>
              <a:ext cx="182880" cy="182880"/>
            </a:xfrm>
            <a:prstGeom prst="rect">
              <a:avLst/>
            </a:prstGeom>
            <a:grpFill/>
            <a:ln w="38100">
              <a:solidFill>
                <a:schemeClr val="bg2">
                  <a:lumMod val="75000"/>
                  <a:alpha val="16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ECBE673-6B07-56CE-5821-F264ECC595A9}"/>
                </a:ext>
              </a:extLst>
            </p:cNvPr>
            <p:cNvGrpSpPr/>
            <p:nvPr/>
          </p:nvGrpSpPr>
          <p:grpSpPr>
            <a:xfrm>
              <a:off x="5638800" y="5811203"/>
              <a:ext cx="914400" cy="365760"/>
              <a:chOff x="5746377" y="6129020"/>
              <a:chExt cx="914400" cy="365760"/>
            </a:xfrm>
            <a:grpFill/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2B70F79-F395-7499-9113-5A45877E1E76}"/>
                  </a:ext>
                </a:extLst>
              </p:cNvPr>
              <p:cNvSpPr/>
              <p:nvPr/>
            </p:nvSpPr>
            <p:spPr>
              <a:xfrm>
                <a:off x="574637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BD1E57C-FCE7-081B-84DC-7568F4ED8486}"/>
                  </a:ext>
                </a:extLst>
              </p:cNvPr>
              <p:cNvSpPr/>
              <p:nvPr/>
            </p:nvSpPr>
            <p:spPr>
              <a:xfrm>
                <a:off x="592925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B8A6755-2294-7EF2-E890-C814C36F1A51}"/>
                  </a:ext>
                </a:extLst>
              </p:cNvPr>
              <p:cNvSpPr/>
              <p:nvPr/>
            </p:nvSpPr>
            <p:spPr>
              <a:xfrm>
                <a:off x="611213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AC19705-45BC-D237-F75A-83A9860E00BF}"/>
                  </a:ext>
                </a:extLst>
              </p:cNvPr>
              <p:cNvSpPr/>
              <p:nvPr/>
            </p:nvSpPr>
            <p:spPr>
              <a:xfrm>
                <a:off x="629501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B895624-4C86-16DF-C010-541FDF53ABE7}"/>
                  </a:ext>
                </a:extLst>
              </p:cNvPr>
              <p:cNvSpPr/>
              <p:nvPr/>
            </p:nvSpPr>
            <p:spPr>
              <a:xfrm>
                <a:off x="647789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6A38668-F3EF-77BD-7D2A-22388391B2A2}"/>
                  </a:ext>
                </a:extLst>
              </p:cNvPr>
              <p:cNvSpPr/>
              <p:nvPr/>
            </p:nvSpPr>
            <p:spPr>
              <a:xfrm>
                <a:off x="5929257" y="612902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635A8B-41A6-CA16-E4E9-E15EF0443351}"/>
              </a:ext>
            </a:extLst>
          </p:cNvPr>
          <p:cNvGrpSpPr/>
          <p:nvPr/>
        </p:nvGrpSpPr>
        <p:grpSpPr>
          <a:xfrm>
            <a:off x="5761237" y="5689283"/>
            <a:ext cx="914400" cy="548640"/>
            <a:chOff x="5638800" y="5811203"/>
            <a:chExt cx="914400" cy="54864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12F777-E8EB-8E74-0625-F3D0656B3BC3}"/>
                </a:ext>
              </a:extLst>
            </p:cNvPr>
            <p:cNvSpPr/>
            <p:nvPr/>
          </p:nvSpPr>
          <p:spPr>
            <a:xfrm>
              <a:off x="6187440" y="6176963"/>
              <a:ext cx="182880" cy="18288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F77C02C-265D-058A-3B94-8EB703757E22}"/>
                </a:ext>
              </a:extLst>
            </p:cNvPr>
            <p:cNvGrpSpPr/>
            <p:nvPr/>
          </p:nvGrpSpPr>
          <p:grpSpPr>
            <a:xfrm>
              <a:off x="5638800" y="5811203"/>
              <a:ext cx="914400" cy="365760"/>
              <a:chOff x="5746377" y="6129020"/>
              <a:chExt cx="914400" cy="36576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D5732E-7426-571B-6EF7-525C8451D2F9}"/>
                  </a:ext>
                </a:extLst>
              </p:cNvPr>
              <p:cNvSpPr/>
              <p:nvPr/>
            </p:nvSpPr>
            <p:spPr>
              <a:xfrm>
                <a:off x="5746377" y="6311900"/>
                <a:ext cx="182880" cy="1828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61A7CFF-945B-D905-DA50-49EA01F31FFD}"/>
                  </a:ext>
                </a:extLst>
              </p:cNvPr>
              <p:cNvSpPr/>
              <p:nvPr/>
            </p:nvSpPr>
            <p:spPr>
              <a:xfrm>
                <a:off x="5929257" y="6311900"/>
                <a:ext cx="182880" cy="1828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8046872-9E42-D6E0-F1CC-96C11DE6425D}"/>
                  </a:ext>
                </a:extLst>
              </p:cNvPr>
              <p:cNvSpPr/>
              <p:nvPr/>
            </p:nvSpPr>
            <p:spPr>
              <a:xfrm>
                <a:off x="6112137" y="6311900"/>
                <a:ext cx="182880" cy="1828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2C4242E-7FF7-E4B4-935A-50226F294CC1}"/>
                  </a:ext>
                </a:extLst>
              </p:cNvPr>
              <p:cNvSpPr/>
              <p:nvPr/>
            </p:nvSpPr>
            <p:spPr>
              <a:xfrm>
                <a:off x="6295017" y="6311900"/>
                <a:ext cx="182880" cy="1828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363238-4B40-236D-01D6-6F6C1AA09594}"/>
                  </a:ext>
                </a:extLst>
              </p:cNvPr>
              <p:cNvSpPr/>
              <p:nvPr/>
            </p:nvSpPr>
            <p:spPr>
              <a:xfrm>
                <a:off x="6477897" y="6311900"/>
                <a:ext cx="182880" cy="1828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3010E21-EB3B-FD4D-5B64-5488C9362AD8}"/>
                  </a:ext>
                </a:extLst>
              </p:cNvPr>
              <p:cNvSpPr/>
              <p:nvPr/>
            </p:nvSpPr>
            <p:spPr>
              <a:xfrm>
                <a:off x="5929257" y="6129020"/>
                <a:ext cx="182880" cy="1828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30A480-1063-DB29-086F-F7AFB43BE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17" y="469818"/>
            <a:ext cx="10515600" cy="1325563"/>
          </a:xfrm>
        </p:spPr>
        <p:txBody>
          <a:bodyPr>
            <a:normAutofit/>
          </a:bodyPr>
          <a:lstStyle/>
          <a:p>
            <a:r>
              <a:rPr lang="en-US" sz="3700" b="1" dirty="0">
                <a:latin typeface="Amasis MT Pro Black" panose="02040A04050005020304" pitchFamily="18" charset="0"/>
              </a:rPr>
              <a:t>Traditional Water Resources Management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52CF152-991D-3EB8-23EC-B5E76FC0188E}"/>
              </a:ext>
            </a:extLst>
          </p:cNvPr>
          <p:cNvGrpSpPr>
            <a:grpSpLocks noChangeAspect="1"/>
          </p:cNvGrpSpPr>
          <p:nvPr/>
        </p:nvGrpSpPr>
        <p:grpSpPr>
          <a:xfrm>
            <a:off x="-102586" y="1364911"/>
            <a:ext cx="2729817" cy="2729816"/>
            <a:chOff x="6187440" y="5994083"/>
            <a:chExt cx="365760" cy="365760"/>
          </a:xfrm>
          <a:solidFill>
            <a:schemeClr val="bg2">
              <a:alpha val="38000"/>
            </a:schemeClr>
          </a:solidFill>
          <a:effectLst/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8BD4434-861D-118F-884C-7706FA5778C0}"/>
                </a:ext>
              </a:extLst>
            </p:cNvPr>
            <p:cNvSpPr/>
            <p:nvPr/>
          </p:nvSpPr>
          <p:spPr>
            <a:xfrm>
              <a:off x="6187440" y="6176963"/>
              <a:ext cx="182880" cy="182880"/>
            </a:xfrm>
            <a:prstGeom prst="rect">
              <a:avLst/>
            </a:prstGeom>
            <a:grpFill/>
            <a:ln w="38100">
              <a:solidFill>
                <a:schemeClr val="bg2">
                  <a:lumMod val="75000"/>
                  <a:alpha val="16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3EAE6C6-0811-B858-155A-DC0BBAD34B9E}"/>
                </a:ext>
              </a:extLst>
            </p:cNvPr>
            <p:cNvGrpSpPr/>
            <p:nvPr/>
          </p:nvGrpSpPr>
          <p:grpSpPr>
            <a:xfrm>
              <a:off x="6187440" y="5994083"/>
              <a:ext cx="365760" cy="182880"/>
              <a:chOff x="6295017" y="6311900"/>
              <a:chExt cx="365760" cy="182880"/>
            </a:xfrm>
            <a:grpFill/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937B6D7-1D9A-C208-4AC3-BF5CD50C12A8}"/>
                  </a:ext>
                </a:extLst>
              </p:cNvPr>
              <p:cNvSpPr/>
              <p:nvPr/>
            </p:nvSpPr>
            <p:spPr>
              <a:xfrm>
                <a:off x="629501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2B31334-C0BC-553E-4854-6003E4A3B5EC}"/>
                  </a:ext>
                </a:extLst>
              </p:cNvPr>
              <p:cNvSpPr/>
              <p:nvPr/>
            </p:nvSpPr>
            <p:spPr>
              <a:xfrm>
                <a:off x="6477897" y="6311900"/>
                <a:ext cx="182880" cy="182880"/>
              </a:xfrm>
              <a:prstGeom prst="rect">
                <a:avLst/>
              </a:prstGeom>
              <a:grpFill/>
              <a:ln w="38100">
                <a:solidFill>
                  <a:schemeClr val="bg2">
                    <a:lumMod val="75000"/>
                    <a:alpha val="1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50AFB-DC94-C85B-FA6A-E713C3D71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265"/>
            <a:ext cx="10515600" cy="4351338"/>
          </a:xfrm>
          <a:noFill/>
          <a:ln w="28575"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/>
              <a:t>Built storage for water supplies</a:t>
            </a:r>
          </a:p>
          <a:p>
            <a:pPr marL="201168" lvl="1" indent="0">
              <a:buNone/>
            </a:pPr>
            <a:r>
              <a:rPr lang="en-US" sz="2000" dirty="0"/>
              <a:t>	</a:t>
            </a:r>
            <a:r>
              <a:rPr lang="en-US" sz="2000" b="1" dirty="0"/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000" dirty="0"/>
              <a:t> Treatment systems for drinking water </a:t>
            </a:r>
          </a:p>
          <a:p>
            <a:pPr marL="201168" lvl="1" indent="0">
              <a:buNone/>
            </a:pPr>
            <a:r>
              <a:rPr lang="en-US" sz="2000" dirty="0"/>
              <a:t>		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000" dirty="0"/>
              <a:t> Sewer infrastructure </a:t>
            </a:r>
          </a:p>
          <a:p>
            <a:pPr marL="201168" lvl="1" indent="0">
              <a:buNone/>
            </a:pPr>
            <a:r>
              <a:rPr lang="en-US" sz="2000" dirty="0"/>
              <a:t>			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/>
              <a:t>Wastewater treatment</a:t>
            </a:r>
          </a:p>
          <a:p>
            <a:pPr marL="201168" lvl="1" indent="0">
              <a:buNone/>
            </a:pPr>
            <a:r>
              <a:rPr lang="en-US" sz="2000" dirty="0"/>
              <a:t>				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/>
              <a:t>Flooding protection/drainage systems</a:t>
            </a:r>
          </a:p>
          <a:p>
            <a:pPr marL="201168" lvl="1" indent="0">
              <a:buNone/>
            </a:pPr>
            <a:r>
              <a:rPr lang="en-US" sz="2000" dirty="0"/>
              <a:t>					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/>
              <a:t>Point and nonpoint source pollution management  						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/>
              <a:t>Water-reuse and conservation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Water management systems historically have been </a:t>
            </a:r>
          </a:p>
          <a:p>
            <a:pPr marL="0" indent="0" algn="ctr">
              <a:buNone/>
            </a:pPr>
            <a:r>
              <a:rPr lang="en-US" b="1" dirty="0"/>
              <a:t>designed and managed separately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222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8BA92-8B42-54EA-ECB9-D1BA437C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" y="3695699"/>
            <a:ext cx="4661777" cy="2971753"/>
          </a:xfrm>
          <a:solidFill>
            <a:srgbClr val="FFFFFF">
              <a:alpha val="89804"/>
            </a:srgbClr>
          </a:solidFill>
          <a:ln w="28575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285750" indent="-285750"/>
            <a:r>
              <a:rPr lang="en-US" sz="2400" dirty="0"/>
              <a:t>Basis is NC’s Chlorophyll-</a:t>
            </a:r>
            <a:r>
              <a:rPr lang="en-US" sz="2400" i="1" dirty="0"/>
              <a:t>a</a:t>
            </a:r>
            <a:r>
              <a:rPr lang="en-US" sz="2400" dirty="0"/>
              <a:t> standard</a:t>
            </a:r>
          </a:p>
          <a:p>
            <a:pPr marL="285750" indent="-285750"/>
            <a:r>
              <a:rPr lang="en-US" sz="2400" dirty="0"/>
              <a:t>Regulate pollutant sources in basins &amp; watersheds</a:t>
            </a:r>
          </a:p>
          <a:p>
            <a:pPr marL="742950" lvl="1" indent="-285750"/>
            <a:r>
              <a:rPr lang="en-US" dirty="0"/>
              <a:t>Model-based reduction goals</a:t>
            </a:r>
          </a:p>
          <a:p>
            <a:pPr marL="742950" lvl="1" indent="-285750"/>
            <a:r>
              <a:rPr lang="en-US" dirty="0"/>
              <a:t>Fair, reasonable, and proportionate for source sectors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ACF4BD-6649-16BB-7CE6-449F6C514389}"/>
              </a:ext>
            </a:extLst>
          </p:cNvPr>
          <p:cNvSpPr txBox="1"/>
          <p:nvPr/>
        </p:nvSpPr>
        <p:spPr>
          <a:xfrm>
            <a:off x="230229" y="944721"/>
            <a:ext cx="6136480" cy="36933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en-US" sz="1800" b="1" dirty="0">
                <a:latin typeface="Segoe Print" panose="02000600000000000000" pitchFamily="2" charset="0"/>
                <a:cs typeface="Cavolini" panose="03000502040302020204" pitchFamily="66" charset="0"/>
              </a:rPr>
              <a:t>Point &amp; Nonpoint Source Nutrient Management</a:t>
            </a:r>
            <a:endParaRPr lang="en-US" sz="1800" dirty="0">
              <a:latin typeface="Segoe Print" panose="02000600000000000000" pitchFamily="2" charset="0"/>
              <a:cs typeface="Cavolini" panose="03000502040302020204" pitchFamily="66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854DA3-A04B-495B-FEBB-BF08EDC16DC5}"/>
              </a:ext>
            </a:extLst>
          </p:cNvPr>
          <p:cNvGrpSpPr/>
          <p:nvPr/>
        </p:nvGrpSpPr>
        <p:grpSpPr>
          <a:xfrm>
            <a:off x="-68370" y="-66704"/>
            <a:ext cx="6975325" cy="1094828"/>
            <a:chOff x="-22590" y="7141"/>
            <a:chExt cx="6446451" cy="95641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2AEDF1-5999-83C4-49F4-991C09CA73A2}"/>
                </a:ext>
              </a:extLst>
            </p:cNvPr>
            <p:cNvSpPr/>
            <p:nvPr/>
          </p:nvSpPr>
          <p:spPr>
            <a:xfrm>
              <a:off x="-22590" y="7141"/>
              <a:ext cx="6440995" cy="956412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6C5D2311-58BE-C479-C80C-09ED6C531182}"/>
                </a:ext>
              </a:extLst>
            </p:cNvPr>
            <p:cNvSpPr txBox="1">
              <a:spLocks/>
            </p:cNvSpPr>
            <p:nvPr/>
          </p:nvSpPr>
          <p:spPr>
            <a:xfrm>
              <a:off x="230229" y="56812"/>
              <a:ext cx="6193632" cy="8570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>
                    <a:outerShdw blurRad="50800" dist="38100" dir="27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Amasis MT Pro Black" panose="02040A04050005020304" pitchFamily="18" charset="0"/>
                </a:rPr>
                <a:t>NC Regulatory Framework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2C9E092-4BC9-6485-98B9-A8A0E2055DAA}"/>
              </a:ext>
            </a:extLst>
          </p:cNvPr>
          <p:cNvSpPr txBox="1"/>
          <p:nvPr/>
        </p:nvSpPr>
        <p:spPr>
          <a:xfrm>
            <a:off x="4892006" y="2565300"/>
            <a:ext cx="1877181" cy="307777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1400" u="sng" dirty="0"/>
              <a:t>Jordan Lake Watershed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8006A-11C8-B509-EA34-A73A76EED44F}"/>
              </a:ext>
            </a:extLst>
          </p:cNvPr>
          <p:cNvSpPr txBox="1"/>
          <p:nvPr/>
        </p:nvSpPr>
        <p:spPr>
          <a:xfrm>
            <a:off x="7316579" y="1625294"/>
            <a:ext cx="1706493" cy="307777"/>
          </a:xfrm>
          <a:prstGeom prst="rect">
            <a:avLst/>
          </a:prstGeom>
          <a:solidFill>
            <a:srgbClr val="66FFFF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1400" u="sng" dirty="0"/>
              <a:t>Falls Lake Watershed</a:t>
            </a:r>
          </a:p>
        </p:txBody>
      </p:sp>
    </p:spTree>
    <p:extLst>
      <p:ext uri="{BB962C8B-B14F-4D97-AF65-F5344CB8AC3E}">
        <p14:creationId xmlns:p14="http://schemas.microsoft.com/office/powerpoint/2010/main" val="944366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9CC197-DAB4-C064-DDBF-4AF41852253D}"/>
              </a:ext>
            </a:extLst>
          </p:cNvPr>
          <p:cNvSpPr>
            <a:spLocks noChangeAspect="1"/>
          </p:cNvSpPr>
          <p:nvPr/>
        </p:nvSpPr>
        <p:spPr>
          <a:xfrm>
            <a:off x="172448" y="2826027"/>
            <a:ext cx="3145788" cy="3586496"/>
          </a:xfrm>
          <a:prstGeom prst="rect">
            <a:avLst/>
          </a:prstGeom>
          <a:solidFill>
            <a:srgbClr val="8FAADC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0DB935-BC6D-F73B-C43F-630FFD8ADC9D}"/>
              </a:ext>
            </a:extLst>
          </p:cNvPr>
          <p:cNvSpPr>
            <a:spLocks noChangeAspect="1"/>
          </p:cNvSpPr>
          <p:nvPr/>
        </p:nvSpPr>
        <p:spPr>
          <a:xfrm>
            <a:off x="3306397" y="2826026"/>
            <a:ext cx="2662238" cy="3586497"/>
          </a:xfrm>
          <a:prstGeom prst="rect">
            <a:avLst/>
          </a:prstGeom>
          <a:solidFill>
            <a:srgbClr val="D0CECE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5A2A45-659F-8AD9-B52A-59A0970F226D}"/>
              </a:ext>
            </a:extLst>
          </p:cNvPr>
          <p:cNvSpPr>
            <a:spLocks noChangeAspect="1"/>
          </p:cNvSpPr>
          <p:nvPr/>
        </p:nvSpPr>
        <p:spPr>
          <a:xfrm>
            <a:off x="5968635" y="2826025"/>
            <a:ext cx="3364140" cy="3586495"/>
          </a:xfrm>
          <a:prstGeom prst="rect">
            <a:avLst/>
          </a:prstGeom>
          <a:solidFill>
            <a:srgbClr val="C5E0B4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6B057A-206B-2C64-A7A4-585AAE506D6A}"/>
              </a:ext>
            </a:extLst>
          </p:cNvPr>
          <p:cNvSpPr>
            <a:spLocks noChangeAspect="1"/>
          </p:cNvSpPr>
          <p:nvPr/>
        </p:nvSpPr>
        <p:spPr>
          <a:xfrm>
            <a:off x="9332775" y="2826022"/>
            <a:ext cx="2686777" cy="35864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 descr="Cloud With Lightning And Rain outline">
            <a:extLst>
              <a:ext uri="{FF2B5EF4-FFF2-40B4-BE49-F238E27FC236}">
                <a16:creationId xmlns:a16="http://schemas.microsoft.com/office/drawing/2014/main" id="{F61D2383-2C65-9BF3-8668-433E68AD3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229" y="1896086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 descr="Toilet outline">
            <a:extLst>
              <a:ext uri="{FF2B5EF4-FFF2-40B4-BE49-F238E27FC236}">
                <a16:creationId xmlns:a16="http://schemas.microsoft.com/office/drawing/2014/main" id="{B5CD07B6-CD64-70B4-8DB9-65184A319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0541" y="1893751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c 12" descr="Farm scene outline">
            <a:extLst>
              <a:ext uri="{FF2B5EF4-FFF2-40B4-BE49-F238E27FC236}">
                <a16:creationId xmlns:a16="http://schemas.microsoft.com/office/drawing/2014/main" id="{D7AF5632-A647-1CE6-EA67-11FB2CFA61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6305" y="1911077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Graphic 14" descr="Connections outline">
            <a:extLst>
              <a:ext uri="{FF2B5EF4-FFF2-40B4-BE49-F238E27FC236}">
                <a16:creationId xmlns:a16="http://schemas.microsoft.com/office/drawing/2014/main" id="{3739B70A-1A66-7AF9-784D-50370CA38B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2973" y="189609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35E48F-B318-FFB8-D47D-38474B3DF822}"/>
              </a:ext>
            </a:extLst>
          </p:cNvPr>
          <p:cNvSpPr txBox="1"/>
          <p:nvPr/>
        </p:nvSpPr>
        <p:spPr>
          <a:xfrm>
            <a:off x="230229" y="2958795"/>
            <a:ext cx="35485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Stormwater 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Requires jurisdictions establish stormwater programs for new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Existing development on public land (state/federal)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5C3654-A44C-AB75-44D2-94DBFEA2009F}"/>
              </a:ext>
            </a:extLst>
          </p:cNvPr>
          <p:cNvSpPr txBox="1"/>
          <p:nvPr/>
        </p:nvSpPr>
        <p:spPr>
          <a:xfrm>
            <a:off x="3503822" y="2991218"/>
            <a:ext cx="26622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Wastewater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Discharge limits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Group compliance option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269F15-F163-45EE-0397-0885411497C2}"/>
              </a:ext>
            </a:extLst>
          </p:cNvPr>
          <p:cNvSpPr txBox="1"/>
          <p:nvPr/>
        </p:nvSpPr>
        <p:spPr>
          <a:xfrm>
            <a:off x="6385320" y="2996203"/>
            <a:ext cx="31194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Agriculture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Collective compliance approach N loss accounting on cropland and pastureland and assessing P loss risk</a:t>
            </a:r>
            <a:endParaRPr lang="en-US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F39627-3484-222E-B01D-906BAF51BDAA}"/>
              </a:ext>
            </a:extLst>
          </p:cNvPr>
          <p:cNvSpPr txBox="1"/>
          <p:nvPr/>
        </p:nvSpPr>
        <p:spPr>
          <a:xfrm>
            <a:off x="9439653" y="2958795"/>
            <a:ext cx="28556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Multiple Sectors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Riparian buffer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Fertilizer application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Nutrient offsets/trading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6E28C454-10DF-F0F2-E9FE-F026AEF4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281" y="1341926"/>
            <a:ext cx="3119438" cy="51706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Regulated 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A15941-7800-630D-8B07-55B8BE3599C1}"/>
              </a:ext>
            </a:extLst>
          </p:cNvPr>
          <p:cNvSpPr txBox="1"/>
          <p:nvPr/>
        </p:nvSpPr>
        <p:spPr>
          <a:xfrm>
            <a:off x="230229" y="887035"/>
            <a:ext cx="613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Segoe Print" panose="02000600000000000000" pitchFamily="2" charset="0"/>
                <a:cs typeface="Cavolini" panose="03000502040302020204" pitchFamily="66" charset="0"/>
              </a:rPr>
              <a:t>Point &amp; Nonpoint Source Nutrient Management</a:t>
            </a:r>
            <a:endParaRPr lang="en-US" sz="1800" dirty="0">
              <a:latin typeface="Segoe Print" panose="02000600000000000000" pitchFamily="2" charset="0"/>
              <a:cs typeface="Cavolini" panose="03000502040302020204" pitchFamily="66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2CEDDD-6F42-C452-7E13-3FF2E77114DF}"/>
              </a:ext>
            </a:extLst>
          </p:cNvPr>
          <p:cNvGrpSpPr/>
          <p:nvPr/>
        </p:nvGrpSpPr>
        <p:grpSpPr>
          <a:xfrm>
            <a:off x="-68370" y="-66704"/>
            <a:ext cx="6975325" cy="1094828"/>
            <a:chOff x="-22590" y="7141"/>
            <a:chExt cx="6446451" cy="9564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D25524-0504-FF58-21A4-3F80C56B4511}"/>
                </a:ext>
              </a:extLst>
            </p:cNvPr>
            <p:cNvSpPr/>
            <p:nvPr/>
          </p:nvSpPr>
          <p:spPr>
            <a:xfrm>
              <a:off x="-22590" y="7141"/>
              <a:ext cx="6440995" cy="956412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23F6E161-7869-12D3-9671-927E7B9DB859}"/>
                </a:ext>
              </a:extLst>
            </p:cNvPr>
            <p:cNvSpPr txBox="1">
              <a:spLocks/>
            </p:cNvSpPr>
            <p:nvPr/>
          </p:nvSpPr>
          <p:spPr>
            <a:xfrm>
              <a:off x="230229" y="56812"/>
              <a:ext cx="6193632" cy="8570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>
                    <a:outerShdw blurRad="50800" dist="38100" dir="27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Amasis MT Pro Black" panose="02040A04050005020304" pitchFamily="18" charset="0"/>
                </a:rPr>
                <a:t>NC Regulatory Framework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033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B7FC775B-3562-37A4-123F-7AACADBF4958}"/>
              </a:ext>
            </a:extLst>
          </p:cNvPr>
          <p:cNvSpPr/>
          <p:nvPr/>
        </p:nvSpPr>
        <p:spPr>
          <a:xfrm rot="1697236">
            <a:off x="7841455" y="-205009"/>
            <a:ext cx="2271712" cy="1770895"/>
          </a:xfrm>
          <a:prstGeom prst="irregularSeal2">
            <a:avLst/>
          </a:prstGeom>
          <a:solidFill>
            <a:srgbClr val="FFF5D5"/>
          </a:solidFill>
          <a:ln>
            <a:solidFill>
              <a:schemeClr val="tx1">
                <a:alpha val="18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32434-6575-0AAE-294E-06DEC142E82B}"/>
              </a:ext>
            </a:extLst>
          </p:cNvPr>
          <p:cNvSpPr txBox="1"/>
          <p:nvPr/>
        </p:nvSpPr>
        <p:spPr>
          <a:xfrm>
            <a:off x="230229" y="906254"/>
            <a:ext cx="613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Segoe Print" panose="02000600000000000000" pitchFamily="2" charset="0"/>
                <a:cs typeface="Cavolini" panose="03000502040302020204" pitchFamily="66" charset="0"/>
              </a:rPr>
              <a:t>Point &amp; Nonpoint Source Nutrient Management</a:t>
            </a:r>
            <a:endParaRPr lang="en-US" sz="1800" dirty="0">
              <a:latin typeface="Segoe Print" panose="020006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4BF10EA-3766-C8A6-87B2-429F6DBBA407}"/>
              </a:ext>
            </a:extLst>
          </p:cNvPr>
          <p:cNvSpPr txBox="1">
            <a:spLocks/>
          </p:cNvSpPr>
          <p:nvPr/>
        </p:nvSpPr>
        <p:spPr>
          <a:xfrm>
            <a:off x="7159821" y="114195"/>
            <a:ext cx="4383262" cy="857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Script" panose="030B0504020000000003" pitchFamily="66" charset="0"/>
              </a:rPr>
              <a:t>Challenges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1F7682-CAF7-A77E-18CE-4B87B68BA207}"/>
              </a:ext>
            </a:extLst>
          </p:cNvPr>
          <p:cNvGrpSpPr/>
          <p:nvPr/>
        </p:nvGrpSpPr>
        <p:grpSpPr>
          <a:xfrm>
            <a:off x="230229" y="1639221"/>
            <a:ext cx="11628396" cy="4886660"/>
            <a:chOff x="222766" y="2368445"/>
            <a:chExt cx="8258488" cy="29682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E810CC3-CAB5-C2AE-C002-F639D026958A}"/>
                </a:ext>
              </a:extLst>
            </p:cNvPr>
            <p:cNvSpPr/>
            <p:nvPr/>
          </p:nvSpPr>
          <p:spPr>
            <a:xfrm>
              <a:off x="1014000" y="2368445"/>
              <a:ext cx="1917084" cy="866510"/>
            </a:xfrm>
            <a:custGeom>
              <a:avLst/>
              <a:gdLst>
                <a:gd name="connsiteX0" fmla="*/ 0 w 2926080"/>
                <a:gd name="connsiteY0" fmla="*/ 144421 h 866510"/>
                <a:gd name="connsiteX1" fmla="*/ 144421 w 2926080"/>
                <a:gd name="connsiteY1" fmla="*/ 0 h 866510"/>
                <a:gd name="connsiteX2" fmla="*/ 2781659 w 2926080"/>
                <a:gd name="connsiteY2" fmla="*/ 0 h 866510"/>
                <a:gd name="connsiteX3" fmla="*/ 2926080 w 2926080"/>
                <a:gd name="connsiteY3" fmla="*/ 144421 h 866510"/>
                <a:gd name="connsiteX4" fmla="*/ 2926080 w 2926080"/>
                <a:gd name="connsiteY4" fmla="*/ 722089 h 866510"/>
                <a:gd name="connsiteX5" fmla="*/ 2781659 w 2926080"/>
                <a:gd name="connsiteY5" fmla="*/ 866510 h 866510"/>
                <a:gd name="connsiteX6" fmla="*/ 144421 w 2926080"/>
                <a:gd name="connsiteY6" fmla="*/ 866510 h 866510"/>
                <a:gd name="connsiteX7" fmla="*/ 0 w 2926080"/>
                <a:gd name="connsiteY7" fmla="*/ 722089 h 866510"/>
                <a:gd name="connsiteX8" fmla="*/ 0 w 2926080"/>
                <a:gd name="connsiteY8" fmla="*/ 144421 h 8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866510">
                  <a:moveTo>
                    <a:pt x="0" y="144421"/>
                  </a:moveTo>
                  <a:cubicBezTo>
                    <a:pt x="0" y="64659"/>
                    <a:pt x="64659" y="0"/>
                    <a:pt x="144421" y="0"/>
                  </a:cubicBezTo>
                  <a:lnTo>
                    <a:pt x="2781659" y="0"/>
                  </a:lnTo>
                  <a:cubicBezTo>
                    <a:pt x="2861421" y="0"/>
                    <a:pt x="2926080" y="64659"/>
                    <a:pt x="2926080" y="144421"/>
                  </a:cubicBezTo>
                  <a:lnTo>
                    <a:pt x="2926080" y="722089"/>
                  </a:lnTo>
                  <a:cubicBezTo>
                    <a:pt x="2926080" y="801851"/>
                    <a:pt x="2861421" y="866510"/>
                    <a:pt x="2781659" y="866510"/>
                  </a:cubicBezTo>
                  <a:lnTo>
                    <a:pt x="144421" y="866510"/>
                  </a:lnTo>
                  <a:cubicBezTo>
                    <a:pt x="64659" y="866510"/>
                    <a:pt x="0" y="801851"/>
                    <a:pt x="0" y="722089"/>
                  </a:cubicBezTo>
                  <a:lnTo>
                    <a:pt x="0" y="1444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830" tIns="67065" rIns="91830" bIns="6706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Reactive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5B79B2-3D0C-15DB-FD8A-692AC802E546}"/>
                </a:ext>
              </a:extLst>
            </p:cNvPr>
            <p:cNvSpPr/>
            <p:nvPr/>
          </p:nvSpPr>
          <p:spPr>
            <a:xfrm>
              <a:off x="222766" y="3346083"/>
              <a:ext cx="3499553" cy="1052668"/>
            </a:xfrm>
            <a:custGeom>
              <a:avLst/>
              <a:gdLst>
                <a:gd name="connsiteX0" fmla="*/ 0 w 2926080"/>
                <a:gd name="connsiteY0" fmla="*/ 144421 h 866510"/>
                <a:gd name="connsiteX1" fmla="*/ 144421 w 2926080"/>
                <a:gd name="connsiteY1" fmla="*/ 0 h 866510"/>
                <a:gd name="connsiteX2" fmla="*/ 2781659 w 2926080"/>
                <a:gd name="connsiteY2" fmla="*/ 0 h 866510"/>
                <a:gd name="connsiteX3" fmla="*/ 2926080 w 2926080"/>
                <a:gd name="connsiteY3" fmla="*/ 144421 h 866510"/>
                <a:gd name="connsiteX4" fmla="*/ 2926080 w 2926080"/>
                <a:gd name="connsiteY4" fmla="*/ 722089 h 866510"/>
                <a:gd name="connsiteX5" fmla="*/ 2781659 w 2926080"/>
                <a:gd name="connsiteY5" fmla="*/ 866510 h 866510"/>
                <a:gd name="connsiteX6" fmla="*/ 144421 w 2926080"/>
                <a:gd name="connsiteY6" fmla="*/ 866510 h 866510"/>
                <a:gd name="connsiteX7" fmla="*/ 0 w 2926080"/>
                <a:gd name="connsiteY7" fmla="*/ 722089 h 866510"/>
                <a:gd name="connsiteX8" fmla="*/ 0 w 2926080"/>
                <a:gd name="connsiteY8" fmla="*/ 144421 h 8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866510">
                  <a:moveTo>
                    <a:pt x="0" y="144421"/>
                  </a:moveTo>
                  <a:cubicBezTo>
                    <a:pt x="0" y="64659"/>
                    <a:pt x="64659" y="0"/>
                    <a:pt x="144421" y="0"/>
                  </a:cubicBezTo>
                  <a:lnTo>
                    <a:pt x="2781659" y="0"/>
                  </a:lnTo>
                  <a:cubicBezTo>
                    <a:pt x="2861421" y="0"/>
                    <a:pt x="2926080" y="64659"/>
                    <a:pt x="2926080" y="144421"/>
                  </a:cubicBezTo>
                  <a:lnTo>
                    <a:pt x="2926080" y="722089"/>
                  </a:lnTo>
                  <a:cubicBezTo>
                    <a:pt x="2926080" y="801851"/>
                    <a:pt x="2861421" y="866510"/>
                    <a:pt x="2781659" y="866510"/>
                  </a:cubicBezTo>
                  <a:lnTo>
                    <a:pt x="144421" y="866510"/>
                  </a:lnTo>
                  <a:cubicBezTo>
                    <a:pt x="64659" y="866510"/>
                    <a:pt x="0" y="801851"/>
                    <a:pt x="0" y="722089"/>
                  </a:cubicBezTo>
                  <a:lnTo>
                    <a:pt x="0" y="1444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830" tIns="67065" rIns="91830" bIns="6706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Limited collaboration and stakeholder involvement in development (esp. initial strategies)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0F6B5-3580-7801-CE9A-744601C56E2A}"/>
                </a:ext>
              </a:extLst>
            </p:cNvPr>
            <p:cNvSpPr/>
            <p:nvPr/>
          </p:nvSpPr>
          <p:spPr>
            <a:xfrm>
              <a:off x="589939" y="4470146"/>
              <a:ext cx="2926080" cy="866510"/>
            </a:xfrm>
            <a:custGeom>
              <a:avLst/>
              <a:gdLst>
                <a:gd name="connsiteX0" fmla="*/ 0 w 2926080"/>
                <a:gd name="connsiteY0" fmla="*/ 144421 h 866510"/>
                <a:gd name="connsiteX1" fmla="*/ 144421 w 2926080"/>
                <a:gd name="connsiteY1" fmla="*/ 0 h 866510"/>
                <a:gd name="connsiteX2" fmla="*/ 2781659 w 2926080"/>
                <a:gd name="connsiteY2" fmla="*/ 0 h 866510"/>
                <a:gd name="connsiteX3" fmla="*/ 2926080 w 2926080"/>
                <a:gd name="connsiteY3" fmla="*/ 144421 h 866510"/>
                <a:gd name="connsiteX4" fmla="*/ 2926080 w 2926080"/>
                <a:gd name="connsiteY4" fmla="*/ 722089 h 866510"/>
                <a:gd name="connsiteX5" fmla="*/ 2781659 w 2926080"/>
                <a:gd name="connsiteY5" fmla="*/ 866510 h 866510"/>
                <a:gd name="connsiteX6" fmla="*/ 144421 w 2926080"/>
                <a:gd name="connsiteY6" fmla="*/ 866510 h 866510"/>
                <a:gd name="connsiteX7" fmla="*/ 0 w 2926080"/>
                <a:gd name="connsiteY7" fmla="*/ 722089 h 866510"/>
                <a:gd name="connsiteX8" fmla="*/ 0 w 2926080"/>
                <a:gd name="connsiteY8" fmla="*/ 144421 h 8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866510">
                  <a:moveTo>
                    <a:pt x="0" y="144421"/>
                  </a:moveTo>
                  <a:cubicBezTo>
                    <a:pt x="0" y="64659"/>
                    <a:pt x="64659" y="0"/>
                    <a:pt x="144421" y="0"/>
                  </a:cubicBezTo>
                  <a:lnTo>
                    <a:pt x="2781659" y="0"/>
                  </a:lnTo>
                  <a:cubicBezTo>
                    <a:pt x="2861421" y="0"/>
                    <a:pt x="2926080" y="64659"/>
                    <a:pt x="2926080" y="144421"/>
                  </a:cubicBezTo>
                  <a:lnTo>
                    <a:pt x="2926080" y="722089"/>
                  </a:lnTo>
                  <a:cubicBezTo>
                    <a:pt x="2926080" y="801851"/>
                    <a:pt x="2861421" y="866510"/>
                    <a:pt x="2781659" y="866510"/>
                  </a:cubicBezTo>
                  <a:lnTo>
                    <a:pt x="144421" y="866510"/>
                  </a:lnTo>
                  <a:cubicBezTo>
                    <a:pt x="64659" y="866510"/>
                    <a:pt x="0" y="801851"/>
                    <a:pt x="0" y="722089"/>
                  </a:cubicBezTo>
                  <a:lnTo>
                    <a:pt x="0" y="1444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830" tIns="67065" rIns="91830" bIns="6706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Resource and time-intensive to develop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79CC349-3043-6E56-AB65-746574A33021}"/>
                </a:ext>
              </a:extLst>
            </p:cNvPr>
            <p:cNvSpPr/>
            <p:nvPr/>
          </p:nvSpPr>
          <p:spPr>
            <a:xfrm>
              <a:off x="4971905" y="2368445"/>
              <a:ext cx="2926080" cy="866510"/>
            </a:xfrm>
            <a:custGeom>
              <a:avLst/>
              <a:gdLst>
                <a:gd name="connsiteX0" fmla="*/ 0 w 2926080"/>
                <a:gd name="connsiteY0" fmla="*/ 144421 h 866510"/>
                <a:gd name="connsiteX1" fmla="*/ 144421 w 2926080"/>
                <a:gd name="connsiteY1" fmla="*/ 0 h 866510"/>
                <a:gd name="connsiteX2" fmla="*/ 2781659 w 2926080"/>
                <a:gd name="connsiteY2" fmla="*/ 0 h 866510"/>
                <a:gd name="connsiteX3" fmla="*/ 2926080 w 2926080"/>
                <a:gd name="connsiteY3" fmla="*/ 144421 h 866510"/>
                <a:gd name="connsiteX4" fmla="*/ 2926080 w 2926080"/>
                <a:gd name="connsiteY4" fmla="*/ 722089 h 866510"/>
                <a:gd name="connsiteX5" fmla="*/ 2781659 w 2926080"/>
                <a:gd name="connsiteY5" fmla="*/ 866510 h 866510"/>
                <a:gd name="connsiteX6" fmla="*/ 144421 w 2926080"/>
                <a:gd name="connsiteY6" fmla="*/ 866510 h 866510"/>
                <a:gd name="connsiteX7" fmla="*/ 0 w 2926080"/>
                <a:gd name="connsiteY7" fmla="*/ 722089 h 866510"/>
                <a:gd name="connsiteX8" fmla="*/ 0 w 2926080"/>
                <a:gd name="connsiteY8" fmla="*/ 144421 h 8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866510">
                  <a:moveTo>
                    <a:pt x="0" y="144421"/>
                  </a:moveTo>
                  <a:cubicBezTo>
                    <a:pt x="0" y="64659"/>
                    <a:pt x="64659" y="0"/>
                    <a:pt x="144421" y="0"/>
                  </a:cubicBezTo>
                  <a:lnTo>
                    <a:pt x="2781659" y="0"/>
                  </a:lnTo>
                  <a:cubicBezTo>
                    <a:pt x="2861421" y="0"/>
                    <a:pt x="2926080" y="64659"/>
                    <a:pt x="2926080" y="144421"/>
                  </a:cubicBezTo>
                  <a:lnTo>
                    <a:pt x="2926080" y="722089"/>
                  </a:lnTo>
                  <a:cubicBezTo>
                    <a:pt x="2926080" y="801851"/>
                    <a:pt x="2861421" y="866510"/>
                    <a:pt x="2781659" y="866510"/>
                  </a:cubicBezTo>
                  <a:lnTo>
                    <a:pt x="144421" y="866510"/>
                  </a:lnTo>
                  <a:cubicBezTo>
                    <a:pt x="64659" y="866510"/>
                    <a:pt x="0" y="801851"/>
                    <a:pt x="0" y="722089"/>
                  </a:cubicBezTo>
                  <a:lnTo>
                    <a:pt x="0" y="1444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830" tIns="67065" rIns="91830" bIns="6706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Does not encourage cross-sector collaboration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399A76C-6529-B7C0-0421-D264D0336008}"/>
                </a:ext>
              </a:extLst>
            </p:cNvPr>
            <p:cNvSpPr/>
            <p:nvPr/>
          </p:nvSpPr>
          <p:spPr>
            <a:xfrm>
              <a:off x="4388637" y="3312319"/>
              <a:ext cx="4092617" cy="1080462"/>
            </a:xfrm>
            <a:custGeom>
              <a:avLst/>
              <a:gdLst>
                <a:gd name="connsiteX0" fmla="*/ 0 w 2926080"/>
                <a:gd name="connsiteY0" fmla="*/ 144421 h 866510"/>
                <a:gd name="connsiteX1" fmla="*/ 144421 w 2926080"/>
                <a:gd name="connsiteY1" fmla="*/ 0 h 866510"/>
                <a:gd name="connsiteX2" fmla="*/ 2781659 w 2926080"/>
                <a:gd name="connsiteY2" fmla="*/ 0 h 866510"/>
                <a:gd name="connsiteX3" fmla="*/ 2926080 w 2926080"/>
                <a:gd name="connsiteY3" fmla="*/ 144421 h 866510"/>
                <a:gd name="connsiteX4" fmla="*/ 2926080 w 2926080"/>
                <a:gd name="connsiteY4" fmla="*/ 722089 h 866510"/>
                <a:gd name="connsiteX5" fmla="*/ 2781659 w 2926080"/>
                <a:gd name="connsiteY5" fmla="*/ 866510 h 866510"/>
                <a:gd name="connsiteX6" fmla="*/ 144421 w 2926080"/>
                <a:gd name="connsiteY6" fmla="*/ 866510 h 866510"/>
                <a:gd name="connsiteX7" fmla="*/ 0 w 2926080"/>
                <a:gd name="connsiteY7" fmla="*/ 722089 h 866510"/>
                <a:gd name="connsiteX8" fmla="*/ 0 w 2926080"/>
                <a:gd name="connsiteY8" fmla="*/ 144421 h 8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866510">
                  <a:moveTo>
                    <a:pt x="0" y="144421"/>
                  </a:moveTo>
                  <a:cubicBezTo>
                    <a:pt x="0" y="64659"/>
                    <a:pt x="64659" y="0"/>
                    <a:pt x="144421" y="0"/>
                  </a:cubicBezTo>
                  <a:lnTo>
                    <a:pt x="2781659" y="0"/>
                  </a:lnTo>
                  <a:cubicBezTo>
                    <a:pt x="2861421" y="0"/>
                    <a:pt x="2926080" y="64659"/>
                    <a:pt x="2926080" y="144421"/>
                  </a:cubicBezTo>
                  <a:lnTo>
                    <a:pt x="2926080" y="722089"/>
                  </a:lnTo>
                  <a:cubicBezTo>
                    <a:pt x="2926080" y="801851"/>
                    <a:pt x="2861421" y="866510"/>
                    <a:pt x="2781659" y="866510"/>
                  </a:cubicBezTo>
                  <a:lnTo>
                    <a:pt x="144421" y="866510"/>
                  </a:lnTo>
                  <a:cubicBezTo>
                    <a:pt x="64659" y="866510"/>
                    <a:pt x="0" y="801851"/>
                    <a:pt x="0" y="722089"/>
                  </a:cubicBezTo>
                  <a:lnTo>
                    <a:pt x="0" y="1444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830" tIns="67065" rIns="91830" bIns="6706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Focus is on meeting water quality standard and not ancillary benefits (land conservation, flood reduction, water storage, etc.)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85E5F9-87B9-14AF-B096-49A6D01B9980}"/>
                </a:ext>
              </a:extLst>
            </p:cNvPr>
            <p:cNvSpPr/>
            <p:nvPr/>
          </p:nvSpPr>
          <p:spPr>
            <a:xfrm>
              <a:off x="4971905" y="4470146"/>
              <a:ext cx="2926080" cy="866510"/>
            </a:xfrm>
            <a:custGeom>
              <a:avLst/>
              <a:gdLst>
                <a:gd name="connsiteX0" fmla="*/ 0 w 2926080"/>
                <a:gd name="connsiteY0" fmla="*/ 144421 h 866510"/>
                <a:gd name="connsiteX1" fmla="*/ 144421 w 2926080"/>
                <a:gd name="connsiteY1" fmla="*/ 0 h 866510"/>
                <a:gd name="connsiteX2" fmla="*/ 2781659 w 2926080"/>
                <a:gd name="connsiteY2" fmla="*/ 0 h 866510"/>
                <a:gd name="connsiteX3" fmla="*/ 2926080 w 2926080"/>
                <a:gd name="connsiteY3" fmla="*/ 144421 h 866510"/>
                <a:gd name="connsiteX4" fmla="*/ 2926080 w 2926080"/>
                <a:gd name="connsiteY4" fmla="*/ 722089 h 866510"/>
                <a:gd name="connsiteX5" fmla="*/ 2781659 w 2926080"/>
                <a:gd name="connsiteY5" fmla="*/ 866510 h 866510"/>
                <a:gd name="connsiteX6" fmla="*/ 144421 w 2926080"/>
                <a:gd name="connsiteY6" fmla="*/ 866510 h 866510"/>
                <a:gd name="connsiteX7" fmla="*/ 0 w 2926080"/>
                <a:gd name="connsiteY7" fmla="*/ 722089 h 866510"/>
                <a:gd name="connsiteX8" fmla="*/ 0 w 2926080"/>
                <a:gd name="connsiteY8" fmla="*/ 144421 h 8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080" h="866510">
                  <a:moveTo>
                    <a:pt x="0" y="144421"/>
                  </a:moveTo>
                  <a:cubicBezTo>
                    <a:pt x="0" y="64659"/>
                    <a:pt x="64659" y="0"/>
                    <a:pt x="144421" y="0"/>
                  </a:cubicBezTo>
                  <a:lnTo>
                    <a:pt x="2781659" y="0"/>
                  </a:lnTo>
                  <a:cubicBezTo>
                    <a:pt x="2861421" y="0"/>
                    <a:pt x="2926080" y="64659"/>
                    <a:pt x="2926080" y="144421"/>
                  </a:cubicBezTo>
                  <a:lnTo>
                    <a:pt x="2926080" y="722089"/>
                  </a:lnTo>
                  <a:cubicBezTo>
                    <a:pt x="2926080" y="801851"/>
                    <a:pt x="2861421" y="866510"/>
                    <a:pt x="2781659" y="866510"/>
                  </a:cubicBezTo>
                  <a:lnTo>
                    <a:pt x="144421" y="866510"/>
                  </a:lnTo>
                  <a:cubicBezTo>
                    <a:pt x="64659" y="866510"/>
                    <a:pt x="0" y="801851"/>
                    <a:pt x="0" y="722089"/>
                  </a:cubicBezTo>
                  <a:lnTo>
                    <a:pt x="0" y="1444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830" tIns="67065" rIns="91830" bIns="6706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</a:rPr>
                <a:t>Subject to interventions (legislative action, etc.)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E66621-8C7D-6E45-5CC9-33F3A773436A}"/>
              </a:ext>
            </a:extLst>
          </p:cNvPr>
          <p:cNvGrpSpPr/>
          <p:nvPr/>
        </p:nvGrpSpPr>
        <p:grpSpPr>
          <a:xfrm>
            <a:off x="-68370" y="-66704"/>
            <a:ext cx="6975325" cy="1094828"/>
            <a:chOff x="-22590" y="7141"/>
            <a:chExt cx="6446451" cy="95641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063B4C-C585-0A1D-FB8C-C9DFC68A5813}"/>
                </a:ext>
              </a:extLst>
            </p:cNvPr>
            <p:cNvSpPr/>
            <p:nvPr/>
          </p:nvSpPr>
          <p:spPr>
            <a:xfrm>
              <a:off x="-22590" y="7141"/>
              <a:ext cx="6440995" cy="956412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89EA5004-71C1-B696-C239-5F582DFFFA69}"/>
                </a:ext>
              </a:extLst>
            </p:cNvPr>
            <p:cNvSpPr txBox="1">
              <a:spLocks/>
            </p:cNvSpPr>
            <p:nvPr/>
          </p:nvSpPr>
          <p:spPr>
            <a:xfrm>
              <a:off x="230229" y="56812"/>
              <a:ext cx="6193632" cy="8570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>
                    <a:outerShdw blurRad="50800" dist="38100" dir="27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Amasis MT Pro Black" panose="02040A04050005020304" pitchFamily="18" charset="0"/>
                </a:rPr>
                <a:t>NC Regulatory Framework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1243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Splash with solid fill">
            <a:extLst>
              <a:ext uri="{FF2B5EF4-FFF2-40B4-BE49-F238E27FC236}">
                <a16:creationId xmlns:a16="http://schemas.microsoft.com/office/drawing/2014/main" id="{D833F6ED-410B-73C4-7ED0-00EE6E8D3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392" y="502024"/>
            <a:ext cx="5678037" cy="5678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12B233-31B1-839B-E0F8-E3E655CD9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57" y="1452698"/>
            <a:ext cx="5487610" cy="2172536"/>
          </a:xfr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t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b="1" kern="1200" dirty="0">
                <a:solidFill>
                  <a:schemeClr val="accent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Today’s</a:t>
            </a:r>
            <a:br>
              <a:rPr lang="en-US" sz="7200" b="1" kern="1200" dirty="0">
                <a:solidFill>
                  <a:schemeClr val="accent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</a:br>
            <a:r>
              <a:rPr lang="en-US" sz="7200" b="1" kern="1200" dirty="0">
                <a:solidFill>
                  <a:schemeClr val="accent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Water </a:t>
            </a:r>
            <a:br>
              <a:rPr lang="en-US" sz="7200" b="1" kern="1200" dirty="0">
                <a:solidFill>
                  <a:schemeClr val="accent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</a:br>
            <a:r>
              <a:rPr lang="en-US" sz="7200" b="1" kern="1200" dirty="0">
                <a:solidFill>
                  <a:schemeClr val="accent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Challenges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643C28-3B71-D145-B4D2-B6C7B7C2B51D}"/>
              </a:ext>
            </a:extLst>
          </p:cNvPr>
          <p:cNvSpPr/>
          <p:nvPr/>
        </p:nvSpPr>
        <p:spPr>
          <a:xfrm>
            <a:off x="6200774" y="0"/>
            <a:ext cx="5991225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997A41-CC74-A4B1-3B34-627D198B2413}"/>
              </a:ext>
            </a:extLst>
          </p:cNvPr>
          <p:cNvGrpSpPr/>
          <p:nvPr/>
        </p:nvGrpSpPr>
        <p:grpSpPr>
          <a:xfrm>
            <a:off x="6481481" y="502024"/>
            <a:ext cx="5453168" cy="5914188"/>
            <a:chOff x="6481481" y="502024"/>
            <a:chExt cx="5453168" cy="5914188"/>
          </a:xfrm>
          <a:effectLst>
            <a:outerShdw blurRad="50800" dist="38100" dir="5400000" algn="t" rotWithShape="0">
              <a:schemeClr val="accent1">
                <a:alpha val="40000"/>
              </a:schemeClr>
            </a:outerShdw>
          </a:effectLst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4E66607-7144-E3F3-8671-E492AAD6B8F7}"/>
                </a:ext>
              </a:extLst>
            </p:cNvPr>
            <p:cNvSpPr/>
            <p:nvPr/>
          </p:nvSpPr>
          <p:spPr>
            <a:xfrm>
              <a:off x="6481481" y="502024"/>
              <a:ext cx="2522239" cy="1509578"/>
            </a:xfrm>
            <a:custGeom>
              <a:avLst/>
              <a:gdLst>
                <a:gd name="connsiteX0" fmla="*/ 0 w 2664480"/>
                <a:gd name="connsiteY0" fmla="*/ 0 h 1598688"/>
                <a:gd name="connsiteX1" fmla="*/ 2664480 w 2664480"/>
                <a:gd name="connsiteY1" fmla="*/ 0 h 1598688"/>
                <a:gd name="connsiteX2" fmla="*/ 2664480 w 2664480"/>
                <a:gd name="connsiteY2" fmla="*/ 1598688 h 1598688"/>
                <a:gd name="connsiteX3" fmla="*/ 0 w 2664480"/>
                <a:gd name="connsiteY3" fmla="*/ 1598688 h 1598688"/>
                <a:gd name="connsiteX4" fmla="*/ 0 w 2664480"/>
                <a:gd name="connsiteY4" fmla="*/ 0 h 159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4480" h="1598688">
                  <a:moveTo>
                    <a:pt x="0" y="0"/>
                  </a:moveTo>
                  <a:lnTo>
                    <a:pt x="2664480" y="0"/>
                  </a:lnTo>
                  <a:lnTo>
                    <a:pt x="2664480" y="1598688"/>
                  </a:lnTo>
                  <a:lnTo>
                    <a:pt x="0" y="1598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7DC9"/>
            </a:solidFill>
            <a:ln>
              <a:noFill/>
            </a:ln>
            <a:effectLst>
              <a:glow rad="101600">
                <a:schemeClr val="accent2">
                  <a:lumMod val="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Water Quality: Existing and emerging contaminants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88BD755-3397-A95B-C2A4-3C2DA039989D}"/>
                </a:ext>
              </a:extLst>
            </p:cNvPr>
            <p:cNvSpPr/>
            <p:nvPr/>
          </p:nvSpPr>
          <p:spPr>
            <a:xfrm>
              <a:off x="9412410" y="516461"/>
              <a:ext cx="2522239" cy="1509578"/>
            </a:xfrm>
            <a:custGeom>
              <a:avLst/>
              <a:gdLst>
                <a:gd name="connsiteX0" fmla="*/ 0 w 2664480"/>
                <a:gd name="connsiteY0" fmla="*/ 0 h 1598688"/>
                <a:gd name="connsiteX1" fmla="*/ 2664480 w 2664480"/>
                <a:gd name="connsiteY1" fmla="*/ 0 h 1598688"/>
                <a:gd name="connsiteX2" fmla="*/ 2664480 w 2664480"/>
                <a:gd name="connsiteY2" fmla="*/ 1598688 h 1598688"/>
                <a:gd name="connsiteX3" fmla="*/ 0 w 2664480"/>
                <a:gd name="connsiteY3" fmla="*/ 1598688 h 1598688"/>
                <a:gd name="connsiteX4" fmla="*/ 0 w 2664480"/>
                <a:gd name="connsiteY4" fmla="*/ 0 h 159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4480" h="1598688">
                  <a:moveTo>
                    <a:pt x="0" y="0"/>
                  </a:moveTo>
                  <a:lnTo>
                    <a:pt x="2664480" y="0"/>
                  </a:lnTo>
                  <a:lnTo>
                    <a:pt x="2664480" y="1598688"/>
                  </a:lnTo>
                  <a:lnTo>
                    <a:pt x="0" y="1598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7DC9"/>
            </a:solidFill>
            <a:ln>
              <a:noFill/>
            </a:ln>
            <a:effectLst>
              <a:glow rad="101600">
                <a:schemeClr val="accent2">
                  <a:lumMod val="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8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8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Water Quantity: Flooding and drought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C28DB3-D8A9-1ED0-94E4-AD93D06A6ADE}"/>
                </a:ext>
              </a:extLst>
            </p:cNvPr>
            <p:cNvSpPr/>
            <p:nvPr/>
          </p:nvSpPr>
          <p:spPr>
            <a:xfrm>
              <a:off x="6481481" y="2718766"/>
              <a:ext cx="2522239" cy="1509578"/>
            </a:xfrm>
            <a:custGeom>
              <a:avLst/>
              <a:gdLst>
                <a:gd name="connsiteX0" fmla="*/ 0 w 2664480"/>
                <a:gd name="connsiteY0" fmla="*/ 0 h 1598688"/>
                <a:gd name="connsiteX1" fmla="*/ 2664480 w 2664480"/>
                <a:gd name="connsiteY1" fmla="*/ 0 h 1598688"/>
                <a:gd name="connsiteX2" fmla="*/ 2664480 w 2664480"/>
                <a:gd name="connsiteY2" fmla="*/ 1598688 h 1598688"/>
                <a:gd name="connsiteX3" fmla="*/ 0 w 2664480"/>
                <a:gd name="connsiteY3" fmla="*/ 1598688 h 1598688"/>
                <a:gd name="connsiteX4" fmla="*/ 0 w 2664480"/>
                <a:gd name="connsiteY4" fmla="*/ 0 h 159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4480" h="1598688">
                  <a:moveTo>
                    <a:pt x="0" y="0"/>
                  </a:moveTo>
                  <a:lnTo>
                    <a:pt x="2664480" y="0"/>
                  </a:lnTo>
                  <a:lnTo>
                    <a:pt x="2664480" y="1598688"/>
                  </a:lnTo>
                  <a:lnTo>
                    <a:pt x="0" y="1598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7DC9"/>
            </a:solidFill>
            <a:ln>
              <a:noFill/>
            </a:ln>
            <a:effectLst>
              <a:glow rad="101600">
                <a:schemeClr val="accent2">
                  <a:lumMod val="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6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16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Climatic changes &amp; uncertainty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33B3444-5A12-412B-F1C5-2CAB33A14B94}"/>
                </a:ext>
              </a:extLst>
            </p:cNvPr>
            <p:cNvSpPr/>
            <p:nvPr/>
          </p:nvSpPr>
          <p:spPr>
            <a:xfrm>
              <a:off x="9412410" y="2718766"/>
              <a:ext cx="2522239" cy="1509578"/>
            </a:xfrm>
            <a:custGeom>
              <a:avLst/>
              <a:gdLst>
                <a:gd name="connsiteX0" fmla="*/ 0 w 2664480"/>
                <a:gd name="connsiteY0" fmla="*/ 0 h 1598688"/>
                <a:gd name="connsiteX1" fmla="*/ 2664480 w 2664480"/>
                <a:gd name="connsiteY1" fmla="*/ 0 h 1598688"/>
                <a:gd name="connsiteX2" fmla="*/ 2664480 w 2664480"/>
                <a:gd name="connsiteY2" fmla="*/ 1598688 h 1598688"/>
                <a:gd name="connsiteX3" fmla="*/ 0 w 2664480"/>
                <a:gd name="connsiteY3" fmla="*/ 1598688 h 1598688"/>
                <a:gd name="connsiteX4" fmla="*/ 0 w 2664480"/>
                <a:gd name="connsiteY4" fmla="*/ 0 h 159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4480" h="1598688">
                  <a:moveTo>
                    <a:pt x="0" y="0"/>
                  </a:moveTo>
                  <a:lnTo>
                    <a:pt x="2664480" y="0"/>
                  </a:lnTo>
                  <a:lnTo>
                    <a:pt x="2664480" y="1598688"/>
                  </a:lnTo>
                  <a:lnTo>
                    <a:pt x="0" y="1598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7DC9"/>
            </a:solidFill>
            <a:ln>
              <a:noFill/>
            </a:ln>
            <a:effectLst>
              <a:glow rad="101600">
                <a:schemeClr val="accent2">
                  <a:lumMod val="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4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24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Aging infrastructure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C705997-5B71-6434-A255-3D06A795B076}"/>
                </a:ext>
              </a:extLst>
            </p:cNvPr>
            <p:cNvSpPr/>
            <p:nvPr/>
          </p:nvSpPr>
          <p:spPr>
            <a:xfrm>
              <a:off x="6481481" y="4906634"/>
              <a:ext cx="2522239" cy="1509578"/>
            </a:xfrm>
            <a:custGeom>
              <a:avLst/>
              <a:gdLst>
                <a:gd name="connsiteX0" fmla="*/ 0 w 2664480"/>
                <a:gd name="connsiteY0" fmla="*/ 0 h 1598688"/>
                <a:gd name="connsiteX1" fmla="*/ 2664480 w 2664480"/>
                <a:gd name="connsiteY1" fmla="*/ 0 h 1598688"/>
                <a:gd name="connsiteX2" fmla="*/ 2664480 w 2664480"/>
                <a:gd name="connsiteY2" fmla="*/ 1598688 h 1598688"/>
                <a:gd name="connsiteX3" fmla="*/ 0 w 2664480"/>
                <a:gd name="connsiteY3" fmla="*/ 1598688 h 1598688"/>
                <a:gd name="connsiteX4" fmla="*/ 0 w 2664480"/>
                <a:gd name="connsiteY4" fmla="*/ 0 h 159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4480" h="1598688">
                  <a:moveTo>
                    <a:pt x="0" y="0"/>
                  </a:moveTo>
                  <a:lnTo>
                    <a:pt x="2664480" y="0"/>
                  </a:lnTo>
                  <a:lnTo>
                    <a:pt x="2664480" y="1598688"/>
                  </a:lnTo>
                  <a:lnTo>
                    <a:pt x="0" y="1598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7DC9"/>
            </a:solidFill>
            <a:ln>
              <a:noFill/>
            </a:ln>
            <a:effectLst>
              <a:glow rad="101600">
                <a:schemeClr val="accent2">
                  <a:lumMod val="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2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32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Declining investment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4B9B80-7A8C-2756-7A10-782E4307CE37}"/>
                </a:ext>
              </a:extLst>
            </p:cNvPr>
            <p:cNvSpPr/>
            <p:nvPr/>
          </p:nvSpPr>
          <p:spPr>
            <a:xfrm>
              <a:off x="9412410" y="4906634"/>
              <a:ext cx="2522239" cy="1509578"/>
            </a:xfrm>
            <a:custGeom>
              <a:avLst/>
              <a:gdLst>
                <a:gd name="connsiteX0" fmla="*/ 0 w 2664480"/>
                <a:gd name="connsiteY0" fmla="*/ 0 h 1598688"/>
                <a:gd name="connsiteX1" fmla="*/ 2664480 w 2664480"/>
                <a:gd name="connsiteY1" fmla="*/ 0 h 1598688"/>
                <a:gd name="connsiteX2" fmla="*/ 2664480 w 2664480"/>
                <a:gd name="connsiteY2" fmla="*/ 1598688 h 1598688"/>
                <a:gd name="connsiteX3" fmla="*/ 0 w 2664480"/>
                <a:gd name="connsiteY3" fmla="*/ 1598688 h 1598688"/>
                <a:gd name="connsiteX4" fmla="*/ 0 w 2664480"/>
                <a:gd name="connsiteY4" fmla="*/ 0 h 159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4480" h="1598688">
                  <a:moveTo>
                    <a:pt x="0" y="0"/>
                  </a:moveTo>
                  <a:lnTo>
                    <a:pt x="2664480" y="0"/>
                  </a:lnTo>
                  <a:lnTo>
                    <a:pt x="2664480" y="1598688"/>
                  </a:lnTo>
                  <a:lnTo>
                    <a:pt x="0" y="1598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7DC9"/>
            </a:solidFill>
            <a:ln>
              <a:noFill/>
            </a:ln>
            <a:effectLst>
              <a:glow rad="101600">
                <a:schemeClr val="accent2">
                  <a:lumMod val="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Disproportionate investment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90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louds clipart design illustration 9385583 PNG">
            <a:extLst>
              <a:ext uri="{FF2B5EF4-FFF2-40B4-BE49-F238E27FC236}">
                <a16:creationId xmlns:a16="http://schemas.microsoft.com/office/drawing/2014/main" id="{4690B548-DD76-2ACC-DF03-B7F0309A9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319" y="185679"/>
            <a:ext cx="8496190" cy="380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louds clipart design illustration 9385583 PNG">
            <a:extLst>
              <a:ext uri="{FF2B5EF4-FFF2-40B4-BE49-F238E27FC236}">
                <a16:creationId xmlns:a16="http://schemas.microsoft.com/office/drawing/2014/main" id="{3B5778BE-CB2C-87E4-C773-185ABBE0D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23577" y="2847051"/>
            <a:ext cx="8496190" cy="380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AF9B10-B919-D6B0-2B59-E1077BD89029}"/>
              </a:ext>
            </a:extLst>
          </p:cNvPr>
          <p:cNvSpPr/>
          <p:nvPr/>
        </p:nvSpPr>
        <p:spPr>
          <a:xfrm>
            <a:off x="2433832" y="279788"/>
            <a:ext cx="2058515" cy="149647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80" tIns="223596" rIns="256280" bIns="223596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Embrace all water has value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E6886414-60EA-D0D7-37A3-60074CB99F6F}"/>
              </a:ext>
            </a:extLst>
          </p:cNvPr>
          <p:cNvSpPr/>
          <p:nvPr/>
        </p:nvSpPr>
        <p:spPr>
          <a:xfrm rot="21259166">
            <a:off x="5002085" y="1185509"/>
            <a:ext cx="2438881" cy="179534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EC4BEC-2FF0-6C15-AE94-C58CF3B35576}"/>
              </a:ext>
            </a:extLst>
          </p:cNvPr>
          <p:cNvSpPr/>
          <p:nvPr/>
        </p:nvSpPr>
        <p:spPr>
          <a:xfrm>
            <a:off x="407503" y="2643899"/>
            <a:ext cx="2454977" cy="18073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80" tIns="223596" rIns="256280" bIns="223596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Achieve economic, environmental, and social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</a:rPr>
              <a:t>b</a:t>
            </a: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enefits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06A69D-5BB2-527D-FF16-8657EDE0A7B6}"/>
              </a:ext>
            </a:extLst>
          </p:cNvPr>
          <p:cNvSpPr/>
          <p:nvPr/>
        </p:nvSpPr>
        <p:spPr>
          <a:xfrm>
            <a:off x="2649693" y="5041339"/>
            <a:ext cx="2415119" cy="15368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80" tIns="223596" rIns="256280" bIns="223596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Use a systems/life cycle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</a:rPr>
              <a:t>a</a:t>
            </a: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pproach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876ED9-0EDD-0549-28EB-CC1816E27FC3}"/>
              </a:ext>
            </a:extLst>
          </p:cNvPr>
          <p:cNvSpPr/>
          <p:nvPr/>
        </p:nvSpPr>
        <p:spPr>
          <a:xfrm>
            <a:off x="7461168" y="197650"/>
            <a:ext cx="2460265" cy="149647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80" tIns="223596" rIns="256280" bIns="223596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Find right-sized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</a:rPr>
              <a:t>s</a:t>
            </a: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olutions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A0DCB26-6CEA-83A8-D840-877D58F9D14D}"/>
              </a:ext>
            </a:extLst>
          </p:cNvPr>
          <p:cNvSpPr/>
          <p:nvPr/>
        </p:nvSpPr>
        <p:spPr>
          <a:xfrm rot="2174687">
            <a:off x="3556505" y="2054309"/>
            <a:ext cx="2088776" cy="1727204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181F14BD-5167-829D-F905-1F99625DCF1C}"/>
              </a:ext>
            </a:extLst>
          </p:cNvPr>
          <p:cNvSpPr/>
          <p:nvPr/>
        </p:nvSpPr>
        <p:spPr>
          <a:xfrm rot="2174687">
            <a:off x="3007786" y="3083664"/>
            <a:ext cx="1982974" cy="1727204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3DD35C25-DF05-343B-7A8A-C496D4069116}"/>
              </a:ext>
            </a:extLst>
          </p:cNvPr>
          <p:cNvSpPr/>
          <p:nvPr/>
        </p:nvSpPr>
        <p:spPr>
          <a:xfrm rot="21259166">
            <a:off x="4947346" y="3341415"/>
            <a:ext cx="1887874" cy="202269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672A577D-3F2F-8B2D-447E-2B56802FC312}"/>
              </a:ext>
            </a:extLst>
          </p:cNvPr>
          <p:cNvSpPr/>
          <p:nvPr/>
        </p:nvSpPr>
        <p:spPr>
          <a:xfrm rot="1040491">
            <a:off x="5862513" y="1534247"/>
            <a:ext cx="2498831" cy="169387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ADE9145F-2A75-59FB-F3C9-00D3F909B957}"/>
              </a:ext>
            </a:extLst>
          </p:cNvPr>
          <p:cNvSpPr/>
          <p:nvPr/>
        </p:nvSpPr>
        <p:spPr>
          <a:xfrm rot="780862">
            <a:off x="7350307" y="2008094"/>
            <a:ext cx="2324736" cy="1702448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9BB42C39-80D4-A52F-3FCD-0C18FF037C39}"/>
              </a:ext>
            </a:extLst>
          </p:cNvPr>
          <p:cNvSpPr/>
          <p:nvPr/>
        </p:nvSpPr>
        <p:spPr>
          <a:xfrm rot="1040491">
            <a:off x="4530706" y="1677407"/>
            <a:ext cx="1672687" cy="1052548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C614DB0A-32AD-5289-8D5A-EE91932C62A3}"/>
              </a:ext>
            </a:extLst>
          </p:cNvPr>
          <p:cNvSpPr/>
          <p:nvPr/>
        </p:nvSpPr>
        <p:spPr>
          <a:xfrm rot="18233210">
            <a:off x="7198622" y="3394413"/>
            <a:ext cx="1464653" cy="1433974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FD177F80-6664-B69F-5CD8-D0959F84C5E4}"/>
              </a:ext>
            </a:extLst>
          </p:cNvPr>
          <p:cNvSpPr/>
          <p:nvPr/>
        </p:nvSpPr>
        <p:spPr>
          <a:xfrm rot="5147020">
            <a:off x="4059607" y="3148450"/>
            <a:ext cx="1968148" cy="191187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07A14C8D-E31A-BEA3-E45D-2AB99E1EAA28}"/>
              </a:ext>
            </a:extLst>
          </p:cNvPr>
          <p:cNvSpPr/>
          <p:nvPr/>
        </p:nvSpPr>
        <p:spPr>
          <a:xfrm rot="16631308">
            <a:off x="3073402" y="2131279"/>
            <a:ext cx="1843016" cy="1993898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6B1D3B3B-CE02-0570-812F-F1A78EF4CBF0}"/>
              </a:ext>
            </a:extLst>
          </p:cNvPr>
          <p:cNvSpPr/>
          <p:nvPr/>
        </p:nvSpPr>
        <p:spPr>
          <a:xfrm>
            <a:off x="0" y="4402280"/>
            <a:ext cx="2620452" cy="2455720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7CF4ED-C934-B81A-CA0B-6D845A660F1B}"/>
              </a:ext>
            </a:extLst>
          </p:cNvPr>
          <p:cNvSpPr txBox="1"/>
          <p:nvPr/>
        </p:nvSpPr>
        <p:spPr>
          <a:xfrm rot="2603174">
            <a:off x="-331206" y="5824180"/>
            <a:ext cx="2920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Water Supply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C804C2E1-A9F6-400A-F3BF-B0A18B2D2A2F}"/>
              </a:ext>
            </a:extLst>
          </p:cNvPr>
          <p:cNvSpPr/>
          <p:nvPr/>
        </p:nvSpPr>
        <p:spPr>
          <a:xfrm rot="16200000">
            <a:off x="9643641" y="4319914"/>
            <a:ext cx="2620452" cy="2455720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45438-C16D-EAA9-E2C9-DA9DABDC09B9}"/>
              </a:ext>
            </a:extLst>
          </p:cNvPr>
          <p:cNvSpPr txBox="1"/>
          <p:nvPr/>
        </p:nvSpPr>
        <p:spPr>
          <a:xfrm rot="18803174">
            <a:off x="9829100" y="5445670"/>
            <a:ext cx="292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Wastewater Treatment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DC2BC7-D639-83CF-82D6-E9F273C9CE2F}"/>
              </a:ext>
            </a:extLst>
          </p:cNvPr>
          <p:cNvSpPr/>
          <p:nvPr/>
        </p:nvSpPr>
        <p:spPr>
          <a:xfrm>
            <a:off x="9825518" y="2720869"/>
            <a:ext cx="2200954" cy="168232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80" tIns="223596" rIns="256280" bIns="223596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Build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</a:rPr>
              <a:t>p</a:t>
            </a: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artnerships and focus on inclusion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BE6B57-F10F-4F58-0BD7-0785803FC285}"/>
              </a:ext>
            </a:extLst>
          </p:cNvPr>
          <p:cNvSpPr/>
          <p:nvPr/>
        </p:nvSpPr>
        <p:spPr>
          <a:xfrm>
            <a:off x="7127188" y="5200845"/>
            <a:ext cx="2620452" cy="15368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6280" tIns="223596" rIns="256280" bIns="223596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Adopt watershed-scale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</a:rPr>
              <a:t>t</a:t>
            </a: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hinking and action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10525FE7-5017-749E-F3B8-59E5E5DA48A0}"/>
              </a:ext>
            </a:extLst>
          </p:cNvPr>
          <p:cNvSpPr/>
          <p:nvPr/>
        </p:nvSpPr>
        <p:spPr>
          <a:xfrm rot="5400000">
            <a:off x="-257055" y="258626"/>
            <a:ext cx="2977518" cy="2460266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165F6-3348-D81E-0974-0BCF62A1F8EE}"/>
              </a:ext>
            </a:extLst>
          </p:cNvPr>
          <p:cNvSpPr txBox="1"/>
          <p:nvPr/>
        </p:nvSpPr>
        <p:spPr>
          <a:xfrm rot="18608583">
            <a:off x="-707183" y="510179"/>
            <a:ext cx="3318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Stormwater Management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1F088F4F-120E-78CD-58F8-B7F05705A3A0}"/>
              </a:ext>
            </a:extLst>
          </p:cNvPr>
          <p:cNvSpPr/>
          <p:nvPr/>
        </p:nvSpPr>
        <p:spPr>
          <a:xfrm rot="2174687">
            <a:off x="7521431" y="3017913"/>
            <a:ext cx="2088776" cy="1383568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9ABDBDCA-3AF6-6FB3-A0B1-B434A81C8A9A}"/>
              </a:ext>
            </a:extLst>
          </p:cNvPr>
          <p:cNvSpPr/>
          <p:nvPr/>
        </p:nvSpPr>
        <p:spPr>
          <a:xfrm rot="10036712">
            <a:off x="6131737" y="2966415"/>
            <a:ext cx="1843016" cy="1993898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9D22C6C3-CB56-F3DD-1EBE-C92D3164A866}"/>
              </a:ext>
            </a:extLst>
          </p:cNvPr>
          <p:cNvSpPr/>
          <p:nvPr/>
        </p:nvSpPr>
        <p:spPr>
          <a:xfrm>
            <a:off x="3721423" y="2034140"/>
            <a:ext cx="5758093" cy="253512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n w="1270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4B7C3A-F98C-0DE6-FBAE-1399341BDBEE}"/>
              </a:ext>
            </a:extLst>
          </p:cNvPr>
          <p:cNvSpPr txBox="1"/>
          <p:nvPr/>
        </p:nvSpPr>
        <p:spPr>
          <a:xfrm>
            <a:off x="4188924" y="2749381"/>
            <a:ext cx="5011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12700">
                  <a:solidFill>
                    <a:schemeClr val="accent1">
                      <a:lumMod val="75000"/>
                    </a:schemeClr>
                  </a:solidFill>
                </a:ln>
              </a:rPr>
              <a:t>ONE WATER MINDSET</a:t>
            </a:r>
          </a:p>
          <a:p>
            <a:endParaRPr lang="en-US" sz="400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79B27697-F76E-59BA-9C9D-5EB20EA23D01}"/>
              </a:ext>
            </a:extLst>
          </p:cNvPr>
          <p:cNvSpPr/>
          <p:nvPr/>
        </p:nvSpPr>
        <p:spPr>
          <a:xfrm rot="10800000">
            <a:off x="9565639" y="0"/>
            <a:ext cx="2620452" cy="2455720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7D9-3E89-95A4-32F3-FEE2CA4E18B9}"/>
              </a:ext>
            </a:extLst>
          </p:cNvPr>
          <p:cNvSpPr txBox="1"/>
          <p:nvPr/>
        </p:nvSpPr>
        <p:spPr>
          <a:xfrm rot="2557595">
            <a:off x="9928321" y="279736"/>
            <a:ext cx="292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Source Protection</a:t>
            </a:r>
          </a:p>
        </p:txBody>
      </p:sp>
    </p:spTree>
    <p:extLst>
      <p:ext uri="{BB962C8B-B14F-4D97-AF65-F5344CB8AC3E}">
        <p14:creationId xmlns:p14="http://schemas.microsoft.com/office/powerpoint/2010/main" val="1040169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A8E7DCA-C5EA-6083-0F5B-3B0234D599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4457535"/>
              </p:ext>
            </p:extLst>
          </p:nvPr>
        </p:nvGraphicFramePr>
        <p:xfrm>
          <a:off x="2451071" y="0"/>
          <a:ext cx="77418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130924C-C36E-A3BF-799B-376A1FB0587E}"/>
              </a:ext>
            </a:extLst>
          </p:cNvPr>
          <p:cNvSpPr txBox="1"/>
          <p:nvPr/>
        </p:nvSpPr>
        <p:spPr>
          <a:xfrm>
            <a:off x="7342094" y="302411"/>
            <a:ext cx="4698337" cy="369332"/>
          </a:xfrm>
          <a:prstGeom prst="rect">
            <a:avLst/>
          </a:prstGeom>
          <a:solidFill>
            <a:srgbClr val="DBCEE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Water conservation, reuse, green infrastructure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2D0F37-9EA6-3265-7F43-0ECA14B86642}"/>
              </a:ext>
            </a:extLst>
          </p:cNvPr>
          <p:cNvSpPr txBox="1"/>
          <p:nvPr/>
        </p:nvSpPr>
        <p:spPr>
          <a:xfrm>
            <a:off x="9519742" y="1540586"/>
            <a:ext cx="2115671" cy="1200329"/>
          </a:xfrm>
          <a:prstGeom prst="rect">
            <a:avLst/>
          </a:prstGeom>
          <a:solidFill>
            <a:srgbClr val="FAB8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Implementing a ‘dig once’ system, integrated planning, resiliency projects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7BDED-00A5-554A-81B7-E18CB7427675}"/>
              </a:ext>
            </a:extLst>
          </p:cNvPr>
          <p:cNvSpPr txBox="1"/>
          <p:nvPr/>
        </p:nvSpPr>
        <p:spPr>
          <a:xfrm>
            <a:off x="9519742" y="3609254"/>
            <a:ext cx="2501154" cy="2031325"/>
          </a:xfrm>
          <a:prstGeom prst="rect">
            <a:avLst/>
          </a:prstGeom>
          <a:solidFill>
            <a:srgbClr val="E6C6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Integrating water stewardship into company strategy, water efficiency &amp; reuse projects, upstream &amp; downstream partnerships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10EC53-0030-9D00-73B3-50231AC0584C}"/>
              </a:ext>
            </a:extLst>
          </p:cNvPr>
          <p:cNvSpPr txBox="1"/>
          <p:nvPr/>
        </p:nvSpPr>
        <p:spPr>
          <a:xfrm>
            <a:off x="7441535" y="5875021"/>
            <a:ext cx="4598896" cy="646331"/>
          </a:xfrm>
          <a:prstGeom prst="rect">
            <a:avLst/>
          </a:prstGeom>
          <a:solidFill>
            <a:srgbClr val="92D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On-farm strategies, upstream &amp; downstream partnerships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1936C-394F-6943-96F4-CA5B99564ACE}"/>
              </a:ext>
            </a:extLst>
          </p:cNvPr>
          <p:cNvSpPr txBox="1"/>
          <p:nvPr/>
        </p:nvSpPr>
        <p:spPr>
          <a:xfrm>
            <a:off x="266311" y="3609254"/>
            <a:ext cx="2752165" cy="1477328"/>
          </a:xfrm>
          <a:prstGeom prst="rect">
            <a:avLst/>
          </a:prstGeom>
          <a:solidFill>
            <a:srgbClr val="DAC8C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Building water safety net, community resilience projects, engagement in water planning &amp; governance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0DD74-98B7-7AE8-352D-D84B3F103B41}"/>
              </a:ext>
            </a:extLst>
          </p:cNvPr>
          <p:cNvSpPr txBox="1"/>
          <p:nvPr/>
        </p:nvSpPr>
        <p:spPr>
          <a:xfrm>
            <a:off x="275959" y="940421"/>
            <a:ext cx="2752165" cy="1200329"/>
          </a:xfrm>
          <a:prstGeom prst="rect">
            <a:avLst/>
          </a:prstGeom>
          <a:solidFill>
            <a:srgbClr val="66BED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Natural infrastructure, protecting forests, utilizing citizen science, managing groundwater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BF725-B633-E0A8-B7DB-4D766A3AE776}"/>
              </a:ext>
            </a:extLst>
          </p:cNvPr>
          <p:cNvSpPr txBox="1"/>
          <p:nvPr/>
        </p:nvSpPr>
        <p:spPr>
          <a:xfrm>
            <a:off x="1283805" y="6013521"/>
            <a:ext cx="3895941" cy="369332"/>
          </a:xfrm>
          <a:prstGeom prst="rect">
            <a:avLst/>
          </a:prstGeom>
          <a:solidFill>
            <a:srgbClr val="92D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Watershed-scale planning &amp; monitoring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04C8EF-0017-D2E9-CE42-455E6ED70D67}"/>
              </a:ext>
            </a:extLst>
          </p:cNvPr>
          <p:cNvSpPr txBox="1"/>
          <p:nvPr/>
        </p:nvSpPr>
        <p:spPr>
          <a:xfrm>
            <a:off x="4470666" y="2094583"/>
            <a:ext cx="3705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One Water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AE871-3AE0-24CF-6C6A-B76E3DB2A591}"/>
              </a:ext>
            </a:extLst>
          </p:cNvPr>
          <p:cNvSpPr txBox="1"/>
          <p:nvPr/>
        </p:nvSpPr>
        <p:spPr>
          <a:xfrm flipH="1">
            <a:off x="5203236" y="3452533"/>
            <a:ext cx="2304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Print" panose="02000600000000000000" pitchFamily="2" charset="0"/>
              </a:rPr>
              <a:t>Integrated Water Resources Management</a:t>
            </a:r>
          </a:p>
        </p:txBody>
      </p:sp>
    </p:spTree>
    <p:extLst>
      <p:ext uri="{BB962C8B-B14F-4D97-AF65-F5344CB8AC3E}">
        <p14:creationId xmlns:p14="http://schemas.microsoft.com/office/powerpoint/2010/main" val="486362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A2B954-3F34-EDC8-6AB4-BD2B4ADE9322}"/>
              </a:ext>
            </a:extLst>
          </p:cNvPr>
          <p:cNvSpPr txBox="1"/>
          <p:nvPr/>
        </p:nvSpPr>
        <p:spPr>
          <a:xfrm>
            <a:off x="7272281" y="185223"/>
            <a:ext cx="217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Falls Lake Watershed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D22ECA-7D63-843C-CA2A-FF5A8C451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674" y="5610735"/>
            <a:ext cx="2129472" cy="88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526C796-7FC8-65D5-9604-DFB2CA898C45}"/>
              </a:ext>
            </a:extLst>
          </p:cNvPr>
          <p:cNvSpPr txBox="1"/>
          <p:nvPr/>
        </p:nvSpPr>
        <p:spPr>
          <a:xfrm>
            <a:off x="305115" y="1161427"/>
            <a:ext cx="604386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Franklin Gothic Book"/>
              </a:rPr>
              <a:t>Upper Neuse River Basin Association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Franklin Gothic Book"/>
              </a:rPr>
              <a:t>Members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Six counties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Seven municipalities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One water utility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Soil and Water Conservation Districts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Franklin Gothic Book"/>
              </a:rPr>
              <a:t>Active External Stakeholders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Agriculture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Environmental groups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Land conservation organizations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NC Department of Environmental Quality (DEQ) Division of Water Resources (DWR)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NC Department of Transportation (DOT)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NC Department of Agriculture and Consumer Services (NCDA&amp;CS)</a:t>
            </a:r>
          </a:p>
          <a:p>
            <a:pPr lvl="1"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/>
              </a:rPr>
              <a:t>    Division of Soil and Water Conservation (DSWC)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F5944-034D-291C-9699-AB6C7C9EFDA8}"/>
              </a:ext>
            </a:extLst>
          </p:cNvPr>
          <p:cNvGrpSpPr/>
          <p:nvPr/>
        </p:nvGrpSpPr>
        <p:grpSpPr>
          <a:xfrm>
            <a:off x="-22590" y="7141"/>
            <a:ext cx="6716467" cy="1094828"/>
            <a:chOff x="-22590" y="7141"/>
            <a:chExt cx="6446451" cy="95641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173079-29AD-EF76-A34D-00E85F2B279F}"/>
                </a:ext>
              </a:extLst>
            </p:cNvPr>
            <p:cNvSpPr/>
            <p:nvPr/>
          </p:nvSpPr>
          <p:spPr>
            <a:xfrm>
              <a:off x="-22590" y="7141"/>
              <a:ext cx="6440995" cy="956412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1C983E90-3A5D-2552-48E8-6D36639DACD2}"/>
                </a:ext>
              </a:extLst>
            </p:cNvPr>
            <p:cNvSpPr txBox="1">
              <a:spLocks/>
            </p:cNvSpPr>
            <p:nvPr/>
          </p:nvSpPr>
          <p:spPr>
            <a:xfrm>
              <a:off x="230229" y="56812"/>
              <a:ext cx="6193632" cy="8570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>
                    <a:outerShdw blurRad="50800" dist="38100" dir="27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Amasis MT Pro Black" panose="02040A04050005020304" pitchFamily="18" charset="0"/>
                </a:rPr>
                <a:t>NC One Water Activity</a:t>
              </a:r>
            </a:p>
          </p:txBody>
        </p:sp>
      </p:grpSp>
      <p:pic>
        <p:nvPicPr>
          <p:cNvPr id="23" name="Picture 22" descr="A map with a blue area&#10;&#10;Description automatically generated">
            <a:extLst>
              <a:ext uri="{FF2B5EF4-FFF2-40B4-BE49-F238E27FC236}">
                <a16:creationId xmlns:a16="http://schemas.microsoft.com/office/drawing/2014/main" id="{695347AD-4545-5A1C-26A8-A063585F8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77" y="559073"/>
            <a:ext cx="5521169" cy="50516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2A8311-7039-472A-0041-DD9DA96195EC}"/>
              </a:ext>
            </a:extLst>
          </p:cNvPr>
          <p:cNvGrpSpPr/>
          <p:nvPr/>
        </p:nvGrpSpPr>
        <p:grpSpPr>
          <a:xfrm>
            <a:off x="6967857" y="1101969"/>
            <a:ext cx="4216885" cy="2941245"/>
            <a:chOff x="6967857" y="1101969"/>
            <a:chExt cx="4216885" cy="29412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38CF62-EEE0-7B76-B88D-14CB82D5A2E8}"/>
                </a:ext>
              </a:extLst>
            </p:cNvPr>
            <p:cNvSpPr txBox="1"/>
            <p:nvPr/>
          </p:nvSpPr>
          <p:spPr>
            <a:xfrm>
              <a:off x="7639539" y="1101969"/>
              <a:ext cx="9605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Person County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3CA032-133C-61F2-3B5C-BF515CE744A4}"/>
                </a:ext>
              </a:extLst>
            </p:cNvPr>
            <p:cNvSpPr txBox="1"/>
            <p:nvPr/>
          </p:nvSpPr>
          <p:spPr>
            <a:xfrm>
              <a:off x="9159318" y="1247265"/>
              <a:ext cx="838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Granville County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BEFA91-356A-190C-D169-AA17B2E51D46}"/>
                </a:ext>
              </a:extLst>
            </p:cNvPr>
            <p:cNvSpPr txBox="1"/>
            <p:nvPr/>
          </p:nvSpPr>
          <p:spPr>
            <a:xfrm>
              <a:off x="10161705" y="3061007"/>
              <a:ext cx="10230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Franklin County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F77780-6256-0754-10E9-D86235794C05}"/>
                </a:ext>
              </a:extLst>
            </p:cNvPr>
            <p:cNvSpPr txBox="1"/>
            <p:nvPr/>
          </p:nvSpPr>
          <p:spPr>
            <a:xfrm>
              <a:off x="9449672" y="3796993"/>
              <a:ext cx="8980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Wake County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AD85F0-A208-51B7-0D09-277DD4923BDE}"/>
                </a:ext>
              </a:extLst>
            </p:cNvPr>
            <p:cNvSpPr txBox="1"/>
            <p:nvPr/>
          </p:nvSpPr>
          <p:spPr>
            <a:xfrm>
              <a:off x="8119798" y="2367960"/>
              <a:ext cx="693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Durham County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31B6D5-19D6-ED22-31DF-BB6E2F9A4E57}"/>
                </a:ext>
              </a:extLst>
            </p:cNvPr>
            <p:cNvSpPr txBox="1"/>
            <p:nvPr/>
          </p:nvSpPr>
          <p:spPr>
            <a:xfrm>
              <a:off x="6967857" y="3396883"/>
              <a:ext cx="7283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Orange County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3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3565</TotalTime>
  <Words>1628</Words>
  <Application>Microsoft Office PowerPoint</Application>
  <PresentationFormat>Widescreen</PresentationFormat>
  <Paragraphs>255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Amasis MT Pro Black</vt:lpstr>
      <vt:lpstr>Arial</vt:lpstr>
      <vt:lpstr>Calibri</vt:lpstr>
      <vt:lpstr>Calibri Light</vt:lpstr>
      <vt:lpstr>Cavolini</vt:lpstr>
      <vt:lpstr>Franklin Gothic Book</vt:lpstr>
      <vt:lpstr>Segoe Print</vt:lpstr>
      <vt:lpstr>Segoe Script</vt:lpstr>
      <vt:lpstr>Wingdings</vt:lpstr>
      <vt:lpstr>Office Theme</vt:lpstr>
      <vt:lpstr>Integrated Water Resources Management &amp; the ‘One Water’ Frontier in North Carolina</vt:lpstr>
      <vt:lpstr>Traditional Water Resources Management</vt:lpstr>
      <vt:lpstr>PowerPoint Presentation</vt:lpstr>
      <vt:lpstr>PowerPoint Presentation</vt:lpstr>
      <vt:lpstr>PowerPoint Presentation</vt:lpstr>
      <vt:lpstr>Today’s Water 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Dinwiddie, Alexandra</dc:creator>
  <cp:lastModifiedBy>Ray Ledgerwood</cp:lastModifiedBy>
  <cp:revision>10</cp:revision>
  <dcterms:created xsi:type="dcterms:W3CDTF">2023-09-18T18:51:22Z</dcterms:created>
  <dcterms:modified xsi:type="dcterms:W3CDTF">2023-09-22T16:56:01Z</dcterms:modified>
</cp:coreProperties>
</file>