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72" r:id="rId3"/>
    <p:sldId id="262" r:id="rId4"/>
    <p:sldId id="257" r:id="rId5"/>
    <p:sldId id="258" r:id="rId6"/>
    <p:sldId id="352" r:id="rId7"/>
    <p:sldId id="269" r:id="rId8"/>
    <p:sldId id="356" r:id="rId9"/>
    <p:sldId id="28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0F1D2F4-8EB2-12F7-04D7-9D6D92FA601E}" v="2" dt="2025-10-17T17:53:26.188"/>
    <p1510:client id="{CB3B7450-6663-40DF-9C6F-2B3184471389}" v="11" dt="2025-10-17T15:54:07.39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50118C-E523-4981-9136-4E8A682DE477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BBF492-4B9F-4615-B5CF-EFB6000FA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109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355CF3-E4D3-48AD-84AD-B861605581E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492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BBF492-4B9F-4615-B5CF-EFB6000FA2C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117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77072A2F-A26E-6DDC-A82E-FB1107A42B9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0" y="460375"/>
            <a:ext cx="23923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7A1D8D5-F4C3-23D1-039E-C109394688F1}"/>
              </a:ext>
            </a:extLst>
          </p:cNvPr>
          <p:cNvCxnSpPr>
            <a:cxnSpLocks/>
          </p:cNvCxnSpPr>
          <p:nvPr userDrawn="1"/>
        </p:nvCxnSpPr>
        <p:spPr>
          <a:xfrm>
            <a:off x="2995613" y="1131888"/>
            <a:ext cx="8740775" cy="0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9">
            <a:extLst>
              <a:ext uri="{FF2B5EF4-FFF2-40B4-BE49-F238E27FC236}">
                <a16:creationId xmlns:a16="http://schemas.microsoft.com/office/drawing/2014/main" id="{766E96B7-2774-3897-5F90-01EE4C6867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686" y="1548354"/>
            <a:ext cx="11072313" cy="156756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800" b="1" i="0" baseline="0">
                <a:solidFill>
                  <a:srgbClr val="3F7EA1"/>
                </a:solidFill>
                <a:latin typeface="Avenir Next LT Pro" panose="020F0502020204030204" pitchFamily="34" charset="0"/>
                <a:cs typeface="Avenir Next LT Pro" panose="020F0502020204030204" pitchFamily="34" charset="0"/>
              </a:defRPr>
            </a:lvl1pPr>
          </a:lstStyle>
          <a:p>
            <a:r>
              <a:rPr lang="en-US"/>
              <a:t>Title (Avenir Next LT Pro Bold 48 pt)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B8F17768-8D08-5E71-6E23-41CFFB2DC07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0074" y="3135800"/>
            <a:ext cx="11072313" cy="1219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0">
                <a:latin typeface="Avenir Next LT Pro" panose="020B0504020202020204" pitchFamily="34" charset="77"/>
              </a:defRPr>
            </a:lvl1pPr>
          </a:lstStyle>
          <a:p>
            <a:pPr lvl="0"/>
            <a:r>
              <a:rPr lang="en-US"/>
              <a:t>Presenter (Avenir Next LT Pro Regular 24 pt)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BFD47C1-D287-6DCA-2D70-F4B009B12760}"/>
              </a:ext>
            </a:extLst>
          </p:cNvPr>
          <p:cNvSpPr/>
          <p:nvPr userDrawn="1"/>
        </p:nvSpPr>
        <p:spPr>
          <a:xfrm>
            <a:off x="0" y="6518275"/>
            <a:ext cx="12192000" cy="33585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458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/Background Image - Option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FD38158-E1CE-00A3-D8B1-936E652D4BF9}"/>
              </a:ext>
            </a:extLst>
          </p:cNvPr>
          <p:cNvSpPr>
            <a:spLocks/>
          </p:cNvSpPr>
          <p:nvPr userDrawn="1"/>
        </p:nvSpPr>
        <p:spPr>
          <a:xfrm>
            <a:off x="0" y="348591"/>
            <a:ext cx="12192000" cy="156089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518D00A-B1C5-E736-BC4D-AACB4C601511}"/>
              </a:ext>
            </a:extLst>
          </p:cNvPr>
          <p:cNvCxnSpPr>
            <a:cxnSpLocks/>
          </p:cNvCxnSpPr>
          <p:nvPr userDrawn="1"/>
        </p:nvCxnSpPr>
        <p:spPr>
          <a:xfrm>
            <a:off x="3076295" y="1276912"/>
            <a:ext cx="8636093" cy="0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8" descr="Shape&#10;&#10;Description automatically generated with medium confidence">
            <a:extLst>
              <a:ext uri="{FF2B5EF4-FFF2-40B4-BE49-F238E27FC236}">
                <a16:creationId xmlns:a16="http://schemas.microsoft.com/office/drawing/2014/main" id="{25B66495-0635-D8E7-B68A-99EA2C222513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385" y="575237"/>
            <a:ext cx="23923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9">
            <a:extLst>
              <a:ext uri="{FF2B5EF4-FFF2-40B4-BE49-F238E27FC236}">
                <a16:creationId xmlns:a16="http://schemas.microsoft.com/office/drawing/2014/main" id="{8B2422C4-534E-D2DC-275C-3C2CEC6491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75928" y="348590"/>
            <a:ext cx="8754369" cy="902909"/>
          </a:xfrm>
          <a:prstGeom prst="rect">
            <a:avLst/>
          </a:prstGeom>
        </p:spPr>
        <p:txBody>
          <a:bodyPr lIns="0" rIns="0" anchor="b">
            <a:noAutofit/>
          </a:bodyPr>
          <a:lstStyle>
            <a:lvl1pPr>
              <a:defRPr sz="4800" b="1" i="0" baseline="0">
                <a:solidFill>
                  <a:srgbClr val="3F7EA1"/>
                </a:solidFill>
                <a:latin typeface="Avenir Next LT Pro" panose="020F0502020204030204" pitchFamily="34" charset="0"/>
                <a:cs typeface="Avenir Next LT Pro" panose="020F0502020204030204" pitchFamily="34" charset="0"/>
              </a:defRPr>
            </a:lvl1pPr>
          </a:lstStyle>
          <a:p>
            <a:r>
              <a:rPr lang="en-US"/>
              <a:t>Title (Avenir Next LT Pro48pt)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7CA05CAE-0FA0-41FF-179B-B084B5CA831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75928" y="1376220"/>
            <a:ext cx="8754369" cy="42603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buNone/>
              <a:defRPr sz="2000" b="0" i="0">
                <a:latin typeface="Avenir Next LT Pro" panose="020B0504020202020204" pitchFamily="34" charset="77"/>
              </a:defRPr>
            </a:lvl1pPr>
          </a:lstStyle>
          <a:p>
            <a:pPr lvl="0"/>
            <a:r>
              <a:rPr lang="en-US"/>
              <a:t>Presenter (Avenir Next LT Pro Regular 22 pt)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AB5916BD-CCAE-0507-AE6B-671B9EDABD3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05829" y="3429000"/>
            <a:ext cx="6980342" cy="74841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 b="0" i="0">
                <a:latin typeface="Avenir Next LT Pro" panose="020B0504020202020204" pitchFamily="34" charset="77"/>
              </a:defRPr>
            </a:lvl1pPr>
          </a:lstStyle>
          <a:p>
            <a:pPr lvl="0"/>
            <a:r>
              <a:rPr lang="en-US"/>
              <a:t>To add a photo background, delete this box, then right-click and select “Format Background”.</a:t>
            </a:r>
          </a:p>
        </p:txBody>
      </p:sp>
    </p:spTree>
    <p:extLst>
      <p:ext uri="{BB962C8B-B14F-4D97-AF65-F5344CB8AC3E}">
        <p14:creationId xmlns:p14="http://schemas.microsoft.com/office/powerpoint/2010/main" val="269888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/Background Image - Option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FD38158-E1CE-00A3-D8B1-936E652D4BF9}"/>
              </a:ext>
            </a:extLst>
          </p:cNvPr>
          <p:cNvSpPr>
            <a:spLocks/>
          </p:cNvSpPr>
          <p:nvPr userDrawn="1"/>
        </p:nvSpPr>
        <p:spPr>
          <a:xfrm>
            <a:off x="0" y="4853355"/>
            <a:ext cx="12192000" cy="1560891"/>
          </a:xfrm>
          <a:prstGeom prst="rect">
            <a:avLst/>
          </a:prstGeom>
          <a:solidFill>
            <a:schemeClr val="bg1">
              <a:alpha val="90302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518D00A-B1C5-E736-BC4D-AACB4C601511}"/>
              </a:ext>
            </a:extLst>
          </p:cNvPr>
          <p:cNvCxnSpPr>
            <a:cxnSpLocks/>
          </p:cNvCxnSpPr>
          <p:nvPr userDrawn="1"/>
        </p:nvCxnSpPr>
        <p:spPr>
          <a:xfrm>
            <a:off x="3076295" y="5781676"/>
            <a:ext cx="8636093" cy="0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8" descr="Shape&#10;&#10;Description automatically generated with medium confidence">
            <a:extLst>
              <a:ext uri="{FF2B5EF4-FFF2-40B4-BE49-F238E27FC236}">
                <a16:creationId xmlns:a16="http://schemas.microsoft.com/office/drawing/2014/main" id="{25B66495-0635-D8E7-B68A-99EA2C222513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385" y="5080001"/>
            <a:ext cx="23923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9">
            <a:extLst>
              <a:ext uri="{FF2B5EF4-FFF2-40B4-BE49-F238E27FC236}">
                <a16:creationId xmlns:a16="http://schemas.microsoft.com/office/drawing/2014/main" id="{8B2422C4-534E-D2DC-275C-3C2CEC6491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75928" y="4853354"/>
            <a:ext cx="8754369" cy="902909"/>
          </a:xfrm>
          <a:prstGeom prst="rect">
            <a:avLst/>
          </a:prstGeom>
        </p:spPr>
        <p:txBody>
          <a:bodyPr lIns="0" rIns="0" anchor="b">
            <a:noAutofit/>
          </a:bodyPr>
          <a:lstStyle>
            <a:lvl1pPr>
              <a:defRPr sz="4800" b="1" i="0" baseline="0">
                <a:solidFill>
                  <a:srgbClr val="3F7EA1"/>
                </a:solidFill>
                <a:latin typeface="Avenir Next LT Pro" panose="020F0502020204030204" pitchFamily="34" charset="0"/>
                <a:cs typeface="Avenir Next LT Pro" panose="020F0502020204030204" pitchFamily="34" charset="0"/>
              </a:defRPr>
            </a:lvl1pPr>
          </a:lstStyle>
          <a:p>
            <a:r>
              <a:rPr lang="en-US"/>
              <a:t>Title (Avenir Next LT Pro48pt)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7CA05CAE-0FA0-41FF-179B-B084B5CA831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75928" y="5880984"/>
            <a:ext cx="8754369" cy="42603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buNone/>
              <a:defRPr sz="2000" b="0" i="0">
                <a:latin typeface="Avenir Next LT Pro" panose="020B0504020202020204" pitchFamily="34" charset="77"/>
              </a:defRPr>
            </a:lvl1pPr>
          </a:lstStyle>
          <a:p>
            <a:pPr lvl="0"/>
            <a:r>
              <a:rPr lang="en-US"/>
              <a:t>Presenter (Avenir Next LT Pro Regular 22 pt)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AB5916BD-CCAE-0507-AE6B-671B9EDABD3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05829" y="1855694"/>
            <a:ext cx="6980342" cy="74841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 b="0" i="0">
                <a:latin typeface="Avenir Next LT Pro" panose="020B0504020202020204" pitchFamily="34" charset="77"/>
              </a:defRPr>
            </a:lvl1pPr>
          </a:lstStyle>
          <a:p>
            <a:pPr lvl="0"/>
            <a:r>
              <a:rPr lang="en-US"/>
              <a:t>To add a photo background, delete this box, then right-click and select “Format Background”.</a:t>
            </a:r>
          </a:p>
        </p:txBody>
      </p:sp>
    </p:spTree>
    <p:extLst>
      <p:ext uri="{BB962C8B-B14F-4D97-AF65-F5344CB8AC3E}">
        <p14:creationId xmlns:p14="http://schemas.microsoft.com/office/powerpoint/2010/main" val="329669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BC26ABE-3050-6A2C-CEB5-E84EB8A21D96}"/>
              </a:ext>
            </a:extLst>
          </p:cNvPr>
          <p:cNvSpPr/>
          <p:nvPr userDrawn="1"/>
        </p:nvSpPr>
        <p:spPr>
          <a:xfrm>
            <a:off x="0" y="6518275"/>
            <a:ext cx="12192000" cy="33585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D3DB54D7-304C-BE46-7A58-938B2C31B94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75" y="5943600"/>
            <a:ext cx="1633538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EF5D563F-BB3D-DC77-F7CB-F6A1845EEE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907084"/>
          </a:xfrm>
        </p:spPr>
        <p:txBody>
          <a:bodyPr anchor="b"/>
          <a:lstStyle/>
          <a:p>
            <a:r>
              <a:rPr lang="en-US" altLang="en-US"/>
              <a:t>Title Headlines</a:t>
            </a:r>
            <a:br>
              <a:rPr lang="en-US" altLang="en-US"/>
            </a:br>
            <a:r>
              <a:rPr lang="en-US" altLang="en-US"/>
              <a:t>Two Line Title Here (Avenir Next LT Pro 32pt)</a:t>
            </a:r>
            <a:endParaRPr lang="en-US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F17F9BF4-5A1E-7EF4-DE2B-18ADD03C90B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1470991"/>
            <a:ext cx="10515599" cy="440303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="0" i="0" baseline="0">
                <a:solidFill>
                  <a:schemeClr val="tx1"/>
                </a:solidFill>
                <a:latin typeface="Avenir Next LT Pro" panose="020B0504020202020204" pitchFamily="34" charset="77"/>
              </a:defRPr>
            </a:lvl1pPr>
            <a:lvl2pPr marL="800100" indent="-342900">
              <a:buFont typeface="Arial" panose="020B0604020202020204" pitchFamily="34" charset="0"/>
              <a:buChar char="•"/>
              <a:defRPr lang="en-US" sz="2000" b="0" i="0" kern="1200" baseline="0" dirty="0" smtClean="0">
                <a:solidFill>
                  <a:schemeClr val="tx1"/>
                </a:solidFill>
                <a:latin typeface="Avenir Next LT Pro" panose="020B0504020202020204" pitchFamily="34" charset="77"/>
                <a:ea typeface="+mn-ea"/>
                <a:cs typeface="+mn-cs"/>
              </a:defRPr>
            </a:lvl2pPr>
            <a:lvl3pPr marL="1257300" indent="-342900">
              <a:buFont typeface="Arial" panose="020B0604020202020204" pitchFamily="34" charset="0"/>
              <a:buChar char="•"/>
              <a:defRPr sz="2000">
                <a:latin typeface="Avenir Next LT Pro" panose="020B0504020202020204" pitchFamily="34" charset="77"/>
              </a:defRPr>
            </a:lvl3pPr>
            <a:lvl4pPr>
              <a:defRPr sz="2000"/>
            </a:lvl4pPr>
            <a:lvl5pPr>
              <a:defRPr sz="2000" baseline="0"/>
            </a:lvl5pPr>
          </a:lstStyle>
          <a:p>
            <a:pPr lvl="0"/>
            <a:r>
              <a:rPr lang="en-US" altLang="en-US"/>
              <a:t>Bulleted List (Avenir Next LT Pro Regular 24pt)</a:t>
            </a:r>
          </a:p>
          <a:p>
            <a:pPr lvl="1"/>
            <a:r>
              <a:rPr lang="en-US" altLang="en-US"/>
              <a:t>Second level (Avenir Next LT Pro Regular 20pt)</a:t>
            </a:r>
          </a:p>
          <a:p>
            <a:pPr lvl="2"/>
            <a:r>
              <a:rPr lang="en-US" altLang="en-US"/>
              <a:t>Third level (Avenir Next LT Pro Regular 20pt)</a:t>
            </a:r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FD5F570A-85FC-981A-13B2-DC2DEA68D7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8113" y="6518275"/>
            <a:ext cx="547687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baseline="0"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D35F1CAE-12EE-E849-B19F-7F30DBE606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0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33DC472-0FA1-E485-E437-2474656D2038}"/>
              </a:ext>
            </a:extLst>
          </p:cNvPr>
          <p:cNvSpPr/>
          <p:nvPr userDrawn="1"/>
        </p:nvSpPr>
        <p:spPr>
          <a:xfrm>
            <a:off x="0" y="6518274"/>
            <a:ext cx="12192000" cy="3397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9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56F0B167-C3AB-0388-08A5-B3C3655769E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75" y="5943600"/>
            <a:ext cx="1633538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C1670DB6-271B-5651-A3E4-FD857DC862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907084"/>
          </a:xfrm>
        </p:spPr>
        <p:txBody>
          <a:bodyPr anchor="b"/>
          <a:lstStyle/>
          <a:p>
            <a:r>
              <a:rPr lang="en-US" altLang="en-US"/>
              <a:t>Title Headlines</a:t>
            </a:r>
            <a:br>
              <a:rPr lang="en-US" altLang="en-US"/>
            </a:br>
            <a:r>
              <a:rPr lang="en-US" altLang="en-US"/>
              <a:t>Two Line Title Here (Avenir Next LT Pro 32pt</a:t>
            </a:r>
            <a:endParaRPr lang="en-US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4DDB503B-407E-18B2-5AB3-7C2BEF2AD9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201" y="1470991"/>
            <a:ext cx="5140450" cy="440303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="0" i="0" baseline="0">
                <a:solidFill>
                  <a:schemeClr val="tx1"/>
                </a:solidFill>
                <a:latin typeface="Avenir Next LT Pro" panose="020B0504020202020204" pitchFamily="34" charset="77"/>
              </a:defRPr>
            </a:lvl1pPr>
            <a:lvl2pPr>
              <a:defRPr lang="en-US" sz="2000" b="0" i="0" kern="1200" baseline="0" dirty="0" smtClean="0">
                <a:solidFill>
                  <a:schemeClr val="tx1"/>
                </a:solidFill>
                <a:latin typeface="Avenir Next LT Pro" panose="020B0504020202020204" pitchFamily="34" charset="77"/>
                <a:ea typeface="+mn-ea"/>
                <a:cs typeface="+mn-cs"/>
              </a:defRPr>
            </a:lvl2pPr>
            <a:lvl3pPr>
              <a:defRPr sz="2000" b="0" i="0">
                <a:latin typeface="Avenir Next LT Pro" panose="020B0504020202020204" pitchFamily="34" charset="77"/>
              </a:defRPr>
            </a:lvl3pPr>
            <a:lvl4pPr>
              <a:defRPr sz="2000"/>
            </a:lvl4pPr>
            <a:lvl5pPr>
              <a:defRPr sz="2000" baseline="0"/>
            </a:lvl5pPr>
          </a:lstStyle>
          <a:p>
            <a:pPr lvl="0"/>
            <a:r>
              <a:rPr lang="en-US" altLang="en-US"/>
              <a:t>Bulleted List (Avenir Next LT Pro Regular 24pt)</a:t>
            </a:r>
          </a:p>
          <a:p>
            <a:pPr lvl="1"/>
            <a:r>
              <a:rPr lang="en-US" altLang="en-US"/>
              <a:t>Second level (Avenir Next LT Pro Regular 20pt)</a:t>
            </a:r>
          </a:p>
          <a:p>
            <a:pPr lvl="2"/>
            <a:r>
              <a:rPr lang="en-US" altLang="en-US"/>
              <a:t>Third level (Avenir Next LT Pro Regular 20pt)</a:t>
            </a:r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9B0BE653-BDF0-8893-C6C1-A26B701FC37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13348" y="1470991"/>
            <a:ext cx="5140451" cy="440303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ctr">
              <a:buNone/>
              <a:defRPr b="0" i="0">
                <a:latin typeface="Avenir Next LT Pro" panose="020B0504020202020204" pitchFamily="34" charset="77"/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49BCE2F1-0996-9F81-C20E-F50540CBE1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8113" y="6518275"/>
            <a:ext cx="547687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baseline="0"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D35F1CAE-12EE-E849-B19F-7F30DBE606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995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D7DDFAA-8DE5-0275-623E-5AF5136A3349}"/>
              </a:ext>
            </a:extLst>
          </p:cNvPr>
          <p:cNvSpPr/>
          <p:nvPr userDrawn="1"/>
        </p:nvSpPr>
        <p:spPr>
          <a:xfrm>
            <a:off x="0" y="6518274"/>
            <a:ext cx="12192000" cy="3397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1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FE29814A-45F9-6B42-E7EC-822818F6DC4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75" y="5943600"/>
            <a:ext cx="1633538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6466CCA2-96F2-3A60-16BE-FEBBCC5E7E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8113" y="6518275"/>
            <a:ext cx="547687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baseline="0"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D35F1CAE-12EE-E849-B19F-7F30DBE606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191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F0966D2B-D18B-FE3A-75B5-57A5B21C3C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Headlines</a:t>
            </a:r>
            <a:br>
              <a:rPr lang="en-US" altLang="en-US"/>
            </a:br>
            <a:r>
              <a:rPr lang="en-US" altLang="en-US"/>
              <a:t>Two Line Title Here (Avenir Next LT Pro 32pt)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FC9CBFCC-F890-F072-D060-543633D4B6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11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Bulleted List (Avenir Next LT Pro Regular 24pt)</a:t>
            </a:r>
          </a:p>
          <a:p>
            <a:pPr lvl="1"/>
            <a:r>
              <a:rPr lang="en-US" altLang="en-US"/>
              <a:t>Second level (Avenir Next LT Pro Regular 20pt)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/>
              <a:t>Third level (Avenir Next LT Pro Regular 20pt)</a:t>
            </a:r>
          </a:p>
        </p:txBody>
      </p:sp>
    </p:spTree>
    <p:extLst>
      <p:ext uri="{BB962C8B-B14F-4D97-AF65-F5344CB8AC3E}">
        <p14:creationId xmlns:p14="http://schemas.microsoft.com/office/powerpoint/2010/main" val="664429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60" r:id="rId3"/>
    <p:sldLayoutId id="2147483656" r:id="rId4"/>
    <p:sldLayoutId id="2147483652" r:id="rId5"/>
    <p:sldLayoutId id="2147483658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chemeClr val="accent1"/>
          </a:solidFill>
          <a:latin typeface="Avenir Next LT Pro" panose="020B0504020202020204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venir Next LT Pro" panose="020B0504020202020204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venir Next LT Pro" panose="020B0504020202020204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dnr.mo.gov/land-geology/soil-water-conservation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771E4-E4C8-26C8-4E05-56F9D367F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Missouri’s Targeted Watershed Projects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66E9F6-3607-5351-B2CA-A0782451541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sz="9600"/>
              <a:t>Using pilot programs, modeling, and alternative funding to further conservation goals in high priority areas</a:t>
            </a:r>
            <a:endParaRPr lang="en-US" sz="11200"/>
          </a:p>
          <a:p>
            <a:endParaRPr lang="en-US" sz="11200"/>
          </a:p>
          <a:p>
            <a:endParaRPr lang="en-US" sz="11200"/>
          </a:p>
          <a:p>
            <a:pPr lvl="0">
              <a:defRPr/>
            </a:pPr>
            <a:r>
              <a:rPr lang="en-US" sz="11200">
                <a:solidFill>
                  <a:srgbClr val="000000"/>
                </a:solidFill>
              </a:rPr>
              <a:t>NASCA Annual Meeting</a:t>
            </a:r>
          </a:p>
          <a:p>
            <a:pPr lvl="0">
              <a:defRPr/>
            </a:pPr>
            <a:r>
              <a:rPr lang="en-US" sz="11200">
                <a:solidFill>
                  <a:srgbClr val="000000"/>
                </a:solidFill>
              </a:rPr>
              <a:t>Oct, 28 2025</a:t>
            </a:r>
          </a:p>
          <a:p>
            <a:pPr lvl="0">
              <a:defRPr/>
            </a:pPr>
            <a:r>
              <a:rPr lang="en-US" sz="11200">
                <a:solidFill>
                  <a:srgbClr val="000000"/>
                </a:solidFill>
              </a:rPr>
              <a:t>Fort Worth, Texas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245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840407-934D-17E6-F497-3F1E9D5FEE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CC543-ECBE-28B8-E2CD-A5ECFC277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Program Overview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6D09BA-F363-483B-FDC3-3CDC7D2F0DE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$50 million annual cost-share program</a:t>
            </a:r>
          </a:p>
          <a:p>
            <a:r>
              <a:rPr lang="en-US"/>
              <a:t>6,000+ contracts</a:t>
            </a:r>
          </a:p>
          <a:p>
            <a:r>
              <a:rPr lang="en-US"/>
              <a:t>55 available “practices”</a:t>
            </a:r>
          </a:p>
          <a:p>
            <a:r>
              <a:rPr lang="en-US"/>
              <a:t>114 SWCDs</a:t>
            </a:r>
          </a:p>
          <a:p>
            <a:r>
              <a:rPr lang="en-US"/>
              <a:t>65+ 8-digit, and nearly 2,000 12-digit HUCS</a:t>
            </a:r>
          </a:p>
          <a:p>
            <a:r>
              <a:rPr lang="en-US"/>
              <a:t>Historically we only track tons of soil saved for practices in the SGE resource concern (29% of total available)</a:t>
            </a:r>
          </a:p>
          <a:p>
            <a:r>
              <a:rPr lang="en-US"/>
              <a:t>Highly diverse state in terms of topography, soils, geology, agriculture, and associated water quality problems.</a:t>
            </a:r>
          </a:p>
        </p:txBody>
      </p:sp>
    </p:spTree>
    <p:extLst>
      <p:ext uri="{BB962C8B-B14F-4D97-AF65-F5344CB8AC3E}">
        <p14:creationId xmlns:p14="http://schemas.microsoft.com/office/powerpoint/2010/main" val="25592979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p&#10;&#10;AI-generated content may be incorrect.">
            <a:extLst>
              <a:ext uri="{FF2B5EF4-FFF2-40B4-BE49-F238E27FC236}">
                <a16:creationId xmlns:a16="http://schemas.microsoft.com/office/drawing/2014/main" id="{B8D5E434-CC1C-7DF7-F9F7-7B41462822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8470" y="0"/>
            <a:ext cx="8467805" cy="6543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7416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41035" y="1451294"/>
            <a:ext cx="4750965" cy="4303080"/>
            <a:chOff x="7566870" y="1487408"/>
            <a:chExt cx="4750965" cy="4303080"/>
          </a:xfrm>
        </p:grpSpPr>
        <p:grpSp>
          <p:nvGrpSpPr>
            <p:cNvPr id="6" name="Group 5"/>
            <p:cNvGrpSpPr/>
            <p:nvPr/>
          </p:nvGrpSpPr>
          <p:grpSpPr>
            <a:xfrm>
              <a:off x="7566870" y="1649715"/>
              <a:ext cx="4750965" cy="4140773"/>
              <a:chOff x="7721473" y="765499"/>
              <a:chExt cx="4228443" cy="3657128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7721473" y="765499"/>
                <a:ext cx="4228443" cy="3256755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 rotWithShape="1">
              <a:blip r:embed="rId3"/>
              <a:srcRect t="4235" r="13501" b="7078"/>
              <a:stretch/>
            </p:blipFill>
            <p:spPr>
              <a:xfrm>
                <a:off x="9264966" y="2426048"/>
                <a:ext cx="2476226" cy="1996579"/>
              </a:xfrm>
              <a:prstGeom prst="rect">
                <a:avLst/>
              </a:prstGeom>
              <a:ln w="19050">
                <a:solidFill>
                  <a:schemeClr val="tx1"/>
                </a:solidFill>
              </a:ln>
            </p:spPr>
          </p:pic>
        </p:grpSp>
        <p:sp>
          <p:nvSpPr>
            <p:cNvPr id="7" name="TextBox 6"/>
            <p:cNvSpPr txBox="1"/>
            <p:nvPr/>
          </p:nvSpPr>
          <p:spPr>
            <a:xfrm>
              <a:off x="8271545" y="1487408"/>
              <a:ext cx="27466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43433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rPr>
                <a:t>Lower Grand Watershed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Lower Grand Targeted Cost-share Pilot</a:t>
            </a:r>
            <a:br>
              <a:rPr lang="en-US"/>
            </a:b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77068" y="1820625"/>
            <a:ext cx="8347483" cy="4403035"/>
          </a:xfrm>
        </p:spPr>
        <p:txBody>
          <a:bodyPr>
            <a:normAutofit/>
          </a:bodyPr>
          <a:lstStyle/>
          <a:p>
            <a:r>
              <a:rPr lang="en-US"/>
              <a:t>Two HUC12 watersheds in northern Missouri were selected for a targeted cost-share pilot initiative</a:t>
            </a:r>
          </a:p>
          <a:p>
            <a:pPr lvl="1"/>
            <a:r>
              <a:rPr lang="en-US"/>
              <a:t>Selected streams are 303(d) listed with a long history of bank erosion, sedimentation, and nutrient/nonpoint contaminants</a:t>
            </a:r>
          </a:p>
          <a:p>
            <a:r>
              <a:rPr lang="en-US"/>
              <a:t>Monitoring and modeling are being conducted for both chosen watersheds by USGS and Program Staff</a:t>
            </a:r>
          </a:p>
          <a:p>
            <a:pPr lvl="1"/>
            <a:r>
              <a:rPr lang="en-US"/>
              <a:t>Water-quality and hydrologic data from six USGS surface-water monitoring sites located in selected streams </a:t>
            </a:r>
          </a:p>
          <a:p>
            <a:pPr lvl="1"/>
            <a:r>
              <a:rPr lang="en-US"/>
              <a:t>Program staff modeling of nutrient and sediment reductions based on installed practices </a:t>
            </a:r>
          </a:p>
          <a:p>
            <a:endParaRPr lang="en-US"/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2789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Lower Grand Targeted Cost-share Pilot</a:t>
            </a:r>
            <a:br>
              <a:rPr lang="en-US"/>
            </a:b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700703" y="1470991"/>
            <a:ext cx="7126226" cy="4403035"/>
          </a:xfrm>
        </p:spPr>
        <p:txBody>
          <a:bodyPr>
            <a:normAutofit lnSpcReduction="10000"/>
          </a:bodyPr>
          <a:lstStyle/>
          <a:p>
            <a:pPr lvl="0"/>
            <a:r>
              <a:rPr lang="en-US">
                <a:solidFill>
                  <a:srgbClr val="343433"/>
                </a:solidFill>
              </a:rPr>
              <a:t>Practices offered at 90% cost-share</a:t>
            </a:r>
          </a:p>
          <a:p>
            <a:pPr lvl="1"/>
            <a:r>
              <a:rPr lang="en-US">
                <a:solidFill>
                  <a:srgbClr val="343433"/>
                </a:solidFill>
              </a:rPr>
              <a:t>Promoting practices not conventionally utilized within the watershed</a:t>
            </a:r>
          </a:p>
          <a:p>
            <a:pPr lvl="1"/>
            <a:r>
              <a:rPr lang="en-US">
                <a:solidFill>
                  <a:srgbClr val="343433"/>
                </a:solidFill>
              </a:rPr>
              <a:t>Selected practices that provide the most significant reductions of sediment and nutrients</a:t>
            </a:r>
          </a:p>
          <a:p>
            <a:pPr lvl="1"/>
            <a:r>
              <a:rPr lang="en-US">
                <a:solidFill>
                  <a:srgbClr val="343433"/>
                </a:solidFill>
              </a:rPr>
              <a:t>Pilot began in September of FY24</a:t>
            </a:r>
          </a:p>
          <a:p>
            <a:pPr lvl="1"/>
            <a:r>
              <a:rPr lang="en-US">
                <a:solidFill>
                  <a:srgbClr val="343433"/>
                </a:solidFill>
              </a:rPr>
              <a:t>Currently runs through the end of FY26 </a:t>
            </a:r>
          </a:p>
          <a:p>
            <a:r>
              <a:rPr lang="en-US"/>
              <a:t>Twenty-nine practices completed or currently in-progress for a total of $358,471</a:t>
            </a:r>
          </a:p>
          <a:p>
            <a:pPr lvl="1"/>
            <a:r>
              <a:rPr lang="en-US"/>
              <a:t>13 - WQ10</a:t>
            </a:r>
          </a:p>
          <a:p>
            <a:pPr lvl="1"/>
            <a:r>
              <a:rPr lang="en-US"/>
              <a:t>12 - DWC-01		</a:t>
            </a:r>
          </a:p>
          <a:p>
            <a:pPr lvl="1"/>
            <a:r>
              <a:rPr lang="en-US"/>
              <a:t>3 - N472	</a:t>
            </a:r>
          </a:p>
          <a:p>
            <a:pPr lvl="1"/>
            <a:r>
              <a:rPr lang="en-US"/>
              <a:t>1 - DSL-01	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0825" y="1470991"/>
            <a:ext cx="3651333" cy="3584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8236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0C205-777B-9D87-274C-C48618FCC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5402"/>
          </a:xfrm>
        </p:spPr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Gulf Hypoxia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11830D-D47F-C3CE-4192-6677E2367A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1" y="1470991"/>
            <a:ext cx="7382522" cy="4403035"/>
          </a:xfrm>
        </p:spPr>
        <p:txBody>
          <a:bodyPr>
            <a:normAutofit/>
          </a:bodyPr>
          <a:lstStyle/>
          <a:p>
            <a:r>
              <a:rPr lang="en-US"/>
              <a:t>Gulf Hypoxia Task Force Grant from EPA </a:t>
            </a:r>
          </a:p>
          <a:p>
            <a:pPr lvl="1"/>
            <a:r>
              <a:rPr lang="en-US"/>
              <a:t>Two Stage Ditch</a:t>
            </a:r>
          </a:p>
          <a:p>
            <a:pPr lvl="2"/>
            <a:r>
              <a:rPr lang="en-US"/>
              <a:t>Southeast MO</a:t>
            </a:r>
          </a:p>
          <a:p>
            <a:pPr lvl="2"/>
            <a:r>
              <a:rPr lang="en-US"/>
              <a:t>Evaluate water quality benefits and ditch stabilization</a:t>
            </a:r>
          </a:p>
          <a:p>
            <a:pPr lvl="2"/>
            <a:endParaRPr lang="en-US"/>
          </a:p>
          <a:p>
            <a:pPr lvl="1"/>
            <a:r>
              <a:rPr lang="en-US"/>
              <a:t>Filter strips and field borders</a:t>
            </a:r>
          </a:p>
          <a:p>
            <a:pPr lvl="2"/>
            <a:r>
              <a:rPr lang="en-US"/>
              <a:t>Lower Grand Watershed – Northcentral MO</a:t>
            </a:r>
          </a:p>
          <a:p>
            <a:pPr lvl="2"/>
            <a:r>
              <a:rPr lang="en-US"/>
              <a:t>Adjustment to OPI to increase utilization</a:t>
            </a:r>
          </a:p>
          <a:p>
            <a:pPr lvl="2"/>
            <a:endParaRPr lang="en-US"/>
          </a:p>
          <a:p>
            <a:pPr lvl="1"/>
            <a:r>
              <a:rPr lang="en-US"/>
              <a:t>Blind inlets for terrace systems statewide</a:t>
            </a:r>
          </a:p>
          <a:p>
            <a:pPr lvl="2"/>
            <a:r>
              <a:rPr lang="en-US"/>
              <a:t>Additionally doing a research project with Mizzou on water quality benefits and costs</a:t>
            </a:r>
          </a:p>
          <a:p>
            <a:pPr marL="914400" lvl="2" indent="0">
              <a:buNone/>
            </a:pPr>
            <a:endParaRPr lang="en-US"/>
          </a:p>
        </p:txBody>
      </p:sp>
      <p:pic>
        <p:nvPicPr>
          <p:cNvPr id="1028" name="Picture 4" descr="coarse material of blind inlet installation">
            <a:extLst>
              <a:ext uri="{FF2B5EF4-FFF2-40B4-BE49-F238E27FC236}">
                <a16:creationId xmlns:a16="http://schemas.microsoft.com/office/drawing/2014/main" id="{3BF3B6C9-81F5-2C6D-1766-92911311B8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5574" y="2939845"/>
            <a:ext cx="3372464" cy="2934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Two-Stage Ditch – Agricultural Drainage Management Coalition">
            <a:extLst>
              <a:ext uri="{FF2B5EF4-FFF2-40B4-BE49-F238E27FC236}">
                <a16:creationId xmlns:a16="http://schemas.microsoft.com/office/drawing/2014/main" id="{F3FEED6E-047D-B51F-8C12-C072099F1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5574" y="73820"/>
            <a:ext cx="3612125" cy="2595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65430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NLR Modeling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>
                <a:latin typeface="Avenir Next LT Pro"/>
              </a:rPr>
              <a:t>The SWCP invested in a position focused on NLR modeling with the goals of: </a:t>
            </a:r>
            <a:endParaRPr lang="en-US"/>
          </a:p>
          <a:p>
            <a:pPr lvl="1"/>
            <a:r>
              <a:rPr lang="en-US"/>
              <a:t>Better communicating the benefits of the PSWST</a:t>
            </a:r>
          </a:p>
          <a:p>
            <a:pPr lvl="1"/>
            <a:r>
              <a:rPr lang="en-US"/>
              <a:t>Determine the best, most efficient practices for a given scenario</a:t>
            </a:r>
          </a:p>
          <a:p>
            <a:pPr lvl="1"/>
            <a:r>
              <a:rPr lang="en-US"/>
              <a:t>Support the states Nutrient Loss Reduction Strategy</a:t>
            </a:r>
          </a:p>
          <a:p>
            <a:r>
              <a:rPr lang="en-US"/>
              <a:t>Cost-share conservation practices are modeled to determine potential water quality benefits of these practices beyond the soil savings currently tracked</a:t>
            </a:r>
          </a:p>
          <a:p>
            <a:pPr lvl="1"/>
            <a:r>
              <a:rPr lang="en-US"/>
              <a:t>EPA’s PLET model </a:t>
            </a:r>
          </a:p>
          <a:p>
            <a:r>
              <a:rPr lang="en-US"/>
              <a:t>Purpose is to provide CALCULATED estimates of reduction in the following:</a:t>
            </a:r>
          </a:p>
          <a:p>
            <a:pPr lvl="1"/>
            <a:r>
              <a:rPr lang="en-US"/>
              <a:t>Nitrogen</a:t>
            </a:r>
          </a:p>
          <a:p>
            <a:pPr lvl="1"/>
            <a:r>
              <a:rPr lang="en-US"/>
              <a:t>Phosphorus</a:t>
            </a:r>
          </a:p>
          <a:p>
            <a:pPr lvl="1"/>
            <a:r>
              <a:rPr lang="en-US"/>
              <a:t>Sediment</a:t>
            </a:r>
          </a:p>
          <a:p>
            <a:pPr lvl="1"/>
            <a:r>
              <a:rPr lang="en-US"/>
              <a:t>Biological Oxygen Demand (BOD)</a:t>
            </a:r>
          </a:p>
          <a:p>
            <a:r>
              <a:rPr lang="en-US"/>
              <a:t>Focused first on Targeted Project Watersheds (HUC 12)</a:t>
            </a:r>
          </a:p>
          <a:p>
            <a:pPr marL="457200" lvl="1" indent="0">
              <a:buNone/>
            </a:pP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1936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18645"/>
          </a:xfrm>
        </p:spPr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Compilation of Previous Modeling performed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78675" y="792482"/>
          <a:ext cx="11713030" cy="5717447"/>
        </p:xfrm>
        <a:graphic>
          <a:graphicData uri="http://schemas.openxmlformats.org/drawingml/2006/table">
            <a:tbl>
              <a:tblPr/>
              <a:tblGrid>
                <a:gridCol w="2182275">
                  <a:extLst>
                    <a:ext uri="{9D8B030D-6E8A-4147-A177-3AD203B41FA5}">
                      <a16:colId xmlns:a16="http://schemas.microsoft.com/office/drawing/2014/main" val="1293009674"/>
                    </a:ext>
                  </a:extLst>
                </a:gridCol>
                <a:gridCol w="1033241">
                  <a:extLst>
                    <a:ext uri="{9D8B030D-6E8A-4147-A177-3AD203B41FA5}">
                      <a16:colId xmlns:a16="http://schemas.microsoft.com/office/drawing/2014/main" val="3587447368"/>
                    </a:ext>
                  </a:extLst>
                </a:gridCol>
                <a:gridCol w="961982">
                  <a:extLst>
                    <a:ext uri="{9D8B030D-6E8A-4147-A177-3AD203B41FA5}">
                      <a16:colId xmlns:a16="http://schemas.microsoft.com/office/drawing/2014/main" val="3311253275"/>
                    </a:ext>
                  </a:extLst>
                </a:gridCol>
                <a:gridCol w="905803">
                  <a:extLst>
                    <a:ext uri="{9D8B030D-6E8A-4147-A177-3AD203B41FA5}">
                      <a16:colId xmlns:a16="http://schemas.microsoft.com/office/drawing/2014/main" val="2419989408"/>
                    </a:ext>
                  </a:extLst>
                </a:gridCol>
                <a:gridCol w="949291">
                  <a:extLst>
                    <a:ext uri="{9D8B030D-6E8A-4147-A177-3AD203B41FA5}">
                      <a16:colId xmlns:a16="http://schemas.microsoft.com/office/drawing/2014/main" val="574243350"/>
                    </a:ext>
                  </a:extLst>
                </a:gridCol>
                <a:gridCol w="1286137">
                  <a:extLst>
                    <a:ext uri="{9D8B030D-6E8A-4147-A177-3AD203B41FA5}">
                      <a16:colId xmlns:a16="http://schemas.microsoft.com/office/drawing/2014/main" val="4173478014"/>
                    </a:ext>
                  </a:extLst>
                </a:gridCol>
                <a:gridCol w="1472723">
                  <a:extLst>
                    <a:ext uri="{9D8B030D-6E8A-4147-A177-3AD203B41FA5}">
                      <a16:colId xmlns:a16="http://schemas.microsoft.com/office/drawing/2014/main" val="2451199946"/>
                    </a:ext>
                  </a:extLst>
                </a:gridCol>
                <a:gridCol w="1558768">
                  <a:extLst>
                    <a:ext uri="{9D8B030D-6E8A-4147-A177-3AD203B41FA5}">
                      <a16:colId xmlns:a16="http://schemas.microsoft.com/office/drawing/2014/main" val="427960676"/>
                    </a:ext>
                  </a:extLst>
                </a:gridCol>
                <a:gridCol w="1362810">
                  <a:extLst>
                    <a:ext uri="{9D8B030D-6E8A-4147-A177-3AD203B41FA5}">
                      <a16:colId xmlns:a16="http://schemas.microsoft.com/office/drawing/2014/main" val="1856287085"/>
                    </a:ext>
                  </a:extLst>
                </a:gridCol>
              </a:tblGrid>
              <a:tr h="155860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Type of practice</a:t>
                      </a:r>
                    </a:p>
                  </a:txBody>
                  <a:tcPr marL="6258" marR="6258" marT="62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 Reduction (lbs/year) AVERAGE PER ACRE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 Reduction (lbs/year)  AVERAGE PER ACRE</a:t>
                      </a:r>
                    </a:p>
                  </a:txBody>
                  <a:tcPr marL="6258" marR="6258" marT="62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Sediment Reduction (tons/year)  AVERAGE PER ACRE</a:t>
                      </a:r>
                    </a:p>
                  </a:txBody>
                  <a:tcPr marL="6258" marR="6258" marT="62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2014-2024 C-S # Contracts</a:t>
                      </a:r>
                    </a:p>
                  </a:txBody>
                  <a:tcPr marL="6258" marR="6258" marT="62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2014-2024 Acres served</a:t>
                      </a:r>
                    </a:p>
                  </a:txBody>
                  <a:tcPr marL="6258" marR="6258" marT="62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 Reduction (lbs/year) </a:t>
                      </a:r>
                    </a:p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STATEWIDE </a:t>
                      </a:r>
                    </a:p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(based on per acre FY2014-2024)</a:t>
                      </a:r>
                    </a:p>
                  </a:txBody>
                  <a:tcPr marL="6258" marR="6258" marT="62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 Reduction (lbs/year) STATEWIDE </a:t>
                      </a:r>
                    </a:p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(based on per acre FY2014-2024)</a:t>
                      </a:r>
                    </a:p>
                  </a:txBody>
                  <a:tcPr marL="6258" marR="6258" marT="62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Sediment Reduction (tons/year)  STATEWIDE </a:t>
                      </a:r>
                    </a:p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(based on per acre FY2014-2024)</a:t>
                      </a:r>
                    </a:p>
                  </a:txBody>
                  <a:tcPr marL="6258" marR="6258" marT="62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503094"/>
                  </a:ext>
                </a:extLst>
              </a:tr>
              <a:tr h="31048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Cover Crop Total</a:t>
                      </a:r>
                    </a:p>
                  </a:txBody>
                  <a:tcPr marL="6258" marR="6258" marT="62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5.22</a:t>
                      </a:r>
                    </a:p>
                  </a:txBody>
                  <a:tcPr marL="6258" marR="6258" marT="62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1.38</a:t>
                      </a:r>
                    </a:p>
                  </a:txBody>
                  <a:tcPr marL="6258" marR="6258" marT="62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0.50</a:t>
                      </a:r>
                    </a:p>
                  </a:txBody>
                  <a:tcPr marL="6258" marR="6258" marT="625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21,922 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1,400,040 </a:t>
                      </a:r>
                    </a:p>
                  </a:txBody>
                  <a:tcPr marL="6258" marR="6258" marT="625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7,310,620.8 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1,928,393.3 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693,393.1 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315420"/>
                  </a:ext>
                </a:extLst>
              </a:tr>
              <a:tr h="31048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DSL-01 Total</a:t>
                      </a:r>
                    </a:p>
                  </a:txBody>
                  <a:tcPr marL="6258" marR="6258" marT="62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1.06</a:t>
                      </a:r>
                    </a:p>
                  </a:txBody>
                  <a:tcPr marL="6258" marR="6258" marT="62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0.07</a:t>
                      </a:r>
                    </a:p>
                  </a:txBody>
                  <a:tcPr marL="6258" marR="6258" marT="62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6258" marR="6258" marT="625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4,379 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113,851 </a:t>
                      </a:r>
                    </a:p>
                  </a:txBody>
                  <a:tcPr marL="6258" marR="6258" marT="625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120,226.8 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7,481.6 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-   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6253831"/>
                  </a:ext>
                </a:extLst>
              </a:tr>
              <a:tr h="31048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DSL-11 Total</a:t>
                      </a:r>
                    </a:p>
                  </a:txBody>
                  <a:tcPr marL="6258" marR="6258" marT="62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1.93</a:t>
                      </a:r>
                    </a:p>
                  </a:txBody>
                  <a:tcPr marL="6258" marR="6258" marT="62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0.33</a:t>
                      </a:r>
                    </a:p>
                  </a:txBody>
                  <a:tcPr marL="6258" marR="6258" marT="62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0.11</a:t>
                      </a:r>
                    </a:p>
                  </a:txBody>
                  <a:tcPr marL="6258" marR="6258" marT="625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296 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550 </a:t>
                      </a:r>
                    </a:p>
                  </a:txBody>
                  <a:tcPr marL="6258" marR="6258" marT="625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1,060.6 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180.7 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62.8 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5008473"/>
                  </a:ext>
                </a:extLst>
              </a:tr>
              <a:tr h="31048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DSP-02/DSL-02 Total</a:t>
                      </a:r>
                    </a:p>
                  </a:txBody>
                  <a:tcPr marL="6258" marR="6258" marT="62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1.43</a:t>
                      </a:r>
                    </a:p>
                  </a:txBody>
                  <a:tcPr marL="6258" marR="6258" marT="62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0.09</a:t>
                      </a:r>
                    </a:p>
                  </a:txBody>
                  <a:tcPr marL="6258" marR="6258" marT="62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6258" marR="6258" marT="625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1,757 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49,610 </a:t>
                      </a:r>
                    </a:p>
                  </a:txBody>
                  <a:tcPr marL="6258" marR="6258" marT="625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71,168.2 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4,420.4 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-   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0756289"/>
                  </a:ext>
                </a:extLst>
              </a:tr>
              <a:tr h="31048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Fld</a:t>
                      </a: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Border Total</a:t>
                      </a:r>
                    </a:p>
                  </a:txBody>
                  <a:tcPr marL="6258" marR="6258" marT="62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6.10</a:t>
                      </a:r>
                    </a:p>
                  </a:txBody>
                  <a:tcPr marL="6258" marR="6258" marT="62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1.35</a:t>
                      </a:r>
                    </a:p>
                  </a:txBody>
                  <a:tcPr marL="6258" marR="6258" marT="62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0.47</a:t>
                      </a:r>
                    </a:p>
                  </a:txBody>
                  <a:tcPr marL="6258" marR="6258" marT="625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160 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6,872 </a:t>
                      </a:r>
                    </a:p>
                  </a:txBody>
                  <a:tcPr marL="6258" marR="6258" marT="625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41,922.3 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9,272.1 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3,257.3 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4298874"/>
                  </a:ext>
                </a:extLst>
              </a:tr>
              <a:tr h="31048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N410 Total</a:t>
                      </a:r>
                    </a:p>
                  </a:txBody>
                  <a:tcPr marL="6258" marR="6258" marT="62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3.08</a:t>
                      </a:r>
                    </a:p>
                  </a:txBody>
                  <a:tcPr marL="6258" marR="6258" marT="62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0.73</a:t>
                      </a:r>
                    </a:p>
                  </a:txBody>
                  <a:tcPr marL="6258" marR="6258" marT="62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0.24</a:t>
                      </a:r>
                    </a:p>
                  </a:txBody>
                  <a:tcPr marL="6258" marR="6258" marT="625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4,057 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223,067 </a:t>
                      </a:r>
                    </a:p>
                  </a:txBody>
                  <a:tcPr marL="6258" marR="6258" marT="625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687,788.4 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163,244.1 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54,414.7 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119933"/>
                  </a:ext>
                </a:extLst>
              </a:tr>
              <a:tr h="31048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N472 Total</a:t>
                      </a:r>
                    </a:p>
                  </a:txBody>
                  <a:tcPr marL="6258" marR="6258" marT="62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8.01</a:t>
                      </a:r>
                    </a:p>
                  </a:txBody>
                  <a:tcPr marL="6258" marR="6258" marT="62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1.47</a:t>
                      </a:r>
                    </a:p>
                  </a:txBody>
                  <a:tcPr marL="6258" marR="6258" marT="62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0.53</a:t>
                      </a:r>
                    </a:p>
                  </a:txBody>
                  <a:tcPr marL="6258" marR="6258" marT="625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2,324 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62,917 </a:t>
                      </a:r>
                    </a:p>
                  </a:txBody>
                  <a:tcPr marL="6258" marR="6258" marT="625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504,210.8 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92,408.8 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33,564.9 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4757595"/>
                  </a:ext>
                </a:extLst>
              </a:tr>
              <a:tr h="31048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Pond Total</a:t>
                      </a:r>
                    </a:p>
                  </a:txBody>
                  <a:tcPr marL="6258" marR="6258" marT="62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3.62</a:t>
                      </a:r>
                    </a:p>
                  </a:txBody>
                  <a:tcPr marL="6258" marR="6258" marT="62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0.57</a:t>
                      </a:r>
                    </a:p>
                  </a:txBody>
                  <a:tcPr marL="6258" marR="6258" marT="62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0.21</a:t>
                      </a:r>
                    </a:p>
                  </a:txBody>
                  <a:tcPr marL="6258" marR="6258" marT="625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2,784 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53,084 </a:t>
                      </a:r>
                    </a:p>
                  </a:txBody>
                  <a:tcPr marL="6258" marR="6258" marT="625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192,243.3 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30,123.2 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11,251.0 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8342808"/>
                  </a:ext>
                </a:extLst>
              </a:tr>
              <a:tr h="31048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Terrace Total</a:t>
                      </a:r>
                    </a:p>
                  </a:txBody>
                  <a:tcPr marL="6258" marR="6258" marT="62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3.50</a:t>
                      </a:r>
                    </a:p>
                  </a:txBody>
                  <a:tcPr marL="6258" marR="6258" marT="62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1.04</a:t>
                      </a:r>
                    </a:p>
                  </a:txBody>
                  <a:tcPr marL="6258" marR="6258" marT="62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0.39</a:t>
                      </a:r>
                    </a:p>
                  </a:txBody>
                  <a:tcPr marL="6258" marR="6258" marT="625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9,760 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166,111 </a:t>
                      </a:r>
                    </a:p>
                  </a:txBody>
                  <a:tcPr marL="6258" marR="6258" marT="625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580,559.1 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172,313.4 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64,585.7 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0975917"/>
                  </a:ext>
                </a:extLst>
              </a:tr>
              <a:tr h="31048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WASCoB Total</a:t>
                      </a:r>
                    </a:p>
                  </a:txBody>
                  <a:tcPr marL="6258" marR="6258" marT="62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6.20</a:t>
                      </a:r>
                    </a:p>
                  </a:txBody>
                  <a:tcPr marL="6258" marR="6258" marT="62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0.94</a:t>
                      </a:r>
                    </a:p>
                  </a:txBody>
                  <a:tcPr marL="6258" marR="6258" marT="62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0.30</a:t>
                      </a:r>
                    </a:p>
                  </a:txBody>
                  <a:tcPr marL="6258" marR="6258" marT="625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2,878 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33,922 </a:t>
                      </a:r>
                    </a:p>
                  </a:txBody>
                  <a:tcPr marL="6258" marR="6258" marT="625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210,217.1 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31,814.2 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10,030.8 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32528"/>
                  </a:ext>
                </a:extLst>
              </a:tr>
              <a:tr h="31048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Waterway Total</a:t>
                      </a:r>
                    </a:p>
                  </a:txBody>
                  <a:tcPr marL="6258" marR="6258" marT="62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2.98</a:t>
                      </a:r>
                    </a:p>
                  </a:txBody>
                  <a:tcPr marL="6258" marR="6258" marT="62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0.87</a:t>
                      </a:r>
                    </a:p>
                  </a:txBody>
                  <a:tcPr marL="6258" marR="6258" marT="62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0.32</a:t>
                      </a:r>
                    </a:p>
                  </a:txBody>
                  <a:tcPr marL="6258" marR="6258" marT="625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3,635 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120,322 </a:t>
                      </a:r>
                    </a:p>
                  </a:txBody>
                  <a:tcPr marL="6258" marR="6258" marT="625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358,419.8 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104,338.9 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38,471.5 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7752213"/>
                  </a:ext>
                </a:extLst>
              </a:tr>
              <a:tr h="42835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WQ10 (Use Excl + Stream Protect) Total</a:t>
                      </a:r>
                    </a:p>
                  </a:txBody>
                  <a:tcPr marL="6258" marR="6258" marT="62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5.85</a:t>
                      </a:r>
                    </a:p>
                  </a:txBody>
                  <a:tcPr marL="6258" marR="6258" marT="62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0.69</a:t>
                      </a:r>
                    </a:p>
                  </a:txBody>
                  <a:tcPr marL="6258" marR="6258" marT="62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0.30</a:t>
                      </a:r>
                    </a:p>
                  </a:txBody>
                  <a:tcPr marL="6258" marR="6258" marT="625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964 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8,135 </a:t>
                      </a:r>
                    </a:p>
                  </a:txBody>
                  <a:tcPr marL="6258" marR="6258" marT="625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47,577.3 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5,600.0 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2,408.2 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0319946"/>
                  </a:ext>
                </a:extLst>
              </a:tr>
              <a:tr h="31048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Grand Total</a:t>
                      </a:r>
                    </a:p>
                  </a:txBody>
                  <a:tcPr marL="6258" marR="6258" marT="62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234.08</a:t>
                      </a:r>
                    </a:p>
                  </a:txBody>
                  <a:tcPr marL="6258" marR="6258" marT="62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61.76</a:t>
                      </a:r>
                    </a:p>
                  </a:txBody>
                  <a:tcPr marL="6258" marR="6258" marT="62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0.47</a:t>
                      </a:r>
                    </a:p>
                  </a:txBody>
                  <a:tcPr marL="6258" marR="6258" marT="625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54,916 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2,238,481 </a:t>
                      </a:r>
                    </a:p>
                  </a:txBody>
                  <a:tcPr marL="6258" marR="6258" marT="625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10,126,014.4 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2,549,590.8 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911,440.1 </a:t>
                      </a:r>
                    </a:p>
                  </a:txBody>
                  <a:tcPr marL="6258" marR="6258" marT="62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01422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4193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/>
          <p:cNvSpPr txBox="1">
            <a:spLocks/>
          </p:cNvSpPr>
          <p:nvPr/>
        </p:nvSpPr>
        <p:spPr>
          <a:xfrm>
            <a:off x="683581" y="497150"/>
            <a:ext cx="10970863" cy="503912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venir Next LT Pro" panose="020B0504020202020204" pitchFamily="34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venir Next LT Pro" panose="020B0504020202020204" pitchFamily="34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800"/>
              <a:t>More Information: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800">
                <a:hlinkClick r:id="rId2"/>
              </a:rPr>
              <a:t>https://dnr.mo.gov/land-geology/soil-water-conservation</a:t>
            </a:r>
            <a:endParaRPr lang="en-US" sz="2800"/>
          </a:p>
          <a:p>
            <a:pPr marL="0" indent="0">
              <a:buFont typeface="Arial" panose="020B0604020202020204" pitchFamily="34" charset="0"/>
              <a:buNone/>
            </a:pPr>
            <a:endParaRPr lang="en-US" sz="280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800"/>
              <a:t>	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800"/>
          </a:p>
          <a:p>
            <a:pPr marL="0" indent="0">
              <a:buFont typeface="Arial" panose="020B0604020202020204" pitchFamily="34" charset="0"/>
              <a:buNone/>
            </a:pPr>
            <a:endParaRPr lang="en-US" sz="28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1A1EDE-EAC4-C6BE-E91B-9A07EB84CC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8353" y="3113816"/>
            <a:ext cx="3421318" cy="2982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051857"/>
      </p:ext>
    </p:extLst>
  </p:cSld>
  <p:clrMapOvr>
    <a:masterClrMapping/>
  </p:clrMapOvr>
</p:sld>
</file>

<file path=ppt/theme/theme1.xml><?xml version="1.0" encoding="utf-8"?>
<a:theme xmlns:a="http://schemas.openxmlformats.org/drawingml/2006/main" name="DNR Theme">
  <a:themeElements>
    <a:clrScheme name="Custom 1">
      <a:dk1>
        <a:srgbClr val="343433"/>
      </a:dk1>
      <a:lt1>
        <a:srgbClr val="FFFFFF"/>
      </a:lt1>
      <a:dk2>
        <a:srgbClr val="3F7EA1"/>
      </a:dk2>
      <a:lt2>
        <a:srgbClr val="EEECE1"/>
      </a:lt2>
      <a:accent1>
        <a:srgbClr val="3F7EA1"/>
      </a:accent1>
      <a:accent2>
        <a:srgbClr val="FCD543"/>
      </a:accent2>
      <a:accent3>
        <a:srgbClr val="689D4D"/>
      </a:accent3>
      <a:accent4>
        <a:srgbClr val="915E3F"/>
      </a:accent4>
      <a:accent5>
        <a:srgbClr val="80B3C6"/>
      </a:accent5>
      <a:accent6>
        <a:srgbClr val="E86B2E"/>
      </a:accent6>
      <a:hlink>
        <a:srgbClr val="2C486B"/>
      </a:hlink>
      <a:folHlink>
        <a:srgbClr val="006B14"/>
      </a:folHlink>
    </a:clrScheme>
    <a:fontScheme name="Test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DNR PowerPoint Template 2025" id="{12B83EB9-E137-CE40-BB94-A24F751E55AA}" vid="{CD054CF3-305F-1546-9124-BF55E16A31C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MoDNR-PowerPoint-Template-2025</Template>
  <TotalTime>0</TotalTime>
  <Words>729</Words>
  <Application>Microsoft Office PowerPoint</Application>
  <PresentationFormat>Widescreen</PresentationFormat>
  <Paragraphs>198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Aptos</vt:lpstr>
      <vt:lpstr>Arial</vt:lpstr>
      <vt:lpstr>Avenir Next LT Pro</vt:lpstr>
      <vt:lpstr>Calibri</vt:lpstr>
      <vt:lpstr>DNR Theme</vt:lpstr>
      <vt:lpstr>Missouri’s Targeted Watershed Projects</vt:lpstr>
      <vt:lpstr>Program Overview</vt:lpstr>
      <vt:lpstr>PowerPoint Presentation</vt:lpstr>
      <vt:lpstr>Lower Grand Targeted Cost-share Pilot </vt:lpstr>
      <vt:lpstr>Lower Grand Targeted Cost-share Pilot </vt:lpstr>
      <vt:lpstr>Gulf Hypoxia</vt:lpstr>
      <vt:lpstr>NLR Modeling </vt:lpstr>
      <vt:lpstr>Compilation of Previous Modeling performed</vt:lpstr>
      <vt:lpstr>PowerPoint Presentation</vt:lpstr>
    </vt:vector>
  </TitlesOfParts>
  <Manager/>
  <Company>State of Missouri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Redden, Jeremy</dc:creator>
  <cp:keywords/>
  <dc:description/>
  <cp:lastModifiedBy>Wilson, Jake</cp:lastModifiedBy>
  <cp:revision>2</cp:revision>
  <dcterms:created xsi:type="dcterms:W3CDTF">2025-01-09T18:57:38Z</dcterms:created>
  <dcterms:modified xsi:type="dcterms:W3CDTF">2025-10-17T19:14:17Z</dcterms:modified>
  <cp:category/>
</cp:coreProperties>
</file>