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66" r:id="rId3"/>
    <p:sldId id="277" r:id="rId4"/>
    <p:sldId id="272" r:id="rId5"/>
    <p:sldId id="273" r:id="rId6"/>
    <p:sldId id="275" r:id="rId7"/>
    <p:sldId id="276" r:id="rId8"/>
    <p:sldId id="274" r:id="rId9"/>
    <p:sldId id="271" r:id="rId10"/>
    <p:sldId id="279"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Jake" initials="WJ" lastIdx="23" clrIdx="0">
    <p:extLst>
      <p:ext uri="{19B8F6BF-5375-455C-9EA6-DF929625EA0E}">
        <p15:presenceInfo xmlns:p15="http://schemas.microsoft.com/office/powerpoint/2012/main" userId="S-1-5-21-294100216-1067707973-1062603155-200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autoAdjust="0"/>
    <p:restoredTop sz="94660"/>
  </p:normalViewPr>
  <p:slideViewPr>
    <p:cSldViewPr snapToGrid="0">
      <p:cViewPr varScale="1">
        <p:scale>
          <a:sx n="45" d="100"/>
          <a:sy n="45" d="100"/>
        </p:scale>
        <p:origin x="405" y="3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754" y="1760059"/>
            <a:ext cx="2492332" cy="734005"/>
          </a:xfrm>
          <a:prstGeom prst="rect">
            <a:avLst/>
          </a:prstGeom>
        </p:spPr>
      </p:pic>
      <p:sp>
        <p:nvSpPr>
          <p:cNvPr id="15" name="Text Placeholder 2"/>
          <p:cNvSpPr>
            <a:spLocks noGrp="1"/>
          </p:cNvSpPr>
          <p:nvPr>
            <p:ph type="body" sz="quarter" idx="10" hasCustomPrompt="1"/>
          </p:nvPr>
        </p:nvSpPr>
        <p:spPr>
          <a:xfrm>
            <a:off x="600075" y="3122686"/>
            <a:ext cx="7953378" cy="723600"/>
          </a:xfrm>
        </p:spPr>
        <p:txBody>
          <a:bodyPr>
            <a:noAutofit/>
          </a:bodyPr>
          <a:lstStyle>
            <a:lvl1pPr marL="0" indent="0">
              <a:buNone/>
              <a:defRPr kumimoji="0" lang="en-US" sz="5400" b="1" i="0" u="none" strike="noStrike" kern="1200" cap="none" spc="0" normalizeH="0" baseline="0" dirty="0" smtClean="0">
                <a:ln>
                  <a:noFill/>
                </a:ln>
                <a:solidFill>
                  <a:srgbClr val="2E799E"/>
                </a:solidFill>
                <a:effectLst/>
                <a:uLnTx/>
                <a:uFillTx/>
                <a:latin typeface="Tw Cen MT"/>
                <a:ea typeface="+mj-ea"/>
                <a:cs typeface="+mj-cs"/>
              </a:defRPr>
            </a:lvl1pPr>
            <a:lvl2pPr marL="457200" indent="0">
              <a:buNone/>
              <a:defRPr kumimoji="0" lang="en-US" sz="5400" b="1" i="0" u="none" strike="noStrike" kern="1200" cap="none" spc="0" normalizeH="0" baseline="0" dirty="0" smtClean="0">
                <a:ln>
                  <a:noFill/>
                </a:ln>
                <a:solidFill>
                  <a:srgbClr val="2E799E"/>
                </a:solidFill>
                <a:effectLst/>
                <a:uLnTx/>
                <a:uFillTx/>
                <a:latin typeface="Tw Cen MT"/>
                <a:ea typeface="+mj-ea"/>
                <a:cs typeface="+mj-cs"/>
              </a:defRPr>
            </a:lvl2pPr>
            <a:lvl3pPr marL="914400" indent="0">
              <a:buNone/>
              <a:defRPr kumimoji="0" lang="en-US" sz="5400" b="1" i="0" u="none" strike="noStrike" kern="1200" cap="none" spc="0" normalizeH="0" baseline="0" dirty="0" smtClean="0">
                <a:ln>
                  <a:noFill/>
                </a:ln>
                <a:solidFill>
                  <a:srgbClr val="2E799E"/>
                </a:solidFill>
                <a:effectLst/>
                <a:uLnTx/>
                <a:uFillTx/>
                <a:latin typeface="Tw Cen MT"/>
                <a:ea typeface="+mj-ea"/>
                <a:cs typeface="+mj-cs"/>
              </a:defRPr>
            </a:lvl3pPr>
            <a:lvl4pPr marL="1371600" indent="0">
              <a:buNone/>
              <a:defRPr kumimoji="0" lang="en-US" sz="5400" b="1" i="0" u="none" strike="noStrike" kern="1200" cap="none" spc="0" normalizeH="0" baseline="0" dirty="0" smtClean="0">
                <a:ln>
                  <a:noFill/>
                </a:ln>
                <a:solidFill>
                  <a:srgbClr val="2E799E"/>
                </a:solidFill>
                <a:effectLst/>
                <a:uLnTx/>
                <a:uFillTx/>
                <a:latin typeface="Tw Cen MT"/>
                <a:ea typeface="+mj-ea"/>
                <a:cs typeface="+mj-cs"/>
              </a:defRPr>
            </a:lvl4pPr>
            <a:lvl5pPr marL="1828800" indent="0">
              <a:buNone/>
              <a:defRPr kumimoji="0" lang="en-US" sz="5400" b="1" i="0" u="none" strike="noStrike" kern="1200" cap="none" spc="0" normalizeH="0" baseline="0" dirty="0">
                <a:ln>
                  <a:noFill/>
                </a:ln>
                <a:solidFill>
                  <a:srgbClr val="2E799E"/>
                </a:solidFill>
                <a:effectLst/>
                <a:uLnTx/>
                <a:uFillTx/>
                <a:latin typeface="Tw Cen MT"/>
                <a:ea typeface="+mj-ea"/>
                <a:cs typeface="+mj-cs"/>
              </a:defRPr>
            </a:lvl5pPr>
          </a:lstStyle>
          <a:p>
            <a:pPr lvl="0"/>
            <a:r>
              <a:rPr lang="en-US" dirty="0"/>
              <a:t>Title (Tw Cen MT 54pt)</a:t>
            </a:r>
          </a:p>
        </p:txBody>
      </p:sp>
      <p:sp>
        <p:nvSpPr>
          <p:cNvPr id="17" name="Text Placeholder 15"/>
          <p:cNvSpPr>
            <a:spLocks noGrp="1"/>
          </p:cNvSpPr>
          <p:nvPr>
            <p:ph type="body" sz="quarter" idx="11" hasCustomPrompt="1"/>
          </p:nvPr>
        </p:nvSpPr>
        <p:spPr>
          <a:xfrm>
            <a:off x="600075" y="4362450"/>
            <a:ext cx="7383463" cy="628395"/>
          </a:xfrm>
        </p:spPr>
        <p:txBody>
          <a:bodyPr>
            <a:noAutofit/>
          </a:bodyPr>
          <a:lstStyle>
            <a:lvl1pPr marL="0" indent="0">
              <a:buNone/>
              <a:defRPr kumimoji="0" lang="en-US" sz="3200" b="0" i="0" u="none" strike="noStrike" kern="1200" cap="none" spc="0" normalizeH="0" baseline="0" dirty="0" smtClean="0">
                <a:ln>
                  <a:noFill/>
                </a:ln>
                <a:solidFill>
                  <a:srgbClr val="000000"/>
                </a:solidFill>
                <a:effectLst/>
                <a:uLnTx/>
                <a:uFillTx/>
                <a:latin typeface="Cambria"/>
                <a:ea typeface="+mn-ea"/>
                <a:cs typeface="+mn-cs"/>
              </a:defRPr>
            </a:lvl1pPr>
            <a:lvl2pPr>
              <a:defRPr kumimoji="0" lang="en-US" sz="3200" b="0" i="0" u="none" strike="noStrike" kern="1200" cap="none" spc="0" normalizeH="0" baseline="0" dirty="0" smtClean="0">
                <a:ln>
                  <a:noFill/>
                </a:ln>
                <a:solidFill>
                  <a:srgbClr val="000000"/>
                </a:solidFill>
                <a:effectLst/>
                <a:uLnTx/>
                <a:uFillTx/>
                <a:latin typeface="Cambria"/>
                <a:ea typeface="+mn-ea"/>
                <a:cs typeface="+mn-cs"/>
              </a:defRPr>
            </a:lvl2pPr>
            <a:lvl3pPr>
              <a:defRPr kumimoji="0" lang="en-US" sz="3200" b="0" i="0" u="none" strike="noStrike" kern="1200" cap="none" spc="0" normalizeH="0" baseline="0" dirty="0" smtClean="0">
                <a:ln>
                  <a:noFill/>
                </a:ln>
                <a:solidFill>
                  <a:srgbClr val="000000"/>
                </a:solidFill>
                <a:effectLst/>
                <a:uLnTx/>
                <a:uFillTx/>
                <a:latin typeface="Cambria"/>
                <a:ea typeface="+mn-ea"/>
                <a:cs typeface="+mn-cs"/>
              </a:defRPr>
            </a:lvl3pPr>
            <a:lvl4pPr>
              <a:defRPr kumimoji="0" lang="en-US" sz="3200" b="0" i="0" u="none" strike="noStrike" kern="1200" cap="none" spc="0" normalizeH="0" baseline="0" dirty="0" smtClean="0">
                <a:ln>
                  <a:noFill/>
                </a:ln>
                <a:solidFill>
                  <a:srgbClr val="000000"/>
                </a:solidFill>
                <a:effectLst/>
                <a:uLnTx/>
                <a:uFillTx/>
                <a:latin typeface="Cambria"/>
                <a:ea typeface="+mn-ea"/>
                <a:cs typeface="+mn-cs"/>
              </a:defRPr>
            </a:lvl4pPr>
            <a:lvl5pPr>
              <a:defRPr kumimoji="0" lang="en-US" sz="3200" b="0" i="0" u="none" strike="noStrike" kern="1200" cap="none" spc="0" normalizeH="0" baseline="0" dirty="0">
                <a:ln>
                  <a:noFill/>
                </a:ln>
                <a:solidFill>
                  <a:srgbClr val="000000"/>
                </a:solidFill>
                <a:effectLst/>
                <a:uLnTx/>
                <a:uFillTx/>
                <a:latin typeface="Cambria"/>
                <a:ea typeface="+mn-ea"/>
                <a:cs typeface="+mn-cs"/>
              </a:defRPr>
            </a:lvl5pPr>
          </a:lstStyle>
          <a:p>
            <a:pPr lvl="0"/>
            <a:r>
              <a:rPr lang="en-US" dirty="0"/>
              <a:t>Presenter (Cambria 32pt)</a:t>
            </a:r>
          </a:p>
        </p:txBody>
      </p:sp>
    </p:spTree>
    <p:extLst>
      <p:ext uri="{BB962C8B-B14F-4D97-AF65-F5344CB8AC3E}">
        <p14:creationId xmlns:p14="http://schemas.microsoft.com/office/powerpoint/2010/main" val="17782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is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259" y="5955382"/>
            <a:ext cx="8196280" cy="554359"/>
          </a:xfrm>
          <a:prstGeom prst="rect">
            <a:avLst/>
          </a:prstGeom>
        </p:spPr>
      </p:pic>
      <p:sp>
        <p:nvSpPr>
          <p:cNvPr id="8" name="Text Placeholder 2">
            <a:extLst>
              <a:ext uri="{FF2B5EF4-FFF2-40B4-BE49-F238E27FC236}">
                <a16:creationId xmlns:a16="http://schemas.microsoft.com/office/drawing/2014/main" id="{C8B8E665-76D5-7440-86D9-490FBCAA00B3}"/>
              </a:ext>
            </a:extLst>
          </p:cNvPr>
          <p:cNvSpPr>
            <a:spLocks noGrp="1"/>
          </p:cNvSpPr>
          <p:nvPr>
            <p:ph type="body" sz="quarter" idx="10" hasCustomPrompt="1"/>
          </p:nvPr>
        </p:nvSpPr>
        <p:spPr>
          <a:xfrm>
            <a:off x="630936" y="1572768"/>
            <a:ext cx="7837203" cy="4203192"/>
          </a:xfrm>
          <a:prstGeom prst="rect">
            <a:avLst/>
          </a:prstGeom>
        </p:spPr>
        <p:txBody>
          <a:bodyPr>
            <a:normAutofit/>
          </a:bodyPr>
          <a:lstStyle>
            <a:lvl1pPr>
              <a:defRPr sz="2400" baseline="0"/>
            </a:lvl1pPr>
            <a:lvl2pPr>
              <a:defRPr lang="en-US" sz="2400" b="0" kern="1200" baseline="0" dirty="0" smtClean="0">
                <a:solidFill>
                  <a:schemeClr val="accent2"/>
                </a:solidFill>
                <a:latin typeface="+mn-lt"/>
                <a:ea typeface="+mn-ea"/>
                <a:cs typeface="+mn-cs"/>
              </a:defRPr>
            </a:lvl2pPr>
            <a:lvl3pPr>
              <a:defRPr sz="2400"/>
            </a:lvl3pPr>
            <a:lvl4pPr>
              <a:defRPr sz="2000"/>
            </a:lvl4pPr>
            <a:lvl5pPr>
              <a:defRPr sz="2000" baseline="0"/>
            </a:lvl5pPr>
          </a:lstStyle>
          <a:p>
            <a:pPr lvl="0"/>
            <a:r>
              <a:rPr lang="en-US" dirty="0"/>
              <a:t>Bulleted List (Cambria 24pt)</a:t>
            </a:r>
          </a:p>
          <a:p>
            <a:pPr lvl="1"/>
            <a:r>
              <a:rPr lang="en-US" dirty="0"/>
              <a:t>Second level (Cambria 24pt)</a:t>
            </a:r>
          </a:p>
        </p:txBody>
      </p:sp>
      <p:sp>
        <p:nvSpPr>
          <p:cNvPr id="9" name="Title Placeholder 1">
            <a:extLst>
              <a:ext uri="{FF2B5EF4-FFF2-40B4-BE49-F238E27FC236}">
                <a16:creationId xmlns:a16="http://schemas.microsoft.com/office/drawing/2014/main" id="{3C0E5E9C-36BC-F342-A78B-EDFC6A96899A}"/>
              </a:ext>
            </a:extLst>
          </p:cNvPr>
          <p:cNvSpPr>
            <a:spLocks noGrp="1"/>
          </p:cNvSpPr>
          <p:nvPr>
            <p:ph type="title" hasCustomPrompt="1"/>
          </p:nvPr>
        </p:nvSpPr>
        <p:spPr>
          <a:xfrm>
            <a:off x="630936" y="333325"/>
            <a:ext cx="7837203" cy="1019987"/>
          </a:xfrm>
          <a:prstGeom prst="rect">
            <a:avLst/>
          </a:prstGeom>
        </p:spPr>
        <p:txBody>
          <a:bodyPr vert="horz" lIns="91440" tIns="45720" rIns="91440" bIns="45720" rtlCol="0" anchor="ctr">
            <a:noAutofit/>
          </a:bodyPr>
          <a:lstStyle>
            <a:lvl1pPr>
              <a:defRPr sz="3600" b="1" i="0" baseline="0">
                <a:solidFill>
                  <a:schemeClr val="tx1"/>
                </a:solidFill>
                <a:latin typeface="Tw Cen MT" panose="020B0602020104020603" pitchFamily="34" charset="77"/>
              </a:defRPr>
            </a:lvl1pPr>
          </a:lstStyle>
          <a:p>
            <a:r>
              <a:rPr lang="en-US" dirty="0"/>
              <a:t>Headlines should be your storyline.</a:t>
            </a:r>
            <a:br>
              <a:rPr lang="en-US" dirty="0"/>
            </a:br>
            <a:r>
              <a:rPr lang="en-US" dirty="0"/>
              <a:t>Two Line Title Here (TW Cen MT 36pt)</a:t>
            </a:r>
          </a:p>
        </p:txBody>
      </p:sp>
    </p:spTree>
    <p:extLst>
      <p:ext uri="{BB962C8B-B14F-4D97-AF65-F5344CB8AC3E}">
        <p14:creationId xmlns:p14="http://schemas.microsoft.com/office/powerpoint/2010/main" val="23633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is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259" y="5955382"/>
            <a:ext cx="8196280" cy="554359"/>
          </a:xfrm>
          <a:prstGeom prst="rect">
            <a:avLst/>
          </a:prstGeom>
        </p:spPr>
      </p:pic>
      <p:sp>
        <p:nvSpPr>
          <p:cNvPr id="5" name="Text Placeholder 2">
            <a:extLst>
              <a:ext uri="{FF2B5EF4-FFF2-40B4-BE49-F238E27FC236}">
                <a16:creationId xmlns:a16="http://schemas.microsoft.com/office/drawing/2014/main" id="{54B0D46C-EC4D-2D4A-84AA-28975B6FD63E}"/>
              </a:ext>
            </a:extLst>
          </p:cNvPr>
          <p:cNvSpPr>
            <a:spLocks noGrp="1"/>
          </p:cNvSpPr>
          <p:nvPr>
            <p:ph type="body" sz="quarter" idx="10" hasCustomPrompt="1"/>
          </p:nvPr>
        </p:nvSpPr>
        <p:spPr>
          <a:xfrm>
            <a:off x="630936" y="1390666"/>
            <a:ext cx="8236338" cy="4203192"/>
          </a:xfrm>
          <a:prstGeom prst="rect">
            <a:avLst/>
          </a:prstGeom>
        </p:spPr>
        <p:txBody>
          <a:bodyPr>
            <a:normAutofit/>
          </a:bodyPr>
          <a:lstStyle>
            <a:lvl1pPr>
              <a:defRPr sz="2400" baseline="0"/>
            </a:lvl1pPr>
            <a:lvl2pPr>
              <a:defRPr lang="en-US" sz="2400" b="0" kern="1200" baseline="0" dirty="0" smtClean="0">
                <a:solidFill>
                  <a:schemeClr val="accent2"/>
                </a:solidFill>
                <a:latin typeface="+mn-lt"/>
                <a:ea typeface="+mn-ea"/>
                <a:cs typeface="+mn-cs"/>
              </a:defRPr>
            </a:lvl2pPr>
            <a:lvl3pPr>
              <a:defRPr sz="2400"/>
            </a:lvl3pPr>
            <a:lvl4pPr>
              <a:defRPr sz="2000"/>
            </a:lvl4pPr>
            <a:lvl5pPr>
              <a:defRPr sz="2000" baseline="0"/>
            </a:lvl5pPr>
          </a:lstStyle>
          <a:p>
            <a:pPr lvl="0"/>
            <a:r>
              <a:rPr lang="en-US" dirty="0"/>
              <a:t>Bulleted List (Cambria 24pt)</a:t>
            </a:r>
          </a:p>
          <a:p>
            <a:pPr lvl="1"/>
            <a:r>
              <a:rPr lang="en-US" dirty="0"/>
              <a:t>Second level (Cambria 24pt)</a:t>
            </a:r>
          </a:p>
        </p:txBody>
      </p:sp>
      <p:sp>
        <p:nvSpPr>
          <p:cNvPr id="6" name="Title Placeholder 1">
            <a:extLst>
              <a:ext uri="{FF2B5EF4-FFF2-40B4-BE49-F238E27FC236}">
                <a16:creationId xmlns:a16="http://schemas.microsoft.com/office/drawing/2014/main" id="{1252B2BE-7F5A-3D4C-A676-CEAC3A6F7097}"/>
              </a:ext>
            </a:extLst>
          </p:cNvPr>
          <p:cNvSpPr>
            <a:spLocks noGrp="1"/>
          </p:cNvSpPr>
          <p:nvPr>
            <p:ph type="title" hasCustomPrompt="1"/>
          </p:nvPr>
        </p:nvSpPr>
        <p:spPr>
          <a:xfrm>
            <a:off x="630936" y="333325"/>
            <a:ext cx="8236338" cy="837107"/>
          </a:xfrm>
          <a:prstGeom prst="rect">
            <a:avLst/>
          </a:prstGeom>
        </p:spPr>
        <p:txBody>
          <a:bodyPr vert="horz" lIns="91440" tIns="45720" rIns="91440" bIns="45720" rtlCol="0" anchor="ctr">
            <a:noAutofit/>
          </a:bodyPr>
          <a:lstStyle>
            <a:lvl1pPr>
              <a:defRPr sz="2800" b="1" i="0" baseline="0">
                <a:solidFill>
                  <a:schemeClr val="tx1"/>
                </a:solidFill>
                <a:latin typeface="Tw Cen MT" panose="020B0602020104020603" pitchFamily="34" charset="77"/>
              </a:defRPr>
            </a:lvl1pPr>
          </a:lstStyle>
          <a:p>
            <a:r>
              <a:rPr lang="en-US" dirty="0"/>
              <a:t>Headlines should be your storyline. (TW Cen MT 32pt)</a:t>
            </a:r>
          </a:p>
        </p:txBody>
      </p:sp>
    </p:spTree>
    <p:extLst>
      <p:ext uri="{BB962C8B-B14F-4D97-AF65-F5344CB8AC3E}">
        <p14:creationId xmlns:p14="http://schemas.microsoft.com/office/powerpoint/2010/main" val="223015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Slide - Two Line Title">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C76D218-9221-1E4B-BFF7-F8C1FFCF664F}"/>
              </a:ext>
            </a:extLst>
          </p:cNvPr>
          <p:cNvSpPr>
            <a:spLocks noGrp="1"/>
          </p:cNvSpPr>
          <p:nvPr>
            <p:ph type="title" hasCustomPrompt="1"/>
          </p:nvPr>
        </p:nvSpPr>
        <p:spPr>
          <a:xfrm>
            <a:off x="491786" y="333325"/>
            <a:ext cx="8179581" cy="1019987"/>
          </a:xfrm>
          <a:prstGeom prst="rect">
            <a:avLst/>
          </a:prstGeom>
        </p:spPr>
        <p:txBody>
          <a:bodyPr vert="horz" lIns="91440" tIns="45720" rIns="91440" bIns="45720" rtlCol="0" anchor="ctr">
            <a:noAutofit/>
          </a:bodyPr>
          <a:lstStyle>
            <a:lvl1pPr>
              <a:defRPr sz="3600" b="1" i="0" baseline="0">
                <a:solidFill>
                  <a:schemeClr val="tx1"/>
                </a:solidFill>
                <a:latin typeface="Tw Cen MT" panose="020B0602020104020603" pitchFamily="34" charset="77"/>
              </a:defRPr>
            </a:lvl1pPr>
          </a:lstStyle>
          <a:p>
            <a:r>
              <a:rPr lang="en-US" dirty="0"/>
              <a:t>Headlines should be your storyline.</a:t>
            </a:r>
            <a:br>
              <a:rPr lang="en-US" dirty="0"/>
            </a:br>
            <a:r>
              <a:rPr lang="en-US" dirty="0"/>
              <a:t>Two Line Title Here (TW Cen MT 36pt)</a:t>
            </a:r>
          </a:p>
        </p:txBody>
      </p:sp>
      <p:sp>
        <p:nvSpPr>
          <p:cNvPr id="11" name="Text Placeholder 2">
            <a:extLst>
              <a:ext uri="{FF2B5EF4-FFF2-40B4-BE49-F238E27FC236}">
                <a16:creationId xmlns:a16="http://schemas.microsoft.com/office/drawing/2014/main" id="{E1C9661D-8C0C-BE47-B71B-812B912E9ADD}"/>
              </a:ext>
            </a:extLst>
          </p:cNvPr>
          <p:cNvSpPr>
            <a:spLocks noGrp="1"/>
          </p:cNvSpPr>
          <p:nvPr>
            <p:ph type="body" sz="quarter" idx="10" hasCustomPrompt="1"/>
          </p:nvPr>
        </p:nvSpPr>
        <p:spPr>
          <a:xfrm>
            <a:off x="473202" y="1609223"/>
            <a:ext cx="4094595" cy="3976568"/>
          </a:xfrm>
          <a:prstGeom prst="rect">
            <a:avLst/>
          </a:prstGeom>
        </p:spPr>
        <p:txBody>
          <a:bodyPr>
            <a:normAutofit/>
          </a:bodyPr>
          <a:lstStyle>
            <a:lvl1pPr>
              <a:defRPr sz="1800"/>
            </a:lvl1pPr>
            <a:lvl2pPr>
              <a:defRPr sz="1800"/>
            </a:lvl2pPr>
            <a:lvl3pPr>
              <a:defRPr sz="1800"/>
            </a:lvl3pPr>
            <a:lvl4pPr>
              <a:defRPr sz="1500"/>
            </a:lvl4pPr>
            <a:lvl5pPr>
              <a:defRPr sz="1500"/>
            </a:lvl5pPr>
          </a:lstStyle>
          <a:p>
            <a:pPr lvl="0"/>
            <a:r>
              <a:rPr lang="en-US" dirty="0"/>
              <a:t>Bulleted List (Cambria 24pt)</a:t>
            </a:r>
          </a:p>
          <a:p>
            <a:pPr lvl="1"/>
            <a:r>
              <a:rPr lang="en-US" dirty="0"/>
              <a:t>Second level (Cambria 24pt)</a:t>
            </a:r>
          </a:p>
        </p:txBody>
      </p:sp>
      <p:sp>
        <p:nvSpPr>
          <p:cNvPr id="12" name="Picture Placeholder 5">
            <a:extLst>
              <a:ext uri="{FF2B5EF4-FFF2-40B4-BE49-F238E27FC236}">
                <a16:creationId xmlns:a16="http://schemas.microsoft.com/office/drawing/2014/main" id="{C3597AAF-EE4F-9942-950D-954A288C9877}"/>
              </a:ext>
            </a:extLst>
          </p:cNvPr>
          <p:cNvSpPr>
            <a:spLocks noGrp="1"/>
          </p:cNvSpPr>
          <p:nvPr>
            <p:ph type="pic" sz="quarter" idx="11"/>
          </p:nvPr>
        </p:nvSpPr>
        <p:spPr>
          <a:xfrm>
            <a:off x="4745736" y="1609222"/>
            <a:ext cx="3881627" cy="3976569"/>
          </a:xfrm>
          <a:prstGeom prst="rect">
            <a:avLst/>
          </a:prstGeom>
        </p:spPr>
        <p:txBody>
          <a:bodyPr/>
          <a:lstStyle/>
          <a:p>
            <a:endParaRPr lang="en-US" dirty="0"/>
          </a:p>
        </p:txBody>
      </p:sp>
      <p:pic>
        <p:nvPicPr>
          <p:cNvPr id="6" name="Picture 5">
            <a:extLst>
              <a:ext uri="{FF2B5EF4-FFF2-40B4-BE49-F238E27FC236}">
                <a16:creationId xmlns:a16="http://schemas.microsoft.com/office/drawing/2014/main" id="{3CA08A74-303F-5A48-914B-66BA616D3A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259" y="5955382"/>
            <a:ext cx="8196280" cy="554359"/>
          </a:xfrm>
          <a:prstGeom prst="rect">
            <a:avLst/>
          </a:prstGeom>
        </p:spPr>
      </p:pic>
    </p:spTree>
    <p:extLst>
      <p:ext uri="{BB962C8B-B14F-4D97-AF65-F5344CB8AC3E}">
        <p14:creationId xmlns:p14="http://schemas.microsoft.com/office/powerpoint/2010/main" val="97416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Slide - One Line Title">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473202" y="1430317"/>
            <a:ext cx="4094595" cy="4076700"/>
          </a:xfrm>
          <a:prstGeom prst="rect">
            <a:avLst/>
          </a:prstGeom>
        </p:spPr>
        <p:txBody>
          <a:bodyPr>
            <a:normAutofit/>
          </a:bodyPr>
          <a:lstStyle>
            <a:lvl1pPr>
              <a:defRPr sz="1800"/>
            </a:lvl1pPr>
            <a:lvl2pPr>
              <a:defRPr sz="1800"/>
            </a:lvl2pPr>
            <a:lvl3pPr>
              <a:defRPr sz="1800"/>
            </a:lvl3pPr>
            <a:lvl4pPr>
              <a:defRPr sz="1500"/>
            </a:lvl4pPr>
            <a:lvl5pPr>
              <a:defRPr sz="1500"/>
            </a:lvl5pPr>
          </a:lstStyle>
          <a:p>
            <a:pPr lvl="0"/>
            <a:r>
              <a:rPr lang="en-US" dirty="0"/>
              <a:t>Bulleted List (Cambria 24pt)</a:t>
            </a:r>
          </a:p>
          <a:p>
            <a:pPr lvl="1"/>
            <a:r>
              <a:rPr lang="en-US" dirty="0"/>
              <a:t>Second level (Cambria 24pt)</a:t>
            </a:r>
          </a:p>
        </p:txBody>
      </p:sp>
      <p:sp>
        <p:nvSpPr>
          <p:cNvPr id="8" name="Picture Placeholder 5"/>
          <p:cNvSpPr>
            <a:spLocks noGrp="1"/>
          </p:cNvSpPr>
          <p:nvPr>
            <p:ph type="pic" sz="quarter" idx="11"/>
          </p:nvPr>
        </p:nvSpPr>
        <p:spPr>
          <a:xfrm>
            <a:off x="4745736" y="1430316"/>
            <a:ext cx="3881627" cy="4076701"/>
          </a:xfrm>
          <a:prstGeom prst="rect">
            <a:avLst/>
          </a:prstGeom>
        </p:spPr>
        <p:txBody>
          <a:bodyPr/>
          <a:lstStyle/>
          <a:p>
            <a:endParaRPr lang="en-US" dirty="0"/>
          </a:p>
        </p:txBody>
      </p:sp>
      <p:sp>
        <p:nvSpPr>
          <p:cNvPr id="10" name="Title Placeholder 1"/>
          <p:cNvSpPr>
            <a:spLocks noGrp="1"/>
          </p:cNvSpPr>
          <p:nvPr>
            <p:ph type="title" hasCustomPrompt="1"/>
          </p:nvPr>
        </p:nvSpPr>
        <p:spPr>
          <a:xfrm>
            <a:off x="473202" y="333326"/>
            <a:ext cx="8154162" cy="837107"/>
          </a:xfrm>
          <a:prstGeom prst="rect">
            <a:avLst/>
          </a:prstGeom>
        </p:spPr>
        <p:txBody>
          <a:bodyPr vert="horz" lIns="91440" tIns="45720" rIns="91440" bIns="45720" rtlCol="0" anchor="ctr">
            <a:normAutofit/>
          </a:bodyPr>
          <a:lstStyle>
            <a:lvl1pPr>
              <a:defRPr sz="2700" b="1" i="0" baseline="0">
                <a:solidFill>
                  <a:schemeClr val="tx1"/>
                </a:solidFill>
                <a:latin typeface="Tw Cen MT" panose="020B0602020104020603" pitchFamily="34" charset="77"/>
              </a:defRPr>
            </a:lvl1pPr>
          </a:lstStyle>
          <a:p>
            <a:r>
              <a:rPr lang="en-US" dirty="0"/>
              <a:t>Headlines should be your storyline. (TW Cen MT 32pt)</a:t>
            </a:r>
          </a:p>
        </p:txBody>
      </p:sp>
      <p:pic>
        <p:nvPicPr>
          <p:cNvPr id="6" name="Picture 5">
            <a:extLst>
              <a:ext uri="{FF2B5EF4-FFF2-40B4-BE49-F238E27FC236}">
                <a16:creationId xmlns:a16="http://schemas.microsoft.com/office/drawing/2014/main" id="{7AD7D4EF-EF76-674A-B3D5-E04FDD444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259" y="5955382"/>
            <a:ext cx="8196280" cy="554359"/>
          </a:xfrm>
          <a:prstGeom prst="rect">
            <a:avLst/>
          </a:prstGeom>
        </p:spPr>
      </p:pic>
    </p:spTree>
    <p:extLst>
      <p:ext uri="{BB962C8B-B14F-4D97-AF65-F5344CB8AC3E}">
        <p14:creationId xmlns:p14="http://schemas.microsoft.com/office/powerpoint/2010/main" val="1798758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0" lang="en-US" sz="4400" b="1" i="0" u="none" strike="noStrike" kern="1200" cap="none" spc="0" normalizeH="0" baseline="0" noProof="0" dirty="0">
                <a:ln>
                  <a:noFill/>
                </a:ln>
                <a:solidFill>
                  <a:srgbClr val="2E799E"/>
                </a:solidFill>
                <a:effectLst/>
                <a:uLnTx/>
                <a:uFillTx/>
                <a:latin typeface="+mj-lt"/>
                <a:ea typeface="+mj-ea"/>
                <a:cs typeface="+mj-cs"/>
              </a:rP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accent2"/>
                </a:solidFill>
                <a:latin typeface="+mj-lt"/>
              </a:defRPr>
            </a:lvl1pPr>
          </a:lstStyle>
          <a:p>
            <a:fld id="{2ED7F1C1-12C4-442A-AD1F-37A740DE25B7}" type="datetimeFigureOut">
              <a:rPr lang="en-US" smtClean="0"/>
              <a:pPr/>
              <a:t>9/21/2023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accent2"/>
                </a:solidFill>
                <a:latin typeface="+mj-lt"/>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accent2"/>
                </a:solidFill>
                <a:latin typeface="+mj-lt"/>
              </a:defRPr>
            </a:lvl1pPr>
          </a:lstStyle>
          <a:p>
            <a:fld id="{D81FF95F-C41E-4A8C-BF0D-8864AFC7802F}" type="slidenum">
              <a:rPr lang="en-US" smtClean="0"/>
              <a:pPr/>
              <a:t>‹#›</a:t>
            </a:fld>
            <a:endParaRPr lang="en-US" dirty="0"/>
          </a:p>
        </p:txBody>
      </p:sp>
    </p:spTree>
    <p:extLst>
      <p:ext uri="{BB962C8B-B14F-4D97-AF65-F5344CB8AC3E}">
        <p14:creationId xmlns:p14="http://schemas.microsoft.com/office/powerpoint/2010/main" val="3127170863"/>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7" r:id="rId3"/>
    <p:sldLayoutId id="2147483688" r:id="rId4"/>
    <p:sldLayoutId id="2147483689" r:id="rId5"/>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06D15-6556-144D-B64D-808F8E8E06C8}"/>
              </a:ext>
            </a:extLst>
          </p:cNvPr>
          <p:cNvSpPr>
            <a:spLocks noGrp="1"/>
          </p:cNvSpPr>
          <p:nvPr>
            <p:ph type="body" sz="quarter" idx="10"/>
          </p:nvPr>
        </p:nvSpPr>
        <p:spPr/>
        <p:txBody>
          <a:bodyPr/>
          <a:lstStyle/>
          <a:p>
            <a:r>
              <a:rPr lang="en-US" sz="4400" dirty="0"/>
              <a:t>Missouri Nutrient Modeling</a:t>
            </a:r>
          </a:p>
        </p:txBody>
      </p:sp>
      <p:sp>
        <p:nvSpPr>
          <p:cNvPr id="3" name="Text Placeholder 2">
            <a:extLst>
              <a:ext uri="{FF2B5EF4-FFF2-40B4-BE49-F238E27FC236}">
                <a16:creationId xmlns:a16="http://schemas.microsoft.com/office/drawing/2014/main" id="{BA6A3E75-1318-6C4C-AD73-D23CE8BAF25A}"/>
              </a:ext>
            </a:extLst>
          </p:cNvPr>
          <p:cNvSpPr>
            <a:spLocks noGrp="1"/>
          </p:cNvSpPr>
          <p:nvPr>
            <p:ph type="body" sz="quarter" idx="11"/>
          </p:nvPr>
        </p:nvSpPr>
        <p:spPr/>
        <p:txBody>
          <a:bodyPr/>
          <a:lstStyle/>
          <a:p>
            <a:endParaRPr lang="en-US" dirty="0"/>
          </a:p>
          <a:p>
            <a:endParaRPr lang="en-US" sz="2400" dirty="0"/>
          </a:p>
          <a:p>
            <a:r>
              <a:rPr lang="en-US" sz="2400" dirty="0"/>
              <a:t>Missouri Department of Natural Resources</a:t>
            </a:r>
          </a:p>
          <a:p>
            <a:r>
              <a:rPr lang="en-US" sz="2400" dirty="0"/>
              <a:t>Soil and Water Conservation Program</a:t>
            </a:r>
          </a:p>
          <a:p>
            <a:r>
              <a:rPr lang="en-US" sz="2400" dirty="0"/>
              <a:t>Jennifer Pellett</a:t>
            </a:r>
          </a:p>
        </p:txBody>
      </p:sp>
    </p:spTree>
    <p:extLst>
      <p:ext uri="{BB962C8B-B14F-4D97-AF65-F5344CB8AC3E}">
        <p14:creationId xmlns:p14="http://schemas.microsoft.com/office/powerpoint/2010/main" val="168535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572768"/>
            <a:ext cx="7837203" cy="4412396"/>
          </a:xfrm>
        </p:spPr>
        <p:txBody>
          <a:bodyPr>
            <a:normAutofit/>
          </a:bodyPr>
          <a:lstStyle/>
          <a:p>
            <a:r>
              <a:rPr lang="en-US" dirty="0"/>
              <a:t>Preliminary combined results from January 2020 -  June 30, 2023 for Mozingo data.   </a:t>
            </a:r>
          </a:p>
          <a:p>
            <a:endParaRPr lang="en-US" dirty="0"/>
          </a:p>
          <a:p>
            <a:pPr lvl="2"/>
            <a:r>
              <a:rPr lang="en-US" dirty="0"/>
              <a:t>43 BMP practices</a:t>
            </a:r>
          </a:p>
          <a:p>
            <a:pPr lvl="2"/>
            <a:r>
              <a:rPr lang="en-US" dirty="0"/>
              <a:t>2202.4 acres impacted</a:t>
            </a:r>
          </a:p>
          <a:p>
            <a:pPr lvl="2"/>
            <a:r>
              <a:rPr lang="en-US" dirty="0"/>
              <a:t>$417,025.41 in state cost share assistance</a:t>
            </a:r>
          </a:p>
          <a:p>
            <a:pPr lvl="2"/>
            <a:r>
              <a:rPr lang="en-US" dirty="0"/>
              <a:t>Total Nitrogen reduction: 7197.68 lbs/year</a:t>
            </a:r>
          </a:p>
          <a:p>
            <a:pPr lvl="2"/>
            <a:r>
              <a:rPr lang="en-US" dirty="0"/>
              <a:t>Total Phosphorus reduction:  2367.74 lbs/year</a:t>
            </a:r>
          </a:p>
          <a:p>
            <a:pPr lvl="2"/>
            <a:r>
              <a:rPr lang="en-US" dirty="0"/>
              <a:t>Total Sediment reduction:  1149.9 TONS/year</a:t>
            </a:r>
          </a:p>
          <a:p>
            <a:pPr marL="0" indent="0">
              <a:buNone/>
            </a:pPr>
            <a:endParaRPr lang="en-US" dirty="0"/>
          </a:p>
          <a:p>
            <a:pPr lvl="2"/>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Modeling Efforts - Mozingo</a:t>
            </a:r>
          </a:p>
        </p:txBody>
      </p:sp>
    </p:spTree>
    <p:extLst>
      <p:ext uri="{BB962C8B-B14F-4D97-AF65-F5344CB8AC3E}">
        <p14:creationId xmlns:p14="http://schemas.microsoft.com/office/powerpoint/2010/main" val="19576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Continue to model the existing RCPP watersheds as data is developed and Mozingo Lake.</a:t>
            </a:r>
          </a:p>
          <a:p>
            <a:r>
              <a:rPr lang="en-US" dirty="0"/>
              <a:t>Work with MO State targeted HUC 12 watersheds that will be modeled.</a:t>
            </a:r>
          </a:p>
          <a:p>
            <a:r>
              <a:rPr lang="en-US" dirty="0"/>
              <a:t>The hope is to have modeling for all cost-share eventually.</a:t>
            </a:r>
          </a:p>
          <a:p>
            <a:r>
              <a:rPr lang="en-US" dirty="0"/>
              <a:t>Use of modeling data to drive the selection of future projects.</a:t>
            </a:r>
          </a:p>
        </p:txBody>
      </p:sp>
      <p:sp>
        <p:nvSpPr>
          <p:cNvPr id="3" name="Title 2"/>
          <p:cNvSpPr>
            <a:spLocks noGrp="1"/>
          </p:cNvSpPr>
          <p:nvPr>
            <p:ph type="title"/>
          </p:nvPr>
        </p:nvSpPr>
        <p:spPr/>
        <p:txBody>
          <a:bodyPr/>
          <a:lstStyle/>
          <a:p>
            <a:r>
              <a:rPr lang="en-US" dirty="0"/>
              <a:t>Future Plans</a:t>
            </a:r>
          </a:p>
        </p:txBody>
      </p:sp>
    </p:spTree>
    <p:extLst>
      <p:ext uri="{BB962C8B-B14F-4D97-AF65-F5344CB8AC3E}">
        <p14:creationId xmlns:p14="http://schemas.microsoft.com/office/powerpoint/2010/main" val="24251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209964"/>
            <a:ext cx="7837203" cy="4978400"/>
          </a:xfrm>
        </p:spPr>
        <p:txBody>
          <a:bodyPr>
            <a:normAutofit/>
          </a:bodyPr>
          <a:lstStyle/>
          <a:p>
            <a:r>
              <a:rPr lang="en-US" dirty="0"/>
              <a:t>SWCP is modeling the nutrient and sediment reductions from cost-share projects completed in specific HUC 8 watersheds, which correspond to current RCPP Targeted Watershed projects. </a:t>
            </a:r>
          </a:p>
          <a:p>
            <a:pPr lvl="1"/>
            <a:r>
              <a:rPr lang="en-US" dirty="0"/>
              <a:t>Watersheds included are:</a:t>
            </a:r>
          </a:p>
          <a:p>
            <a:pPr lvl="2"/>
            <a:r>
              <a:rPr lang="en-US" dirty="0"/>
              <a:t>10300104 Blackwater </a:t>
            </a:r>
          </a:p>
          <a:p>
            <a:pPr lvl="2"/>
            <a:r>
              <a:rPr lang="en-US" dirty="0"/>
              <a:t>07110006 South Fork Salt </a:t>
            </a:r>
          </a:p>
          <a:p>
            <a:pPr lvl="2"/>
            <a:r>
              <a:rPr lang="en-US" dirty="0"/>
              <a:t>07140101 Cahokia-Joachim </a:t>
            </a:r>
          </a:p>
          <a:p>
            <a:pPr lvl="2"/>
            <a:r>
              <a:rPr lang="en-US" dirty="0"/>
              <a:t>10290103 Little Osage </a:t>
            </a:r>
          </a:p>
          <a:p>
            <a:pPr lvl="2"/>
            <a:r>
              <a:rPr lang="en-US" dirty="0"/>
              <a:t>10280102 Thompson </a:t>
            </a:r>
          </a:p>
          <a:p>
            <a:r>
              <a:rPr lang="en-US" dirty="0"/>
              <a:t>Mozingo, 10240013-0303, modeling is in addition to the RCPP watersheds.  </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Modeling Efforts</a:t>
            </a:r>
          </a:p>
        </p:txBody>
      </p:sp>
    </p:spTree>
    <p:extLst>
      <p:ext uri="{BB962C8B-B14F-4D97-AF65-F5344CB8AC3E}">
        <p14:creationId xmlns:p14="http://schemas.microsoft.com/office/powerpoint/2010/main" val="296659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2583" y="99105"/>
            <a:ext cx="8321962" cy="6648091"/>
          </a:xfrm>
          <a:prstGeom prst="rect">
            <a:avLst/>
          </a:prstGeom>
        </p:spPr>
      </p:pic>
    </p:spTree>
    <p:extLst>
      <p:ext uri="{BB962C8B-B14F-4D97-AF65-F5344CB8AC3E}">
        <p14:creationId xmlns:p14="http://schemas.microsoft.com/office/powerpoint/2010/main" val="315673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9382" y="1006764"/>
            <a:ext cx="6086763" cy="5615709"/>
          </a:xfrm>
        </p:spPr>
        <p:txBody>
          <a:bodyPr>
            <a:normAutofit lnSpcReduction="10000"/>
          </a:bodyPr>
          <a:lstStyle/>
          <a:p>
            <a:r>
              <a:rPr lang="en-US" dirty="0"/>
              <a:t>Mozingo Lake is a reservoir in NW MO containing 1006 acres of water, and has about 30,000 users</a:t>
            </a:r>
          </a:p>
          <a:p>
            <a:r>
              <a:rPr lang="en-US" dirty="0"/>
              <a:t>This 13,064 acre watershed lake is broken out into:	</a:t>
            </a:r>
          </a:p>
          <a:p>
            <a:pPr lvl="1"/>
            <a:r>
              <a:rPr lang="en-US" dirty="0"/>
              <a:t>Urban – 3000 acres</a:t>
            </a:r>
          </a:p>
          <a:p>
            <a:pPr lvl="1"/>
            <a:r>
              <a:rPr lang="en-US" dirty="0"/>
              <a:t>Forest – 2000 acres</a:t>
            </a:r>
          </a:p>
          <a:p>
            <a:pPr lvl="1"/>
            <a:r>
              <a:rPr lang="en-US" dirty="0"/>
              <a:t>Crops  – 2832 acres</a:t>
            </a:r>
          </a:p>
          <a:p>
            <a:pPr lvl="1"/>
            <a:r>
              <a:rPr lang="en-US" dirty="0"/>
              <a:t>Grass   – 3248 acres</a:t>
            </a:r>
          </a:p>
          <a:p>
            <a:r>
              <a:rPr lang="en-US" dirty="0"/>
              <a:t>In January 2020, Mozingo Lake had elevated levels of cyanobacteria showing up in the raw water tests, high enough to trigger warning signs at the lake to limit use. </a:t>
            </a:r>
          </a:p>
          <a:p>
            <a:r>
              <a:rPr lang="en-US" dirty="0"/>
              <a:t>Since 2020, there has not been another excessive level of cyanobacteria. </a:t>
            </a:r>
          </a:p>
          <a:p>
            <a:endParaRPr lang="en-US" dirty="0"/>
          </a:p>
        </p:txBody>
      </p:sp>
      <p:sp>
        <p:nvSpPr>
          <p:cNvPr id="3" name="Title 2"/>
          <p:cNvSpPr>
            <a:spLocks noGrp="1"/>
          </p:cNvSpPr>
          <p:nvPr>
            <p:ph type="title"/>
          </p:nvPr>
        </p:nvSpPr>
        <p:spPr>
          <a:xfrm>
            <a:off x="593990" y="180740"/>
            <a:ext cx="7837203" cy="669005"/>
          </a:xfrm>
        </p:spPr>
        <p:txBody>
          <a:bodyPr/>
          <a:lstStyle/>
          <a:p>
            <a:r>
              <a:rPr lang="en-US" dirty="0"/>
              <a:t>Nutrient Modeling – the Beginning</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565" t="3452" r="3888" b="3673"/>
          <a:stretch/>
        </p:blipFill>
        <p:spPr>
          <a:xfrm>
            <a:off x="6086764" y="1006765"/>
            <a:ext cx="2863272" cy="4973622"/>
          </a:xfrm>
          <a:prstGeom prst="rect">
            <a:avLst/>
          </a:prstGeom>
        </p:spPr>
      </p:pic>
    </p:spTree>
    <p:extLst>
      <p:ext uri="{BB962C8B-B14F-4D97-AF65-F5344CB8AC3E}">
        <p14:creationId xmlns:p14="http://schemas.microsoft.com/office/powerpoint/2010/main" val="397196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200727"/>
            <a:ext cx="7837203" cy="5052291"/>
          </a:xfrm>
        </p:spPr>
        <p:txBody>
          <a:bodyPr>
            <a:normAutofit lnSpcReduction="10000"/>
          </a:bodyPr>
          <a:lstStyle/>
          <a:p>
            <a:r>
              <a:rPr lang="en-US" dirty="0"/>
              <a:t>USGS has stream gauges that contain auto samplers that are able to measure many types of water analysis, including pH, DO, conductance, turbidity, N, P, etc.  </a:t>
            </a:r>
          </a:p>
          <a:p>
            <a:r>
              <a:rPr lang="en-US" dirty="0"/>
              <a:t>Two of these auto samplers are located at Mozingo Lake.  One is at the inflow and another one at the dam.</a:t>
            </a:r>
          </a:p>
          <a:p>
            <a:r>
              <a:rPr lang="en-US" dirty="0"/>
              <a:t>Because of current and future targeted watershed assistance, and the ability to achieve actual results of sediment and nutrients within the lake, it was determined that MO SWCP needed to invest in nutrient modeling as the next step.  </a:t>
            </a:r>
          </a:p>
          <a:p>
            <a:r>
              <a:rPr lang="en-US" dirty="0"/>
              <a:t>The modeling and actual data results can assist in determining which of the SWCP 50+ practices may be most effective.  </a:t>
            </a:r>
          </a:p>
          <a:p>
            <a:r>
              <a:rPr lang="en-US" dirty="0"/>
              <a:t>This can determine BMPs for the future for various scenarios.</a:t>
            </a:r>
          </a:p>
          <a:p>
            <a:endParaRPr lang="en-US" sz="2000" dirty="0"/>
          </a:p>
          <a:p>
            <a:endParaRPr lang="en-US" dirty="0"/>
          </a:p>
        </p:txBody>
      </p:sp>
      <p:sp>
        <p:nvSpPr>
          <p:cNvPr id="3" name="Title 2"/>
          <p:cNvSpPr>
            <a:spLocks noGrp="1"/>
          </p:cNvSpPr>
          <p:nvPr>
            <p:ph type="title"/>
          </p:nvPr>
        </p:nvSpPr>
        <p:spPr/>
        <p:txBody>
          <a:bodyPr/>
          <a:lstStyle/>
          <a:p>
            <a:r>
              <a:rPr lang="en-US" dirty="0"/>
              <a:t>WHY</a:t>
            </a:r>
          </a:p>
        </p:txBody>
      </p:sp>
    </p:spTree>
    <p:extLst>
      <p:ext uri="{BB962C8B-B14F-4D97-AF65-F5344CB8AC3E}">
        <p14:creationId xmlns:p14="http://schemas.microsoft.com/office/powerpoint/2010/main" val="253827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034474"/>
            <a:ext cx="7837203" cy="5320144"/>
          </a:xfrm>
        </p:spPr>
        <p:txBody>
          <a:bodyPr/>
          <a:lstStyle/>
          <a:p>
            <a:r>
              <a:rPr lang="en-US" dirty="0"/>
              <a:t>MO has developed its own mapping program where every practice, since the beginning of FY2022 (July 2021) has been input and can be tied to specific contracts.</a:t>
            </a:r>
          </a:p>
          <a:p>
            <a:r>
              <a:rPr lang="en-US" dirty="0"/>
              <a:t>This locates a specific practice in a specific watershed, and has other potential data such as erosion reduction information and acres served available for data analysis.</a:t>
            </a:r>
          </a:p>
          <a:p>
            <a:r>
              <a:rPr lang="en-US" dirty="0"/>
              <a:t>The following image shows just the farms in Missouri that have applied conservation practices through MO SWCP since July 2021.  </a:t>
            </a:r>
          </a:p>
          <a:p>
            <a:r>
              <a:rPr lang="en-US" dirty="0"/>
              <a:t>This image reflects 12,625 contracts paid for a total of $79,224,890 of payments.</a:t>
            </a:r>
          </a:p>
          <a:p>
            <a:r>
              <a:rPr lang="en-US" dirty="0"/>
              <a:t>Only 66% of MO is considered AG land.</a:t>
            </a:r>
          </a:p>
          <a:p>
            <a:endParaRPr lang="en-US" dirty="0"/>
          </a:p>
        </p:txBody>
      </p:sp>
      <p:sp>
        <p:nvSpPr>
          <p:cNvPr id="3" name="Title 2"/>
          <p:cNvSpPr>
            <a:spLocks noGrp="1"/>
          </p:cNvSpPr>
          <p:nvPr>
            <p:ph type="title"/>
          </p:nvPr>
        </p:nvSpPr>
        <p:spPr>
          <a:xfrm>
            <a:off x="630936" y="333326"/>
            <a:ext cx="7837203" cy="701148"/>
          </a:xfrm>
        </p:spPr>
        <p:txBody>
          <a:bodyPr/>
          <a:lstStyle/>
          <a:p>
            <a:r>
              <a:rPr lang="en-US" dirty="0"/>
              <a:t>HOW</a:t>
            </a:r>
          </a:p>
        </p:txBody>
      </p:sp>
    </p:spTree>
    <p:extLst>
      <p:ext uri="{BB962C8B-B14F-4D97-AF65-F5344CB8AC3E}">
        <p14:creationId xmlns:p14="http://schemas.microsoft.com/office/powerpoint/2010/main" val="1363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424615"/>
            <a:ext cx="8645237" cy="6082458"/>
          </a:xfrm>
          <a:prstGeom prst="rect">
            <a:avLst/>
          </a:prstGeom>
        </p:spPr>
      </p:pic>
    </p:spTree>
    <p:extLst>
      <p:ext uri="{BB962C8B-B14F-4D97-AF65-F5344CB8AC3E}">
        <p14:creationId xmlns:p14="http://schemas.microsoft.com/office/powerpoint/2010/main" val="114003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182255"/>
            <a:ext cx="7837203" cy="4593705"/>
          </a:xfrm>
        </p:spPr>
        <p:txBody>
          <a:bodyPr>
            <a:normAutofit/>
          </a:bodyPr>
          <a:lstStyle/>
          <a:p>
            <a:r>
              <a:rPr lang="en-US" dirty="0"/>
              <a:t>MO SWCP started by using an online EPA designed model called PLET (Pollutant Load Estimate Tool), which replaces EPA STEPL.</a:t>
            </a:r>
          </a:p>
          <a:p>
            <a:r>
              <a:rPr lang="en-US" dirty="0"/>
              <a:t>This model has been further refined by a contracted engineering firm to take the default values in the PLET and adjust it for the soils and environments found in MO.</a:t>
            </a:r>
          </a:p>
          <a:p>
            <a:r>
              <a:rPr lang="en-US" dirty="0"/>
              <a:t>The modeling numbers are now more representative of conditions found in each specific HUC8.</a:t>
            </a:r>
          </a:p>
          <a:p>
            <a:r>
              <a:rPr lang="en-US" dirty="0"/>
              <a:t>Program staff are adjusting PLET default values for the P-value and R-value within the USLE formula and the % Nitrogen and % Phosphorus in the soil for each HUC 12.</a:t>
            </a:r>
          </a:p>
          <a:p>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HOW</a:t>
            </a:r>
          </a:p>
        </p:txBody>
      </p:sp>
    </p:spTree>
    <p:extLst>
      <p:ext uri="{BB962C8B-B14F-4D97-AF65-F5344CB8AC3E}">
        <p14:creationId xmlns:p14="http://schemas.microsoft.com/office/powerpoint/2010/main" val="219933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936" y="1572768"/>
            <a:ext cx="7837203" cy="4412396"/>
          </a:xfrm>
        </p:spPr>
        <p:txBody>
          <a:bodyPr>
            <a:normAutofit/>
          </a:bodyPr>
          <a:lstStyle/>
          <a:p>
            <a:r>
              <a:rPr lang="en-US" dirty="0"/>
              <a:t>Preliminary results from calendar year 2022 from five completed RCPP HUC 8 watersheds.  Data is combined:</a:t>
            </a:r>
          </a:p>
          <a:p>
            <a:pPr marL="0" indent="0">
              <a:buNone/>
            </a:pPr>
            <a:r>
              <a:rPr lang="en-US" dirty="0"/>
              <a:t>  </a:t>
            </a:r>
          </a:p>
          <a:p>
            <a:pPr lvl="2"/>
            <a:r>
              <a:rPr lang="en-US" dirty="0"/>
              <a:t>255 BMP practices</a:t>
            </a:r>
          </a:p>
          <a:p>
            <a:pPr lvl="2"/>
            <a:r>
              <a:rPr lang="en-US" dirty="0"/>
              <a:t>9272.06 acres impacted</a:t>
            </a:r>
          </a:p>
          <a:p>
            <a:pPr lvl="2"/>
            <a:r>
              <a:rPr lang="en-US" dirty="0"/>
              <a:t>$1,880,530.54 in state cost share assistance</a:t>
            </a:r>
          </a:p>
          <a:p>
            <a:pPr lvl="2"/>
            <a:r>
              <a:rPr lang="en-US" dirty="0"/>
              <a:t>Total Nitrogen reduction: 44,886.89 lbs/year</a:t>
            </a:r>
          </a:p>
          <a:p>
            <a:pPr lvl="2"/>
            <a:r>
              <a:rPr lang="en-US" dirty="0"/>
              <a:t>Total Phosphorus reduction:  11,798.54 lbs/year</a:t>
            </a:r>
          </a:p>
          <a:p>
            <a:pPr lvl="2"/>
            <a:r>
              <a:rPr lang="en-US" dirty="0"/>
              <a:t>Total Sediment reduction:  4,143.04  TONS/year</a:t>
            </a:r>
          </a:p>
          <a:p>
            <a:pPr marL="0" indent="0">
              <a:buNone/>
            </a:pPr>
            <a:endParaRPr lang="en-US" dirty="0"/>
          </a:p>
          <a:p>
            <a:pPr lvl="2"/>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Modeling Efforts – RCPP CY 2022</a:t>
            </a:r>
          </a:p>
        </p:txBody>
      </p:sp>
    </p:spTree>
    <p:extLst>
      <p:ext uri="{BB962C8B-B14F-4D97-AF65-F5344CB8AC3E}">
        <p14:creationId xmlns:p14="http://schemas.microsoft.com/office/powerpoint/2010/main" val="3499883438"/>
      </p:ext>
    </p:extLst>
  </p:cSld>
  <p:clrMapOvr>
    <a:masterClrMapping/>
  </p:clrMapOvr>
</p:sld>
</file>

<file path=ppt/theme/theme1.xml><?xml version="1.0" encoding="utf-8"?>
<a:theme xmlns:a="http://schemas.openxmlformats.org/drawingml/2006/main" name="Office Theme">
  <a:themeElements>
    <a:clrScheme name="DNR Presentation">
      <a:dk1>
        <a:srgbClr val="2E799E"/>
      </a:dk1>
      <a:lt1>
        <a:sysClr val="window" lastClr="FFFFFF"/>
      </a:lt1>
      <a:dk2>
        <a:srgbClr val="609941"/>
      </a:dk2>
      <a:lt2>
        <a:srgbClr val="E7E6E6"/>
      </a:lt2>
      <a:accent1>
        <a:srgbClr val="8C5630"/>
      </a:accent1>
      <a:accent2>
        <a:srgbClr val="000000"/>
      </a:accent2>
      <a:accent3>
        <a:srgbClr val="7F7F7F"/>
      </a:accent3>
      <a:accent4>
        <a:srgbClr val="FFC000"/>
      </a:accent4>
      <a:accent5>
        <a:srgbClr val="4472C4"/>
      </a:accent5>
      <a:accent6>
        <a:srgbClr val="70AD47"/>
      </a:accent6>
      <a:hlink>
        <a:srgbClr val="0563C1"/>
      </a:hlink>
      <a:folHlink>
        <a:srgbClr val="954F72"/>
      </a:folHlink>
    </a:clrScheme>
    <a:fontScheme name="DNR Fonts">
      <a:majorFont>
        <a:latin typeface="Tw Cen MT"/>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5888</TotalTime>
  <Words>680</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Cambria</vt:lpstr>
      <vt:lpstr>Tw Cen MT</vt:lpstr>
      <vt:lpstr>Office Theme</vt:lpstr>
      <vt:lpstr>PowerPoint Presentation</vt:lpstr>
      <vt:lpstr>Modeling Efforts</vt:lpstr>
      <vt:lpstr>PowerPoint Presentation</vt:lpstr>
      <vt:lpstr>Nutrient Modeling – the Beginning</vt:lpstr>
      <vt:lpstr>WHY</vt:lpstr>
      <vt:lpstr>HOW</vt:lpstr>
      <vt:lpstr>PowerPoint Presentation</vt:lpstr>
      <vt:lpstr>HOW</vt:lpstr>
      <vt:lpstr>Modeling Efforts – RCPP CY 2022</vt:lpstr>
      <vt:lpstr>Modeling Efforts - Mozingo</vt:lpstr>
      <vt:lpstr>Future Plans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Beydler, Hylan</dc:creator>
  <cp:lastModifiedBy>Ray Ledgerwood</cp:lastModifiedBy>
  <cp:revision>179</cp:revision>
  <dcterms:created xsi:type="dcterms:W3CDTF">2019-08-12T15:01:45Z</dcterms:created>
  <dcterms:modified xsi:type="dcterms:W3CDTF">2023-09-22T05:01:40Z</dcterms:modified>
</cp:coreProperties>
</file>