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69" r:id="rId4"/>
    <p:sldId id="258" r:id="rId5"/>
    <p:sldId id="259" r:id="rId6"/>
    <p:sldId id="260" r:id="rId7"/>
    <p:sldId id="270" r:id="rId8"/>
    <p:sldId id="261" r:id="rId9"/>
    <p:sldId id="267" r:id="rId10"/>
    <p:sldId id="271" r:id="rId11"/>
    <p:sldId id="263" r:id="rId12"/>
    <p:sldId id="275" r:id="rId13"/>
    <p:sldId id="276" r:id="rId14"/>
    <p:sldId id="262" r:id="rId15"/>
    <p:sldId id="272" r:id="rId16"/>
    <p:sldId id="273" r:id="rId17"/>
    <p:sldId id="274" r:id="rId18"/>
    <p:sldId id="278" r:id="rId19"/>
    <p:sldId id="279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7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Workload</a:t>
            </a:r>
            <a:r>
              <a:rPr lang="en-US" baseline="0"/>
              <a:t> vs. Staffing</a:t>
            </a:r>
          </a:p>
          <a:p>
            <a:pPr>
              <a:defRPr/>
            </a:pPr>
            <a:r>
              <a:rPr lang="en-US" baseline="0"/>
              <a:t>FY11-24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FY11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Staff</c:v>
                </c:pt>
                <c:pt idx="1">
                  <c:v>Contracts Paid/10</c:v>
                </c:pt>
                <c:pt idx="2">
                  <c:v>$ Paid/100,000</c:v>
                </c:pt>
                <c:pt idx="3">
                  <c:v>Acres Served/1000</c:v>
                </c:pt>
                <c:pt idx="4">
                  <c:v>Program Staff*10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291</c:v>
                </c:pt>
                <c:pt idx="1">
                  <c:v>620.29999999999995</c:v>
                </c:pt>
                <c:pt idx="2">
                  <c:v>259</c:v>
                </c:pt>
                <c:pt idx="3">
                  <c:v>217.62100000000001</c:v>
                </c:pt>
                <c:pt idx="4">
                  <c:v>320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29-4860-A731-593A0A9EF3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FY16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Staff</c:v>
                </c:pt>
                <c:pt idx="1">
                  <c:v>Contracts Paid/10</c:v>
                </c:pt>
                <c:pt idx="2">
                  <c:v>$ Paid/100,000</c:v>
                </c:pt>
                <c:pt idx="3">
                  <c:v>Acres Served/1000</c:v>
                </c:pt>
                <c:pt idx="4">
                  <c:v>Program Staff*10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296</c:v>
                </c:pt>
                <c:pt idx="1">
                  <c:v>725.2</c:v>
                </c:pt>
                <c:pt idx="2">
                  <c:v>335</c:v>
                </c:pt>
                <c:pt idx="3">
                  <c:v>313.74099999999999</c:v>
                </c:pt>
                <c:pt idx="4">
                  <c:v>360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29-4860-A731-593A0A9EF3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FY21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Staff</c:v>
                </c:pt>
                <c:pt idx="1">
                  <c:v>Contracts Paid/10</c:v>
                </c:pt>
                <c:pt idx="2">
                  <c:v>$ Paid/100,000</c:v>
                </c:pt>
                <c:pt idx="3">
                  <c:v>Acres Served/1000</c:v>
                </c:pt>
                <c:pt idx="4">
                  <c:v>Program Staff*10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279</c:v>
                </c:pt>
                <c:pt idx="1">
                  <c:v>649</c:v>
                </c:pt>
                <c:pt idx="2">
                  <c:v>320</c:v>
                </c:pt>
                <c:pt idx="3">
                  <c:v>316.51600000000002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129-4860-A731-593A0A9EF3F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FY24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District Staff</c:v>
                </c:pt>
                <c:pt idx="1">
                  <c:v>Contracts Paid/10</c:v>
                </c:pt>
                <c:pt idx="2">
                  <c:v>$ Paid/100,000</c:v>
                </c:pt>
                <c:pt idx="3">
                  <c:v>Acres Served/1000</c:v>
                </c:pt>
                <c:pt idx="4">
                  <c:v>Program Staff*10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280</c:v>
                </c:pt>
                <c:pt idx="1">
                  <c:v>747.4</c:v>
                </c:pt>
                <c:pt idx="2">
                  <c:v>500</c:v>
                </c:pt>
                <c:pt idx="3">
                  <c:v>361.28300000000002</c:v>
                </c:pt>
                <c:pt idx="4">
                  <c:v>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129-4860-A731-593A0A9EF3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36455496"/>
        <c:axId val="636454056"/>
      </c:barChart>
      <c:catAx>
        <c:axId val="636455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454056"/>
        <c:crosses val="autoZero"/>
        <c:auto val="1"/>
        <c:lblAlgn val="ctr"/>
        <c:lblOffset val="100"/>
        <c:noMultiLvlLbl val="0"/>
      </c:catAx>
      <c:valAx>
        <c:axId val="636454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6455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D699F113-4FC9-6E8A-A4AF-B7A9A8D98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0686" y="1548354"/>
            <a:ext cx="11072313" cy="1567568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 b="1" i="0" baseline="0">
                <a:solidFill>
                  <a:srgbClr val="3F7EA1"/>
                </a:solidFill>
                <a:latin typeface="Avenir Next LT Pro" panose="020F0502020204030204" pitchFamily="34" charset="0"/>
                <a:cs typeface="Avenir Next LT Pro" panose="020F0502020204030204" pitchFamily="34" charset="0"/>
              </a:defRPr>
            </a:lvl1pPr>
          </a:lstStyle>
          <a:p>
            <a:r>
              <a:rPr lang="en-US" dirty="0"/>
              <a:t>Title (Avenir Next LT Pro 48pt)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2611E51F-1165-4100-D2BB-497521C7FF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0074" y="3398491"/>
            <a:ext cx="11072313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Avenir Next LT Pro" panose="020B0504020202020204" pitchFamily="34" charset="77"/>
              </a:defRPr>
            </a:lvl1pPr>
          </a:lstStyle>
          <a:p>
            <a:pPr lvl="0"/>
            <a:r>
              <a:rPr lang="en-US" dirty="0"/>
              <a:t>Presenter (Cambria 24pt)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824F26-B50F-A0F2-BC25-82849EB5AD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84" y="459878"/>
            <a:ext cx="11210535" cy="788733"/>
          </a:xfrm>
          <a:prstGeom prst="rect">
            <a:avLst/>
          </a:prstGeom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760141E4-8DCD-5428-1DC9-ACCEA2FB6F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37320" y="6467829"/>
            <a:ext cx="462754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81FF95F-C41E-4A8C-BF0D-8864AFC78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68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7A8F-F0EA-6CB1-AA31-63AFAD8B2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07084"/>
          </a:xfrm>
        </p:spPr>
        <p:txBody>
          <a:bodyPr anchor="b"/>
          <a:lstStyle/>
          <a:p>
            <a:r>
              <a:rPr lang="en-US" dirty="0"/>
              <a:t>Click to edit Master title Headlines</a:t>
            </a:r>
            <a:br>
              <a:rPr lang="en-US" dirty="0"/>
            </a:br>
            <a:r>
              <a:rPr lang="en-US" dirty="0"/>
              <a:t>Two Line Title Here (Avenir Next LT Pro 32pt)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83529-C001-2CF7-AB53-94B607CE2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FF95F-C41E-4A8C-BF0D-8864AFC78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B2242C-3492-5B7C-9823-B64CB06D3B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1470991"/>
            <a:ext cx="10515599" cy="4403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>
              <a:defRPr lang="en-US" sz="2400" b="0" i="0" kern="1200" baseline="0" dirty="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Bulleted List (Cambria 24pt)</a:t>
            </a:r>
          </a:p>
          <a:p>
            <a:pPr lvl="1"/>
            <a:r>
              <a:rPr lang="en-US" dirty="0"/>
              <a:t>Second level (Cambria 20pt)</a:t>
            </a:r>
          </a:p>
        </p:txBody>
      </p:sp>
    </p:spTree>
    <p:extLst>
      <p:ext uri="{BB962C8B-B14F-4D97-AF65-F5344CB8AC3E}">
        <p14:creationId xmlns:p14="http://schemas.microsoft.com/office/powerpoint/2010/main" val="3478610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27A8F-F0EA-6CB1-AA31-63AFAD8B24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07084"/>
          </a:xfrm>
        </p:spPr>
        <p:txBody>
          <a:bodyPr anchor="b"/>
          <a:lstStyle/>
          <a:p>
            <a:r>
              <a:rPr lang="en-US" dirty="0"/>
              <a:t>Click to edit Master title Headlines</a:t>
            </a:r>
            <a:br>
              <a:rPr lang="en-US" dirty="0"/>
            </a:br>
            <a:r>
              <a:rPr lang="en-US" dirty="0"/>
              <a:t>Two Line Title Here (Avenir Next LT Pro 32pt)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683529-C001-2CF7-AB53-94B607CE22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FF95F-C41E-4A8C-BF0D-8864AFC7802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15B2242C-3492-5B7C-9823-B64CB06D3B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1" y="1470991"/>
            <a:ext cx="5140450" cy="440303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 baseline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  <a:lvl2pPr>
              <a:defRPr lang="en-US" sz="2400" b="0" i="0" kern="1200" baseline="0" dirty="0" smtClean="0">
                <a:solidFill>
                  <a:schemeClr val="tx1"/>
                </a:solidFill>
                <a:latin typeface="Avenir Next LT Pro" panose="020B0504020202020204" pitchFamily="34" charset="77"/>
                <a:ea typeface="+mn-ea"/>
                <a:cs typeface="+mn-cs"/>
              </a:defRPr>
            </a:lvl2pPr>
            <a:lvl3pPr>
              <a:defRPr sz="2400"/>
            </a:lvl3pPr>
            <a:lvl4pPr>
              <a:defRPr sz="2000"/>
            </a:lvl4pPr>
            <a:lvl5pPr>
              <a:defRPr sz="2000" baseline="0"/>
            </a:lvl5pPr>
          </a:lstStyle>
          <a:p>
            <a:pPr lvl="0"/>
            <a:r>
              <a:rPr lang="en-US" dirty="0"/>
              <a:t>Bulleted List (Cambria 24pt)</a:t>
            </a:r>
          </a:p>
          <a:p>
            <a:pPr lvl="1"/>
            <a:r>
              <a:rPr lang="en-US" dirty="0"/>
              <a:t>Second level (Cambria 20pt)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49A8C9-5AE5-E496-BAFE-C14EFD1ED45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3348" y="1470991"/>
            <a:ext cx="5140451" cy="440303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venir Next LT Pro" panose="020B0504020202020204" pitchFamily="34" charset="77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45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E7DA0"/>
                </a:solidFill>
                <a:latin typeface="Arial Unicode MS"/>
                <a:cs typeface="Arial Unicode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9/30/2024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2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9B4EA7-394E-17CF-0E80-12327B6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Headlines</a:t>
            </a:r>
            <a:br>
              <a:rPr lang="en-US" dirty="0"/>
            </a:br>
            <a:r>
              <a:rPr lang="en-US" dirty="0"/>
              <a:t>Two Line Title Here (Avenir Next LT Pro 32pt)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FDD98-29EC-1C1B-032C-E5FDCD170F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Bulleted List (Cambria 24pt)</a:t>
            </a:r>
          </a:p>
          <a:p>
            <a:pPr lvl="1"/>
            <a:r>
              <a:rPr lang="en-US" dirty="0"/>
              <a:t>Second level (Cambria 20pt)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71737F-99D9-B7AF-ED71-704A0EA91EF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45715"/>
            <a:ext cx="12192000" cy="912285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EE35F56-80F0-5460-46FC-3A9F2437E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7320" y="6467829"/>
            <a:ext cx="54848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D81FF95F-C41E-4A8C-BF0D-8864AFC780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45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rgbClr val="3F7EA1"/>
          </a:solidFill>
          <a:latin typeface="Avenir Next LT Pro" panose="020B0504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997B4-E976-FDA7-EFDE-28CCE46637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dirty="0"/>
              <a:t>Building Capacity for Conservation in MO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88540-7C84-5D29-D031-7AE8A43A14BD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24000" y="3602038"/>
            <a:ext cx="9144000" cy="1655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dirty="0"/>
              <a:t>NASCA Annual Meeting </a:t>
            </a:r>
          </a:p>
          <a:p>
            <a:pPr marL="0" indent="0">
              <a:buNone/>
            </a:pPr>
            <a:r>
              <a:rPr lang="en-US" dirty="0"/>
              <a:t>Oct. 7, 2024</a:t>
            </a:r>
          </a:p>
          <a:p>
            <a:pPr marL="0" indent="0">
              <a:buNone/>
            </a:pPr>
            <a:r>
              <a:rPr lang="en-US" dirty="0"/>
              <a:t>Melissa Simmons-District Coordinator</a:t>
            </a:r>
          </a:p>
          <a:p>
            <a:pPr marL="0" indent="0">
              <a:buNone/>
            </a:pPr>
            <a:r>
              <a:rPr lang="en-US" dirty="0"/>
              <a:t>Jake Wilson-Environmental Supervisor</a:t>
            </a:r>
          </a:p>
        </p:txBody>
      </p:sp>
    </p:spTree>
    <p:extLst>
      <p:ext uri="{BB962C8B-B14F-4D97-AF65-F5344CB8AC3E}">
        <p14:creationId xmlns:p14="http://schemas.microsoft.com/office/powerpoint/2010/main" val="401325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58BE7-A9BC-46FD-2DE8-33EBD815F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 Tracker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CD274E-0B56-448A-1743-8861362F56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ECA827-74BE-53B1-4511-BAD82A25E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476" y="-1"/>
            <a:ext cx="7734839" cy="627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097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B836-C837-B133-A9EB-A9DDF267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Agreements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30250-DA18-6C80-BA2D-653ED240A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New NRCS Agreement</a:t>
            </a:r>
          </a:p>
          <a:p>
            <a:pPr lvl="1"/>
            <a:r>
              <a:rPr lang="en-US" dirty="0"/>
              <a:t>Continue with FOSA shared model</a:t>
            </a:r>
          </a:p>
          <a:p>
            <a:pPr lvl="2"/>
            <a:r>
              <a:rPr lang="en-US" dirty="0"/>
              <a:t>18 FOSA techs</a:t>
            </a:r>
          </a:p>
          <a:p>
            <a:pPr lvl="1"/>
            <a:r>
              <a:rPr lang="en-US" dirty="0"/>
              <a:t>Provide engineering assistance</a:t>
            </a:r>
          </a:p>
          <a:p>
            <a:pPr lvl="2"/>
            <a:r>
              <a:rPr lang="en-US" dirty="0"/>
              <a:t>5 PEs housed in NRCS area offices, but administered through a SWCD</a:t>
            </a:r>
          </a:p>
          <a:p>
            <a:pPr lvl="1"/>
            <a:r>
              <a:rPr lang="en-US" dirty="0"/>
              <a:t>Provide specialized conservation planning assistance</a:t>
            </a:r>
          </a:p>
          <a:p>
            <a:pPr lvl="2"/>
            <a:r>
              <a:rPr lang="en-US" dirty="0"/>
              <a:t>4 rapid response specialty conservation planners</a:t>
            </a:r>
          </a:p>
          <a:p>
            <a:pPr lvl="1"/>
            <a:r>
              <a:rPr lang="en-US" dirty="0"/>
              <a:t>Continue to support Archaeologist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36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34EBB-8ADA-9305-3552-B0111C403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484B-2791-71E8-8961-2195B338C7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MASWCD</a:t>
            </a:r>
          </a:p>
          <a:p>
            <a:r>
              <a:rPr lang="en-US" dirty="0"/>
              <a:t>CA for Archaeologist, </a:t>
            </a:r>
            <a:r>
              <a:rPr lang="en-US" u="sng" dirty="0"/>
              <a:t>Training Coordinator</a:t>
            </a:r>
            <a:r>
              <a:rPr lang="en-US" dirty="0"/>
              <a:t>, and Engineer</a:t>
            </a:r>
          </a:p>
          <a:p>
            <a:pPr lvl="1"/>
            <a:r>
              <a:rPr lang="en-US" dirty="0"/>
              <a:t>Conducted Training needs and mentorship survey</a:t>
            </a:r>
          </a:p>
          <a:p>
            <a:pPr lvl="1"/>
            <a:r>
              <a:rPr lang="en-US" dirty="0"/>
              <a:t>Hosted Grazing management trainings</a:t>
            </a:r>
          </a:p>
          <a:p>
            <a:pPr lvl="1"/>
            <a:r>
              <a:rPr lang="en-US" dirty="0"/>
              <a:t>Working on more analysis and training development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Seeking NACD Grant for District Staff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864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BF93-FFD6-B6DD-C70A-5659ED24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 Contributions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ADA6E-39CF-44F5-9B2E-D7F70E38A7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NRCS</a:t>
            </a:r>
          </a:p>
          <a:p>
            <a:pPr lvl="1"/>
            <a:r>
              <a:rPr lang="en-US" dirty="0"/>
              <a:t>Due to reporting district work in CD/CART, have been able to increase staffing: 289 in 2019 to 400+ today</a:t>
            </a:r>
          </a:p>
          <a:p>
            <a:pPr lvl="1"/>
            <a:r>
              <a:rPr lang="en-US" dirty="0"/>
              <a:t>Financially support CAs with DNR-SWCP, MASWCD, PF/QF, NWTF, MO Cattlemen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EQIP+CSP </a:t>
            </a:r>
            <a:r>
              <a:rPr lang="en-US"/>
              <a:t>for this year &gt;$100 million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89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23638-7187-B58A-BF8F-2EC3B4176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A3F4BC-4CFF-DE24-BDBA-F4E4DE1FC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Implemented standardized District Specialist training in FY21</a:t>
            </a:r>
          </a:p>
          <a:p>
            <a:pPr lvl="1"/>
            <a:r>
              <a:rPr lang="en-US" dirty="0"/>
              <a:t>150 have completed</a:t>
            </a:r>
          </a:p>
          <a:p>
            <a:r>
              <a:rPr lang="en-US" dirty="0"/>
              <a:t>Implemented online testing app*</a:t>
            </a:r>
          </a:p>
          <a:p>
            <a:r>
              <a:rPr lang="en-US" dirty="0"/>
              <a:t>Implemented program planning retreat* that led to in depth analysis and rework of how we organize and deliver training resources</a:t>
            </a:r>
          </a:p>
          <a:p>
            <a:r>
              <a:rPr lang="en-US" dirty="0"/>
              <a:t>Six Sigma Green Belt/Lean analysis of efforts to date.</a:t>
            </a:r>
          </a:p>
          <a:p>
            <a:r>
              <a:rPr lang="en-US" dirty="0"/>
              <a:t>Incentives for board training*</a:t>
            </a:r>
          </a:p>
          <a:p>
            <a:endParaRPr lang="en-US" dirty="0"/>
          </a:p>
          <a:p>
            <a:pPr marL="2286000" lvl="5" indent="0">
              <a:buNone/>
            </a:pPr>
            <a:r>
              <a:rPr lang="en-US" dirty="0"/>
              <a:t>*Idea Implemented in part from NASCA Annual Meeting</a:t>
            </a:r>
          </a:p>
        </p:txBody>
      </p:sp>
    </p:spTree>
    <p:extLst>
      <p:ext uri="{BB962C8B-B14F-4D97-AF65-F5344CB8AC3E}">
        <p14:creationId xmlns:p14="http://schemas.microsoft.com/office/powerpoint/2010/main" val="1839144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2173F-FC0B-9F04-53DF-580531198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76A0B-6427-5BF7-FC13-4536AB466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FA2C2A-ECB7-265A-CDCF-19EEE776C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046" y="0"/>
            <a:ext cx="9489849" cy="634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44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16C0D-01B8-246C-0334-FD2BDEB2D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Portal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EFB5A9-15BA-FEB6-137A-C7BE42DC82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At our first ever program retreat, a facilitated deep dive into our operations showed that our training resources were not well standardized, accessible, and organized.</a:t>
            </a:r>
          </a:p>
          <a:p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As a result, program staff have been working on a training portal that employees and board members will have access to: 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best hiring practices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employee management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district policies</a:t>
            </a: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videos on how to do things in our accounting and contract management system for visual learners </a:t>
            </a:r>
            <a:endParaRPr lang="en-US" sz="1800" dirty="0">
              <a:solidFill>
                <a:srgbClr val="000000"/>
              </a:solidFill>
              <a:latin typeface="Aptos" panose="020B000402020202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quick reference guides and tools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85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5469A-3F67-720C-40C1-586CCF45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4114" y="5283243"/>
            <a:ext cx="3138377" cy="907084"/>
          </a:xfrm>
        </p:spPr>
        <p:txBody>
          <a:bodyPr/>
          <a:lstStyle/>
          <a:p>
            <a:r>
              <a:rPr lang="en-US" dirty="0"/>
              <a:t>Manager MOU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402" y="169452"/>
            <a:ext cx="4771715" cy="53430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7" y="818668"/>
            <a:ext cx="4894520" cy="5371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C5469A-3F67-720C-40C1-586CCF45A47F}"/>
              </a:ext>
            </a:extLst>
          </p:cNvPr>
          <p:cNvSpPr txBox="1">
            <a:spLocks/>
          </p:cNvSpPr>
          <p:nvPr/>
        </p:nvSpPr>
        <p:spPr>
          <a:xfrm>
            <a:off x="985593" y="-37856"/>
            <a:ext cx="3138377" cy="907084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3F7EA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Technician MOU</a:t>
            </a:r>
          </a:p>
        </p:txBody>
      </p:sp>
    </p:spTree>
    <p:extLst>
      <p:ext uri="{BB962C8B-B14F-4D97-AF65-F5344CB8AC3E}">
        <p14:creationId xmlns:p14="http://schemas.microsoft.com/office/powerpoint/2010/main" val="193858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5647" cy="68669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863" y="1952693"/>
            <a:ext cx="6196297" cy="25661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C5469A-3F67-720C-40C1-586CCF45A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3927" y="571911"/>
            <a:ext cx="3138377" cy="907084"/>
          </a:xfrm>
        </p:spPr>
        <p:txBody>
          <a:bodyPr>
            <a:normAutofit/>
          </a:bodyPr>
          <a:lstStyle/>
          <a:p>
            <a:r>
              <a:rPr lang="en-US" dirty="0"/>
              <a:t>Hiring Do’s…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FC5469A-3F67-720C-40C1-586CCF45A47F}"/>
              </a:ext>
            </a:extLst>
          </p:cNvPr>
          <p:cNvSpPr txBox="1">
            <a:spLocks/>
          </p:cNvSpPr>
          <p:nvPr/>
        </p:nvSpPr>
        <p:spPr>
          <a:xfrm>
            <a:off x="8292952" y="4293334"/>
            <a:ext cx="3138377" cy="9070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>
                <a:solidFill>
                  <a:srgbClr val="3F7EA1"/>
                </a:solidFill>
                <a:latin typeface="Avenir Next LT Pro" panose="020B0504020202020204" pitchFamily="34" charset="77"/>
                <a:ea typeface="+mj-ea"/>
                <a:cs typeface="+mj-cs"/>
              </a:defRPr>
            </a:lvl1pPr>
          </a:lstStyle>
          <a:p>
            <a:r>
              <a:rPr lang="en-US" dirty="0"/>
              <a:t>…and Do Not’s</a:t>
            </a:r>
          </a:p>
        </p:txBody>
      </p:sp>
    </p:spTree>
    <p:extLst>
      <p:ext uri="{BB962C8B-B14F-4D97-AF65-F5344CB8AC3E}">
        <p14:creationId xmlns:p14="http://schemas.microsoft.com/office/powerpoint/2010/main" val="2209595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679" y="817711"/>
            <a:ext cx="6074606" cy="49664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9" y="112766"/>
            <a:ext cx="5082823" cy="66282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99550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A1320B-D465-6E0B-6D05-D4B5CCE5A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Cost-share Program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E9EDB-0808-2874-D020-740C332453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C9664A0-0F7A-C6E8-D876-597BAB150A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996233"/>
              </p:ext>
            </p:extLst>
          </p:nvPr>
        </p:nvGraphicFramePr>
        <p:xfrm>
          <a:off x="1736436" y="1470991"/>
          <a:ext cx="8905008" cy="48900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57420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B6541-54E8-48AB-BD4C-EC348931A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from here…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FB764-79C4-9D7F-24FE-75FF7B2244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Staffing</a:t>
            </a:r>
          </a:p>
          <a:p>
            <a:pPr lvl="1"/>
            <a:r>
              <a:rPr lang="en-US" dirty="0"/>
              <a:t>Continue to ask for FTE</a:t>
            </a:r>
          </a:p>
          <a:p>
            <a:pPr lvl="1"/>
            <a:r>
              <a:rPr lang="en-US" dirty="0"/>
              <a:t>Hire/Onboard 20+ district specialists, 5 engineers, 4 specialty planners, 1 watershed coordinator…</a:t>
            </a:r>
          </a:p>
          <a:p>
            <a:r>
              <a:rPr lang="en-US" dirty="0"/>
              <a:t>Training</a:t>
            </a:r>
          </a:p>
          <a:p>
            <a:pPr lvl="1"/>
            <a:r>
              <a:rPr lang="en-US" dirty="0"/>
              <a:t>Meet and greet for district staff on first day</a:t>
            </a:r>
          </a:p>
          <a:p>
            <a:pPr lvl="1"/>
            <a:r>
              <a:rPr lang="en-US" dirty="0"/>
              <a:t>District networking/idea sharing in each coordinator area 2-3 times a year</a:t>
            </a:r>
          </a:p>
          <a:p>
            <a:pPr lvl="1"/>
            <a:r>
              <a:rPr lang="en-US" dirty="0"/>
              <a:t>Group mapping training in each area 2 times a year</a:t>
            </a:r>
          </a:p>
          <a:p>
            <a:pPr lvl="1"/>
            <a:r>
              <a:rPr lang="en-US" dirty="0"/>
              <a:t>Work with NRCS to develop a training plan for new technicians with monthly goals(in MOA)</a:t>
            </a:r>
          </a:p>
        </p:txBody>
      </p:sp>
    </p:spTree>
    <p:extLst>
      <p:ext uri="{BB962C8B-B14F-4D97-AF65-F5344CB8AC3E}">
        <p14:creationId xmlns:p14="http://schemas.microsoft.com/office/powerpoint/2010/main" val="1869276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370075"/>
            <a:ext cx="12192000" cy="5488305"/>
            <a:chOff x="0" y="1370075"/>
            <a:chExt cx="12192000" cy="54883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980175"/>
              <a:ext cx="12192000" cy="8778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762706" y="1755491"/>
              <a:ext cx="4277995" cy="4656455"/>
            </a:xfrm>
            <a:custGeom>
              <a:avLst/>
              <a:gdLst/>
              <a:ahLst/>
              <a:cxnLst/>
              <a:rect l="l" t="t" r="r" b="b"/>
              <a:pathLst>
                <a:path w="4277995" h="4656455">
                  <a:moveTo>
                    <a:pt x="1949742" y="0"/>
                  </a:moveTo>
                  <a:lnTo>
                    <a:pt x="1949742" y="2328037"/>
                  </a:lnTo>
                  <a:lnTo>
                    <a:pt x="0" y="3600170"/>
                  </a:lnTo>
                  <a:lnTo>
                    <a:pt x="27844" y="3641861"/>
                  </a:lnTo>
                  <a:lnTo>
                    <a:pt x="56498" y="3682833"/>
                  </a:lnTo>
                  <a:lnTo>
                    <a:pt x="85948" y="3723079"/>
                  </a:lnTo>
                  <a:lnTo>
                    <a:pt x="116179" y="3762591"/>
                  </a:lnTo>
                  <a:lnTo>
                    <a:pt x="147177" y="3801361"/>
                  </a:lnTo>
                  <a:lnTo>
                    <a:pt x="178927" y="3839382"/>
                  </a:lnTo>
                  <a:lnTo>
                    <a:pt x="211415" y="3876646"/>
                  </a:lnTo>
                  <a:lnTo>
                    <a:pt x="244625" y="3913144"/>
                  </a:lnTo>
                  <a:lnTo>
                    <a:pt x="278545" y="3948868"/>
                  </a:lnTo>
                  <a:lnTo>
                    <a:pt x="313159" y="3983812"/>
                  </a:lnTo>
                  <a:lnTo>
                    <a:pt x="348453" y="4017967"/>
                  </a:lnTo>
                  <a:lnTo>
                    <a:pt x="384412" y="4051326"/>
                  </a:lnTo>
                  <a:lnTo>
                    <a:pt x="421022" y="4083880"/>
                  </a:lnTo>
                  <a:lnTo>
                    <a:pt x="458269" y="4115621"/>
                  </a:lnTo>
                  <a:lnTo>
                    <a:pt x="496138" y="4146543"/>
                  </a:lnTo>
                  <a:lnTo>
                    <a:pt x="534614" y="4176636"/>
                  </a:lnTo>
                  <a:lnTo>
                    <a:pt x="573683" y="4205894"/>
                  </a:lnTo>
                  <a:lnTo>
                    <a:pt x="613330" y="4234308"/>
                  </a:lnTo>
                  <a:lnTo>
                    <a:pt x="653542" y="4261871"/>
                  </a:lnTo>
                  <a:lnTo>
                    <a:pt x="694303" y="4288574"/>
                  </a:lnTo>
                  <a:lnTo>
                    <a:pt x="735600" y="4314410"/>
                  </a:lnTo>
                  <a:lnTo>
                    <a:pt x="777417" y="4339371"/>
                  </a:lnTo>
                  <a:lnTo>
                    <a:pt x="819740" y="4363449"/>
                  </a:lnTo>
                  <a:lnTo>
                    <a:pt x="862555" y="4386636"/>
                  </a:lnTo>
                  <a:lnTo>
                    <a:pt x="905848" y="4408925"/>
                  </a:lnTo>
                  <a:lnTo>
                    <a:pt x="949603" y="4430307"/>
                  </a:lnTo>
                  <a:lnTo>
                    <a:pt x="993806" y="4450776"/>
                  </a:lnTo>
                  <a:lnTo>
                    <a:pt x="1038444" y="4470322"/>
                  </a:lnTo>
                  <a:lnTo>
                    <a:pt x="1083500" y="4488938"/>
                  </a:lnTo>
                  <a:lnTo>
                    <a:pt x="1128962" y="4506617"/>
                  </a:lnTo>
                  <a:lnTo>
                    <a:pt x="1174814" y="4523350"/>
                  </a:lnTo>
                  <a:lnTo>
                    <a:pt x="1221042" y="4539129"/>
                  </a:lnTo>
                  <a:lnTo>
                    <a:pt x="1267632" y="4553948"/>
                  </a:lnTo>
                  <a:lnTo>
                    <a:pt x="1314568" y="4567797"/>
                  </a:lnTo>
                  <a:lnTo>
                    <a:pt x="1361838" y="4580670"/>
                  </a:lnTo>
                  <a:lnTo>
                    <a:pt x="1409425" y="4592557"/>
                  </a:lnTo>
                  <a:lnTo>
                    <a:pt x="1457316" y="4603452"/>
                  </a:lnTo>
                  <a:lnTo>
                    <a:pt x="1505496" y="4613347"/>
                  </a:lnTo>
                  <a:lnTo>
                    <a:pt x="1553951" y="4622233"/>
                  </a:lnTo>
                  <a:lnTo>
                    <a:pt x="1602666" y="4630104"/>
                  </a:lnTo>
                  <a:lnTo>
                    <a:pt x="1651626" y="4636950"/>
                  </a:lnTo>
                  <a:lnTo>
                    <a:pt x="1700819" y="4642764"/>
                  </a:lnTo>
                  <a:lnTo>
                    <a:pt x="1750227" y="4647539"/>
                  </a:lnTo>
                  <a:lnTo>
                    <a:pt x="1799839" y="4651267"/>
                  </a:lnTo>
                  <a:lnTo>
                    <a:pt x="1849638" y="4653939"/>
                  </a:lnTo>
                  <a:lnTo>
                    <a:pt x="1899610" y="4655548"/>
                  </a:lnTo>
                  <a:lnTo>
                    <a:pt x="1949742" y="4656086"/>
                  </a:lnTo>
                  <a:lnTo>
                    <a:pt x="1997841" y="4655599"/>
                  </a:lnTo>
                  <a:lnTo>
                    <a:pt x="2045704" y="4654144"/>
                  </a:lnTo>
                  <a:lnTo>
                    <a:pt x="2093319" y="4651731"/>
                  </a:lnTo>
                  <a:lnTo>
                    <a:pt x="2140678" y="4648369"/>
                  </a:lnTo>
                  <a:lnTo>
                    <a:pt x="2187771" y="4644067"/>
                  </a:lnTo>
                  <a:lnTo>
                    <a:pt x="2234590" y="4638834"/>
                  </a:lnTo>
                  <a:lnTo>
                    <a:pt x="2281123" y="4632681"/>
                  </a:lnTo>
                  <a:lnTo>
                    <a:pt x="2327363" y="4625616"/>
                  </a:lnTo>
                  <a:lnTo>
                    <a:pt x="2373300" y="4617649"/>
                  </a:lnTo>
                  <a:lnTo>
                    <a:pt x="2418925" y="4608789"/>
                  </a:lnTo>
                  <a:lnTo>
                    <a:pt x="2464227" y="4599045"/>
                  </a:lnTo>
                  <a:lnTo>
                    <a:pt x="2509199" y="4588427"/>
                  </a:lnTo>
                  <a:lnTo>
                    <a:pt x="2553829" y="4576944"/>
                  </a:lnTo>
                  <a:lnTo>
                    <a:pt x="2598110" y="4564606"/>
                  </a:lnTo>
                  <a:lnTo>
                    <a:pt x="2642032" y="4551422"/>
                  </a:lnTo>
                  <a:lnTo>
                    <a:pt x="2685585" y="4537401"/>
                  </a:lnTo>
                  <a:lnTo>
                    <a:pt x="2728760" y="4522552"/>
                  </a:lnTo>
                  <a:lnTo>
                    <a:pt x="2771547" y="4506886"/>
                  </a:lnTo>
                  <a:lnTo>
                    <a:pt x="2813938" y="4490411"/>
                  </a:lnTo>
                  <a:lnTo>
                    <a:pt x="2855922" y="4473137"/>
                  </a:lnTo>
                  <a:lnTo>
                    <a:pt x="2897491" y="4455073"/>
                  </a:lnTo>
                  <a:lnTo>
                    <a:pt x="2938636" y="4436228"/>
                  </a:lnTo>
                  <a:lnTo>
                    <a:pt x="2979346" y="4416612"/>
                  </a:lnTo>
                  <a:lnTo>
                    <a:pt x="3019612" y="4396234"/>
                  </a:lnTo>
                  <a:lnTo>
                    <a:pt x="3059426" y="4375104"/>
                  </a:lnTo>
                  <a:lnTo>
                    <a:pt x="3098777" y="4353230"/>
                  </a:lnTo>
                  <a:lnTo>
                    <a:pt x="3137657" y="4330623"/>
                  </a:lnTo>
                  <a:lnTo>
                    <a:pt x="3176056" y="4307291"/>
                  </a:lnTo>
                  <a:lnTo>
                    <a:pt x="3213964" y="4283245"/>
                  </a:lnTo>
                  <a:lnTo>
                    <a:pt x="3251373" y="4258492"/>
                  </a:lnTo>
                  <a:lnTo>
                    <a:pt x="3288273" y="4233044"/>
                  </a:lnTo>
                  <a:lnTo>
                    <a:pt x="3324654" y="4206908"/>
                  </a:lnTo>
                  <a:lnTo>
                    <a:pt x="3360507" y="4180095"/>
                  </a:lnTo>
                  <a:lnTo>
                    <a:pt x="3395823" y="4152614"/>
                  </a:lnTo>
                  <a:lnTo>
                    <a:pt x="3430593" y="4124473"/>
                  </a:lnTo>
                  <a:lnTo>
                    <a:pt x="3464807" y="4095684"/>
                  </a:lnTo>
                  <a:lnTo>
                    <a:pt x="3498455" y="4066254"/>
                  </a:lnTo>
                  <a:lnTo>
                    <a:pt x="3531529" y="4036193"/>
                  </a:lnTo>
                  <a:lnTo>
                    <a:pt x="3564019" y="4005511"/>
                  </a:lnTo>
                  <a:lnTo>
                    <a:pt x="3595916" y="3974217"/>
                  </a:lnTo>
                  <a:lnTo>
                    <a:pt x="3627209" y="3942320"/>
                  </a:lnTo>
                  <a:lnTo>
                    <a:pt x="3657891" y="3909830"/>
                  </a:lnTo>
                  <a:lnTo>
                    <a:pt x="3687952" y="3876756"/>
                  </a:lnTo>
                  <a:lnTo>
                    <a:pt x="3717381" y="3843107"/>
                  </a:lnTo>
                  <a:lnTo>
                    <a:pt x="3746171" y="3808893"/>
                  </a:lnTo>
                  <a:lnTo>
                    <a:pt x="3774311" y="3774123"/>
                  </a:lnTo>
                  <a:lnTo>
                    <a:pt x="3801792" y="3738807"/>
                  </a:lnTo>
                  <a:lnTo>
                    <a:pt x="3828605" y="3702953"/>
                  </a:lnTo>
                  <a:lnTo>
                    <a:pt x="3854740" y="3666572"/>
                  </a:lnTo>
                  <a:lnTo>
                    <a:pt x="3880189" y="3629672"/>
                  </a:lnTo>
                  <a:lnTo>
                    <a:pt x="3904941" y="3592263"/>
                  </a:lnTo>
                  <a:lnTo>
                    <a:pt x="3928987" y="3554354"/>
                  </a:lnTo>
                  <a:lnTo>
                    <a:pt x="3952319" y="3515955"/>
                  </a:lnTo>
                  <a:lnTo>
                    <a:pt x="3974926" y="3477076"/>
                  </a:lnTo>
                  <a:lnTo>
                    <a:pt x="3996799" y="3437724"/>
                  </a:lnTo>
                  <a:lnTo>
                    <a:pt x="4017929" y="3397910"/>
                  </a:lnTo>
                  <a:lnTo>
                    <a:pt x="4038307" y="3357643"/>
                  </a:lnTo>
                  <a:lnTo>
                    <a:pt x="4057922" y="3316933"/>
                  </a:lnTo>
                  <a:lnTo>
                    <a:pt x="4076767" y="3275789"/>
                  </a:lnTo>
                  <a:lnTo>
                    <a:pt x="4094831" y="3234219"/>
                  </a:lnTo>
                  <a:lnTo>
                    <a:pt x="4112105" y="3192234"/>
                  </a:lnTo>
                  <a:lnTo>
                    <a:pt x="4128580" y="3149844"/>
                  </a:lnTo>
                  <a:lnTo>
                    <a:pt x="4144246" y="3107056"/>
                  </a:lnTo>
                  <a:lnTo>
                    <a:pt x="4159095" y="3063881"/>
                  </a:lnTo>
                  <a:lnTo>
                    <a:pt x="4173115" y="3020328"/>
                  </a:lnTo>
                  <a:lnTo>
                    <a:pt x="4186300" y="2976406"/>
                  </a:lnTo>
                  <a:lnTo>
                    <a:pt x="4198638" y="2932125"/>
                  </a:lnTo>
                  <a:lnTo>
                    <a:pt x="4210120" y="2887494"/>
                  </a:lnTo>
                  <a:lnTo>
                    <a:pt x="4220738" y="2842523"/>
                  </a:lnTo>
                  <a:lnTo>
                    <a:pt x="4230482" y="2797220"/>
                  </a:lnTo>
                  <a:lnTo>
                    <a:pt x="4239342" y="2751596"/>
                  </a:lnTo>
                  <a:lnTo>
                    <a:pt x="4247309" y="2705659"/>
                  </a:lnTo>
                  <a:lnTo>
                    <a:pt x="4254374" y="2659419"/>
                  </a:lnTo>
                  <a:lnTo>
                    <a:pt x="4260527" y="2612885"/>
                  </a:lnTo>
                  <a:lnTo>
                    <a:pt x="4265759" y="2566066"/>
                  </a:lnTo>
                  <a:lnTo>
                    <a:pt x="4270061" y="2518973"/>
                  </a:lnTo>
                  <a:lnTo>
                    <a:pt x="4273424" y="2471614"/>
                  </a:lnTo>
                  <a:lnTo>
                    <a:pt x="4275837" y="2423999"/>
                  </a:lnTo>
                  <a:lnTo>
                    <a:pt x="4277292" y="2376136"/>
                  </a:lnTo>
                  <a:lnTo>
                    <a:pt x="4277779" y="2328037"/>
                  </a:lnTo>
                  <a:lnTo>
                    <a:pt x="4277292" y="2279937"/>
                  </a:lnTo>
                  <a:lnTo>
                    <a:pt x="4275837" y="2232075"/>
                  </a:lnTo>
                  <a:lnTo>
                    <a:pt x="4273424" y="2184460"/>
                  </a:lnTo>
                  <a:lnTo>
                    <a:pt x="4270061" y="2137102"/>
                  </a:lnTo>
                  <a:lnTo>
                    <a:pt x="4265759" y="2090009"/>
                  </a:lnTo>
                  <a:lnTo>
                    <a:pt x="4260527" y="2043191"/>
                  </a:lnTo>
                  <a:lnTo>
                    <a:pt x="4254374" y="1996658"/>
                  </a:lnTo>
                  <a:lnTo>
                    <a:pt x="4247309" y="1950418"/>
                  </a:lnTo>
                  <a:lnTo>
                    <a:pt x="4239342" y="1904481"/>
                  </a:lnTo>
                  <a:lnTo>
                    <a:pt x="4230482" y="1858857"/>
                  </a:lnTo>
                  <a:lnTo>
                    <a:pt x="4220738" y="1813555"/>
                  </a:lnTo>
                  <a:lnTo>
                    <a:pt x="4210120" y="1768584"/>
                  </a:lnTo>
                  <a:lnTo>
                    <a:pt x="4198638" y="1723953"/>
                  </a:lnTo>
                  <a:lnTo>
                    <a:pt x="4186300" y="1679672"/>
                  </a:lnTo>
                  <a:lnTo>
                    <a:pt x="4173115" y="1635751"/>
                  </a:lnTo>
                  <a:lnTo>
                    <a:pt x="4159095" y="1592198"/>
                  </a:lnTo>
                  <a:lnTo>
                    <a:pt x="4144246" y="1549024"/>
                  </a:lnTo>
                  <a:lnTo>
                    <a:pt x="4128580" y="1506236"/>
                  </a:lnTo>
                  <a:lnTo>
                    <a:pt x="4112105" y="1463846"/>
                  </a:lnTo>
                  <a:lnTo>
                    <a:pt x="4094831" y="1421861"/>
                  </a:lnTo>
                  <a:lnTo>
                    <a:pt x="4076767" y="1380292"/>
                  </a:lnTo>
                  <a:lnTo>
                    <a:pt x="4057922" y="1339148"/>
                  </a:lnTo>
                  <a:lnTo>
                    <a:pt x="4038307" y="1298438"/>
                  </a:lnTo>
                  <a:lnTo>
                    <a:pt x="4017929" y="1258171"/>
                  </a:lnTo>
                  <a:lnTo>
                    <a:pt x="3996799" y="1218358"/>
                  </a:lnTo>
                  <a:lnTo>
                    <a:pt x="3974926" y="1179006"/>
                  </a:lnTo>
                  <a:lnTo>
                    <a:pt x="3952319" y="1140127"/>
                  </a:lnTo>
                  <a:lnTo>
                    <a:pt x="3928987" y="1101728"/>
                  </a:lnTo>
                  <a:lnTo>
                    <a:pt x="3904941" y="1063819"/>
                  </a:lnTo>
                  <a:lnTo>
                    <a:pt x="3880189" y="1026411"/>
                  </a:lnTo>
                  <a:lnTo>
                    <a:pt x="3854740" y="989511"/>
                  </a:lnTo>
                  <a:lnTo>
                    <a:pt x="3828605" y="953130"/>
                  </a:lnTo>
                  <a:lnTo>
                    <a:pt x="3801792" y="917276"/>
                  </a:lnTo>
                  <a:lnTo>
                    <a:pt x="3774311" y="881960"/>
                  </a:lnTo>
                  <a:lnTo>
                    <a:pt x="3746171" y="847190"/>
                  </a:lnTo>
                  <a:lnTo>
                    <a:pt x="3717381" y="812977"/>
                  </a:lnTo>
                  <a:lnTo>
                    <a:pt x="3687952" y="779328"/>
                  </a:lnTo>
                  <a:lnTo>
                    <a:pt x="3657891" y="746254"/>
                  </a:lnTo>
                  <a:lnTo>
                    <a:pt x="3627209" y="713764"/>
                  </a:lnTo>
                  <a:lnTo>
                    <a:pt x="3595916" y="681867"/>
                  </a:lnTo>
                  <a:lnTo>
                    <a:pt x="3564019" y="650573"/>
                  </a:lnTo>
                  <a:lnTo>
                    <a:pt x="3531529" y="619891"/>
                  </a:lnTo>
                  <a:lnTo>
                    <a:pt x="3498455" y="589831"/>
                  </a:lnTo>
                  <a:lnTo>
                    <a:pt x="3464807" y="560401"/>
                  </a:lnTo>
                  <a:lnTo>
                    <a:pt x="3430593" y="531611"/>
                  </a:lnTo>
                  <a:lnTo>
                    <a:pt x="3395823" y="503471"/>
                  </a:lnTo>
                  <a:lnTo>
                    <a:pt x="3360507" y="475990"/>
                  </a:lnTo>
                  <a:lnTo>
                    <a:pt x="3324654" y="449177"/>
                  </a:lnTo>
                  <a:lnTo>
                    <a:pt x="3288273" y="423041"/>
                  </a:lnTo>
                  <a:lnTo>
                    <a:pt x="3251373" y="397593"/>
                  </a:lnTo>
                  <a:lnTo>
                    <a:pt x="3213964" y="372840"/>
                  </a:lnTo>
                  <a:lnTo>
                    <a:pt x="3176056" y="348794"/>
                  </a:lnTo>
                  <a:lnTo>
                    <a:pt x="3137657" y="325462"/>
                  </a:lnTo>
                  <a:lnTo>
                    <a:pt x="3098777" y="302855"/>
                  </a:lnTo>
                  <a:lnTo>
                    <a:pt x="3059426" y="280982"/>
                  </a:lnTo>
                  <a:lnTo>
                    <a:pt x="3019612" y="259852"/>
                  </a:lnTo>
                  <a:lnTo>
                    <a:pt x="2979346" y="239474"/>
                  </a:lnTo>
                  <a:lnTo>
                    <a:pt x="2938636" y="219858"/>
                  </a:lnTo>
                  <a:lnTo>
                    <a:pt x="2897491" y="201013"/>
                  </a:lnTo>
                  <a:lnTo>
                    <a:pt x="2855922" y="182949"/>
                  </a:lnTo>
                  <a:lnTo>
                    <a:pt x="2813938" y="165674"/>
                  </a:lnTo>
                  <a:lnTo>
                    <a:pt x="2771547" y="149199"/>
                  </a:lnTo>
                  <a:lnTo>
                    <a:pt x="2728760" y="133533"/>
                  </a:lnTo>
                  <a:lnTo>
                    <a:pt x="2685585" y="118685"/>
                  </a:lnTo>
                  <a:lnTo>
                    <a:pt x="2642032" y="104664"/>
                  </a:lnTo>
                  <a:lnTo>
                    <a:pt x="2598110" y="91480"/>
                  </a:lnTo>
                  <a:lnTo>
                    <a:pt x="2553829" y="79141"/>
                  </a:lnTo>
                  <a:lnTo>
                    <a:pt x="2509199" y="67659"/>
                  </a:lnTo>
                  <a:lnTo>
                    <a:pt x="2464227" y="57041"/>
                  </a:lnTo>
                  <a:lnTo>
                    <a:pt x="2418925" y="47297"/>
                  </a:lnTo>
                  <a:lnTo>
                    <a:pt x="2373300" y="38437"/>
                  </a:lnTo>
                  <a:lnTo>
                    <a:pt x="2327363" y="30470"/>
                  </a:lnTo>
                  <a:lnTo>
                    <a:pt x="2281123" y="23405"/>
                  </a:lnTo>
                  <a:lnTo>
                    <a:pt x="2234590" y="17251"/>
                  </a:lnTo>
                  <a:lnTo>
                    <a:pt x="2187771" y="12019"/>
                  </a:lnTo>
                  <a:lnTo>
                    <a:pt x="2140678" y="7717"/>
                  </a:lnTo>
                  <a:lnTo>
                    <a:pt x="2093319" y="4355"/>
                  </a:lnTo>
                  <a:lnTo>
                    <a:pt x="2045704" y="1941"/>
                  </a:lnTo>
                  <a:lnTo>
                    <a:pt x="1997841" y="487"/>
                  </a:lnTo>
                  <a:lnTo>
                    <a:pt x="1949742" y="0"/>
                  </a:lnTo>
                  <a:close/>
                </a:path>
              </a:pathLst>
            </a:custGeom>
            <a:solidFill>
              <a:srgbClr val="3E7D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84151" y="1963225"/>
              <a:ext cx="2328545" cy="3392804"/>
            </a:xfrm>
            <a:custGeom>
              <a:avLst/>
              <a:gdLst/>
              <a:ahLst/>
              <a:cxnLst/>
              <a:rect l="l" t="t" r="r" b="b"/>
              <a:pathLst>
                <a:path w="2328545" h="3392804">
                  <a:moveTo>
                    <a:pt x="1367003" y="0"/>
                  </a:moveTo>
                  <a:lnTo>
                    <a:pt x="1321044" y="21441"/>
                  </a:lnTo>
                  <a:lnTo>
                    <a:pt x="1275578" y="43873"/>
                  </a:lnTo>
                  <a:lnTo>
                    <a:pt x="1230618" y="67286"/>
                  </a:lnTo>
                  <a:lnTo>
                    <a:pt x="1186182" y="91671"/>
                  </a:lnTo>
                  <a:lnTo>
                    <a:pt x="1142285" y="117019"/>
                  </a:lnTo>
                  <a:lnTo>
                    <a:pt x="1098942" y="143323"/>
                  </a:lnTo>
                  <a:lnTo>
                    <a:pt x="1056170" y="170573"/>
                  </a:lnTo>
                  <a:lnTo>
                    <a:pt x="1016153" y="197264"/>
                  </a:lnTo>
                  <a:lnTo>
                    <a:pt x="976864" y="224636"/>
                  </a:lnTo>
                  <a:lnTo>
                    <a:pt x="938305" y="252676"/>
                  </a:lnTo>
                  <a:lnTo>
                    <a:pt x="900479" y="281371"/>
                  </a:lnTo>
                  <a:lnTo>
                    <a:pt x="863389" y="310707"/>
                  </a:lnTo>
                  <a:lnTo>
                    <a:pt x="827038" y="340672"/>
                  </a:lnTo>
                  <a:lnTo>
                    <a:pt x="791429" y="371254"/>
                  </a:lnTo>
                  <a:lnTo>
                    <a:pt x="756563" y="402438"/>
                  </a:lnTo>
                  <a:lnTo>
                    <a:pt x="722445" y="434212"/>
                  </a:lnTo>
                  <a:lnTo>
                    <a:pt x="689076" y="466563"/>
                  </a:lnTo>
                  <a:lnTo>
                    <a:pt x="656460" y="499478"/>
                  </a:lnTo>
                  <a:lnTo>
                    <a:pt x="624598" y="532945"/>
                  </a:lnTo>
                  <a:lnTo>
                    <a:pt x="593495" y="566949"/>
                  </a:lnTo>
                  <a:lnTo>
                    <a:pt x="563151" y="601479"/>
                  </a:lnTo>
                  <a:lnTo>
                    <a:pt x="533572" y="636521"/>
                  </a:lnTo>
                  <a:lnTo>
                    <a:pt x="504758" y="672063"/>
                  </a:lnTo>
                  <a:lnTo>
                    <a:pt x="476712" y="708091"/>
                  </a:lnTo>
                  <a:lnTo>
                    <a:pt x="449439" y="744592"/>
                  </a:lnTo>
                  <a:lnTo>
                    <a:pt x="422939" y="781554"/>
                  </a:lnTo>
                  <a:lnTo>
                    <a:pt x="397216" y="818963"/>
                  </a:lnTo>
                  <a:lnTo>
                    <a:pt x="372273" y="856806"/>
                  </a:lnTo>
                  <a:lnTo>
                    <a:pt x="348112" y="895072"/>
                  </a:lnTo>
                  <a:lnTo>
                    <a:pt x="324736" y="933746"/>
                  </a:lnTo>
                  <a:lnTo>
                    <a:pt x="302148" y="972815"/>
                  </a:lnTo>
                  <a:lnTo>
                    <a:pt x="280350" y="1012268"/>
                  </a:lnTo>
                  <a:lnTo>
                    <a:pt x="259346" y="1052090"/>
                  </a:lnTo>
                  <a:lnTo>
                    <a:pt x="239137" y="1092269"/>
                  </a:lnTo>
                  <a:lnTo>
                    <a:pt x="219727" y="1132791"/>
                  </a:lnTo>
                  <a:lnTo>
                    <a:pt x="201119" y="1173645"/>
                  </a:lnTo>
                  <a:lnTo>
                    <a:pt x="183315" y="1214816"/>
                  </a:lnTo>
                  <a:lnTo>
                    <a:pt x="166317" y="1256293"/>
                  </a:lnTo>
                  <a:lnTo>
                    <a:pt x="150129" y="1298062"/>
                  </a:lnTo>
                  <a:lnTo>
                    <a:pt x="134754" y="1340109"/>
                  </a:lnTo>
                  <a:lnTo>
                    <a:pt x="120193" y="1382423"/>
                  </a:lnTo>
                  <a:lnTo>
                    <a:pt x="106450" y="1424990"/>
                  </a:lnTo>
                  <a:lnTo>
                    <a:pt x="93528" y="1467797"/>
                  </a:lnTo>
                  <a:lnTo>
                    <a:pt x="81428" y="1510831"/>
                  </a:lnTo>
                  <a:lnTo>
                    <a:pt x="70155" y="1554080"/>
                  </a:lnTo>
                  <a:lnTo>
                    <a:pt x="59710" y="1597530"/>
                  </a:lnTo>
                  <a:lnTo>
                    <a:pt x="50097" y="1641168"/>
                  </a:lnTo>
                  <a:lnTo>
                    <a:pt x="41318" y="1684982"/>
                  </a:lnTo>
                  <a:lnTo>
                    <a:pt x="33375" y="1728958"/>
                  </a:lnTo>
                  <a:lnTo>
                    <a:pt x="26272" y="1773084"/>
                  </a:lnTo>
                  <a:lnTo>
                    <a:pt x="20012" y="1817346"/>
                  </a:lnTo>
                  <a:lnTo>
                    <a:pt x="14596" y="1861732"/>
                  </a:lnTo>
                  <a:lnTo>
                    <a:pt x="10028" y="1906228"/>
                  </a:lnTo>
                  <a:lnTo>
                    <a:pt x="6311" y="1950823"/>
                  </a:lnTo>
                  <a:lnTo>
                    <a:pt x="3446" y="1995502"/>
                  </a:lnTo>
                  <a:lnTo>
                    <a:pt x="1438" y="2040252"/>
                  </a:lnTo>
                  <a:lnTo>
                    <a:pt x="288" y="2085062"/>
                  </a:lnTo>
                  <a:lnTo>
                    <a:pt x="0" y="2129917"/>
                  </a:lnTo>
                  <a:lnTo>
                    <a:pt x="575" y="2174806"/>
                  </a:lnTo>
                  <a:lnTo>
                    <a:pt x="2017" y="2219714"/>
                  </a:lnTo>
                  <a:lnTo>
                    <a:pt x="4329" y="2264629"/>
                  </a:lnTo>
                  <a:lnTo>
                    <a:pt x="7513" y="2309538"/>
                  </a:lnTo>
                  <a:lnTo>
                    <a:pt x="11572" y="2354429"/>
                  </a:lnTo>
                  <a:lnTo>
                    <a:pt x="16509" y="2399287"/>
                  </a:lnTo>
                  <a:lnTo>
                    <a:pt x="22326" y="2444101"/>
                  </a:lnTo>
                  <a:lnTo>
                    <a:pt x="29026" y="2488857"/>
                  </a:lnTo>
                  <a:lnTo>
                    <a:pt x="36613" y="2533542"/>
                  </a:lnTo>
                  <a:lnTo>
                    <a:pt x="45087" y="2578143"/>
                  </a:lnTo>
                  <a:lnTo>
                    <a:pt x="54453" y="2622648"/>
                  </a:lnTo>
                  <a:lnTo>
                    <a:pt x="64713" y="2667043"/>
                  </a:lnTo>
                  <a:lnTo>
                    <a:pt x="75870" y="2711316"/>
                  </a:lnTo>
                  <a:lnTo>
                    <a:pt x="87926" y="2755453"/>
                  </a:lnTo>
                  <a:lnTo>
                    <a:pt x="100885" y="2799441"/>
                  </a:lnTo>
                  <a:lnTo>
                    <a:pt x="114748" y="2843269"/>
                  </a:lnTo>
                  <a:lnTo>
                    <a:pt x="129519" y="2886921"/>
                  </a:lnTo>
                  <a:lnTo>
                    <a:pt x="145201" y="2930387"/>
                  </a:lnTo>
                  <a:lnTo>
                    <a:pt x="161796" y="2973652"/>
                  </a:lnTo>
                  <a:lnTo>
                    <a:pt x="179306" y="3016704"/>
                  </a:lnTo>
                  <a:lnTo>
                    <a:pt x="197735" y="3059529"/>
                  </a:lnTo>
                  <a:lnTo>
                    <a:pt x="217085" y="3102116"/>
                  </a:lnTo>
                  <a:lnTo>
                    <a:pt x="237359" y="3144450"/>
                  </a:lnTo>
                  <a:lnTo>
                    <a:pt x="258560" y="3186519"/>
                  </a:lnTo>
                  <a:lnTo>
                    <a:pt x="280691" y="3228311"/>
                  </a:lnTo>
                  <a:lnTo>
                    <a:pt x="303754" y="3269811"/>
                  </a:lnTo>
                  <a:lnTo>
                    <a:pt x="327751" y="3311007"/>
                  </a:lnTo>
                  <a:lnTo>
                    <a:pt x="352686" y="3351887"/>
                  </a:lnTo>
                  <a:lnTo>
                    <a:pt x="378562" y="3392436"/>
                  </a:lnTo>
                  <a:lnTo>
                    <a:pt x="2328291" y="2120303"/>
                  </a:lnTo>
                  <a:lnTo>
                    <a:pt x="1367003" y="0"/>
                  </a:lnTo>
                  <a:close/>
                </a:path>
              </a:pathLst>
            </a:custGeom>
            <a:solidFill>
              <a:srgbClr val="689D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51159" y="1768003"/>
              <a:ext cx="961390" cy="2315845"/>
            </a:xfrm>
            <a:custGeom>
              <a:avLst/>
              <a:gdLst/>
              <a:ahLst/>
              <a:cxnLst/>
              <a:rect l="l" t="t" r="r" b="b"/>
              <a:pathLst>
                <a:path w="961390" h="2315845">
                  <a:moveTo>
                    <a:pt x="720242" y="0"/>
                  </a:moveTo>
                  <a:lnTo>
                    <a:pt x="670518" y="5716"/>
                  </a:lnTo>
                  <a:lnTo>
                    <a:pt x="620966" y="12495"/>
                  </a:lnTo>
                  <a:lnTo>
                    <a:pt x="571602" y="20332"/>
                  </a:lnTo>
                  <a:lnTo>
                    <a:pt x="522443" y="29222"/>
                  </a:lnTo>
                  <a:lnTo>
                    <a:pt x="473506" y="39161"/>
                  </a:lnTo>
                  <a:lnTo>
                    <a:pt x="424808" y="50143"/>
                  </a:lnTo>
                  <a:lnTo>
                    <a:pt x="376364" y="62166"/>
                  </a:lnTo>
                  <a:lnTo>
                    <a:pt x="328193" y="75223"/>
                  </a:lnTo>
                  <a:lnTo>
                    <a:pt x="280309" y="89311"/>
                  </a:lnTo>
                  <a:lnTo>
                    <a:pt x="232731" y="104425"/>
                  </a:lnTo>
                  <a:lnTo>
                    <a:pt x="185475" y="120560"/>
                  </a:lnTo>
                  <a:lnTo>
                    <a:pt x="138557" y="137712"/>
                  </a:lnTo>
                  <a:lnTo>
                    <a:pt x="91994" y="155876"/>
                  </a:lnTo>
                  <a:lnTo>
                    <a:pt x="45802" y="175048"/>
                  </a:lnTo>
                  <a:lnTo>
                    <a:pt x="0" y="195224"/>
                  </a:lnTo>
                  <a:lnTo>
                    <a:pt x="961288" y="2315527"/>
                  </a:lnTo>
                  <a:lnTo>
                    <a:pt x="720242" y="0"/>
                  </a:lnTo>
                  <a:close/>
                </a:path>
              </a:pathLst>
            </a:custGeom>
            <a:solidFill>
              <a:srgbClr val="80B3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471400" y="1755493"/>
              <a:ext cx="241300" cy="2328545"/>
            </a:xfrm>
            <a:custGeom>
              <a:avLst/>
              <a:gdLst/>
              <a:ahLst/>
              <a:cxnLst/>
              <a:rect l="l" t="t" r="r" b="b"/>
              <a:pathLst>
                <a:path w="241300" h="2328545">
                  <a:moveTo>
                    <a:pt x="241046" y="0"/>
                  </a:moveTo>
                  <a:lnTo>
                    <a:pt x="192750" y="501"/>
                  </a:lnTo>
                  <a:lnTo>
                    <a:pt x="144480" y="2003"/>
                  </a:lnTo>
                  <a:lnTo>
                    <a:pt x="96254" y="4507"/>
                  </a:lnTo>
                  <a:lnTo>
                    <a:pt x="48088" y="8009"/>
                  </a:lnTo>
                  <a:lnTo>
                    <a:pt x="0" y="12509"/>
                  </a:lnTo>
                  <a:lnTo>
                    <a:pt x="241046" y="2328037"/>
                  </a:lnTo>
                  <a:lnTo>
                    <a:pt x="241046" y="0"/>
                  </a:lnTo>
                  <a:close/>
                </a:path>
              </a:pathLst>
            </a:custGeom>
            <a:solidFill>
              <a:srgbClr val="254B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759570" y="4912233"/>
              <a:ext cx="619125" cy="280035"/>
            </a:xfrm>
            <a:custGeom>
              <a:avLst/>
              <a:gdLst/>
              <a:ahLst/>
              <a:cxnLst/>
              <a:rect l="l" t="t" r="r" b="b"/>
              <a:pathLst>
                <a:path w="619125" h="280035">
                  <a:moveTo>
                    <a:pt x="0" y="279654"/>
                  </a:moveTo>
                  <a:lnTo>
                    <a:pt x="561594" y="0"/>
                  </a:lnTo>
                  <a:lnTo>
                    <a:pt x="618744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06748" y="3254883"/>
              <a:ext cx="770890" cy="177800"/>
            </a:xfrm>
            <a:custGeom>
              <a:avLst/>
              <a:gdLst/>
              <a:ahLst/>
              <a:cxnLst/>
              <a:rect l="l" t="t" r="r" b="b"/>
              <a:pathLst>
                <a:path w="770889" h="177800">
                  <a:moveTo>
                    <a:pt x="770381" y="177546"/>
                  </a:moveTo>
                  <a:lnTo>
                    <a:pt x="57149" y="0"/>
                  </a:ln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191886" y="1376552"/>
              <a:ext cx="911860" cy="460375"/>
            </a:xfrm>
            <a:custGeom>
              <a:avLst/>
              <a:gdLst/>
              <a:ahLst/>
              <a:cxnLst/>
              <a:rect l="l" t="t" r="r" b="b"/>
              <a:pathLst>
                <a:path w="911860" h="460375">
                  <a:moveTo>
                    <a:pt x="911351" y="460248"/>
                  </a:moveTo>
                  <a:lnTo>
                    <a:pt x="57149" y="0"/>
                  </a:lnTo>
                  <a:lnTo>
                    <a:pt x="0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91681" y="1596770"/>
              <a:ext cx="802640" cy="161925"/>
            </a:xfrm>
            <a:custGeom>
              <a:avLst/>
              <a:gdLst/>
              <a:ahLst/>
              <a:cxnLst/>
              <a:rect l="l" t="t" r="r" b="b"/>
              <a:pathLst>
                <a:path w="802640" h="161925">
                  <a:moveTo>
                    <a:pt x="0" y="161544"/>
                  </a:moveTo>
                  <a:lnTo>
                    <a:pt x="745236" y="0"/>
                  </a:lnTo>
                  <a:lnTo>
                    <a:pt x="802386" y="0"/>
                  </a:lnTo>
                </a:path>
              </a:pathLst>
            </a:custGeom>
            <a:ln w="129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9386265" y="4297017"/>
            <a:ext cx="1481455" cy="925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6995">
              <a:lnSpc>
                <a:spcPts val="2375"/>
              </a:lnSpc>
              <a:spcBef>
                <a:spcPts val="95"/>
              </a:spcBef>
            </a:pPr>
            <a:r>
              <a:rPr sz="2000" b="1" spc="-10" dirty="0">
                <a:latin typeface="Cambria"/>
                <a:cs typeface="Cambria"/>
              </a:rPr>
              <a:t>Cost-Share,</a:t>
            </a:r>
            <a:endParaRPr sz="2000">
              <a:latin typeface="Cambria"/>
              <a:cs typeface="Cambria"/>
            </a:endParaRPr>
          </a:p>
          <a:p>
            <a:pPr marL="466725" marR="5080" indent="-454659">
              <a:lnSpc>
                <a:spcPts val="2340"/>
              </a:lnSpc>
              <a:spcBef>
                <a:spcPts val="100"/>
              </a:spcBef>
            </a:pPr>
            <a:r>
              <a:rPr sz="2000" b="1" spc="-10" dirty="0">
                <a:latin typeface="Cambria"/>
                <a:cs typeface="Cambria"/>
              </a:rPr>
              <a:t>$50,000,000 </a:t>
            </a:r>
            <a:r>
              <a:rPr sz="2000" b="1" spc="-25" dirty="0">
                <a:latin typeface="Cambria"/>
                <a:cs typeface="Cambria"/>
              </a:rPr>
              <a:t>66%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01652" y="2636503"/>
            <a:ext cx="1573530" cy="925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375"/>
              </a:lnSpc>
              <a:spcBef>
                <a:spcPts val="95"/>
              </a:spcBef>
            </a:pPr>
            <a:r>
              <a:rPr sz="2000" b="1" dirty="0">
                <a:latin typeface="Cambria"/>
                <a:cs typeface="Cambria"/>
              </a:rPr>
              <a:t>District</a:t>
            </a:r>
            <a:r>
              <a:rPr sz="2000" b="1" spc="-10" dirty="0">
                <a:latin typeface="Cambria"/>
                <a:cs typeface="Cambria"/>
              </a:rPr>
              <a:t> </a:t>
            </a:r>
            <a:r>
              <a:rPr sz="2000" b="1" spc="-30" dirty="0">
                <a:latin typeface="Cambria"/>
                <a:cs typeface="Cambria"/>
              </a:rPr>
              <a:t>Oper,</a:t>
            </a:r>
            <a:endParaRPr sz="2000">
              <a:latin typeface="Cambria"/>
              <a:cs typeface="Cambria"/>
            </a:endParaRPr>
          </a:p>
          <a:p>
            <a:pPr marL="512445" marR="50800" indent="-454659">
              <a:lnSpc>
                <a:spcPts val="2340"/>
              </a:lnSpc>
              <a:spcBef>
                <a:spcPts val="100"/>
              </a:spcBef>
            </a:pPr>
            <a:r>
              <a:rPr sz="2000" b="1" spc="-10" dirty="0">
                <a:latin typeface="Cambria"/>
                <a:cs typeface="Cambria"/>
              </a:rPr>
              <a:t>$20,840,899 </a:t>
            </a:r>
            <a:r>
              <a:rPr sz="2000" b="1" spc="-25" dirty="0">
                <a:latin typeface="Cambria"/>
                <a:cs typeface="Cambria"/>
              </a:rPr>
              <a:t>27%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03570" y="1110361"/>
            <a:ext cx="1933575" cy="9251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sz="2000" b="1" spc="-10" dirty="0">
                <a:latin typeface="Cambria"/>
                <a:cs typeface="Cambria"/>
              </a:rPr>
              <a:t>Program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spc="-10" dirty="0">
                <a:latin typeface="Cambria"/>
                <a:cs typeface="Cambria"/>
              </a:rPr>
              <a:t>Admin,</a:t>
            </a:r>
            <a:endParaRPr sz="2000">
              <a:latin typeface="Cambria"/>
              <a:cs typeface="Cambria"/>
            </a:endParaRPr>
          </a:p>
          <a:p>
            <a:pPr marL="313055" marR="306070" algn="ctr">
              <a:lnSpc>
                <a:spcPts val="2340"/>
              </a:lnSpc>
              <a:spcBef>
                <a:spcPts val="100"/>
              </a:spcBef>
            </a:pPr>
            <a:r>
              <a:rPr sz="2000" b="1" spc="-10" dirty="0">
                <a:latin typeface="Cambria"/>
                <a:cs typeface="Cambria"/>
              </a:rPr>
              <a:t>$3,893,404 </a:t>
            </a:r>
            <a:r>
              <a:rPr sz="2000" b="1" spc="-25" dirty="0">
                <a:latin typeface="Cambria"/>
                <a:cs typeface="Cambria"/>
              </a:rPr>
              <a:t>5%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827988" y="949835"/>
            <a:ext cx="1331595" cy="6280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2375"/>
              </a:lnSpc>
              <a:spcBef>
                <a:spcPts val="95"/>
              </a:spcBef>
            </a:pPr>
            <a:r>
              <a:rPr sz="2000" b="1" spc="-10" dirty="0">
                <a:latin typeface="Cambria"/>
                <a:cs typeface="Cambria"/>
              </a:rPr>
              <a:t>Other,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ts val="2375"/>
              </a:lnSpc>
            </a:pPr>
            <a:r>
              <a:rPr sz="2000" b="1" spc="-10" dirty="0">
                <a:latin typeface="Cambria"/>
                <a:cs typeface="Cambria"/>
              </a:rPr>
              <a:t>$1,254,463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82194" y="1544869"/>
            <a:ext cx="42354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5" dirty="0">
                <a:latin typeface="Cambria"/>
                <a:cs typeface="Cambria"/>
              </a:rPr>
              <a:t>2%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3645980" y="61513"/>
            <a:ext cx="3939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latin typeface="Cambria"/>
                <a:cs typeface="Cambria"/>
              </a:rPr>
              <a:t>FY25</a:t>
            </a:r>
            <a:r>
              <a:rPr spc="-65" dirty="0">
                <a:latin typeface="Cambria"/>
                <a:cs typeface="Cambria"/>
              </a:rPr>
              <a:t> </a:t>
            </a:r>
            <a:r>
              <a:rPr spc="-10" dirty="0">
                <a:latin typeface="Cambria"/>
                <a:cs typeface="Cambria"/>
              </a:rPr>
              <a:t>Appropriations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3240596" y="543859"/>
            <a:ext cx="4751070" cy="3549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50" b="1" dirty="0">
                <a:solidFill>
                  <a:srgbClr val="3E7DA0"/>
                </a:solidFill>
                <a:latin typeface="Cambria"/>
                <a:cs typeface="Cambria"/>
              </a:rPr>
              <a:t>Soil</a:t>
            </a:r>
            <a:r>
              <a:rPr sz="2150" b="1" spc="-65" dirty="0">
                <a:solidFill>
                  <a:srgbClr val="3E7DA0"/>
                </a:solidFill>
                <a:latin typeface="Cambria"/>
                <a:cs typeface="Cambria"/>
              </a:rPr>
              <a:t> </a:t>
            </a:r>
            <a:r>
              <a:rPr sz="2150" b="1" dirty="0">
                <a:solidFill>
                  <a:srgbClr val="3E7DA0"/>
                </a:solidFill>
                <a:latin typeface="Cambria"/>
                <a:cs typeface="Cambria"/>
              </a:rPr>
              <a:t>and</a:t>
            </a:r>
            <a:r>
              <a:rPr sz="2150" b="1" spc="-55" dirty="0">
                <a:solidFill>
                  <a:srgbClr val="3E7DA0"/>
                </a:solidFill>
                <a:latin typeface="Cambria"/>
                <a:cs typeface="Cambria"/>
              </a:rPr>
              <a:t> </a:t>
            </a:r>
            <a:r>
              <a:rPr sz="2150" b="1" spc="-10" dirty="0">
                <a:solidFill>
                  <a:srgbClr val="3E7DA0"/>
                </a:solidFill>
                <a:latin typeface="Cambria"/>
                <a:cs typeface="Cambria"/>
              </a:rPr>
              <a:t>Water</a:t>
            </a:r>
            <a:r>
              <a:rPr sz="2150" b="1" spc="-50" dirty="0">
                <a:solidFill>
                  <a:srgbClr val="3E7DA0"/>
                </a:solidFill>
                <a:latin typeface="Cambria"/>
                <a:cs typeface="Cambria"/>
              </a:rPr>
              <a:t> </a:t>
            </a:r>
            <a:r>
              <a:rPr sz="2150" b="1" dirty="0">
                <a:solidFill>
                  <a:srgbClr val="3E7DA0"/>
                </a:solidFill>
                <a:latin typeface="Cambria"/>
                <a:cs typeface="Cambria"/>
              </a:rPr>
              <a:t>Conservation</a:t>
            </a:r>
            <a:r>
              <a:rPr sz="2150" b="1" spc="-35" dirty="0">
                <a:solidFill>
                  <a:srgbClr val="3E7DA0"/>
                </a:solidFill>
                <a:latin typeface="Cambria"/>
                <a:cs typeface="Cambria"/>
              </a:rPr>
              <a:t> </a:t>
            </a:r>
            <a:r>
              <a:rPr sz="2150" b="1" spc="-10" dirty="0">
                <a:solidFill>
                  <a:srgbClr val="3E7DA0"/>
                </a:solidFill>
                <a:latin typeface="Cambria"/>
                <a:cs typeface="Cambria"/>
              </a:rPr>
              <a:t>Program</a:t>
            </a:r>
            <a:endParaRPr sz="2150">
              <a:latin typeface="Cambria"/>
              <a:cs typeface="Cambr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609759" y="1188020"/>
            <a:ext cx="773430" cy="466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1680"/>
              </a:lnSpc>
              <a:spcBef>
                <a:spcPts val="95"/>
              </a:spcBef>
            </a:pP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Other</a:t>
            </a:r>
            <a:endParaRPr sz="1400">
              <a:latin typeface="Cambria"/>
              <a:cs typeface="Cambria"/>
            </a:endParaRPr>
          </a:p>
          <a:p>
            <a:pPr algn="ctr">
              <a:lnSpc>
                <a:spcPts val="1800"/>
              </a:lnSpc>
            </a:pPr>
            <a:r>
              <a:rPr sz="1500" spc="-10" dirty="0">
                <a:latin typeface="Cambria"/>
                <a:cs typeface="Cambria"/>
              </a:rPr>
              <a:t>Research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62821" y="1629218"/>
            <a:ext cx="206756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mbria"/>
                <a:cs typeface="Cambria"/>
              </a:rPr>
              <a:t>Conservation</a:t>
            </a:r>
            <a:r>
              <a:rPr sz="1500" spc="-8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Monitoring Refunds</a:t>
            </a:r>
            <a:endParaRPr sz="1500">
              <a:latin typeface="Cambria"/>
              <a:cs typeface="Cambria"/>
            </a:endParaRPr>
          </a:p>
          <a:p>
            <a:pPr marL="226695" marR="219075" algn="ctr">
              <a:lnSpc>
                <a:spcPct val="100000"/>
              </a:lnSpc>
            </a:pPr>
            <a:r>
              <a:rPr sz="1500" dirty="0">
                <a:latin typeface="Cambria"/>
                <a:cs typeface="Cambria"/>
              </a:rPr>
              <a:t>Sales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Tax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Collection </a:t>
            </a:r>
            <a:r>
              <a:rPr sz="1500" dirty="0">
                <a:latin typeface="Cambria"/>
                <a:cs typeface="Cambria"/>
              </a:rPr>
              <a:t>State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Auditor </a:t>
            </a:r>
            <a:r>
              <a:rPr sz="1500" dirty="0">
                <a:latin typeface="Cambria"/>
                <a:cs typeface="Cambria"/>
              </a:rPr>
              <a:t>Attorney</a:t>
            </a:r>
            <a:r>
              <a:rPr sz="1500" spc="-4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General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2214" y="208997"/>
            <a:ext cx="2126615" cy="229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6515">
              <a:lnSpc>
                <a:spcPts val="1680"/>
              </a:lnSpc>
              <a:spcBef>
                <a:spcPts val="95"/>
              </a:spcBef>
            </a:pPr>
            <a:r>
              <a:rPr sz="14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Program</a:t>
            </a:r>
            <a:r>
              <a:rPr sz="1400" b="1" u="sng" spc="-55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4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Administration</a:t>
            </a:r>
            <a:endParaRPr sz="1400">
              <a:latin typeface="Cambria"/>
              <a:cs typeface="Cambria"/>
            </a:endParaRPr>
          </a:p>
          <a:p>
            <a:pPr marL="43815" marR="35560" indent="387350">
              <a:lnSpc>
                <a:spcPts val="1800"/>
              </a:lnSpc>
              <a:spcBef>
                <a:spcPts val="60"/>
              </a:spcBef>
            </a:pPr>
            <a:r>
              <a:rPr sz="1500" dirty="0">
                <a:latin typeface="Cambria"/>
                <a:cs typeface="Cambria"/>
              </a:rPr>
              <a:t>Program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Salary </a:t>
            </a:r>
            <a:r>
              <a:rPr sz="1500" dirty="0">
                <a:latin typeface="Cambria"/>
                <a:cs typeface="Cambria"/>
              </a:rPr>
              <a:t>Social</a:t>
            </a:r>
            <a:r>
              <a:rPr sz="1500" spc="-3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Security/Medicare</a:t>
            </a:r>
            <a:endParaRPr sz="1500">
              <a:latin typeface="Cambria"/>
              <a:cs typeface="Cambria"/>
            </a:endParaRPr>
          </a:p>
          <a:p>
            <a:pPr marL="367665" marR="359410" algn="ctr">
              <a:lnSpc>
                <a:spcPts val="1800"/>
              </a:lnSpc>
            </a:pPr>
            <a:r>
              <a:rPr sz="1500" dirty="0">
                <a:latin typeface="Cambria"/>
                <a:cs typeface="Cambria"/>
              </a:rPr>
              <a:t>Health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Insurance Retirement </a:t>
            </a:r>
            <a:r>
              <a:rPr sz="1500" dirty="0">
                <a:latin typeface="Cambria"/>
                <a:cs typeface="Cambria"/>
              </a:rPr>
              <a:t>Worker’s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Comp </a:t>
            </a:r>
            <a:r>
              <a:rPr sz="1500" dirty="0">
                <a:latin typeface="Cambria"/>
                <a:cs typeface="Cambria"/>
              </a:rPr>
              <a:t>Program</a:t>
            </a:r>
            <a:r>
              <a:rPr sz="1500" spc="-50" dirty="0">
                <a:latin typeface="Cambria"/>
                <a:cs typeface="Cambria"/>
              </a:rPr>
              <a:t> </a:t>
            </a:r>
            <a:r>
              <a:rPr sz="1500" spc="-25" dirty="0">
                <a:latin typeface="Cambria"/>
                <a:cs typeface="Cambria"/>
              </a:rPr>
              <a:t>E&amp;E </a:t>
            </a:r>
            <a:r>
              <a:rPr sz="1500" dirty="0">
                <a:latin typeface="Cambria"/>
                <a:cs typeface="Cambria"/>
              </a:rPr>
              <a:t>Building</a:t>
            </a:r>
            <a:r>
              <a:rPr sz="1500" spc="-6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Costs ITSD</a:t>
            </a:r>
            <a:endParaRPr sz="1500">
              <a:latin typeface="Cambria"/>
              <a:cs typeface="Cambria"/>
            </a:endParaRPr>
          </a:p>
          <a:p>
            <a:pPr marL="12700">
              <a:lnSpc>
                <a:spcPts val="1739"/>
              </a:lnSpc>
            </a:pPr>
            <a:r>
              <a:rPr sz="1500" dirty="0">
                <a:latin typeface="Cambria"/>
                <a:cs typeface="Cambria"/>
              </a:rPr>
              <a:t>DNR</a:t>
            </a:r>
            <a:r>
              <a:rPr sz="1500" spc="-6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Department</a:t>
            </a:r>
            <a:r>
              <a:rPr sz="1500" spc="-3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Support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7825" y="3407873"/>
            <a:ext cx="17005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500" b="1" u="sng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District</a:t>
            </a:r>
            <a:r>
              <a:rPr sz="1500" b="1" u="sng" spc="-6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 </a:t>
            </a:r>
            <a:r>
              <a:rPr sz="1500" b="1" u="sng" spc="-10" dirty="0">
                <a:uFill>
                  <a:solidFill>
                    <a:srgbClr val="000000"/>
                  </a:solidFill>
                </a:uFill>
                <a:latin typeface="Cambria"/>
                <a:cs typeface="Cambria"/>
              </a:rPr>
              <a:t>Operations</a:t>
            </a:r>
            <a:endParaRPr sz="15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Cambria"/>
                <a:cs typeface="Cambria"/>
              </a:rPr>
              <a:t>District</a:t>
            </a:r>
            <a:r>
              <a:rPr sz="1500" spc="-7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Salary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7150" y="3865031"/>
            <a:ext cx="2062480" cy="2082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Cambria"/>
                <a:cs typeface="Cambria"/>
              </a:rPr>
              <a:t>Social</a:t>
            </a:r>
            <a:r>
              <a:rPr sz="1500" spc="-3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Security/Medicare </a:t>
            </a:r>
            <a:r>
              <a:rPr sz="1500" dirty="0">
                <a:latin typeface="Cambria"/>
                <a:cs typeface="Cambria"/>
              </a:rPr>
              <a:t>Health</a:t>
            </a:r>
            <a:r>
              <a:rPr sz="1500" spc="-3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Insurance Retirement</a:t>
            </a:r>
            <a:endParaRPr sz="1500">
              <a:latin typeface="Cambria"/>
              <a:cs typeface="Cambria"/>
            </a:endParaRPr>
          </a:p>
          <a:p>
            <a:pPr marL="90170" marR="83820" indent="635" algn="ctr">
              <a:lnSpc>
                <a:spcPct val="100000"/>
              </a:lnSpc>
            </a:pPr>
            <a:r>
              <a:rPr sz="1500" spc="-20" dirty="0">
                <a:latin typeface="Cambria"/>
                <a:cs typeface="Cambria"/>
              </a:rPr>
              <a:t>Worker’s</a:t>
            </a:r>
            <a:r>
              <a:rPr sz="1500" spc="-15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Comp</a:t>
            </a:r>
            <a:r>
              <a:rPr sz="1500" spc="500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District</a:t>
            </a:r>
            <a:r>
              <a:rPr sz="1500" spc="-70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Administration </a:t>
            </a:r>
            <a:r>
              <a:rPr sz="1500" spc="-20" dirty="0">
                <a:latin typeface="Cambria"/>
                <a:cs typeface="Cambria"/>
              </a:rPr>
              <a:t>ITSD</a:t>
            </a:r>
            <a:endParaRPr sz="1500">
              <a:latin typeface="Cambria"/>
              <a:cs typeface="Cambria"/>
            </a:endParaRPr>
          </a:p>
          <a:p>
            <a:pPr marL="73025" marR="64769" algn="ctr">
              <a:lnSpc>
                <a:spcPct val="100000"/>
              </a:lnSpc>
            </a:pPr>
            <a:r>
              <a:rPr sz="1500" dirty="0">
                <a:latin typeface="Cambria"/>
                <a:cs typeface="Cambria"/>
              </a:rPr>
              <a:t>District</a:t>
            </a:r>
            <a:r>
              <a:rPr sz="1500" spc="-65" dirty="0">
                <a:latin typeface="Cambria"/>
                <a:cs typeface="Cambria"/>
              </a:rPr>
              <a:t> </a:t>
            </a:r>
            <a:r>
              <a:rPr sz="1500" dirty="0">
                <a:latin typeface="Cambria"/>
                <a:cs typeface="Cambria"/>
              </a:rPr>
              <a:t>Contract</a:t>
            </a:r>
            <a:r>
              <a:rPr sz="1500" spc="-5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Audits </a:t>
            </a:r>
            <a:r>
              <a:rPr sz="1500" dirty="0">
                <a:latin typeface="Cambria"/>
                <a:cs typeface="Cambria"/>
              </a:rPr>
              <a:t>Surety</a:t>
            </a:r>
            <a:r>
              <a:rPr sz="1500" spc="-60" dirty="0">
                <a:latin typeface="Cambria"/>
                <a:cs typeface="Cambria"/>
              </a:rPr>
              <a:t> </a:t>
            </a:r>
            <a:r>
              <a:rPr sz="1500" spc="-20" dirty="0">
                <a:latin typeface="Cambria"/>
                <a:cs typeface="Cambria"/>
              </a:rPr>
              <a:t>Bond</a:t>
            </a:r>
            <a:endParaRPr sz="1500">
              <a:latin typeface="Cambria"/>
              <a:cs typeface="Cambria"/>
            </a:endParaRPr>
          </a:p>
          <a:p>
            <a:pPr marL="280035">
              <a:lnSpc>
                <a:spcPct val="100000"/>
              </a:lnSpc>
            </a:pPr>
            <a:r>
              <a:rPr sz="1500" spc="-20" dirty="0">
                <a:latin typeface="Cambria"/>
                <a:cs typeface="Cambria"/>
              </a:rPr>
              <a:t>Technical</a:t>
            </a:r>
            <a:r>
              <a:rPr sz="1500" spc="-5" dirty="0">
                <a:latin typeface="Cambria"/>
                <a:cs typeface="Cambria"/>
              </a:rPr>
              <a:t> </a:t>
            </a:r>
            <a:r>
              <a:rPr sz="1500" spc="-10" dirty="0">
                <a:latin typeface="Cambria"/>
                <a:cs typeface="Cambria"/>
              </a:rPr>
              <a:t>Assistance</a:t>
            </a:r>
            <a:endParaRPr sz="1500">
              <a:latin typeface="Cambria"/>
              <a:cs typeface="Cambr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0042" y="3784770"/>
            <a:ext cx="14839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mbria"/>
                <a:cs typeface="Cambria"/>
              </a:rPr>
              <a:t>Total: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b="1" spc="-10" dirty="0">
                <a:latin typeface="Cambria"/>
                <a:cs typeface="Cambria"/>
              </a:rPr>
              <a:t>$75,988,766</a:t>
            </a:r>
            <a:endParaRPr sz="20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85CCD-60F7-DBA2-7F5F-907642DE0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we are now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813D8A-6649-EA95-7468-1353A70A0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With increasing workloads on both the state and federal side, and tremendous turnover rates, technical capacity (engineering, conservation planning, CR) is reaching a breaking point</a:t>
            </a:r>
          </a:p>
          <a:p>
            <a:r>
              <a:rPr lang="en-US" dirty="0"/>
              <a:t>This is both a hiring and training issue</a:t>
            </a:r>
          </a:p>
          <a:p>
            <a:r>
              <a:rPr lang="en-US" dirty="0"/>
              <a:t>Adding Technical staff at the state level has proven impossible due to legislative budget process</a:t>
            </a:r>
          </a:p>
          <a:p>
            <a:r>
              <a:rPr lang="en-US" dirty="0"/>
              <a:t>State is somewhat unique in how we support SWCDs (Personnel and admin funding)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8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1AE84-A3C8-EC76-AD58-809C94C7D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tried?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A1B497-0F08-DE31-E370-F4BE2855F2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Failures/Lessons Learned</a:t>
            </a:r>
          </a:p>
          <a:p>
            <a:pPr lvl="1"/>
            <a:r>
              <a:rPr lang="en-US" dirty="0"/>
              <a:t>Placing Engineers in Districts (District Grants)</a:t>
            </a:r>
          </a:p>
          <a:p>
            <a:pPr lvl="1"/>
            <a:r>
              <a:rPr lang="en-US" dirty="0"/>
              <a:t>Sharing Employees across districts</a:t>
            </a:r>
          </a:p>
          <a:p>
            <a:pPr lvl="1"/>
            <a:r>
              <a:rPr lang="en-US" dirty="0"/>
              <a:t>Encouraging Cross Training</a:t>
            </a:r>
          </a:p>
          <a:p>
            <a:r>
              <a:rPr lang="en-US" dirty="0"/>
              <a:t>Successes</a:t>
            </a:r>
          </a:p>
          <a:p>
            <a:pPr lvl="1"/>
            <a:r>
              <a:rPr lang="en-US" dirty="0"/>
              <a:t>Sharing employees across districts</a:t>
            </a:r>
          </a:p>
          <a:p>
            <a:pPr lvl="1"/>
            <a:r>
              <a:rPr lang="en-US" dirty="0"/>
              <a:t>Encouraging cross training</a:t>
            </a:r>
          </a:p>
          <a:p>
            <a:pPr lvl="1"/>
            <a:r>
              <a:rPr lang="en-US" dirty="0"/>
              <a:t>Private Technical Assistance (not TSPs)</a:t>
            </a:r>
          </a:p>
          <a:p>
            <a:pPr lvl="1"/>
            <a:r>
              <a:rPr lang="en-US" dirty="0"/>
              <a:t>Leaning on partners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0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947DD-B75C-FFD7-4CB9-3C1EB60C0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Progression 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9B1C6-CF9B-24BE-2373-D54E28B34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EDB391-0593-A66D-BAD2-74F6F50A9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329" y="1217108"/>
            <a:ext cx="6004773" cy="4656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2B0F9E-69E7-E775-3FEC-CDEEAD1C4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8" y="1217109"/>
            <a:ext cx="5703214" cy="4087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60C1A5-8375-B301-E6A3-08EED5E63990}"/>
              </a:ext>
            </a:extLst>
          </p:cNvPr>
          <p:cNvSpPr txBox="1"/>
          <p:nvPr/>
        </p:nvSpPr>
        <p:spPr>
          <a:xfrm>
            <a:off x="6604000" y="166255"/>
            <a:ext cx="531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DSVI we are adding a new DSI position for a total of 16 additional staff (296 total)</a:t>
            </a:r>
          </a:p>
        </p:txBody>
      </p:sp>
    </p:spTree>
    <p:extLst>
      <p:ext uri="{BB962C8B-B14F-4D97-AF65-F5344CB8AC3E}">
        <p14:creationId xmlns:p14="http://schemas.microsoft.com/office/powerpoint/2010/main" val="3528813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88E6D-4659-0C97-F11B-3D49BE54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Funding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FFA58-01CA-72E2-1FB6-37AEEF8F55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Districts may receive up to 1% of previous years cost-share payments </a:t>
            </a:r>
          </a:p>
          <a:p>
            <a:r>
              <a:rPr lang="en-US" dirty="0"/>
              <a:t>Board chooses how they use</a:t>
            </a:r>
          </a:p>
          <a:p>
            <a:pPr lvl="1"/>
            <a:r>
              <a:rPr lang="en-US" dirty="0"/>
              <a:t>Salary, health insurance premium, mileage, info-ed</a:t>
            </a:r>
          </a:p>
          <a:p>
            <a:r>
              <a:rPr lang="en-US" dirty="0"/>
              <a:t>Are presented with metrics (percentile rank) so they see what areas need improvement</a:t>
            </a:r>
          </a:p>
          <a:p>
            <a:r>
              <a:rPr lang="en-US" dirty="0"/>
              <a:t>Based on 4 measures</a:t>
            </a:r>
          </a:p>
          <a:p>
            <a:pPr lvl="1"/>
            <a:r>
              <a:rPr lang="en-US" dirty="0"/>
              <a:t>Administrative score, acres served, diversity of practices, board metrics</a:t>
            </a:r>
          </a:p>
          <a:p>
            <a:r>
              <a:rPr lang="en-US" dirty="0"/>
              <a:t>$320,000 going to districts this FY</a:t>
            </a:r>
          </a:p>
          <a:p>
            <a:pPr lvl="1"/>
            <a:r>
              <a:rPr lang="en-US" dirty="0"/>
              <a:t>Highest=$11,900!</a:t>
            </a:r>
          </a:p>
        </p:txBody>
      </p:sp>
    </p:spTree>
    <p:extLst>
      <p:ext uri="{BB962C8B-B14F-4D97-AF65-F5344CB8AC3E}">
        <p14:creationId xmlns:p14="http://schemas.microsoft.com/office/powerpoint/2010/main" val="157228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B836-C837-B133-A9EB-A9DDF267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Agreements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30250-DA18-6C80-BA2D-653ED240A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MFA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514350" lvl="1">
              <a:spcBef>
                <a:spcPts val="0"/>
              </a:spcBef>
            </a:pPr>
            <a:r>
              <a:rPr lang="en-US" dirty="0"/>
              <a:t>Assist the Department in development and implementation of workshops and field days for private landowners to help promote soil and water management objectives, as well as the common-ground conservation improvement mission of both MFA and the Department. </a:t>
            </a:r>
          </a:p>
          <a:p>
            <a:pPr marL="971550" lvl="2"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77"/>
              </a:rPr>
              <a:t>20 landowner visits per year</a:t>
            </a:r>
          </a:p>
          <a:p>
            <a:pPr marL="971550" lvl="2"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77"/>
              </a:rPr>
              <a:t>4 field days</a:t>
            </a:r>
          </a:p>
          <a:p>
            <a:pPr marL="971550" lvl="2"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77"/>
              </a:rPr>
              <a:t>Identify training opportunities</a:t>
            </a:r>
          </a:p>
          <a:p>
            <a:pPr marL="971550" lvl="2">
              <a:spcBef>
                <a:spcPts val="0"/>
              </a:spcBef>
            </a:pPr>
            <a:r>
              <a:rPr lang="en-US" dirty="0">
                <a:latin typeface="Avenir Next LT Pro" panose="020B0504020202020204" pitchFamily="34" charset="77"/>
              </a:rPr>
              <a:t>New and emerging technologies</a:t>
            </a:r>
          </a:p>
          <a:p>
            <a:pPr marL="685800" lvl="2" indent="0">
              <a:spcBef>
                <a:spcPts val="0"/>
              </a:spcBef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0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FB836-C837-B133-A9EB-A9DDF267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 Agreements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30250-DA18-6C80-BA2D-653ED240A6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NRCS</a:t>
            </a:r>
          </a:p>
          <a:p>
            <a:pPr lvl="1"/>
            <a:r>
              <a:rPr lang="en-US" dirty="0"/>
              <a:t>Original 5 year agreement provided for 30 FOSA shared employees </a:t>
            </a:r>
          </a:p>
          <a:p>
            <a:pPr lvl="1"/>
            <a:r>
              <a:rPr lang="en-US" dirty="0"/>
              <a:t>50/50 State and NRCS</a:t>
            </a:r>
          </a:p>
          <a:p>
            <a:pPr lvl="1"/>
            <a:r>
              <a:rPr lang="en-US" dirty="0"/>
              <a:t>$1 million annually</a:t>
            </a:r>
          </a:p>
          <a:p>
            <a:pPr lvl="1"/>
            <a:r>
              <a:rPr lang="en-US" dirty="0"/>
              <a:t>Also provided District engineers</a:t>
            </a:r>
          </a:p>
          <a:p>
            <a:pPr lvl="1"/>
            <a:r>
              <a:rPr lang="en-US" dirty="0"/>
              <a:t>Amended to support an Archaeologist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089995-B1C0-1422-D77E-8000B49486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941" y="2454965"/>
            <a:ext cx="5029059" cy="440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986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DNR Colors">
      <a:dk1>
        <a:srgbClr val="000000"/>
      </a:dk1>
      <a:lt1>
        <a:srgbClr val="FFFFFF"/>
      </a:lt1>
      <a:dk2>
        <a:srgbClr val="3F7EA1"/>
      </a:dk2>
      <a:lt2>
        <a:srgbClr val="EEECE1"/>
      </a:lt2>
      <a:accent1>
        <a:srgbClr val="3F7EA1"/>
      </a:accent1>
      <a:accent2>
        <a:srgbClr val="FCD543"/>
      </a:accent2>
      <a:accent3>
        <a:srgbClr val="689D4D"/>
      </a:accent3>
      <a:accent4>
        <a:srgbClr val="915E3F"/>
      </a:accent4>
      <a:accent5>
        <a:srgbClr val="80B3C6"/>
      </a:accent5>
      <a:accent6>
        <a:srgbClr val="E86B2E"/>
      </a:accent6>
      <a:hlink>
        <a:srgbClr val="2C486B"/>
      </a:hlink>
      <a:folHlink>
        <a:srgbClr val="800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NR 50th Template" id="{8FA795DA-B058-114B-97F1-ECE5B9F58FE6}" vid="{A92E1C7A-8707-CE46-B087-50B59DF15F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MoDNR-50th-Template (4)</Template>
  <TotalTime>2239</TotalTime>
  <Words>792</Words>
  <Application>Microsoft Office PowerPoint</Application>
  <PresentationFormat>Widescreen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 Unicode MS</vt:lpstr>
      <vt:lpstr>Aptos</vt:lpstr>
      <vt:lpstr>Arial</vt:lpstr>
      <vt:lpstr>Avenir Next LT Pro</vt:lpstr>
      <vt:lpstr>Calibri</vt:lpstr>
      <vt:lpstr>Cambria</vt:lpstr>
      <vt:lpstr>Office Theme</vt:lpstr>
      <vt:lpstr>Building Capacity for Conservation in MO</vt:lpstr>
      <vt:lpstr>State Cost-share Program</vt:lpstr>
      <vt:lpstr>FY25 Appropriations</vt:lpstr>
      <vt:lpstr>Where we are now</vt:lpstr>
      <vt:lpstr>What have we tried?</vt:lpstr>
      <vt:lpstr>Progression Line</vt:lpstr>
      <vt:lpstr>Performance Funding</vt:lpstr>
      <vt:lpstr>Contribution Agreements</vt:lpstr>
      <vt:lpstr>Contribution Agreements</vt:lpstr>
      <vt:lpstr>CR Tracker</vt:lpstr>
      <vt:lpstr>Contribution Agreements</vt:lpstr>
      <vt:lpstr>Partner Contributions</vt:lpstr>
      <vt:lpstr>Partner Contributions</vt:lpstr>
      <vt:lpstr>Training</vt:lpstr>
      <vt:lpstr>PowerPoint Presentation</vt:lpstr>
      <vt:lpstr>Training Portal</vt:lpstr>
      <vt:lpstr>Manager MOU</vt:lpstr>
      <vt:lpstr>Hiring Do’s…</vt:lpstr>
      <vt:lpstr>PowerPoint Presentation</vt:lpstr>
      <vt:lpstr>Where do we go from here…</vt:lpstr>
    </vt:vector>
  </TitlesOfParts>
  <Manager/>
  <Company>State of Missouri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Capacity for Conservation in MO</dc:title>
  <dc:subject/>
  <dc:creator>Wilson, Jake</dc:creator>
  <cp:keywords/>
  <dc:description/>
  <cp:lastModifiedBy>Wilson, Jake</cp:lastModifiedBy>
  <cp:revision>15</cp:revision>
  <dcterms:created xsi:type="dcterms:W3CDTF">2024-09-24T17:37:04Z</dcterms:created>
  <dcterms:modified xsi:type="dcterms:W3CDTF">2024-09-30T17:45:41Z</dcterms:modified>
  <cp:category/>
</cp:coreProperties>
</file>