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68" r:id="rId2"/>
    <p:sldId id="267" r:id="rId3"/>
    <p:sldId id="1272" r:id="rId4"/>
    <p:sldId id="283" r:id="rId5"/>
    <p:sldId id="1270" r:id="rId6"/>
    <p:sldId id="1273" r:id="rId7"/>
    <p:sldId id="284" r:id="rId8"/>
    <p:sldId id="285" r:id="rId9"/>
    <p:sldId id="281" r:id="rId10"/>
    <p:sldId id="1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81199" autoAdjust="0"/>
  </p:normalViewPr>
  <p:slideViewPr>
    <p:cSldViewPr snapToGrid="0">
      <p:cViewPr varScale="1">
        <p:scale>
          <a:sx n="75" d="100"/>
          <a:sy n="75" d="100"/>
        </p:scale>
        <p:origin x="8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80242-4E81-4438-AA90-449B3947757E}" type="doc">
      <dgm:prSet loTypeId="urn:microsoft.com/office/officeart/2005/8/layout/chevron1" loCatId="process" qsTypeId="urn:microsoft.com/office/officeart/2005/8/quickstyle/simple1" qsCatId="simple" csTypeId="urn:microsoft.com/office/officeart/2005/8/colors/accent1_2" csCatId="accent1" phldr="1"/>
      <dgm:spPr/>
    </dgm:pt>
    <dgm:pt modelId="{56185B11-6FD5-4DB9-8636-10FA50F7FE72}">
      <dgm:prSet phldrT="[Text]"/>
      <dgm:spPr/>
      <dgm:t>
        <a:bodyPr/>
        <a:lstStyle/>
        <a:p>
          <a:r>
            <a:rPr lang="en-US" dirty="0"/>
            <a:t>2017</a:t>
          </a:r>
        </a:p>
      </dgm:t>
    </dgm:pt>
    <dgm:pt modelId="{16365D40-7440-4547-8B7D-128AE47C9381}" type="parTrans" cxnId="{45874121-079B-41F4-B558-7F11FC25972B}">
      <dgm:prSet/>
      <dgm:spPr/>
      <dgm:t>
        <a:bodyPr/>
        <a:lstStyle/>
        <a:p>
          <a:endParaRPr lang="en-US"/>
        </a:p>
      </dgm:t>
    </dgm:pt>
    <dgm:pt modelId="{A35B045D-EC59-4A73-AC5A-BC42D4B9979B}" type="sibTrans" cxnId="{45874121-079B-41F4-B558-7F11FC25972B}">
      <dgm:prSet/>
      <dgm:spPr/>
      <dgm:t>
        <a:bodyPr/>
        <a:lstStyle/>
        <a:p>
          <a:endParaRPr lang="en-US"/>
        </a:p>
      </dgm:t>
    </dgm:pt>
    <dgm:pt modelId="{C6FECE8C-6315-4909-8D17-87200935022E}">
      <dgm:prSet phldrT="[Text]"/>
      <dgm:spPr/>
      <dgm:t>
        <a:bodyPr/>
        <a:lstStyle/>
        <a:p>
          <a:r>
            <a:rPr lang="en-US" dirty="0"/>
            <a:t>2018</a:t>
          </a:r>
        </a:p>
      </dgm:t>
    </dgm:pt>
    <dgm:pt modelId="{AE5D8FA9-15D6-4FB9-9052-97115D341F70}" type="parTrans" cxnId="{38CF334F-D4F2-48E7-BA50-F2306AC52265}">
      <dgm:prSet/>
      <dgm:spPr/>
      <dgm:t>
        <a:bodyPr/>
        <a:lstStyle/>
        <a:p>
          <a:endParaRPr lang="en-US"/>
        </a:p>
      </dgm:t>
    </dgm:pt>
    <dgm:pt modelId="{841AA7F6-2158-4C5E-97B3-A271DBA195FD}" type="sibTrans" cxnId="{38CF334F-D4F2-48E7-BA50-F2306AC52265}">
      <dgm:prSet/>
      <dgm:spPr/>
      <dgm:t>
        <a:bodyPr/>
        <a:lstStyle/>
        <a:p>
          <a:endParaRPr lang="en-US"/>
        </a:p>
      </dgm:t>
    </dgm:pt>
    <dgm:pt modelId="{5F941031-DBE5-44E4-8DE9-EA592B59206D}">
      <dgm:prSet phldrT="[Text]"/>
      <dgm:spPr/>
      <dgm:t>
        <a:bodyPr/>
        <a:lstStyle/>
        <a:p>
          <a:r>
            <a:rPr lang="en-US" dirty="0"/>
            <a:t>2019</a:t>
          </a:r>
        </a:p>
      </dgm:t>
    </dgm:pt>
    <dgm:pt modelId="{1BA33D4E-C634-4973-92B2-68A3E504F118}" type="parTrans" cxnId="{370F8A92-3ADB-4E59-95F8-F271AFD62711}">
      <dgm:prSet/>
      <dgm:spPr/>
      <dgm:t>
        <a:bodyPr/>
        <a:lstStyle/>
        <a:p>
          <a:endParaRPr lang="en-US"/>
        </a:p>
      </dgm:t>
    </dgm:pt>
    <dgm:pt modelId="{110E311A-7912-4FF0-8D16-177FCC1F3D3D}" type="sibTrans" cxnId="{370F8A92-3ADB-4E59-95F8-F271AFD62711}">
      <dgm:prSet/>
      <dgm:spPr/>
      <dgm:t>
        <a:bodyPr/>
        <a:lstStyle/>
        <a:p>
          <a:endParaRPr lang="en-US"/>
        </a:p>
      </dgm:t>
    </dgm:pt>
    <dgm:pt modelId="{ABF0BE40-C394-4537-AA9A-F237179B21DC}">
      <dgm:prSet phldrT="[Text]"/>
      <dgm:spPr/>
      <dgm:t>
        <a:bodyPr/>
        <a:lstStyle/>
        <a:p>
          <a:r>
            <a:rPr lang="en-US" dirty="0"/>
            <a:t>2020</a:t>
          </a:r>
        </a:p>
      </dgm:t>
    </dgm:pt>
    <dgm:pt modelId="{0B0B8E80-F6B6-448B-AD57-04B1E47B58A9}" type="parTrans" cxnId="{D0F50F9B-5F6C-4E8A-B3DD-E0C43265296C}">
      <dgm:prSet/>
      <dgm:spPr/>
      <dgm:t>
        <a:bodyPr/>
        <a:lstStyle/>
        <a:p>
          <a:endParaRPr lang="en-US"/>
        </a:p>
      </dgm:t>
    </dgm:pt>
    <dgm:pt modelId="{7B1B845E-EB4E-4E20-8B16-E23D7AA6BA77}" type="sibTrans" cxnId="{D0F50F9B-5F6C-4E8A-B3DD-E0C43265296C}">
      <dgm:prSet/>
      <dgm:spPr/>
      <dgm:t>
        <a:bodyPr/>
        <a:lstStyle/>
        <a:p>
          <a:endParaRPr lang="en-US"/>
        </a:p>
      </dgm:t>
    </dgm:pt>
    <dgm:pt modelId="{B71B2C61-B80F-4EBA-999C-D51DEB75E5A5}">
      <dgm:prSet phldrT="[Text]"/>
      <dgm:spPr/>
      <dgm:t>
        <a:bodyPr/>
        <a:lstStyle/>
        <a:p>
          <a:r>
            <a:rPr lang="en-US" dirty="0"/>
            <a:t>2021</a:t>
          </a:r>
        </a:p>
      </dgm:t>
    </dgm:pt>
    <dgm:pt modelId="{CE98E2E1-6C08-464B-88C3-2020031524F2}" type="sibTrans" cxnId="{9CCE833C-084B-433E-BD81-ADC2F5A9D28A}">
      <dgm:prSet/>
      <dgm:spPr/>
      <dgm:t>
        <a:bodyPr/>
        <a:lstStyle/>
        <a:p>
          <a:endParaRPr lang="en-US"/>
        </a:p>
      </dgm:t>
    </dgm:pt>
    <dgm:pt modelId="{8282D21A-E888-4B01-A9DB-22AF066F67F1}" type="parTrans" cxnId="{9CCE833C-084B-433E-BD81-ADC2F5A9D28A}">
      <dgm:prSet/>
      <dgm:spPr/>
      <dgm:t>
        <a:bodyPr/>
        <a:lstStyle/>
        <a:p>
          <a:endParaRPr lang="en-US"/>
        </a:p>
      </dgm:t>
    </dgm:pt>
    <dgm:pt modelId="{3D9568F5-08AD-4536-9377-826C7E614A75}" type="pres">
      <dgm:prSet presAssocID="{05F80242-4E81-4438-AA90-449B3947757E}" presName="Name0" presStyleCnt="0">
        <dgm:presLayoutVars>
          <dgm:dir/>
          <dgm:animLvl val="lvl"/>
          <dgm:resizeHandles val="exact"/>
        </dgm:presLayoutVars>
      </dgm:prSet>
      <dgm:spPr/>
    </dgm:pt>
    <dgm:pt modelId="{B2F87E71-883D-4843-AA1C-C4EFD2D2AA11}" type="pres">
      <dgm:prSet presAssocID="{56185B11-6FD5-4DB9-8636-10FA50F7FE72}" presName="parTxOnly" presStyleLbl="node1" presStyleIdx="0" presStyleCnt="5">
        <dgm:presLayoutVars>
          <dgm:chMax val="0"/>
          <dgm:chPref val="0"/>
          <dgm:bulletEnabled val="1"/>
        </dgm:presLayoutVars>
      </dgm:prSet>
      <dgm:spPr/>
    </dgm:pt>
    <dgm:pt modelId="{EE9F445B-8C3C-4BB1-A6BE-AAD50F31930C}" type="pres">
      <dgm:prSet presAssocID="{A35B045D-EC59-4A73-AC5A-BC42D4B9979B}" presName="parTxOnlySpace" presStyleCnt="0"/>
      <dgm:spPr/>
    </dgm:pt>
    <dgm:pt modelId="{B89D4F90-4C40-435F-914B-60597AB4756D}" type="pres">
      <dgm:prSet presAssocID="{C6FECE8C-6315-4909-8D17-87200935022E}" presName="parTxOnly" presStyleLbl="node1" presStyleIdx="1" presStyleCnt="5">
        <dgm:presLayoutVars>
          <dgm:chMax val="0"/>
          <dgm:chPref val="0"/>
          <dgm:bulletEnabled val="1"/>
        </dgm:presLayoutVars>
      </dgm:prSet>
      <dgm:spPr/>
    </dgm:pt>
    <dgm:pt modelId="{9A0432CB-1432-4430-A7C8-8AD2A32D3B6E}" type="pres">
      <dgm:prSet presAssocID="{841AA7F6-2158-4C5E-97B3-A271DBA195FD}" presName="parTxOnlySpace" presStyleCnt="0"/>
      <dgm:spPr/>
    </dgm:pt>
    <dgm:pt modelId="{1A1444DE-9C53-4BBB-9950-DC25010CC44B}" type="pres">
      <dgm:prSet presAssocID="{5F941031-DBE5-44E4-8DE9-EA592B59206D}" presName="parTxOnly" presStyleLbl="node1" presStyleIdx="2" presStyleCnt="5">
        <dgm:presLayoutVars>
          <dgm:chMax val="0"/>
          <dgm:chPref val="0"/>
          <dgm:bulletEnabled val="1"/>
        </dgm:presLayoutVars>
      </dgm:prSet>
      <dgm:spPr/>
    </dgm:pt>
    <dgm:pt modelId="{B12020B6-D092-45FB-8D3A-B8FF53813DC8}" type="pres">
      <dgm:prSet presAssocID="{110E311A-7912-4FF0-8D16-177FCC1F3D3D}" presName="parTxOnlySpace" presStyleCnt="0"/>
      <dgm:spPr/>
    </dgm:pt>
    <dgm:pt modelId="{4DCAA8EB-81EB-4A79-98E3-E547E7F3FBE6}" type="pres">
      <dgm:prSet presAssocID="{ABF0BE40-C394-4537-AA9A-F237179B21DC}" presName="parTxOnly" presStyleLbl="node1" presStyleIdx="3" presStyleCnt="5">
        <dgm:presLayoutVars>
          <dgm:chMax val="0"/>
          <dgm:chPref val="0"/>
          <dgm:bulletEnabled val="1"/>
        </dgm:presLayoutVars>
      </dgm:prSet>
      <dgm:spPr/>
    </dgm:pt>
    <dgm:pt modelId="{7EFC3C83-BCC2-4F75-A642-049D05685465}" type="pres">
      <dgm:prSet presAssocID="{7B1B845E-EB4E-4E20-8B16-E23D7AA6BA77}" presName="parTxOnlySpace" presStyleCnt="0"/>
      <dgm:spPr/>
    </dgm:pt>
    <dgm:pt modelId="{974C05B9-69CF-41DF-BD31-870EC489E0E6}" type="pres">
      <dgm:prSet presAssocID="{B71B2C61-B80F-4EBA-999C-D51DEB75E5A5}" presName="parTxOnly" presStyleLbl="node1" presStyleIdx="4" presStyleCnt="5">
        <dgm:presLayoutVars>
          <dgm:chMax val="0"/>
          <dgm:chPref val="0"/>
          <dgm:bulletEnabled val="1"/>
        </dgm:presLayoutVars>
      </dgm:prSet>
      <dgm:spPr/>
    </dgm:pt>
  </dgm:ptLst>
  <dgm:cxnLst>
    <dgm:cxn modelId="{45874121-079B-41F4-B558-7F11FC25972B}" srcId="{05F80242-4E81-4438-AA90-449B3947757E}" destId="{56185B11-6FD5-4DB9-8636-10FA50F7FE72}" srcOrd="0" destOrd="0" parTransId="{16365D40-7440-4547-8B7D-128AE47C9381}" sibTransId="{A35B045D-EC59-4A73-AC5A-BC42D4B9979B}"/>
    <dgm:cxn modelId="{56718C33-0458-4E54-B7C5-4F62A29A4E33}" type="presOf" srcId="{56185B11-6FD5-4DB9-8636-10FA50F7FE72}" destId="{B2F87E71-883D-4843-AA1C-C4EFD2D2AA11}" srcOrd="0" destOrd="0" presId="urn:microsoft.com/office/officeart/2005/8/layout/chevron1"/>
    <dgm:cxn modelId="{9CCE833C-084B-433E-BD81-ADC2F5A9D28A}" srcId="{05F80242-4E81-4438-AA90-449B3947757E}" destId="{B71B2C61-B80F-4EBA-999C-D51DEB75E5A5}" srcOrd="4" destOrd="0" parTransId="{8282D21A-E888-4B01-A9DB-22AF066F67F1}" sibTransId="{CE98E2E1-6C08-464B-88C3-2020031524F2}"/>
    <dgm:cxn modelId="{38CF334F-D4F2-48E7-BA50-F2306AC52265}" srcId="{05F80242-4E81-4438-AA90-449B3947757E}" destId="{C6FECE8C-6315-4909-8D17-87200935022E}" srcOrd="1" destOrd="0" parTransId="{AE5D8FA9-15D6-4FB9-9052-97115D341F70}" sibTransId="{841AA7F6-2158-4C5E-97B3-A271DBA195FD}"/>
    <dgm:cxn modelId="{AFA8E774-F4C8-4F51-96F2-F59FDD455833}" type="presOf" srcId="{05F80242-4E81-4438-AA90-449B3947757E}" destId="{3D9568F5-08AD-4536-9377-826C7E614A75}" srcOrd="0" destOrd="0" presId="urn:microsoft.com/office/officeart/2005/8/layout/chevron1"/>
    <dgm:cxn modelId="{370F8A92-3ADB-4E59-95F8-F271AFD62711}" srcId="{05F80242-4E81-4438-AA90-449B3947757E}" destId="{5F941031-DBE5-44E4-8DE9-EA592B59206D}" srcOrd="2" destOrd="0" parTransId="{1BA33D4E-C634-4973-92B2-68A3E504F118}" sibTransId="{110E311A-7912-4FF0-8D16-177FCC1F3D3D}"/>
    <dgm:cxn modelId="{5BD7CB92-6DCC-4202-865B-477B8B52FAA9}" type="presOf" srcId="{C6FECE8C-6315-4909-8D17-87200935022E}" destId="{B89D4F90-4C40-435F-914B-60597AB4756D}" srcOrd="0" destOrd="0" presId="urn:microsoft.com/office/officeart/2005/8/layout/chevron1"/>
    <dgm:cxn modelId="{D0F50F9B-5F6C-4E8A-B3DD-E0C43265296C}" srcId="{05F80242-4E81-4438-AA90-449B3947757E}" destId="{ABF0BE40-C394-4537-AA9A-F237179B21DC}" srcOrd="3" destOrd="0" parTransId="{0B0B8E80-F6B6-448B-AD57-04B1E47B58A9}" sibTransId="{7B1B845E-EB4E-4E20-8B16-E23D7AA6BA77}"/>
    <dgm:cxn modelId="{C31CFFA3-1214-475C-8B91-A1056C4E455E}" type="presOf" srcId="{B71B2C61-B80F-4EBA-999C-D51DEB75E5A5}" destId="{974C05B9-69CF-41DF-BD31-870EC489E0E6}" srcOrd="0" destOrd="0" presId="urn:microsoft.com/office/officeart/2005/8/layout/chevron1"/>
    <dgm:cxn modelId="{B684B0C7-C3EC-439C-A415-BEFC76537859}" type="presOf" srcId="{5F941031-DBE5-44E4-8DE9-EA592B59206D}" destId="{1A1444DE-9C53-4BBB-9950-DC25010CC44B}" srcOrd="0" destOrd="0" presId="urn:microsoft.com/office/officeart/2005/8/layout/chevron1"/>
    <dgm:cxn modelId="{3873A7D2-A840-4045-AA35-6C3E40197A35}" type="presOf" srcId="{ABF0BE40-C394-4537-AA9A-F237179B21DC}" destId="{4DCAA8EB-81EB-4A79-98E3-E547E7F3FBE6}" srcOrd="0" destOrd="0" presId="urn:microsoft.com/office/officeart/2005/8/layout/chevron1"/>
    <dgm:cxn modelId="{FA56EDD6-C021-46AE-9F2F-E72FD3D29390}" type="presParOf" srcId="{3D9568F5-08AD-4536-9377-826C7E614A75}" destId="{B2F87E71-883D-4843-AA1C-C4EFD2D2AA11}" srcOrd="0" destOrd="0" presId="urn:microsoft.com/office/officeart/2005/8/layout/chevron1"/>
    <dgm:cxn modelId="{D3CCFB21-90E5-4789-AE4B-398309A998F8}" type="presParOf" srcId="{3D9568F5-08AD-4536-9377-826C7E614A75}" destId="{EE9F445B-8C3C-4BB1-A6BE-AAD50F31930C}" srcOrd="1" destOrd="0" presId="urn:microsoft.com/office/officeart/2005/8/layout/chevron1"/>
    <dgm:cxn modelId="{9735BEFD-0A2F-4E4A-8219-7F4409E14F4F}" type="presParOf" srcId="{3D9568F5-08AD-4536-9377-826C7E614A75}" destId="{B89D4F90-4C40-435F-914B-60597AB4756D}" srcOrd="2" destOrd="0" presId="urn:microsoft.com/office/officeart/2005/8/layout/chevron1"/>
    <dgm:cxn modelId="{0A6AB409-0B5B-467B-8024-809071DAB767}" type="presParOf" srcId="{3D9568F5-08AD-4536-9377-826C7E614A75}" destId="{9A0432CB-1432-4430-A7C8-8AD2A32D3B6E}" srcOrd="3" destOrd="0" presId="urn:microsoft.com/office/officeart/2005/8/layout/chevron1"/>
    <dgm:cxn modelId="{58276394-245F-416B-91BB-7BDCFFAD108F}" type="presParOf" srcId="{3D9568F5-08AD-4536-9377-826C7E614A75}" destId="{1A1444DE-9C53-4BBB-9950-DC25010CC44B}" srcOrd="4" destOrd="0" presId="urn:microsoft.com/office/officeart/2005/8/layout/chevron1"/>
    <dgm:cxn modelId="{3FF92B34-0CEA-4B6F-B7EC-75DF1826D602}" type="presParOf" srcId="{3D9568F5-08AD-4536-9377-826C7E614A75}" destId="{B12020B6-D092-45FB-8D3A-B8FF53813DC8}" srcOrd="5" destOrd="0" presId="urn:microsoft.com/office/officeart/2005/8/layout/chevron1"/>
    <dgm:cxn modelId="{77B80E08-069C-486A-9B7F-685D77C199E4}" type="presParOf" srcId="{3D9568F5-08AD-4536-9377-826C7E614A75}" destId="{4DCAA8EB-81EB-4A79-98E3-E547E7F3FBE6}" srcOrd="6" destOrd="0" presId="urn:microsoft.com/office/officeart/2005/8/layout/chevron1"/>
    <dgm:cxn modelId="{F05B4262-093A-4AB8-8256-97FA4B44A79B}" type="presParOf" srcId="{3D9568F5-08AD-4536-9377-826C7E614A75}" destId="{7EFC3C83-BCC2-4F75-A642-049D05685465}" srcOrd="7" destOrd="0" presId="urn:microsoft.com/office/officeart/2005/8/layout/chevron1"/>
    <dgm:cxn modelId="{B92468A8-EF9E-4EA4-B525-0F1B2B833802}" type="presParOf" srcId="{3D9568F5-08AD-4536-9377-826C7E614A75}" destId="{974C05B9-69CF-41DF-BD31-870EC489E0E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F80242-4E81-4438-AA90-449B3947757E}" type="doc">
      <dgm:prSet loTypeId="urn:microsoft.com/office/officeart/2005/8/layout/chevron1" loCatId="process" qsTypeId="urn:microsoft.com/office/officeart/2005/8/quickstyle/simple1" qsCatId="simple" csTypeId="urn:microsoft.com/office/officeart/2005/8/colors/accent1_2" csCatId="accent1" phldr="1"/>
      <dgm:spPr/>
    </dgm:pt>
    <dgm:pt modelId="{97C60D71-936A-4333-805F-3F61BBFF29D8}">
      <dgm:prSet phldrT="[Text]"/>
      <dgm:spPr/>
      <dgm:t>
        <a:bodyPr/>
        <a:lstStyle/>
        <a:p>
          <a:r>
            <a:rPr lang="en-US" dirty="0"/>
            <a:t>2024</a:t>
          </a:r>
        </a:p>
      </dgm:t>
    </dgm:pt>
    <dgm:pt modelId="{2D015A68-3AB4-4EFD-9D1A-862A76F4A37E}" type="parTrans" cxnId="{5FF35AA9-2331-4A37-9167-DC4C62BE0B44}">
      <dgm:prSet/>
      <dgm:spPr/>
      <dgm:t>
        <a:bodyPr/>
        <a:lstStyle/>
        <a:p>
          <a:endParaRPr lang="en-US"/>
        </a:p>
      </dgm:t>
    </dgm:pt>
    <dgm:pt modelId="{352767F6-2BF0-4E1A-ACFC-14B23CBFCE09}" type="sibTrans" cxnId="{5FF35AA9-2331-4A37-9167-DC4C62BE0B44}">
      <dgm:prSet/>
      <dgm:spPr/>
      <dgm:t>
        <a:bodyPr/>
        <a:lstStyle/>
        <a:p>
          <a:endParaRPr lang="en-US"/>
        </a:p>
      </dgm:t>
    </dgm:pt>
    <dgm:pt modelId="{ABF0BE40-C394-4537-AA9A-F237179B21DC}">
      <dgm:prSet phldrT="[Text]"/>
      <dgm:spPr/>
      <dgm:t>
        <a:bodyPr/>
        <a:lstStyle/>
        <a:p>
          <a:r>
            <a:rPr lang="en-US" dirty="0"/>
            <a:t>2022</a:t>
          </a:r>
        </a:p>
      </dgm:t>
    </dgm:pt>
    <dgm:pt modelId="{0B0B8E80-F6B6-448B-AD57-04B1E47B58A9}" type="parTrans" cxnId="{D0F50F9B-5F6C-4E8A-B3DD-E0C43265296C}">
      <dgm:prSet/>
      <dgm:spPr/>
      <dgm:t>
        <a:bodyPr/>
        <a:lstStyle/>
        <a:p>
          <a:endParaRPr lang="en-US"/>
        </a:p>
      </dgm:t>
    </dgm:pt>
    <dgm:pt modelId="{7B1B845E-EB4E-4E20-8B16-E23D7AA6BA77}" type="sibTrans" cxnId="{D0F50F9B-5F6C-4E8A-B3DD-E0C43265296C}">
      <dgm:prSet/>
      <dgm:spPr/>
      <dgm:t>
        <a:bodyPr/>
        <a:lstStyle/>
        <a:p>
          <a:endParaRPr lang="en-US"/>
        </a:p>
      </dgm:t>
    </dgm:pt>
    <dgm:pt modelId="{B71B2C61-B80F-4EBA-999C-D51DEB75E5A5}">
      <dgm:prSet phldrT="[Text]"/>
      <dgm:spPr/>
      <dgm:t>
        <a:bodyPr/>
        <a:lstStyle/>
        <a:p>
          <a:r>
            <a:rPr lang="en-US" dirty="0"/>
            <a:t>2023</a:t>
          </a:r>
        </a:p>
      </dgm:t>
    </dgm:pt>
    <dgm:pt modelId="{8282D21A-E888-4B01-A9DB-22AF066F67F1}" type="parTrans" cxnId="{9CCE833C-084B-433E-BD81-ADC2F5A9D28A}">
      <dgm:prSet/>
      <dgm:spPr/>
      <dgm:t>
        <a:bodyPr/>
        <a:lstStyle/>
        <a:p>
          <a:endParaRPr lang="en-US"/>
        </a:p>
      </dgm:t>
    </dgm:pt>
    <dgm:pt modelId="{CE98E2E1-6C08-464B-88C3-2020031524F2}" type="sibTrans" cxnId="{9CCE833C-084B-433E-BD81-ADC2F5A9D28A}">
      <dgm:prSet/>
      <dgm:spPr/>
      <dgm:t>
        <a:bodyPr/>
        <a:lstStyle/>
        <a:p>
          <a:endParaRPr lang="en-US"/>
        </a:p>
      </dgm:t>
    </dgm:pt>
    <dgm:pt modelId="{FAC65042-5C16-4C7D-BB40-C6029990C4F9}">
      <dgm:prSet phldrT="[Text]"/>
      <dgm:spPr/>
      <dgm:t>
        <a:bodyPr/>
        <a:lstStyle/>
        <a:p>
          <a:r>
            <a:rPr lang="en-US" dirty="0"/>
            <a:t>2025</a:t>
          </a:r>
        </a:p>
      </dgm:t>
    </dgm:pt>
    <dgm:pt modelId="{BD311A1E-60D7-4394-AB84-B6DA709311C1}" type="parTrans" cxnId="{83A19E09-644F-447D-B7A1-B6B3173829B6}">
      <dgm:prSet/>
      <dgm:spPr/>
      <dgm:t>
        <a:bodyPr/>
        <a:lstStyle/>
        <a:p>
          <a:endParaRPr lang="en-US"/>
        </a:p>
      </dgm:t>
    </dgm:pt>
    <dgm:pt modelId="{2EF391D6-5ACB-4FAE-AC14-DA61DD102E69}" type="sibTrans" cxnId="{83A19E09-644F-447D-B7A1-B6B3173829B6}">
      <dgm:prSet/>
      <dgm:spPr/>
      <dgm:t>
        <a:bodyPr/>
        <a:lstStyle/>
        <a:p>
          <a:endParaRPr lang="en-US"/>
        </a:p>
      </dgm:t>
    </dgm:pt>
    <dgm:pt modelId="{3D9568F5-08AD-4536-9377-826C7E614A75}" type="pres">
      <dgm:prSet presAssocID="{05F80242-4E81-4438-AA90-449B3947757E}" presName="Name0" presStyleCnt="0">
        <dgm:presLayoutVars>
          <dgm:dir/>
          <dgm:animLvl val="lvl"/>
          <dgm:resizeHandles val="exact"/>
        </dgm:presLayoutVars>
      </dgm:prSet>
      <dgm:spPr/>
    </dgm:pt>
    <dgm:pt modelId="{4DCAA8EB-81EB-4A79-98E3-E547E7F3FBE6}" type="pres">
      <dgm:prSet presAssocID="{ABF0BE40-C394-4537-AA9A-F237179B21DC}" presName="parTxOnly" presStyleLbl="node1" presStyleIdx="0" presStyleCnt="4">
        <dgm:presLayoutVars>
          <dgm:chMax val="0"/>
          <dgm:chPref val="0"/>
          <dgm:bulletEnabled val="1"/>
        </dgm:presLayoutVars>
      </dgm:prSet>
      <dgm:spPr/>
    </dgm:pt>
    <dgm:pt modelId="{7EFC3C83-BCC2-4F75-A642-049D05685465}" type="pres">
      <dgm:prSet presAssocID="{7B1B845E-EB4E-4E20-8B16-E23D7AA6BA77}" presName="parTxOnlySpace" presStyleCnt="0"/>
      <dgm:spPr/>
    </dgm:pt>
    <dgm:pt modelId="{974C05B9-69CF-41DF-BD31-870EC489E0E6}" type="pres">
      <dgm:prSet presAssocID="{B71B2C61-B80F-4EBA-999C-D51DEB75E5A5}" presName="parTxOnly" presStyleLbl="node1" presStyleIdx="1" presStyleCnt="4">
        <dgm:presLayoutVars>
          <dgm:chMax val="0"/>
          <dgm:chPref val="0"/>
          <dgm:bulletEnabled val="1"/>
        </dgm:presLayoutVars>
      </dgm:prSet>
      <dgm:spPr/>
    </dgm:pt>
    <dgm:pt modelId="{7F00ED98-FB82-45FC-AB0A-8F0C5FC4C2D0}" type="pres">
      <dgm:prSet presAssocID="{CE98E2E1-6C08-464B-88C3-2020031524F2}" presName="parTxOnlySpace" presStyleCnt="0"/>
      <dgm:spPr/>
    </dgm:pt>
    <dgm:pt modelId="{9D5AEA37-DD51-4A17-A6AA-5C9A411FF8B5}" type="pres">
      <dgm:prSet presAssocID="{97C60D71-936A-4333-805F-3F61BBFF29D8}" presName="parTxOnly" presStyleLbl="node1" presStyleIdx="2" presStyleCnt="4">
        <dgm:presLayoutVars>
          <dgm:chMax val="0"/>
          <dgm:chPref val="0"/>
          <dgm:bulletEnabled val="1"/>
        </dgm:presLayoutVars>
      </dgm:prSet>
      <dgm:spPr/>
    </dgm:pt>
    <dgm:pt modelId="{30495C5A-6D9B-4921-8B32-A3297DFEA9D4}" type="pres">
      <dgm:prSet presAssocID="{352767F6-2BF0-4E1A-ACFC-14B23CBFCE09}" presName="parTxOnlySpace" presStyleCnt="0"/>
      <dgm:spPr/>
    </dgm:pt>
    <dgm:pt modelId="{0A5336EC-7E10-421F-BE71-D5CA0929080F}" type="pres">
      <dgm:prSet presAssocID="{FAC65042-5C16-4C7D-BB40-C6029990C4F9}" presName="parTxOnly" presStyleLbl="node1" presStyleIdx="3" presStyleCnt="4">
        <dgm:presLayoutVars>
          <dgm:chMax val="0"/>
          <dgm:chPref val="0"/>
          <dgm:bulletEnabled val="1"/>
        </dgm:presLayoutVars>
      </dgm:prSet>
      <dgm:spPr/>
    </dgm:pt>
  </dgm:ptLst>
  <dgm:cxnLst>
    <dgm:cxn modelId="{83A19E09-644F-447D-B7A1-B6B3173829B6}" srcId="{05F80242-4E81-4438-AA90-449B3947757E}" destId="{FAC65042-5C16-4C7D-BB40-C6029990C4F9}" srcOrd="3" destOrd="0" parTransId="{BD311A1E-60D7-4394-AB84-B6DA709311C1}" sibTransId="{2EF391D6-5ACB-4FAE-AC14-DA61DD102E69}"/>
    <dgm:cxn modelId="{5802A833-C505-4C28-8013-DA5DA6601B16}" type="presOf" srcId="{97C60D71-936A-4333-805F-3F61BBFF29D8}" destId="{9D5AEA37-DD51-4A17-A6AA-5C9A411FF8B5}" srcOrd="0" destOrd="0" presId="urn:microsoft.com/office/officeart/2005/8/layout/chevron1"/>
    <dgm:cxn modelId="{9CCE833C-084B-433E-BD81-ADC2F5A9D28A}" srcId="{05F80242-4E81-4438-AA90-449B3947757E}" destId="{B71B2C61-B80F-4EBA-999C-D51DEB75E5A5}" srcOrd="1" destOrd="0" parTransId="{8282D21A-E888-4B01-A9DB-22AF066F67F1}" sibTransId="{CE98E2E1-6C08-464B-88C3-2020031524F2}"/>
    <dgm:cxn modelId="{78476A52-E13F-448A-9DCD-076DDB4CD363}" type="presOf" srcId="{FAC65042-5C16-4C7D-BB40-C6029990C4F9}" destId="{0A5336EC-7E10-421F-BE71-D5CA0929080F}" srcOrd="0" destOrd="0" presId="urn:microsoft.com/office/officeart/2005/8/layout/chevron1"/>
    <dgm:cxn modelId="{AFA8E774-F4C8-4F51-96F2-F59FDD455833}" type="presOf" srcId="{05F80242-4E81-4438-AA90-449B3947757E}" destId="{3D9568F5-08AD-4536-9377-826C7E614A75}" srcOrd="0" destOrd="0" presId="urn:microsoft.com/office/officeart/2005/8/layout/chevron1"/>
    <dgm:cxn modelId="{D0F50F9B-5F6C-4E8A-B3DD-E0C43265296C}" srcId="{05F80242-4E81-4438-AA90-449B3947757E}" destId="{ABF0BE40-C394-4537-AA9A-F237179B21DC}" srcOrd="0" destOrd="0" parTransId="{0B0B8E80-F6B6-448B-AD57-04B1E47B58A9}" sibTransId="{7B1B845E-EB4E-4E20-8B16-E23D7AA6BA77}"/>
    <dgm:cxn modelId="{C31CFFA3-1214-475C-8B91-A1056C4E455E}" type="presOf" srcId="{B71B2C61-B80F-4EBA-999C-D51DEB75E5A5}" destId="{974C05B9-69CF-41DF-BD31-870EC489E0E6}" srcOrd="0" destOrd="0" presId="urn:microsoft.com/office/officeart/2005/8/layout/chevron1"/>
    <dgm:cxn modelId="{5FF35AA9-2331-4A37-9167-DC4C62BE0B44}" srcId="{05F80242-4E81-4438-AA90-449B3947757E}" destId="{97C60D71-936A-4333-805F-3F61BBFF29D8}" srcOrd="2" destOrd="0" parTransId="{2D015A68-3AB4-4EFD-9D1A-862A76F4A37E}" sibTransId="{352767F6-2BF0-4E1A-ACFC-14B23CBFCE09}"/>
    <dgm:cxn modelId="{3873A7D2-A840-4045-AA35-6C3E40197A35}" type="presOf" srcId="{ABF0BE40-C394-4537-AA9A-F237179B21DC}" destId="{4DCAA8EB-81EB-4A79-98E3-E547E7F3FBE6}" srcOrd="0" destOrd="0" presId="urn:microsoft.com/office/officeart/2005/8/layout/chevron1"/>
    <dgm:cxn modelId="{77B80E08-069C-486A-9B7F-685D77C199E4}" type="presParOf" srcId="{3D9568F5-08AD-4536-9377-826C7E614A75}" destId="{4DCAA8EB-81EB-4A79-98E3-E547E7F3FBE6}" srcOrd="0" destOrd="0" presId="urn:microsoft.com/office/officeart/2005/8/layout/chevron1"/>
    <dgm:cxn modelId="{F05B4262-093A-4AB8-8256-97FA4B44A79B}" type="presParOf" srcId="{3D9568F5-08AD-4536-9377-826C7E614A75}" destId="{7EFC3C83-BCC2-4F75-A642-049D05685465}" srcOrd="1" destOrd="0" presId="urn:microsoft.com/office/officeart/2005/8/layout/chevron1"/>
    <dgm:cxn modelId="{B92468A8-EF9E-4EA4-B525-0F1B2B833802}" type="presParOf" srcId="{3D9568F5-08AD-4536-9377-826C7E614A75}" destId="{974C05B9-69CF-41DF-BD31-870EC489E0E6}" srcOrd="2" destOrd="0" presId="urn:microsoft.com/office/officeart/2005/8/layout/chevron1"/>
    <dgm:cxn modelId="{0DE5B636-3761-4DA1-B042-66DA9663912B}" type="presParOf" srcId="{3D9568F5-08AD-4536-9377-826C7E614A75}" destId="{7F00ED98-FB82-45FC-AB0A-8F0C5FC4C2D0}" srcOrd="3" destOrd="0" presId="urn:microsoft.com/office/officeart/2005/8/layout/chevron1"/>
    <dgm:cxn modelId="{C6BDBA3C-5F84-43AE-9092-BB01101AE6B6}" type="presParOf" srcId="{3D9568F5-08AD-4536-9377-826C7E614A75}" destId="{9D5AEA37-DD51-4A17-A6AA-5C9A411FF8B5}" srcOrd="4" destOrd="0" presId="urn:microsoft.com/office/officeart/2005/8/layout/chevron1"/>
    <dgm:cxn modelId="{0BDDE7F2-05E5-4D9C-950A-3215AEC26136}" type="presParOf" srcId="{3D9568F5-08AD-4536-9377-826C7E614A75}" destId="{30495C5A-6D9B-4921-8B32-A3297DFEA9D4}" srcOrd="5" destOrd="0" presId="urn:microsoft.com/office/officeart/2005/8/layout/chevron1"/>
    <dgm:cxn modelId="{02BEA1B7-E135-4A43-9AC6-FA3CDAB0E1F6}" type="presParOf" srcId="{3D9568F5-08AD-4536-9377-826C7E614A75}" destId="{0A5336EC-7E10-421F-BE71-D5CA0929080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F14B40-337B-4769-93DB-C655CADEE8C8}"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74DAFB66-8227-4086-B39E-967309F2021C}">
      <dgm:prSet phldrT="[Text]" custT="1"/>
      <dgm:spPr>
        <a:solidFill>
          <a:schemeClr val="tx1">
            <a:lumMod val="75000"/>
            <a:lumOff val="25000"/>
            <a:alpha val="50000"/>
          </a:schemeClr>
        </a:solidFill>
        <a:ln>
          <a:solidFill>
            <a:schemeClr val="accent6">
              <a:lumMod val="20000"/>
              <a:lumOff val="80000"/>
            </a:schemeClr>
          </a:solidFill>
        </a:ln>
      </dgm:spPr>
      <dgm:t>
        <a:bodyPr/>
        <a:lstStyle/>
        <a:p>
          <a:r>
            <a:rPr lang="en-US" sz="4000" dirty="0"/>
            <a:t>Phase 1</a:t>
          </a:r>
        </a:p>
        <a:p>
          <a:r>
            <a:rPr lang="en-US" sz="2000" dirty="0"/>
            <a:t>Soil Health (additive) Staffing</a:t>
          </a:r>
        </a:p>
        <a:p>
          <a:r>
            <a:rPr lang="en-US" sz="1200" dirty="0"/>
            <a:t>(General Fund)</a:t>
          </a:r>
        </a:p>
      </dgm:t>
    </dgm:pt>
    <dgm:pt modelId="{75131953-0CA7-4BBB-A7E2-F19F785A7284}" type="parTrans" cxnId="{D42AE8BC-E0A1-4339-905A-E7AE3CA60C03}">
      <dgm:prSet/>
      <dgm:spPr/>
      <dgm:t>
        <a:bodyPr/>
        <a:lstStyle/>
        <a:p>
          <a:endParaRPr lang="en-US"/>
        </a:p>
      </dgm:t>
    </dgm:pt>
    <dgm:pt modelId="{5468E958-338A-425A-B013-9A9E4D1947DF}" type="sibTrans" cxnId="{D42AE8BC-E0A1-4339-905A-E7AE3CA60C03}">
      <dgm:prSet/>
      <dgm:spPr/>
      <dgm:t>
        <a:bodyPr/>
        <a:lstStyle/>
        <a:p>
          <a:endParaRPr lang="en-US"/>
        </a:p>
      </dgm:t>
    </dgm:pt>
    <dgm:pt modelId="{9785C762-22CC-4931-9802-562E61C9BBA7}">
      <dgm:prSet phldrT="[Text]" custT="1"/>
      <dgm:spPr>
        <a:solidFill>
          <a:schemeClr val="accent2">
            <a:lumMod val="75000"/>
            <a:alpha val="50000"/>
          </a:schemeClr>
        </a:solidFill>
      </dgm:spPr>
      <dgm:t>
        <a:bodyPr/>
        <a:lstStyle/>
        <a:p>
          <a:r>
            <a:rPr lang="en-US" sz="4000" dirty="0"/>
            <a:t>Phase 2</a:t>
          </a:r>
        </a:p>
        <a:p>
          <a:r>
            <a:rPr lang="en-US" sz="2000" dirty="0"/>
            <a:t>Soil Health Delivery</a:t>
          </a:r>
        </a:p>
        <a:p>
          <a:r>
            <a:rPr lang="en-US" sz="1200" dirty="0"/>
            <a:t>(Clean Water Fund)</a:t>
          </a:r>
        </a:p>
      </dgm:t>
    </dgm:pt>
    <dgm:pt modelId="{5035AE54-922A-4E92-976A-17F2E4931BB3}" type="parTrans" cxnId="{252C7769-5F46-4375-A515-8A582078A897}">
      <dgm:prSet/>
      <dgm:spPr/>
      <dgm:t>
        <a:bodyPr/>
        <a:lstStyle/>
        <a:p>
          <a:endParaRPr lang="en-US"/>
        </a:p>
      </dgm:t>
    </dgm:pt>
    <dgm:pt modelId="{9EF99F4C-C0D8-4229-846F-3A55EE5E3A9E}" type="sibTrans" cxnId="{252C7769-5F46-4375-A515-8A582078A897}">
      <dgm:prSet/>
      <dgm:spPr/>
      <dgm:t>
        <a:bodyPr/>
        <a:lstStyle/>
        <a:p>
          <a:endParaRPr lang="en-US"/>
        </a:p>
      </dgm:t>
    </dgm:pt>
    <dgm:pt modelId="{0B6B7FCB-2DB4-4B65-A37B-06E62BC0E68F}">
      <dgm:prSet phldrT="[Text]" custT="1"/>
      <dgm:spPr>
        <a:solidFill>
          <a:schemeClr val="accent6">
            <a:lumMod val="60000"/>
            <a:lumOff val="40000"/>
            <a:alpha val="50000"/>
          </a:schemeClr>
        </a:solidFill>
      </dgm:spPr>
      <dgm:t>
        <a:bodyPr/>
        <a:lstStyle/>
        <a:p>
          <a:r>
            <a:rPr lang="en-US" sz="4000" dirty="0"/>
            <a:t>Phase 3</a:t>
          </a:r>
        </a:p>
        <a:p>
          <a:r>
            <a:rPr lang="en-US" sz="2000" dirty="0"/>
            <a:t>Soil Health Practices</a:t>
          </a:r>
        </a:p>
        <a:p>
          <a:r>
            <a:rPr lang="en-US" sz="1200" dirty="0"/>
            <a:t>(RCPP)</a:t>
          </a:r>
        </a:p>
        <a:p>
          <a:endParaRPr lang="en-US" sz="4000" dirty="0"/>
        </a:p>
      </dgm:t>
    </dgm:pt>
    <dgm:pt modelId="{6C35CBEF-0834-40EB-A0D0-7856EA56D9D3}" type="parTrans" cxnId="{2CA3931F-D564-4E2A-BAAB-459F950338C0}">
      <dgm:prSet/>
      <dgm:spPr/>
      <dgm:t>
        <a:bodyPr/>
        <a:lstStyle/>
        <a:p>
          <a:endParaRPr lang="en-US"/>
        </a:p>
      </dgm:t>
    </dgm:pt>
    <dgm:pt modelId="{9BC5944E-CB75-4D90-822F-DE7749304B5E}" type="sibTrans" cxnId="{2CA3931F-D564-4E2A-BAAB-459F950338C0}">
      <dgm:prSet/>
      <dgm:spPr/>
      <dgm:t>
        <a:bodyPr/>
        <a:lstStyle/>
        <a:p>
          <a:endParaRPr lang="en-US"/>
        </a:p>
      </dgm:t>
    </dgm:pt>
    <dgm:pt modelId="{35405CDF-7CA8-44B8-8D7D-6C367AF633B8}" type="pres">
      <dgm:prSet presAssocID="{26F14B40-337B-4769-93DB-C655CADEE8C8}" presName="Name0" presStyleCnt="0">
        <dgm:presLayoutVars>
          <dgm:chMax val="7"/>
          <dgm:dir/>
          <dgm:resizeHandles val="exact"/>
        </dgm:presLayoutVars>
      </dgm:prSet>
      <dgm:spPr/>
    </dgm:pt>
    <dgm:pt modelId="{6A4819EF-F0D0-4B8D-9996-18EC23CA18F7}" type="pres">
      <dgm:prSet presAssocID="{26F14B40-337B-4769-93DB-C655CADEE8C8}" presName="ellipse1" presStyleLbl="vennNode1" presStyleIdx="0" presStyleCnt="3" custLinFactNeighborX="543" custLinFactNeighborY="8103">
        <dgm:presLayoutVars>
          <dgm:bulletEnabled val="1"/>
        </dgm:presLayoutVars>
      </dgm:prSet>
      <dgm:spPr/>
    </dgm:pt>
    <dgm:pt modelId="{F90C4EA5-B3A3-4C16-81C6-C346A18EF93F}" type="pres">
      <dgm:prSet presAssocID="{26F14B40-337B-4769-93DB-C655CADEE8C8}" presName="ellipse2" presStyleLbl="vennNode1" presStyleIdx="1" presStyleCnt="3">
        <dgm:presLayoutVars>
          <dgm:bulletEnabled val="1"/>
        </dgm:presLayoutVars>
      </dgm:prSet>
      <dgm:spPr/>
    </dgm:pt>
    <dgm:pt modelId="{B4A8154C-F572-400C-B42C-D53509F1A309}" type="pres">
      <dgm:prSet presAssocID="{26F14B40-337B-4769-93DB-C655CADEE8C8}" presName="ellipse3" presStyleLbl="vennNode1" presStyleIdx="2" presStyleCnt="3" custLinFactNeighborX="-2147" custLinFactNeighborY="6588">
        <dgm:presLayoutVars>
          <dgm:bulletEnabled val="1"/>
        </dgm:presLayoutVars>
      </dgm:prSet>
      <dgm:spPr/>
    </dgm:pt>
  </dgm:ptLst>
  <dgm:cxnLst>
    <dgm:cxn modelId="{2CA3931F-D564-4E2A-BAAB-459F950338C0}" srcId="{26F14B40-337B-4769-93DB-C655CADEE8C8}" destId="{0B6B7FCB-2DB4-4B65-A37B-06E62BC0E68F}" srcOrd="2" destOrd="0" parTransId="{6C35CBEF-0834-40EB-A0D0-7856EA56D9D3}" sibTransId="{9BC5944E-CB75-4D90-822F-DE7749304B5E}"/>
    <dgm:cxn modelId="{252C7769-5F46-4375-A515-8A582078A897}" srcId="{26F14B40-337B-4769-93DB-C655CADEE8C8}" destId="{9785C762-22CC-4931-9802-562E61C9BBA7}" srcOrd="1" destOrd="0" parTransId="{5035AE54-922A-4E92-976A-17F2E4931BB3}" sibTransId="{9EF99F4C-C0D8-4229-846F-3A55EE5E3A9E}"/>
    <dgm:cxn modelId="{FBD9EF86-7D72-4724-831E-E0A9AC4230CC}" type="presOf" srcId="{26F14B40-337B-4769-93DB-C655CADEE8C8}" destId="{35405CDF-7CA8-44B8-8D7D-6C367AF633B8}" srcOrd="0" destOrd="0" presId="urn:microsoft.com/office/officeart/2005/8/layout/rings+Icon"/>
    <dgm:cxn modelId="{C3E7C091-AF23-44E7-B180-C53318F7FD0E}" type="presOf" srcId="{9785C762-22CC-4931-9802-562E61C9BBA7}" destId="{F90C4EA5-B3A3-4C16-81C6-C346A18EF93F}" srcOrd="0" destOrd="0" presId="urn:microsoft.com/office/officeart/2005/8/layout/rings+Icon"/>
    <dgm:cxn modelId="{450EA5B5-AFB4-4566-BBEA-1476FD6856BF}" type="presOf" srcId="{0B6B7FCB-2DB4-4B65-A37B-06E62BC0E68F}" destId="{B4A8154C-F572-400C-B42C-D53509F1A309}" srcOrd="0" destOrd="0" presId="urn:microsoft.com/office/officeart/2005/8/layout/rings+Icon"/>
    <dgm:cxn modelId="{D42AE8BC-E0A1-4339-905A-E7AE3CA60C03}" srcId="{26F14B40-337B-4769-93DB-C655CADEE8C8}" destId="{74DAFB66-8227-4086-B39E-967309F2021C}" srcOrd="0" destOrd="0" parTransId="{75131953-0CA7-4BBB-A7E2-F19F785A7284}" sibTransId="{5468E958-338A-425A-B013-9A9E4D1947DF}"/>
    <dgm:cxn modelId="{7E77DDF0-B1B0-4940-8ADB-A5AD9425729F}" type="presOf" srcId="{74DAFB66-8227-4086-B39E-967309F2021C}" destId="{6A4819EF-F0D0-4B8D-9996-18EC23CA18F7}" srcOrd="0" destOrd="0" presId="urn:microsoft.com/office/officeart/2005/8/layout/rings+Icon"/>
    <dgm:cxn modelId="{504B25AB-35D0-4CE8-80C0-A70716D149FF}" type="presParOf" srcId="{35405CDF-7CA8-44B8-8D7D-6C367AF633B8}" destId="{6A4819EF-F0D0-4B8D-9996-18EC23CA18F7}" srcOrd="0" destOrd="0" presId="urn:microsoft.com/office/officeart/2005/8/layout/rings+Icon"/>
    <dgm:cxn modelId="{B7705129-6FBE-4BA3-B5D3-140EC498790B}" type="presParOf" srcId="{35405CDF-7CA8-44B8-8D7D-6C367AF633B8}" destId="{F90C4EA5-B3A3-4C16-81C6-C346A18EF93F}" srcOrd="1" destOrd="0" presId="urn:microsoft.com/office/officeart/2005/8/layout/rings+Icon"/>
    <dgm:cxn modelId="{163DC035-DDE0-4CEB-9FE5-F8C4F57745E1}" type="presParOf" srcId="{35405CDF-7CA8-44B8-8D7D-6C367AF633B8}" destId="{B4A8154C-F572-400C-B42C-D53509F1A309}"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7E71-883D-4843-AA1C-C4EFD2D2AA11}">
      <dsp:nvSpPr>
        <dsp:cNvPr id="0" name=""/>
        <dsp:cNvSpPr/>
      </dsp:nvSpPr>
      <dsp:spPr>
        <a:xfrm>
          <a:off x="2790" y="23767"/>
          <a:ext cx="2483569" cy="99342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marL="0" lvl="0" indent="0" algn="ctr" defTabSz="2089150">
            <a:lnSpc>
              <a:spcPct val="90000"/>
            </a:lnSpc>
            <a:spcBef>
              <a:spcPct val="0"/>
            </a:spcBef>
            <a:spcAft>
              <a:spcPct val="35000"/>
            </a:spcAft>
            <a:buNone/>
          </a:pPr>
          <a:r>
            <a:rPr lang="en-US" sz="4700" kern="1200" dirty="0"/>
            <a:t>2017</a:t>
          </a:r>
        </a:p>
      </dsp:txBody>
      <dsp:txXfrm>
        <a:off x="499504" y="23767"/>
        <a:ext cx="1490142" cy="993427"/>
      </dsp:txXfrm>
    </dsp:sp>
    <dsp:sp modelId="{B89D4F90-4C40-435F-914B-60597AB4756D}">
      <dsp:nvSpPr>
        <dsp:cNvPr id="0" name=""/>
        <dsp:cNvSpPr/>
      </dsp:nvSpPr>
      <dsp:spPr>
        <a:xfrm>
          <a:off x="2238002" y="23767"/>
          <a:ext cx="2483569" cy="99342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marL="0" lvl="0" indent="0" algn="ctr" defTabSz="2089150">
            <a:lnSpc>
              <a:spcPct val="90000"/>
            </a:lnSpc>
            <a:spcBef>
              <a:spcPct val="0"/>
            </a:spcBef>
            <a:spcAft>
              <a:spcPct val="35000"/>
            </a:spcAft>
            <a:buNone/>
          </a:pPr>
          <a:r>
            <a:rPr lang="en-US" sz="4700" kern="1200" dirty="0"/>
            <a:t>2018</a:t>
          </a:r>
        </a:p>
      </dsp:txBody>
      <dsp:txXfrm>
        <a:off x="2734716" y="23767"/>
        <a:ext cx="1490142" cy="993427"/>
      </dsp:txXfrm>
    </dsp:sp>
    <dsp:sp modelId="{1A1444DE-9C53-4BBB-9950-DC25010CC44B}">
      <dsp:nvSpPr>
        <dsp:cNvPr id="0" name=""/>
        <dsp:cNvSpPr/>
      </dsp:nvSpPr>
      <dsp:spPr>
        <a:xfrm>
          <a:off x="4473215" y="23767"/>
          <a:ext cx="2483569" cy="99342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marL="0" lvl="0" indent="0" algn="ctr" defTabSz="2089150">
            <a:lnSpc>
              <a:spcPct val="90000"/>
            </a:lnSpc>
            <a:spcBef>
              <a:spcPct val="0"/>
            </a:spcBef>
            <a:spcAft>
              <a:spcPct val="35000"/>
            </a:spcAft>
            <a:buNone/>
          </a:pPr>
          <a:r>
            <a:rPr lang="en-US" sz="4700" kern="1200" dirty="0"/>
            <a:t>2019</a:t>
          </a:r>
        </a:p>
      </dsp:txBody>
      <dsp:txXfrm>
        <a:off x="4969929" y="23767"/>
        <a:ext cx="1490142" cy="993427"/>
      </dsp:txXfrm>
    </dsp:sp>
    <dsp:sp modelId="{4DCAA8EB-81EB-4A79-98E3-E547E7F3FBE6}">
      <dsp:nvSpPr>
        <dsp:cNvPr id="0" name=""/>
        <dsp:cNvSpPr/>
      </dsp:nvSpPr>
      <dsp:spPr>
        <a:xfrm>
          <a:off x="6708427" y="23767"/>
          <a:ext cx="2483569" cy="99342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marL="0" lvl="0" indent="0" algn="ctr" defTabSz="2089150">
            <a:lnSpc>
              <a:spcPct val="90000"/>
            </a:lnSpc>
            <a:spcBef>
              <a:spcPct val="0"/>
            </a:spcBef>
            <a:spcAft>
              <a:spcPct val="35000"/>
            </a:spcAft>
            <a:buNone/>
          </a:pPr>
          <a:r>
            <a:rPr lang="en-US" sz="4700" kern="1200" dirty="0"/>
            <a:t>2020</a:t>
          </a:r>
        </a:p>
      </dsp:txBody>
      <dsp:txXfrm>
        <a:off x="7205141" y="23767"/>
        <a:ext cx="1490142" cy="993427"/>
      </dsp:txXfrm>
    </dsp:sp>
    <dsp:sp modelId="{974C05B9-69CF-41DF-BD31-870EC489E0E6}">
      <dsp:nvSpPr>
        <dsp:cNvPr id="0" name=""/>
        <dsp:cNvSpPr/>
      </dsp:nvSpPr>
      <dsp:spPr>
        <a:xfrm>
          <a:off x="8943640" y="23767"/>
          <a:ext cx="2483569" cy="99342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marL="0" lvl="0" indent="0" algn="ctr" defTabSz="2089150">
            <a:lnSpc>
              <a:spcPct val="90000"/>
            </a:lnSpc>
            <a:spcBef>
              <a:spcPct val="0"/>
            </a:spcBef>
            <a:spcAft>
              <a:spcPct val="35000"/>
            </a:spcAft>
            <a:buNone/>
          </a:pPr>
          <a:r>
            <a:rPr lang="en-US" sz="4700" kern="1200" dirty="0"/>
            <a:t>2021</a:t>
          </a:r>
        </a:p>
      </dsp:txBody>
      <dsp:txXfrm>
        <a:off x="9440354" y="23767"/>
        <a:ext cx="1490142" cy="993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AA8EB-81EB-4A79-98E3-E547E7F3FBE6}">
      <dsp:nvSpPr>
        <dsp:cNvPr id="0" name=""/>
        <dsp:cNvSpPr/>
      </dsp:nvSpPr>
      <dsp:spPr>
        <a:xfrm>
          <a:off x="5302" y="0"/>
          <a:ext cx="3086323" cy="10409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031" tIns="82677" rIns="82677" bIns="82677" numCol="1" spcCol="1270" anchor="ctr" anchorCtr="0">
          <a:noAutofit/>
        </a:bodyPr>
        <a:lstStyle/>
        <a:p>
          <a:pPr marL="0" lvl="0" indent="0" algn="ctr" defTabSz="2755900">
            <a:lnSpc>
              <a:spcPct val="90000"/>
            </a:lnSpc>
            <a:spcBef>
              <a:spcPct val="0"/>
            </a:spcBef>
            <a:spcAft>
              <a:spcPct val="35000"/>
            </a:spcAft>
            <a:buNone/>
          </a:pPr>
          <a:r>
            <a:rPr lang="en-US" sz="6200" kern="1200" dirty="0"/>
            <a:t>2022</a:t>
          </a:r>
        </a:p>
      </dsp:txBody>
      <dsp:txXfrm>
        <a:off x="525783" y="0"/>
        <a:ext cx="2045361" cy="1040962"/>
      </dsp:txXfrm>
    </dsp:sp>
    <dsp:sp modelId="{974C05B9-69CF-41DF-BD31-870EC489E0E6}">
      <dsp:nvSpPr>
        <dsp:cNvPr id="0" name=""/>
        <dsp:cNvSpPr/>
      </dsp:nvSpPr>
      <dsp:spPr>
        <a:xfrm>
          <a:off x="2782992" y="0"/>
          <a:ext cx="3086323" cy="10409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031" tIns="82677" rIns="82677" bIns="82677" numCol="1" spcCol="1270" anchor="ctr" anchorCtr="0">
          <a:noAutofit/>
        </a:bodyPr>
        <a:lstStyle/>
        <a:p>
          <a:pPr marL="0" lvl="0" indent="0" algn="ctr" defTabSz="2755900">
            <a:lnSpc>
              <a:spcPct val="90000"/>
            </a:lnSpc>
            <a:spcBef>
              <a:spcPct val="0"/>
            </a:spcBef>
            <a:spcAft>
              <a:spcPct val="35000"/>
            </a:spcAft>
            <a:buNone/>
          </a:pPr>
          <a:r>
            <a:rPr lang="en-US" sz="6200" kern="1200" dirty="0"/>
            <a:t>2023</a:t>
          </a:r>
        </a:p>
      </dsp:txBody>
      <dsp:txXfrm>
        <a:off x="3303473" y="0"/>
        <a:ext cx="2045361" cy="1040962"/>
      </dsp:txXfrm>
    </dsp:sp>
    <dsp:sp modelId="{9D5AEA37-DD51-4A17-A6AA-5C9A411FF8B5}">
      <dsp:nvSpPr>
        <dsp:cNvPr id="0" name=""/>
        <dsp:cNvSpPr/>
      </dsp:nvSpPr>
      <dsp:spPr>
        <a:xfrm>
          <a:off x="5560683" y="0"/>
          <a:ext cx="3086323" cy="10409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031" tIns="82677" rIns="82677" bIns="82677" numCol="1" spcCol="1270" anchor="ctr" anchorCtr="0">
          <a:noAutofit/>
        </a:bodyPr>
        <a:lstStyle/>
        <a:p>
          <a:pPr marL="0" lvl="0" indent="0" algn="ctr" defTabSz="2755900">
            <a:lnSpc>
              <a:spcPct val="90000"/>
            </a:lnSpc>
            <a:spcBef>
              <a:spcPct val="0"/>
            </a:spcBef>
            <a:spcAft>
              <a:spcPct val="35000"/>
            </a:spcAft>
            <a:buNone/>
          </a:pPr>
          <a:r>
            <a:rPr lang="en-US" sz="6200" kern="1200" dirty="0"/>
            <a:t>2024</a:t>
          </a:r>
        </a:p>
      </dsp:txBody>
      <dsp:txXfrm>
        <a:off x="6081164" y="0"/>
        <a:ext cx="2045361" cy="1040962"/>
      </dsp:txXfrm>
    </dsp:sp>
    <dsp:sp modelId="{0A5336EC-7E10-421F-BE71-D5CA0929080F}">
      <dsp:nvSpPr>
        <dsp:cNvPr id="0" name=""/>
        <dsp:cNvSpPr/>
      </dsp:nvSpPr>
      <dsp:spPr>
        <a:xfrm>
          <a:off x="8338374" y="0"/>
          <a:ext cx="3086323" cy="10409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031" tIns="82677" rIns="82677" bIns="82677" numCol="1" spcCol="1270" anchor="ctr" anchorCtr="0">
          <a:noAutofit/>
        </a:bodyPr>
        <a:lstStyle/>
        <a:p>
          <a:pPr marL="0" lvl="0" indent="0" algn="ctr" defTabSz="2755900">
            <a:lnSpc>
              <a:spcPct val="90000"/>
            </a:lnSpc>
            <a:spcBef>
              <a:spcPct val="0"/>
            </a:spcBef>
            <a:spcAft>
              <a:spcPct val="35000"/>
            </a:spcAft>
            <a:buNone/>
          </a:pPr>
          <a:r>
            <a:rPr lang="en-US" sz="6200" kern="1200" dirty="0"/>
            <a:t>2025</a:t>
          </a:r>
        </a:p>
      </dsp:txBody>
      <dsp:txXfrm>
        <a:off x="8858855" y="0"/>
        <a:ext cx="2045361" cy="1040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819EF-F0D0-4B8D-9996-18EC23CA18F7}">
      <dsp:nvSpPr>
        <dsp:cNvPr id="0" name=""/>
        <dsp:cNvSpPr/>
      </dsp:nvSpPr>
      <dsp:spPr>
        <a:xfrm>
          <a:off x="1600373" y="266693"/>
          <a:ext cx="3291337" cy="3291290"/>
        </a:xfrm>
        <a:prstGeom prst="ellipse">
          <a:avLst/>
        </a:prstGeom>
        <a:solidFill>
          <a:schemeClr val="tx1">
            <a:lumMod val="75000"/>
            <a:lumOff val="25000"/>
            <a:alpha val="50000"/>
          </a:schemeClr>
        </a:solidFill>
        <a:ln w="10795"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Phase 1</a:t>
          </a:r>
        </a:p>
        <a:p>
          <a:pPr marL="0" lvl="0" indent="0" algn="ctr" defTabSz="1778000">
            <a:lnSpc>
              <a:spcPct val="90000"/>
            </a:lnSpc>
            <a:spcBef>
              <a:spcPct val="0"/>
            </a:spcBef>
            <a:spcAft>
              <a:spcPct val="35000"/>
            </a:spcAft>
            <a:buNone/>
          </a:pPr>
          <a:r>
            <a:rPr lang="en-US" sz="2000" kern="1200" dirty="0"/>
            <a:t>Soil Health (additive) Staffing</a:t>
          </a:r>
        </a:p>
        <a:p>
          <a:pPr marL="0" lvl="0" indent="0" algn="ctr" defTabSz="1778000">
            <a:lnSpc>
              <a:spcPct val="90000"/>
            </a:lnSpc>
            <a:spcBef>
              <a:spcPct val="0"/>
            </a:spcBef>
            <a:spcAft>
              <a:spcPct val="35000"/>
            </a:spcAft>
            <a:buNone/>
          </a:pPr>
          <a:r>
            <a:rPr lang="en-US" sz="1200" kern="1200" dirty="0"/>
            <a:t>(General Fund)</a:t>
          </a:r>
        </a:p>
      </dsp:txBody>
      <dsp:txXfrm>
        <a:off x="2082378" y="748691"/>
        <a:ext cx="2327327" cy="2327294"/>
      </dsp:txXfrm>
    </dsp:sp>
    <dsp:sp modelId="{F90C4EA5-B3A3-4C16-81C6-C346A18EF93F}">
      <dsp:nvSpPr>
        <dsp:cNvPr id="0" name=""/>
        <dsp:cNvSpPr/>
      </dsp:nvSpPr>
      <dsp:spPr>
        <a:xfrm>
          <a:off x="3276582" y="2195108"/>
          <a:ext cx="3291337" cy="3291290"/>
        </a:xfrm>
        <a:prstGeom prst="ellipse">
          <a:avLst/>
        </a:prstGeom>
        <a:solidFill>
          <a:schemeClr val="accent2">
            <a:lumMod val="75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Phase 2</a:t>
          </a:r>
        </a:p>
        <a:p>
          <a:pPr marL="0" lvl="0" indent="0" algn="ctr" defTabSz="1778000">
            <a:lnSpc>
              <a:spcPct val="90000"/>
            </a:lnSpc>
            <a:spcBef>
              <a:spcPct val="0"/>
            </a:spcBef>
            <a:spcAft>
              <a:spcPct val="35000"/>
            </a:spcAft>
            <a:buNone/>
          </a:pPr>
          <a:r>
            <a:rPr lang="en-US" sz="2000" kern="1200" dirty="0"/>
            <a:t>Soil Health Delivery</a:t>
          </a:r>
        </a:p>
        <a:p>
          <a:pPr marL="0" lvl="0" indent="0" algn="ctr" defTabSz="1778000">
            <a:lnSpc>
              <a:spcPct val="90000"/>
            </a:lnSpc>
            <a:spcBef>
              <a:spcPct val="0"/>
            </a:spcBef>
            <a:spcAft>
              <a:spcPct val="35000"/>
            </a:spcAft>
            <a:buNone/>
          </a:pPr>
          <a:r>
            <a:rPr lang="en-US" sz="1200" kern="1200" dirty="0"/>
            <a:t>(Clean Water Fund)</a:t>
          </a:r>
        </a:p>
      </dsp:txBody>
      <dsp:txXfrm>
        <a:off x="3758587" y="2677106"/>
        <a:ext cx="2327327" cy="2327294"/>
      </dsp:txXfrm>
    </dsp:sp>
    <dsp:sp modelId="{B4A8154C-F572-400C-B42C-D53509F1A309}">
      <dsp:nvSpPr>
        <dsp:cNvPr id="0" name=""/>
        <dsp:cNvSpPr/>
      </dsp:nvSpPr>
      <dsp:spPr>
        <a:xfrm>
          <a:off x="4897995" y="216830"/>
          <a:ext cx="3291337" cy="3291290"/>
        </a:xfrm>
        <a:prstGeom prst="ellipse">
          <a:avLst/>
        </a:prstGeom>
        <a:solidFill>
          <a:schemeClr val="accent6">
            <a:lumMod val="60000"/>
            <a:lumOff val="4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Phase 3</a:t>
          </a:r>
        </a:p>
        <a:p>
          <a:pPr marL="0" lvl="0" indent="0" algn="ctr" defTabSz="1778000">
            <a:lnSpc>
              <a:spcPct val="90000"/>
            </a:lnSpc>
            <a:spcBef>
              <a:spcPct val="0"/>
            </a:spcBef>
            <a:spcAft>
              <a:spcPct val="35000"/>
            </a:spcAft>
            <a:buNone/>
          </a:pPr>
          <a:r>
            <a:rPr lang="en-US" sz="2000" kern="1200" dirty="0"/>
            <a:t>Soil Health Practices</a:t>
          </a:r>
        </a:p>
        <a:p>
          <a:pPr marL="0" lvl="0" indent="0" algn="ctr" defTabSz="1778000">
            <a:lnSpc>
              <a:spcPct val="90000"/>
            </a:lnSpc>
            <a:spcBef>
              <a:spcPct val="0"/>
            </a:spcBef>
            <a:spcAft>
              <a:spcPct val="35000"/>
            </a:spcAft>
            <a:buNone/>
          </a:pPr>
          <a:r>
            <a:rPr lang="en-US" sz="1200" kern="1200" dirty="0"/>
            <a:t>(RCPP)</a:t>
          </a:r>
        </a:p>
        <a:p>
          <a:pPr marL="0" lvl="0" indent="0" algn="ctr" defTabSz="1778000">
            <a:lnSpc>
              <a:spcPct val="90000"/>
            </a:lnSpc>
            <a:spcBef>
              <a:spcPct val="0"/>
            </a:spcBef>
            <a:spcAft>
              <a:spcPct val="35000"/>
            </a:spcAft>
            <a:buNone/>
          </a:pPr>
          <a:endParaRPr lang="en-US" sz="4000" kern="1200" dirty="0"/>
        </a:p>
      </dsp:txBody>
      <dsp:txXfrm>
        <a:off x="5380000" y="698828"/>
        <a:ext cx="2327327" cy="23272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7E8C8-399D-46CF-96AF-FF231260153D}"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72A65-028C-4589-84BF-0C680F53F5D7}" type="slidenum">
              <a:rPr lang="en-US" smtClean="0"/>
              <a:t>‹#›</a:t>
            </a:fld>
            <a:endParaRPr lang="en-US"/>
          </a:p>
        </p:txBody>
      </p:sp>
    </p:spTree>
    <p:extLst>
      <p:ext uri="{BB962C8B-B14F-4D97-AF65-F5344CB8AC3E}">
        <p14:creationId xmlns:p14="http://schemas.microsoft.com/office/powerpoint/2010/main" val="425359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91">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BWSR’s mission is to improve and protect Minnesota's water and soil resources by working in partnership with local organizations and private landowners.</a:t>
            </a:r>
          </a:p>
          <a:p>
            <a:endParaRPr lang="en-US" sz="1000" dirty="0"/>
          </a:p>
          <a:p>
            <a:r>
              <a:rPr lang="en-US" sz="1000" dirty="0"/>
              <a:t>We are uniquely positioned through state law to develop and implement programs resulting in healthy soil and clean water.  </a:t>
            </a:r>
          </a:p>
          <a:p>
            <a:r>
              <a:rPr lang="en-US" sz="1000" dirty="0"/>
              <a:t>As the state’s water and soil conservation agency, we direct, coordinate, and provide funding to local governments to help private landowners and communities meet their conservation goals and responsibilities. The 78% of state land that is held in private ownership -- farms, forests, and urban areas totaling approximately 41.7 million acres -- contribute greatly to Minnesota’s production of environmental goods and benefits.</a:t>
            </a:r>
          </a:p>
          <a:p>
            <a:endParaRPr lang="en-US" sz="1000" dirty="0"/>
          </a:p>
          <a:p>
            <a:r>
              <a:rPr lang="en-US" sz="1000" dirty="0"/>
              <a:t>BWSR staff members in Bemidji, Brainerd, Duluth, Detroit Lakes, Mankato, Marshall, Rochester, St. Paul, and Waite Park provide assistance in easements, wetlands, engineering, buffers, ecology, watershed planning, grants, and partner training.</a:t>
            </a:r>
          </a:p>
          <a:p>
            <a:endParaRPr lang="en-US" sz="1000" dirty="0"/>
          </a:p>
          <a:p>
            <a:r>
              <a:rPr lang="en-US" sz="1000" dirty="0"/>
              <a:t>BWSR’s activities are governed by an appointed board whose  20 members represent citizens, local</a:t>
            </a:r>
          </a:p>
          <a:p>
            <a:r>
              <a:rPr lang="en-US" sz="1000" dirty="0"/>
              <a:t>governments, state natural resource agencies, and the University of Minnesota. The board is the state's administrative agency for soil and water conservation districts, watershed districts, metropolitan watershed management organizations, and counties that are responsible for land and water management. The board sets a policy agenda designed to enhance conservation delivery through these governmental partners. Board members, including the board chair, are appointed by the governor to staggered four-year terms.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25172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FY22/23 numbers</a:t>
            </a:r>
          </a:p>
          <a:p>
            <a:endParaRPr lang="en-US" dirty="0"/>
          </a:p>
          <a:p>
            <a:r>
              <a:rPr lang="en-US" dirty="0"/>
              <a:t>Clean Water Land and Legacy Amendment (56% of the vote in 2008) which increased sales and use tax rate by 3/8 of 1% and began July 1, 2009.</a:t>
            </a:r>
          </a:p>
          <a:p>
            <a:endParaRPr lang="en-US" dirty="0"/>
          </a:p>
          <a:p>
            <a:r>
              <a:rPr lang="en-US" dirty="0"/>
              <a:t>Other = Inter-agency agreements; special revenue (agreements w/ non-state agencies); Federal funds; and Bonding funds.</a:t>
            </a:r>
          </a:p>
          <a:p>
            <a:endParaRPr lang="en-US" dirty="0"/>
          </a:p>
          <a:p>
            <a:r>
              <a:rPr lang="en-US" dirty="0"/>
              <a:t>76% of BWSR funds is passed through to our partners </a:t>
            </a:r>
          </a:p>
          <a:p>
            <a:r>
              <a:rPr lang="en-US" dirty="0"/>
              <a:t>18% agency operations.</a:t>
            </a:r>
          </a:p>
          <a:p>
            <a:endParaRPr lang="en-US" dirty="0"/>
          </a:p>
        </p:txBody>
      </p:sp>
      <p:sp>
        <p:nvSpPr>
          <p:cNvPr id="4" name="Slide Number Placeholder 3"/>
          <p:cNvSpPr>
            <a:spLocks noGrp="1"/>
          </p:cNvSpPr>
          <p:nvPr>
            <p:ph type="sldNum" sz="quarter" idx="5"/>
          </p:nvPr>
        </p:nvSpPr>
        <p:spPr/>
        <p:txBody>
          <a:bodyPr/>
          <a:lstStyle/>
          <a:p>
            <a:fld id="{F5572A65-028C-4589-84BF-0C680F53F5D7}" type="slidenum">
              <a:rPr lang="en-US" smtClean="0"/>
              <a:t>3</a:t>
            </a:fld>
            <a:endParaRPr lang="en-US"/>
          </a:p>
        </p:txBody>
      </p:sp>
    </p:spTree>
    <p:extLst>
      <p:ext uri="{BB962C8B-B14F-4D97-AF65-F5344CB8AC3E}">
        <p14:creationId xmlns:p14="http://schemas.microsoft.com/office/powerpoint/2010/main" val="194466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BWSR eligible practices have been structural and vegetative, primarily following NRCS practice standards or enginnered designs.  Sediment basins.  Conservation cover.  Grass waterways.  But starting with the FY2017 State Cost Share grants via the Erosion Control and Water Management policy (103c.501), nonstructural land management practices (1 year lifespan….some of the “typical” soil health practices like cover crops and strip-till) became eligible.  Sticks in my mind because it was my first year here at BWSR and I joke I would have never joined the team if cover crops weren’t eligible .  Also when the flat rate financial assistance option came to existence.</a:t>
            </a:r>
          </a:p>
          <a:p>
            <a:endParaRPr lang="en-US" dirty="0"/>
          </a:p>
          <a:p>
            <a:r>
              <a:rPr lang="en-US" dirty="0"/>
              <a:t>In calendar year 2017, the Minnesota Office of Soil Health (MOSH) was formed.</a:t>
            </a:r>
          </a:p>
          <a:p>
            <a:endParaRPr lang="en-US" dirty="0"/>
          </a:p>
          <a:p>
            <a:r>
              <a:rPr lang="en-US" dirty="0"/>
              <a:t>In FY2020, Cover Crop Demo grant rolled out as a pilot.  Includes landowner surveys and half-way point </a:t>
            </a:r>
            <a:r>
              <a:rPr lang="en-US" dirty="0" err="1"/>
              <a:t>sitdowns</a:t>
            </a:r>
            <a:r>
              <a:rPr lang="en-US" dirty="0"/>
              <a:t> with the grantees to discuss progress and what could change and what could stay the same</a:t>
            </a: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74924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Soil Health Framework  -  </a:t>
            </a:r>
          </a:p>
          <a:p>
            <a:endParaRPr lang="en-US" dirty="0"/>
          </a:p>
          <a:p>
            <a:r>
              <a:rPr lang="en-US" dirty="0"/>
              <a:t>Amendments to 103c.501 resulted in large changes in our General Fund grants to SWCDs, but continued to allow NLMPs.</a:t>
            </a:r>
          </a:p>
          <a:p>
            <a:endParaRPr lang="en-US" dirty="0"/>
          </a:p>
          <a:p>
            <a:r>
              <a:rPr lang="en-US" dirty="0"/>
              <a:t>103F.06 is the State statute that established BWSR’s soil health programming</a:t>
            </a: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50408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17691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34" indent="-34293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Districts only</a:t>
            </a:r>
          </a:p>
          <a:p>
            <a:pPr marL="342934" indent="-34293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Spring-</a:t>
            </a:r>
            <a:r>
              <a:rPr lang="en-US" dirty="0" err="1">
                <a:latin typeface="Calibri" panose="020F0502020204030204" pitchFamily="34" charset="0"/>
                <a:ea typeface="Calibri" panose="020F0502020204030204" pitchFamily="34" charset="0"/>
                <a:cs typeface="Times New Roman" panose="02020603050405020304" pitchFamily="18" charset="0"/>
              </a:rPr>
              <a:t>ish</a:t>
            </a:r>
            <a:r>
              <a:rPr lang="en-US" dirty="0">
                <a:latin typeface="Calibri" panose="020F0502020204030204" pitchFamily="34" charset="0"/>
                <a:ea typeface="Calibri" panose="020F0502020204030204" pitchFamily="34" charset="0"/>
                <a:cs typeface="Times New Roman" panose="02020603050405020304" pitchFamily="18" charset="0"/>
              </a:rPr>
              <a:t> 2024</a:t>
            </a:r>
          </a:p>
          <a:p>
            <a:pPr marL="342934" indent="-34293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36 FTE equivalences just from the grant (SWCD staff, coop staff, private agronomists, farmer mentors)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402266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34" indent="-34293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SWCDs only</a:t>
            </a:r>
          </a:p>
          <a:p>
            <a:pPr marL="342934" indent="-34293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Similar to a regular Clean Water Fund grant </a:t>
            </a:r>
          </a:p>
          <a:p>
            <a:pPr marL="342934" indent="-34293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Equipment will not be eligible</a:t>
            </a:r>
          </a:p>
          <a:p>
            <a:pPr marL="342934" indent="-342934">
              <a:lnSpc>
                <a:spcPct val="107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27699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91">
              <a:defRPr/>
            </a:pPr>
            <a:r>
              <a:rPr lang="en-US" sz="1000" dirty="0">
                <a:latin typeface="Helvetica" panose="020B0604020202020204" pitchFamily="34" charset="0"/>
                <a:ea typeface="Calibri" panose="020F0502020204030204" pitchFamily="34" charset="0"/>
              </a:rPr>
              <a:t>The Advancing Soil Health in Minnesota Agriculture project will offer financial incentives to producers for implementing soil health best management practices and systems such as no-till, strip-till, rotational grazing and cover crops.</a:t>
            </a:r>
            <a:endParaRPr lang="en-US" sz="1000" dirty="0">
              <a:latin typeface="Calibri" panose="020F0502020204030204" pitchFamily="34" charset="0"/>
              <a:ea typeface="Calibri" panose="020F0502020204030204" pitchFamily="34" charset="0"/>
            </a:endParaRPr>
          </a:p>
          <a:p>
            <a:endParaRPr lang="en-US" dirty="0"/>
          </a:p>
          <a:p>
            <a:pPr marL="342934" indent="-342934">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Application awarded (email 11/1/23).  BWSR Press release 11/6/23.</a:t>
            </a:r>
          </a:p>
          <a:p>
            <a:pPr marL="342934" indent="-342934">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RCPP through an alternative funding arrangement/agreement (slightly different from RCPP “classic”)</a:t>
            </a:r>
          </a:p>
          <a:p>
            <a:pPr marL="342934" indent="-342934">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$25 million awarded</a:t>
            </a:r>
          </a:p>
          <a:p>
            <a:pPr marL="342934" indent="-342934">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Greater than 30% agriculture counties</a:t>
            </a:r>
          </a:p>
          <a:p>
            <a:pPr marL="743024" lvl="1" indent="-2857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Application was done this way at a suggestion for how to make the application more competitive</a:t>
            </a:r>
          </a:p>
          <a:p>
            <a:pPr marL="342934" indent="-342934">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Still in negotiations with NRCS</a:t>
            </a:r>
          </a:p>
          <a:p>
            <a:pPr marL="342934" indent="-342934">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Winter 2025</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09970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9/25/2024</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4098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0004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74745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9/25/2024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9267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9/25/2024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8509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9/25/2024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91908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9/25/2024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6551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9/25/2024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46427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9/25/2024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87977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9/25/2024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51194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9/25/2024</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66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9/25/2024</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Board of Water and Soil Resources Logo" title="BWS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87526" y="1237862"/>
            <a:ext cx="6396957" cy="1744624"/>
          </a:xfrm>
          <a:prstGeom prst="rect">
            <a:avLst/>
          </a:prstGeom>
        </p:spPr>
      </p:pic>
    </p:spTree>
    <p:extLst>
      <p:ext uri="{BB962C8B-B14F-4D97-AF65-F5344CB8AC3E}">
        <p14:creationId xmlns:p14="http://schemas.microsoft.com/office/powerpoint/2010/main" val="3192495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9/25/2024</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86664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9/25/2024</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925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DC79626-CE5A-4834-975C-E7305BA2E281}" type="datetime1">
              <a:rPr lang="en-US" smtClean="0"/>
              <a:t>9/25/2024</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29987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1815FB38-58F3-410A-8DA4-4B706967601F}" type="datetime1">
              <a:rPr lang="en-US" smtClean="0"/>
              <a:t>9/25/2024</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32597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F519661-29C3-4FE0-9FC3-375A85A42C46}" type="datetime1">
              <a:rPr lang="en-US" smtClean="0"/>
              <a:t>9/25/2024</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39630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9/25/2024</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28774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60281362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238691002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73875656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9/25/2024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373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5"/>
          <p:cNvSpPr>
            <a:spLocks noGrp="1"/>
          </p:cNvSpPr>
          <p:nvPr>
            <p:ph type="pic" sz="quarter" idx="17"/>
          </p:nvPr>
        </p:nvSpPr>
        <p:spPr bwMode="gray">
          <a:xfrm>
            <a:off x="0" y="0"/>
            <a:ext cx="12192000" cy="3380732"/>
          </a:xfrm>
        </p:spPr>
        <p:txBody>
          <a:bodyPr/>
          <a:lstStyle/>
          <a:p>
            <a:endParaRPr lang="en-US" dirty="0"/>
          </a:p>
        </p:txBody>
      </p:sp>
    </p:spTree>
    <p:extLst>
      <p:ext uri="{BB962C8B-B14F-4D97-AF65-F5344CB8AC3E}">
        <p14:creationId xmlns:p14="http://schemas.microsoft.com/office/powerpoint/2010/main" val="3465328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9/25/2024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252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9/25/2024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5106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9/25/2024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6094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9/25/2024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7331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7639367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9/25/2024</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63139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9/25/2024</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2891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523440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9/25/2024</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94014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9/25/2024</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6350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9A198C9B-0587-4A1E-9E03-E4C9FE222F08}" type="datetime1">
              <a:rPr lang="en-US" smtClean="0"/>
              <a:t>9/25/2024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4949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204305384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149520369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368811597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9/25/2024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64757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9/25/2024</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36106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9/25/2024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750674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136536150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t>9/25/2024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45723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9/25/2024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Board of Water and Soild Resources Logo" title="BWS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273967" y="390283"/>
            <a:ext cx="3234329" cy="882089"/>
          </a:xfrm>
          <a:prstGeom prst="rect">
            <a:avLst/>
          </a:prstGeom>
        </p:spPr>
      </p:pic>
    </p:spTree>
    <p:extLst>
      <p:ext uri="{BB962C8B-B14F-4D97-AF65-F5344CB8AC3E}">
        <p14:creationId xmlns:p14="http://schemas.microsoft.com/office/powerpoint/2010/main" val="72320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9/25/2024</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oard of Water and Soild Resources Logo" title="BWS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390283"/>
            <a:ext cx="3234329" cy="882089"/>
          </a:xfrm>
          <a:prstGeom prst="rect">
            <a:avLst/>
          </a:prstGeom>
        </p:spPr>
      </p:pic>
    </p:spTree>
    <p:extLst>
      <p:ext uri="{BB962C8B-B14F-4D97-AF65-F5344CB8AC3E}">
        <p14:creationId xmlns:p14="http://schemas.microsoft.com/office/powerpoint/2010/main" val="19285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9/25/2024</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Board of Water and Soild Resources Logo&#10;" title="BWS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484412"/>
            <a:ext cx="3234329" cy="882089"/>
          </a:xfrm>
          <a:prstGeom prst="rect">
            <a:avLst/>
          </a:prstGeom>
        </p:spPr>
      </p:pic>
    </p:spTree>
    <p:extLst>
      <p:ext uri="{BB962C8B-B14F-4D97-AF65-F5344CB8AC3E}">
        <p14:creationId xmlns:p14="http://schemas.microsoft.com/office/powerpoint/2010/main" val="40556066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t>9/25/2024</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073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9/25/2024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95329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t>9/25/2024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401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t>9/25/2024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652156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9/25/2024</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489013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Tom.Gile@state.mn.us" TargetMode="External"/><Relationship Id="rId2" Type="http://schemas.openxmlformats.org/officeDocument/2006/relationships/hyperlink" Target="mailto:Jared.House@state.mn.us" TargetMode="Externa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BWSR/NRCS Soil Health Programming</a:t>
            </a:r>
            <a:br>
              <a:rPr lang="en-US" dirty="0"/>
            </a:br>
            <a:r>
              <a:rPr lang="en-US" sz="2200" dirty="0"/>
              <a:t>October 8, 2024</a:t>
            </a:r>
          </a:p>
        </p:txBody>
      </p:sp>
      <p:sp>
        <p:nvSpPr>
          <p:cNvPr id="3" name="Text Placeholder 2"/>
          <p:cNvSpPr>
            <a:spLocks noGrp="1"/>
          </p:cNvSpPr>
          <p:nvPr>
            <p:ph type="body" sz="quarter" idx="14"/>
          </p:nvPr>
        </p:nvSpPr>
        <p:spPr/>
        <p:txBody>
          <a:bodyPr/>
          <a:lstStyle/>
          <a:p>
            <a:r>
              <a:rPr lang="en-US" dirty="0"/>
              <a:t>Jill Sackett Eberhart  -  BWSR Board Conservationist</a:t>
            </a:r>
          </a:p>
          <a:p>
            <a:r>
              <a:rPr lang="en-US" dirty="0"/>
              <a:t>NASCA  -  Duluth, MN</a:t>
            </a:r>
          </a:p>
        </p:txBody>
      </p:sp>
      <p:sp>
        <p:nvSpPr>
          <p:cNvPr id="4" name="Footer Placeholder 3"/>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www.bwsr.state.mn.us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448981"/>
            <a:ext cx="8128000" cy="1346200"/>
          </a:xfrm>
          <a:prstGeom prst="rect">
            <a:avLst/>
          </a:prstGeom>
        </p:spPr>
      </p:pic>
      <p:sp>
        <p:nvSpPr>
          <p:cNvPr id="15" name="Footer Placeholder 3"/>
          <p:cNvSpPr txBox="1">
            <a:spLocks/>
          </p:cNvSpPr>
          <p:nvPr/>
        </p:nvSpPr>
        <p:spPr bwMode="black">
          <a:xfrm>
            <a:off x="218404" y="6138911"/>
            <a:ext cx="5587647" cy="365125"/>
          </a:xfrm>
          <a:prstGeom prst="rect">
            <a:avLst/>
          </a:prstGeom>
        </p:spPr>
        <p:txBody>
          <a:bodyPr anchor="b"/>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September 24, 2024</a:t>
            </a:r>
          </a:p>
        </p:txBody>
      </p:sp>
    </p:spTree>
    <p:extLst>
      <p:ext uri="{BB962C8B-B14F-4D97-AF65-F5344CB8AC3E}">
        <p14:creationId xmlns:p14="http://schemas.microsoft.com/office/powerpoint/2010/main" val="389504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7B75-622E-F32B-A87C-ED61CC0ABCD6}"/>
              </a:ext>
            </a:extLst>
          </p:cNvPr>
          <p:cNvSpPr>
            <a:spLocks noGrp="1"/>
          </p:cNvSpPr>
          <p:nvPr>
            <p:ph type="title"/>
          </p:nvPr>
        </p:nvSpPr>
        <p:spPr/>
        <p:txBody>
          <a:bodyPr/>
          <a:lstStyle/>
          <a:p>
            <a:r>
              <a:rPr lang="en-US" dirty="0"/>
              <a:t>BWSR Minnesota Soil Health Contacts:</a:t>
            </a:r>
          </a:p>
        </p:txBody>
      </p:sp>
      <p:sp>
        <p:nvSpPr>
          <p:cNvPr id="3" name="Content Placeholder 2">
            <a:extLst>
              <a:ext uri="{FF2B5EF4-FFF2-40B4-BE49-F238E27FC236}">
                <a16:creationId xmlns:a16="http://schemas.microsoft.com/office/drawing/2014/main" id="{4D23855D-49DB-01FB-9AAF-6D2C4CEFBC46}"/>
              </a:ext>
            </a:extLst>
          </p:cNvPr>
          <p:cNvSpPr>
            <a:spLocks noGrp="1"/>
          </p:cNvSpPr>
          <p:nvPr>
            <p:ph idx="1"/>
          </p:nvPr>
        </p:nvSpPr>
        <p:spPr>
          <a:xfrm>
            <a:off x="3387436" y="1832841"/>
            <a:ext cx="7623464" cy="4351338"/>
          </a:xfrm>
        </p:spPr>
        <p:txBody>
          <a:bodyPr/>
          <a:lstStyle/>
          <a:p>
            <a:r>
              <a:rPr lang="en-US" dirty="0"/>
              <a:t>Jared House – Soils Program Coordinator</a:t>
            </a:r>
          </a:p>
          <a:p>
            <a:pPr lvl="1"/>
            <a:r>
              <a:rPr lang="en-US" dirty="0">
                <a:hlinkClick r:id="rId2"/>
              </a:rPr>
              <a:t>Jared.House@state.mn.us</a:t>
            </a:r>
            <a:endParaRPr lang="en-US" dirty="0"/>
          </a:p>
          <a:p>
            <a:pPr lvl="1"/>
            <a:r>
              <a:rPr lang="en-US" dirty="0"/>
              <a:t>302-407-3856</a:t>
            </a:r>
          </a:p>
          <a:p>
            <a:r>
              <a:rPr lang="en-US" dirty="0"/>
              <a:t>Tom </a:t>
            </a:r>
            <a:r>
              <a:rPr lang="en-US" dirty="0" err="1"/>
              <a:t>Gile</a:t>
            </a:r>
            <a:r>
              <a:rPr lang="en-US" dirty="0"/>
              <a:t> – Resource Conservation Section Manager</a:t>
            </a:r>
          </a:p>
          <a:p>
            <a:pPr lvl="1"/>
            <a:r>
              <a:rPr lang="en-US" dirty="0">
                <a:hlinkClick r:id="rId3"/>
              </a:rPr>
              <a:t>Tom.Gile@state.mn.us</a:t>
            </a:r>
            <a:endParaRPr lang="en-US" dirty="0"/>
          </a:p>
          <a:p>
            <a:pPr lvl="1"/>
            <a:r>
              <a:rPr lang="en-US" dirty="0"/>
              <a:t>507-696-1974</a:t>
            </a:r>
          </a:p>
        </p:txBody>
      </p:sp>
      <p:sp>
        <p:nvSpPr>
          <p:cNvPr id="4" name="Date Placeholder 3">
            <a:extLst>
              <a:ext uri="{FF2B5EF4-FFF2-40B4-BE49-F238E27FC236}">
                <a16:creationId xmlns:a16="http://schemas.microsoft.com/office/drawing/2014/main" id="{312B6204-BDAE-A92A-B8D6-C47E1C572B9C}"/>
              </a:ext>
            </a:extLst>
          </p:cNvPr>
          <p:cNvSpPr>
            <a:spLocks noGrp="1"/>
          </p:cNvSpPr>
          <p:nvPr>
            <p:ph type="dt" sz="half" idx="10"/>
          </p:nvPr>
        </p:nvSpPr>
        <p:spPr/>
        <p:txBody>
          <a:bodyPr/>
          <a:lstStyle/>
          <a:p>
            <a:fld id="{824D5D47-1752-4D84-8BFB-C2F71A34C932}" type="datetime1">
              <a:rPr lang="en-US" smtClean="0"/>
              <a:t>9/25/2024</a:t>
            </a:fld>
            <a:endParaRPr lang="en-US" dirty="0"/>
          </a:p>
        </p:txBody>
      </p:sp>
      <p:sp>
        <p:nvSpPr>
          <p:cNvPr id="5" name="Footer Placeholder 4">
            <a:extLst>
              <a:ext uri="{FF2B5EF4-FFF2-40B4-BE49-F238E27FC236}">
                <a16:creationId xmlns:a16="http://schemas.microsoft.com/office/drawing/2014/main" id="{FE1EC3CA-F9CF-478F-E371-60C90AFF516E}"/>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3E428F22-F2E3-FACE-19EA-97DE206631A4}"/>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7" name="Picture 6" descr="A picture containing text, plate, clipart, tableware&#10;&#10;Description automatically generated">
            <a:extLst>
              <a:ext uri="{FF2B5EF4-FFF2-40B4-BE49-F238E27FC236}">
                <a16:creationId xmlns:a16="http://schemas.microsoft.com/office/drawing/2014/main" id="{F15F20F5-3745-2B10-3257-1E1420F27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478" y="1832841"/>
            <a:ext cx="2395750" cy="1842366"/>
          </a:xfrm>
          <a:prstGeom prst="rect">
            <a:avLst/>
          </a:prstGeom>
        </p:spPr>
      </p:pic>
    </p:spTree>
    <p:extLst>
      <p:ext uri="{BB962C8B-B14F-4D97-AF65-F5344CB8AC3E}">
        <p14:creationId xmlns:p14="http://schemas.microsoft.com/office/powerpoint/2010/main" val="277252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BWSR’s mission</a:t>
            </a:r>
          </a:p>
        </p:txBody>
      </p:sp>
      <p:pic>
        <p:nvPicPr>
          <p:cNvPr id="4" name="Picture 3"/>
          <p:cNvPicPr>
            <a:picLocks noChangeAspect="1"/>
          </p:cNvPicPr>
          <p:nvPr/>
        </p:nvPicPr>
        <p:blipFill>
          <a:blip r:embed="rId3"/>
          <a:stretch>
            <a:fillRect/>
          </a:stretch>
        </p:blipFill>
        <p:spPr>
          <a:xfrm>
            <a:off x="0" y="1291571"/>
            <a:ext cx="12192000" cy="6857999"/>
          </a:xfrm>
          <a:prstGeom prst="rect">
            <a:avLst/>
          </a:prstGeom>
          <a:effectLst>
            <a:outerShdw blurRad="63500" sx="102000" sy="102000" algn="ctr" rotWithShape="0">
              <a:prstClr val="black">
                <a:alpha val="40000"/>
              </a:prstClr>
            </a:outerShdw>
          </a:effectLst>
        </p:spPr>
      </p:pic>
      <p:sp>
        <p:nvSpPr>
          <p:cNvPr id="3" name="Content Placeholder 2"/>
          <p:cNvSpPr>
            <a:spLocks noGrp="1"/>
          </p:cNvSpPr>
          <p:nvPr>
            <p:ph idx="1"/>
          </p:nvPr>
        </p:nvSpPr>
        <p:spPr>
          <a:xfrm>
            <a:off x="4810125" y="1306792"/>
            <a:ext cx="7314286" cy="2373857"/>
          </a:xfrm>
          <a:solidFill>
            <a:srgbClr val="D6EDFF">
              <a:alpha val="38824"/>
            </a:srgbClr>
          </a:solidFill>
          <a:effectLst>
            <a:outerShdw blurRad="63500" sx="102000" sy="102000" algn="ctr" rotWithShape="0">
              <a:prstClr val="black">
                <a:alpha val="40000"/>
              </a:prstClr>
            </a:outerShdw>
          </a:effectLst>
        </p:spPr>
        <p:txBody>
          <a:bodyPr>
            <a:noAutofit/>
          </a:bodyPr>
          <a:lstStyle/>
          <a:p>
            <a:pPr marL="0" indent="0">
              <a:buNone/>
            </a:pPr>
            <a:r>
              <a:rPr lang="en-US" sz="3600" i="1" dirty="0">
                <a:solidFill>
                  <a:schemeClr val="tx2"/>
                </a:solidFill>
              </a:rPr>
              <a:t>Improve and protect Minnesota’s water and soil resources by working in partnership with local organizations and private landowners.</a:t>
            </a:r>
          </a:p>
        </p:txBody>
      </p:sp>
    </p:spTree>
    <p:extLst>
      <p:ext uri="{BB962C8B-B14F-4D97-AF65-F5344CB8AC3E}">
        <p14:creationId xmlns:p14="http://schemas.microsoft.com/office/powerpoint/2010/main" val="201031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B0E008-FCE0-D468-C64D-CA8100A0DDE1}"/>
              </a:ext>
            </a:extLst>
          </p:cNvPr>
          <p:cNvPicPr>
            <a:picLocks noChangeAspect="1"/>
          </p:cNvPicPr>
          <p:nvPr/>
        </p:nvPicPr>
        <p:blipFill rotWithShape="1">
          <a:blip r:embed="rId3"/>
          <a:srcRect l="2994" r="2994"/>
          <a:stretch/>
        </p:blipFill>
        <p:spPr>
          <a:xfrm>
            <a:off x="4248791" y="1536499"/>
            <a:ext cx="7943209" cy="4926906"/>
          </a:xfrm>
          <a:prstGeom prst="rect">
            <a:avLst/>
          </a:prstGeom>
        </p:spPr>
      </p:pic>
      <p:sp>
        <p:nvSpPr>
          <p:cNvPr id="2" name="Title 1">
            <a:extLst>
              <a:ext uri="{FF2B5EF4-FFF2-40B4-BE49-F238E27FC236}">
                <a16:creationId xmlns:a16="http://schemas.microsoft.com/office/drawing/2014/main" id="{26DC059B-A94F-3293-8013-31F1455A7757}"/>
              </a:ext>
            </a:extLst>
          </p:cNvPr>
          <p:cNvSpPr>
            <a:spLocks noGrp="1"/>
          </p:cNvSpPr>
          <p:nvPr>
            <p:ph type="title"/>
          </p:nvPr>
        </p:nvSpPr>
        <p:spPr/>
        <p:txBody>
          <a:bodyPr/>
          <a:lstStyle/>
          <a:p>
            <a:r>
              <a:rPr lang="en-US" dirty="0"/>
              <a:t>BWSR Funding – FY22/23 Biennium</a:t>
            </a:r>
          </a:p>
        </p:txBody>
      </p:sp>
      <p:sp>
        <p:nvSpPr>
          <p:cNvPr id="4" name="Date Placeholder 3">
            <a:extLst>
              <a:ext uri="{FF2B5EF4-FFF2-40B4-BE49-F238E27FC236}">
                <a16:creationId xmlns:a16="http://schemas.microsoft.com/office/drawing/2014/main" id="{7D724A73-AB48-25F3-EA1A-8E75150986F1}"/>
              </a:ext>
            </a:extLst>
          </p:cNvPr>
          <p:cNvSpPr>
            <a:spLocks noGrp="1"/>
          </p:cNvSpPr>
          <p:nvPr>
            <p:ph type="dt" sz="half" idx="10"/>
          </p:nvPr>
        </p:nvSpPr>
        <p:spPr/>
        <p:txBody>
          <a:bodyPr/>
          <a:lstStyle/>
          <a:p>
            <a:fld id="{824D5D47-1752-4D84-8BFB-C2F71A34C932}" type="datetime1">
              <a:rPr lang="en-US" smtClean="0"/>
              <a:t>9/25/2024</a:t>
            </a:fld>
            <a:endParaRPr lang="en-US" dirty="0"/>
          </a:p>
        </p:txBody>
      </p:sp>
      <p:sp>
        <p:nvSpPr>
          <p:cNvPr id="5" name="Footer Placeholder 4">
            <a:extLst>
              <a:ext uri="{FF2B5EF4-FFF2-40B4-BE49-F238E27FC236}">
                <a16:creationId xmlns:a16="http://schemas.microsoft.com/office/drawing/2014/main" id="{A6FEA347-A5DB-130C-7B2C-72764EEF65A8}"/>
              </a:ext>
            </a:extLst>
          </p:cNvPr>
          <p:cNvSpPr>
            <a:spLocks noGrp="1"/>
          </p:cNvSpPr>
          <p:nvPr>
            <p:ph type="ftr" sz="quarter" idx="3"/>
          </p:nvPr>
        </p:nvSpPr>
        <p:spPr/>
        <p:txBody>
          <a:bodyPr/>
          <a:lstStyle/>
          <a:p>
            <a:r>
              <a:rPr lang="en-US" dirty="0"/>
              <a:t>Board of Water and Soil Resources</a:t>
            </a:r>
            <a:r>
              <a:rPr lang="en-US" dirty="0">
                <a:solidFill>
                  <a:schemeClr val="accent1"/>
                </a:solidFill>
              </a:rPr>
              <a:t>|</a:t>
            </a:r>
            <a:r>
              <a:rPr lang="en-US" dirty="0"/>
              <a:t> bwsr.state.mn.us</a:t>
            </a:r>
          </a:p>
        </p:txBody>
      </p:sp>
      <p:sp>
        <p:nvSpPr>
          <p:cNvPr id="6" name="Slide Number Placeholder 5">
            <a:extLst>
              <a:ext uri="{FF2B5EF4-FFF2-40B4-BE49-F238E27FC236}">
                <a16:creationId xmlns:a16="http://schemas.microsoft.com/office/drawing/2014/main" id="{6BB45A2B-D24A-A6C1-8915-20F6637FDC71}"/>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9" name="Content Placeholder 2">
            <a:extLst>
              <a:ext uri="{FF2B5EF4-FFF2-40B4-BE49-F238E27FC236}">
                <a16:creationId xmlns:a16="http://schemas.microsoft.com/office/drawing/2014/main" id="{D7BC1986-1385-873B-3457-5F76863CED19}"/>
              </a:ext>
            </a:extLst>
          </p:cNvPr>
          <p:cNvSpPr txBox="1">
            <a:spLocks/>
          </p:cNvSpPr>
          <p:nvPr/>
        </p:nvSpPr>
        <p:spPr bwMode="black">
          <a:xfrm>
            <a:off x="361633" y="1770755"/>
            <a:ext cx="3670313"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General Fund:  18%</a:t>
            </a:r>
          </a:p>
          <a:p>
            <a:r>
              <a:rPr lang="en-US" dirty="0"/>
              <a:t>Clean Water Fund                                 (CW, L&amp;L Amend.): 57%</a:t>
            </a:r>
          </a:p>
          <a:p>
            <a:r>
              <a:rPr lang="en-US" dirty="0"/>
              <a:t>Outdoor Heritage Fund                     (CW, L&amp;L Amend): 9%</a:t>
            </a:r>
          </a:p>
          <a:p>
            <a:r>
              <a:rPr lang="en-US" dirty="0"/>
              <a:t>LCCMR                                             (Enviro Trust Fund): 3%</a:t>
            </a:r>
          </a:p>
          <a:p>
            <a:r>
              <a:rPr lang="en-US" dirty="0"/>
              <a:t>Other: 13%</a:t>
            </a:r>
          </a:p>
        </p:txBody>
      </p:sp>
    </p:spTree>
    <p:extLst>
      <p:ext uri="{BB962C8B-B14F-4D97-AF65-F5344CB8AC3E}">
        <p14:creationId xmlns:p14="http://schemas.microsoft.com/office/powerpoint/2010/main" val="369159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B826-2CA0-AEF5-072C-2266D5D3749B}"/>
              </a:ext>
            </a:extLst>
          </p:cNvPr>
          <p:cNvSpPr>
            <a:spLocks noGrp="1"/>
          </p:cNvSpPr>
          <p:nvPr>
            <p:ph type="title"/>
          </p:nvPr>
        </p:nvSpPr>
        <p:spPr/>
        <p:txBody>
          <a:bodyPr/>
          <a:lstStyle/>
          <a:p>
            <a:r>
              <a:rPr lang="en-US" dirty="0"/>
              <a:t>How did we (BWSR) get here . . . </a:t>
            </a:r>
          </a:p>
        </p:txBody>
      </p:sp>
      <p:sp>
        <p:nvSpPr>
          <p:cNvPr id="4" name="Date Placeholder 3">
            <a:extLst>
              <a:ext uri="{FF2B5EF4-FFF2-40B4-BE49-F238E27FC236}">
                <a16:creationId xmlns:a16="http://schemas.microsoft.com/office/drawing/2014/main" id="{6749ECDC-9AE5-F6FB-C82C-4644C23D5E41}"/>
              </a:ext>
            </a:extLst>
          </p:cNvPr>
          <p:cNvSpPr>
            <a:spLocks noGrp="1"/>
          </p:cNvSpPr>
          <p:nvPr>
            <p:ph type="dt" sz="half" idx="10"/>
          </p:nvPr>
        </p:nvSpPr>
        <p:spPr/>
        <p:txBody>
          <a:bodyPr/>
          <a:lstStyle/>
          <a:p>
            <a:fld id="{824D5D47-1752-4D84-8BFB-C2F71A34C932}" type="datetime1">
              <a:rPr lang="en-US" smtClean="0"/>
              <a:t>9/25/2024</a:t>
            </a:fld>
            <a:endParaRPr lang="en-US" dirty="0"/>
          </a:p>
        </p:txBody>
      </p:sp>
      <p:sp>
        <p:nvSpPr>
          <p:cNvPr id="6" name="Slide Number Placeholder 5">
            <a:extLst>
              <a:ext uri="{FF2B5EF4-FFF2-40B4-BE49-F238E27FC236}">
                <a16:creationId xmlns:a16="http://schemas.microsoft.com/office/drawing/2014/main" id="{E44606C0-2A1D-9AC4-ABD9-298B7AAF207C}"/>
              </a:ext>
            </a:extLst>
          </p:cNvPr>
          <p:cNvSpPr>
            <a:spLocks noGrp="1"/>
          </p:cNvSpPr>
          <p:nvPr>
            <p:ph type="sldNum" sz="quarter" idx="12"/>
          </p:nvPr>
        </p:nvSpPr>
        <p:spPr/>
        <p:txBody>
          <a:bodyPr/>
          <a:lstStyle/>
          <a:p>
            <a:fld id="{48F63A3B-78C7-47BE-AE5E-E10140E04643}" type="slidenum">
              <a:rPr lang="en-US" smtClean="0"/>
              <a:t>4</a:t>
            </a:fld>
            <a:endParaRPr lang="en-US" dirty="0"/>
          </a:p>
        </p:txBody>
      </p:sp>
      <p:graphicFrame>
        <p:nvGraphicFramePr>
          <p:cNvPr id="8" name="Diagram 7">
            <a:extLst>
              <a:ext uri="{FF2B5EF4-FFF2-40B4-BE49-F238E27FC236}">
                <a16:creationId xmlns:a16="http://schemas.microsoft.com/office/drawing/2014/main" id="{0CB941EB-DADF-3EF0-564B-05EF1D7BC277}"/>
              </a:ext>
            </a:extLst>
          </p:cNvPr>
          <p:cNvGraphicFramePr/>
          <p:nvPr>
            <p:extLst>
              <p:ext uri="{D42A27DB-BD31-4B8C-83A1-F6EECF244321}">
                <p14:modId xmlns:p14="http://schemas.microsoft.com/office/powerpoint/2010/main" val="3058657499"/>
              </p:ext>
            </p:extLst>
          </p:nvPr>
        </p:nvGraphicFramePr>
        <p:xfrm>
          <a:off x="381000" y="4207922"/>
          <a:ext cx="11430000" cy="104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a:extLst>
              <a:ext uri="{FF2B5EF4-FFF2-40B4-BE49-F238E27FC236}">
                <a16:creationId xmlns:a16="http://schemas.microsoft.com/office/drawing/2014/main" id="{8CDFA52F-03A7-E3A0-3AE8-9F54F731ED09}"/>
              </a:ext>
            </a:extLst>
          </p:cNvPr>
          <p:cNvCxnSpPr>
            <a:cxnSpLocks/>
          </p:cNvCxnSpPr>
          <p:nvPr/>
        </p:nvCxnSpPr>
        <p:spPr>
          <a:xfrm flipV="1">
            <a:off x="1103243" y="3529668"/>
            <a:ext cx="0" cy="699036"/>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045DD6F-F3E5-E832-0CE5-FD3EB5D716EA}"/>
              </a:ext>
            </a:extLst>
          </p:cNvPr>
          <p:cNvSpPr txBox="1"/>
          <p:nvPr/>
        </p:nvSpPr>
        <p:spPr>
          <a:xfrm rot="18422021">
            <a:off x="-36292" y="2151559"/>
            <a:ext cx="2438097" cy="923330"/>
          </a:xfrm>
          <a:prstGeom prst="rect">
            <a:avLst/>
          </a:prstGeom>
          <a:noFill/>
        </p:spPr>
        <p:txBody>
          <a:bodyPr wrap="square" rtlCol="0">
            <a:spAutoFit/>
          </a:bodyPr>
          <a:lstStyle/>
          <a:p>
            <a:r>
              <a:rPr lang="en-US" dirty="0"/>
              <a:t>“State Cost Share” grant (103c.501) allows Non-Structural Practices</a:t>
            </a:r>
          </a:p>
        </p:txBody>
      </p:sp>
      <p:cxnSp>
        <p:nvCxnSpPr>
          <p:cNvPr id="17" name="Straight Arrow Connector 16">
            <a:extLst>
              <a:ext uri="{FF2B5EF4-FFF2-40B4-BE49-F238E27FC236}">
                <a16:creationId xmlns:a16="http://schemas.microsoft.com/office/drawing/2014/main" id="{BC04210C-65EB-0FEC-8658-E10256A50A9B}"/>
              </a:ext>
            </a:extLst>
          </p:cNvPr>
          <p:cNvCxnSpPr>
            <a:cxnSpLocks/>
          </p:cNvCxnSpPr>
          <p:nvPr/>
        </p:nvCxnSpPr>
        <p:spPr>
          <a:xfrm flipV="1">
            <a:off x="8232668" y="3529668"/>
            <a:ext cx="0" cy="68947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FFCC89-BC59-BC16-FFEE-05637B4A8633}"/>
              </a:ext>
            </a:extLst>
          </p:cNvPr>
          <p:cNvCxnSpPr>
            <a:cxnSpLocks/>
          </p:cNvCxnSpPr>
          <p:nvPr/>
        </p:nvCxnSpPr>
        <p:spPr>
          <a:xfrm flipV="1">
            <a:off x="5402246" y="3928854"/>
            <a:ext cx="0" cy="317089"/>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996BDDA-8D71-5732-81D7-C17031F6E63B}"/>
              </a:ext>
            </a:extLst>
          </p:cNvPr>
          <p:cNvCxnSpPr>
            <a:cxnSpLocks/>
          </p:cNvCxnSpPr>
          <p:nvPr/>
        </p:nvCxnSpPr>
        <p:spPr>
          <a:xfrm flipV="1">
            <a:off x="11107193" y="4020596"/>
            <a:ext cx="0" cy="317089"/>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2792943-3143-2027-8501-C8C6AD2B92C1}"/>
              </a:ext>
            </a:extLst>
          </p:cNvPr>
          <p:cNvSpPr txBox="1"/>
          <p:nvPr/>
        </p:nvSpPr>
        <p:spPr>
          <a:xfrm rot="18422021">
            <a:off x="4295317" y="2426962"/>
            <a:ext cx="2599592" cy="923330"/>
          </a:xfrm>
          <a:prstGeom prst="rect">
            <a:avLst/>
          </a:prstGeom>
          <a:noFill/>
        </p:spPr>
        <p:txBody>
          <a:bodyPr wrap="square" rtlCol="0">
            <a:spAutoFit/>
          </a:bodyPr>
          <a:lstStyle/>
          <a:p>
            <a:r>
              <a:rPr lang="en-US" dirty="0"/>
              <a:t>BWSR Board Authorizes Cover Crop Demo Grants</a:t>
            </a:r>
          </a:p>
          <a:p>
            <a:r>
              <a:rPr lang="en-US" dirty="0"/>
              <a:t>(Competitive)</a:t>
            </a:r>
          </a:p>
        </p:txBody>
      </p:sp>
      <p:cxnSp>
        <p:nvCxnSpPr>
          <p:cNvPr id="21" name="Straight Arrow Connector 20">
            <a:extLst>
              <a:ext uri="{FF2B5EF4-FFF2-40B4-BE49-F238E27FC236}">
                <a16:creationId xmlns:a16="http://schemas.microsoft.com/office/drawing/2014/main" id="{63C81580-C909-1F87-E11A-41095402D697}"/>
              </a:ext>
            </a:extLst>
          </p:cNvPr>
          <p:cNvCxnSpPr>
            <a:cxnSpLocks/>
          </p:cNvCxnSpPr>
          <p:nvPr/>
        </p:nvCxnSpPr>
        <p:spPr>
          <a:xfrm flipV="1">
            <a:off x="1924879" y="3544956"/>
            <a:ext cx="0" cy="68947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E603CE-17DC-D8BE-7058-94FC0888E5F4}"/>
              </a:ext>
            </a:extLst>
          </p:cNvPr>
          <p:cNvSpPr txBox="1"/>
          <p:nvPr/>
        </p:nvSpPr>
        <p:spPr>
          <a:xfrm rot="18422021">
            <a:off x="1537833" y="1943780"/>
            <a:ext cx="2535252" cy="1200329"/>
          </a:xfrm>
          <a:prstGeom prst="rect">
            <a:avLst/>
          </a:prstGeom>
          <a:noFill/>
        </p:spPr>
        <p:txBody>
          <a:bodyPr wrap="square" rtlCol="0">
            <a:spAutoFit/>
          </a:bodyPr>
          <a:lstStyle/>
          <a:p>
            <a:r>
              <a:rPr lang="en-US" dirty="0"/>
              <a:t>Creation of MN Office for Soil Health “MOSH” with University of Minnesota (WRC and Extension)</a:t>
            </a:r>
          </a:p>
        </p:txBody>
      </p:sp>
      <p:sp>
        <p:nvSpPr>
          <p:cNvPr id="23" name="TextBox 22">
            <a:extLst>
              <a:ext uri="{FF2B5EF4-FFF2-40B4-BE49-F238E27FC236}">
                <a16:creationId xmlns:a16="http://schemas.microsoft.com/office/drawing/2014/main" id="{4ECE77D6-22E8-1936-0CEA-571082563741}"/>
              </a:ext>
            </a:extLst>
          </p:cNvPr>
          <p:cNvSpPr txBox="1"/>
          <p:nvPr/>
        </p:nvSpPr>
        <p:spPr>
          <a:xfrm rot="18422021">
            <a:off x="9762999" y="2778538"/>
            <a:ext cx="2599592" cy="369332"/>
          </a:xfrm>
          <a:prstGeom prst="rect">
            <a:avLst/>
          </a:prstGeom>
          <a:noFill/>
        </p:spPr>
        <p:txBody>
          <a:bodyPr wrap="square" rtlCol="0">
            <a:spAutoFit/>
          </a:bodyPr>
          <a:lstStyle/>
          <a:p>
            <a:r>
              <a:rPr lang="en-US" dirty="0"/>
              <a:t>1</a:t>
            </a:r>
            <a:r>
              <a:rPr lang="en-US" baseline="30000" dirty="0"/>
              <a:t>st</a:t>
            </a:r>
            <a:r>
              <a:rPr lang="en-US" dirty="0"/>
              <a:t> Gen Fund Soil Health </a:t>
            </a:r>
          </a:p>
        </p:txBody>
      </p:sp>
      <p:sp>
        <p:nvSpPr>
          <p:cNvPr id="24" name="TextBox 23">
            <a:extLst>
              <a:ext uri="{FF2B5EF4-FFF2-40B4-BE49-F238E27FC236}">
                <a16:creationId xmlns:a16="http://schemas.microsoft.com/office/drawing/2014/main" id="{18C73225-C532-53BA-DAF5-5ACCC3B1BB6A}"/>
              </a:ext>
            </a:extLst>
          </p:cNvPr>
          <p:cNvSpPr txBox="1"/>
          <p:nvPr/>
        </p:nvSpPr>
        <p:spPr>
          <a:xfrm rot="18422021">
            <a:off x="10466813" y="2601312"/>
            <a:ext cx="2599592" cy="646331"/>
          </a:xfrm>
          <a:prstGeom prst="rect">
            <a:avLst/>
          </a:prstGeom>
          <a:noFill/>
        </p:spPr>
        <p:txBody>
          <a:bodyPr wrap="square" rtlCol="0">
            <a:spAutoFit/>
          </a:bodyPr>
          <a:lstStyle/>
          <a:p>
            <a:r>
              <a:rPr lang="en-US" dirty="0"/>
              <a:t>1</a:t>
            </a:r>
            <a:r>
              <a:rPr lang="en-US" baseline="30000" dirty="0"/>
              <a:t>st</a:t>
            </a:r>
            <a:r>
              <a:rPr lang="en-US" dirty="0"/>
              <a:t> CWF Soil Health</a:t>
            </a:r>
          </a:p>
          <a:p>
            <a:r>
              <a:rPr lang="en-US" dirty="0"/>
              <a:t>(Competitive) </a:t>
            </a:r>
          </a:p>
        </p:txBody>
      </p:sp>
      <p:sp>
        <p:nvSpPr>
          <p:cNvPr id="25" name="TextBox 24">
            <a:extLst>
              <a:ext uri="{FF2B5EF4-FFF2-40B4-BE49-F238E27FC236}">
                <a16:creationId xmlns:a16="http://schemas.microsoft.com/office/drawing/2014/main" id="{DCA68E28-A453-4C0E-EEA2-3BC6F9C0C9EB}"/>
              </a:ext>
            </a:extLst>
          </p:cNvPr>
          <p:cNvSpPr txBox="1"/>
          <p:nvPr/>
        </p:nvSpPr>
        <p:spPr>
          <a:xfrm rot="18422021">
            <a:off x="6993787" y="2247396"/>
            <a:ext cx="2599592" cy="923330"/>
          </a:xfrm>
          <a:prstGeom prst="rect">
            <a:avLst/>
          </a:prstGeom>
          <a:noFill/>
        </p:spPr>
        <p:txBody>
          <a:bodyPr wrap="square" rtlCol="0">
            <a:spAutoFit/>
          </a:bodyPr>
          <a:lstStyle/>
          <a:p>
            <a:r>
              <a:rPr lang="en-US" dirty="0"/>
              <a:t>BWSR staff review CC Demo program with recipient SWCDs</a:t>
            </a:r>
          </a:p>
        </p:txBody>
      </p:sp>
      <p:cxnSp>
        <p:nvCxnSpPr>
          <p:cNvPr id="28" name="Straight Arrow Connector 27">
            <a:extLst>
              <a:ext uri="{FF2B5EF4-FFF2-40B4-BE49-F238E27FC236}">
                <a16:creationId xmlns:a16="http://schemas.microsoft.com/office/drawing/2014/main" id="{EBFC2825-9186-2ECD-D6D0-8D5FDB5CAB48}"/>
              </a:ext>
            </a:extLst>
          </p:cNvPr>
          <p:cNvCxnSpPr>
            <a:cxnSpLocks/>
          </p:cNvCxnSpPr>
          <p:nvPr/>
        </p:nvCxnSpPr>
        <p:spPr>
          <a:xfrm>
            <a:off x="1092200" y="5188559"/>
            <a:ext cx="0" cy="36512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4CED28F-DEB1-485F-8979-FD36AFA0E7B7}"/>
              </a:ext>
            </a:extLst>
          </p:cNvPr>
          <p:cNvCxnSpPr>
            <a:cxnSpLocks/>
          </p:cNvCxnSpPr>
          <p:nvPr/>
        </p:nvCxnSpPr>
        <p:spPr>
          <a:xfrm>
            <a:off x="11087316" y="5188559"/>
            <a:ext cx="0" cy="36512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F4A821F-D4BE-FFBD-6124-FE3EA3D4D461}"/>
              </a:ext>
            </a:extLst>
          </p:cNvPr>
          <p:cNvCxnSpPr>
            <a:cxnSpLocks/>
          </p:cNvCxnSpPr>
          <p:nvPr/>
        </p:nvCxnSpPr>
        <p:spPr>
          <a:xfrm flipH="1">
            <a:off x="5376846" y="5117443"/>
            <a:ext cx="17793" cy="505551"/>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71FC88-1D34-A68E-5748-D5C5E91F42CF}"/>
              </a:ext>
            </a:extLst>
          </p:cNvPr>
          <p:cNvSpPr txBox="1"/>
          <p:nvPr/>
        </p:nvSpPr>
        <p:spPr>
          <a:xfrm>
            <a:off x="711047" y="5662732"/>
            <a:ext cx="723275" cy="369332"/>
          </a:xfrm>
          <a:prstGeom prst="rect">
            <a:avLst/>
          </a:prstGeom>
          <a:noFill/>
        </p:spPr>
        <p:txBody>
          <a:bodyPr wrap="none" rtlCol="0">
            <a:spAutoFit/>
          </a:bodyPr>
          <a:lstStyle/>
          <a:p>
            <a:r>
              <a:rPr lang="en-US" dirty="0"/>
              <a:t>$0 GF</a:t>
            </a:r>
          </a:p>
        </p:txBody>
      </p:sp>
      <p:sp>
        <p:nvSpPr>
          <p:cNvPr id="38" name="TextBox 37">
            <a:extLst>
              <a:ext uri="{FF2B5EF4-FFF2-40B4-BE49-F238E27FC236}">
                <a16:creationId xmlns:a16="http://schemas.microsoft.com/office/drawing/2014/main" id="{FE997450-B046-A653-4522-F62DF11189E5}"/>
              </a:ext>
            </a:extLst>
          </p:cNvPr>
          <p:cNvSpPr txBox="1"/>
          <p:nvPr/>
        </p:nvSpPr>
        <p:spPr>
          <a:xfrm>
            <a:off x="4713997" y="5649596"/>
            <a:ext cx="1358583" cy="369332"/>
          </a:xfrm>
          <a:prstGeom prst="rect">
            <a:avLst/>
          </a:prstGeom>
          <a:noFill/>
        </p:spPr>
        <p:txBody>
          <a:bodyPr wrap="square" rtlCol="0">
            <a:spAutoFit/>
          </a:bodyPr>
          <a:lstStyle/>
          <a:p>
            <a:r>
              <a:rPr lang="en-US" dirty="0"/>
              <a:t>$1M CWF</a:t>
            </a:r>
          </a:p>
        </p:txBody>
      </p:sp>
      <p:sp>
        <p:nvSpPr>
          <p:cNvPr id="39" name="TextBox 38">
            <a:extLst>
              <a:ext uri="{FF2B5EF4-FFF2-40B4-BE49-F238E27FC236}">
                <a16:creationId xmlns:a16="http://schemas.microsoft.com/office/drawing/2014/main" id="{85B3BF65-DD15-1885-E786-08268BF1452C}"/>
              </a:ext>
            </a:extLst>
          </p:cNvPr>
          <p:cNvSpPr txBox="1"/>
          <p:nvPr/>
        </p:nvSpPr>
        <p:spPr>
          <a:xfrm>
            <a:off x="10622466" y="5614009"/>
            <a:ext cx="1358583" cy="369332"/>
          </a:xfrm>
          <a:prstGeom prst="rect">
            <a:avLst/>
          </a:prstGeom>
          <a:noFill/>
        </p:spPr>
        <p:txBody>
          <a:bodyPr wrap="square" rtlCol="0">
            <a:spAutoFit/>
          </a:bodyPr>
          <a:lstStyle/>
          <a:p>
            <a:r>
              <a:rPr lang="en-US" dirty="0"/>
              <a:t>$3.5M CWF</a:t>
            </a:r>
          </a:p>
        </p:txBody>
      </p:sp>
      <p:cxnSp>
        <p:nvCxnSpPr>
          <p:cNvPr id="3" name="Straight Arrow Connector 2">
            <a:extLst>
              <a:ext uri="{FF2B5EF4-FFF2-40B4-BE49-F238E27FC236}">
                <a16:creationId xmlns:a16="http://schemas.microsoft.com/office/drawing/2014/main" id="{8F5C7B2B-1F27-96D4-7086-953F12700422}"/>
              </a:ext>
            </a:extLst>
          </p:cNvPr>
          <p:cNvCxnSpPr>
            <a:cxnSpLocks/>
          </p:cNvCxnSpPr>
          <p:nvPr/>
        </p:nvCxnSpPr>
        <p:spPr>
          <a:xfrm>
            <a:off x="1924879" y="5223717"/>
            <a:ext cx="0" cy="36512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B555FDA-7CB7-7F3A-6494-7A76EC4F9E7D}"/>
              </a:ext>
            </a:extLst>
          </p:cNvPr>
          <p:cNvSpPr txBox="1"/>
          <p:nvPr/>
        </p:nvSpPr>
        <p:spPr>
          <a:xfrm>
            <a:off x="1562887" y="5641240"/>
            <a:ext cx="1507362" cy="646331"/>
          </a:xfrm>
          <a:prstGeom prst="rect">
            <a:avLst/>
          </a:prstGeom>
          <a:noFill/>
        </p:spPr>
        <p:txBody>
          <a:bodyPr wrap="square" rtlCol="0">
            <a:spAutoFit/>
          </a:bodyPr>
          <a:lstStyle/>
          <a:p>
            <a:r>
              <a:rPr lang="en-US" dirty="0"/>
              <a:t>$350K CWF</a:t>
            </a:r>
          </a:p>
          <a:p>
            <a:r>
              <a:rPr lang="en-US" dirty="0"/>
              <a:t>$100K NRCS</a:t>
            </a:r>
          </a:p>
        </p:txBody>
      </p:sp>
      <p:sp>
        <p:nvSpPr>
          <p:cNvPr id="13" name="TextBox 12">
            <a:extLst>
              <a:ext uri="{FF2B5EF4-FFF2-40B4-BE49-F238E27FC236}">
                <a16:creationId xmlns:a16="http://schemas.microsoft.com/office/drawing/2014/main" id="{E11E3612-6DB0-674B-BEBC-13346F698255}"/>
              </a:ext>
            </a:extLst>
          </p:cNvPr>
          <p:cNvSpPr txBox="1"/>
          <p:nvPr/>
        </p:nvSpPr>
        <p:spPr>
          <a:xfrm>
            <a:off x="9943174" y="5918239"/>
            <a:ext cx="1358583" cy="369332"/>
          </a:xfrm>
          <a:prstGeom prst="rect">
            <a:avLst/>
          </a:prstGeom>
          <a:noFill/>
        </p:spPr>
        <p:txBody>
          <a:bodyPr wrap="square" rtlCol="0">
            <a:spAutoFit/>
          </a:bodyPr>
          <a:lstStyle/>
          <a:p>
            <a:r>
              <a:rPr lang="en-US" dirty="0"/>
              <a:t>$1.3M GF</a:t>
            </a:r>
          </a:p>
        </p:txBody>
      </p:sp>
      <p:cxnSp>
        <p:nvCxnSpPr>
          <p:cNvPr id="15" name="Straight Arrow Connector 14">
            <a:extLst>
              <a:ext uri="{FF2B5EF4-FFF2-40B4-BE49-F238E27FC236}">
                <a16:creationId xmlns:a16="http://schemas.microsoft.com/office/drawing/2014/main" id="{811EEF57-9788-3FDE-C310-D0E026290CDE}"/>
              </a:ext>
            </a:extLst>
          </p:cNvPr>
          <p:cNvCxnSpPr>
            <a:cxnSpLocks/>
          </p:cNvCxnSpPr>
          <p:nvPr/>
        </p:nvCxnSpPr>
        <p:spPr>
          <a:xfrm>
            <a:off x="10408025" y="5117443"/>
            <a:ext cx="0" cy="846962"/>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71AC833-8B03-84DD-1047-CE620F4E3E51}"/>
              </a:ext>
            </a:extLst>
          </p:cNvPr>
          <p:cNvCxnSpPr>
            <a:cxnSpLocks/>
          </p:cNvCxnSpPr>
          <p:nvPr/>
        </p:nvCxnSpPr>
        <p:spPr>
          <a:xfrm flipV="1">
            <a:off x="10408025" y="4045739"/>
            <a:ext cx="0" cy="317089"/>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8F23C8BD-B231-DE4B-D276-EB53C64902AA}"/>
              </a:ext>
            </a:extLst>
          </p:cNvPr>
          <p:cNvPicPr>
            <a:picLocks noChangeAspect="1"/>
          </p:cNvPicPr>
          <p:nvPr/>
        </p:nvPicPr>
        <p:blipFill>
          <a:blip r:embed="rId8"/>
          <a:stretch>
            <a:fillRect/>
          </a:stretch>
        </p:blipFill>
        <p:spPr>
          <a:xfrm>
            <a:off x="168091" y="144022"/>
            <a:ext cx="1809186" cy="861103"/>
          </a:xfrm>
          <a:prstGeom prst="rect">
            <a:avLst/>
          </a:prstGeom>
        </p:spPr>
      </p:pic>
      <p:pic>
        <p:nvPicPr>
          <p:cNvPr id="30" name="Picture 29" descr="Text&#10;&#10;Description automatically generated">
            <a:extLst>
              <a:ext uri="{FF2B5EF4-FFF2-40B4-BE49-F238E27FC236}">
                <a16:creationId xmlns:a16="http://schemas.microsoft.com/office/drawing/2014/main" id="{3737C62E-504C-2AC5-7AB3-5886C72C44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6790" y="139132"/>
            <a:ext cx="1809186" cy="866608"/>
          </a:xfrm>
          <a:prstGeom prst="rect">
            <a:avLst/>
          </a:prstGeom>
        </p:spPr>
      </p:pic>
      <p:sp>
        <p:nvSpPr>
          <p:cNvPr id="7" name="TextBox 6">
            <a:extLst>
              <a:ext uri="{FF2B5EF4-FFF2-40B4-BE49-F238E27FC236}">
                <a16:creationId xmlns:a16="http://schemas.microsoft.com/office/drawing/2014/main" id="{1EBC263C-69C4-9B1E-7633-5D65166AB84E}"/>
              </a:ext>
            </a:extLst>
          </p:cNvPr>
          <p:cNvSpPr txBox="1"/>
          <p:nvPr/>
        </p:nvSpPr>
        <p:spPr>
          <a:xfrm rot="18422021">
            <a:off x="5538884" y="2751367"/>
            <a:ext cx="2752909" cy="369332"/>
          </a:xfrm>
          <a:prstGeom prst="rect">
            <a:avLst/>
          </a:prstGeom>
          <a:noFill/>
        </p:spPr>
        <p:txBody>
          <a:bodyPr wrap="square" rtlCol="0">
            <a:spAutoFit/>
          </a:bodyPr>
          <a:lstStyle/>
          <a:p>
            <a:r>
              <a:rPr lang="en-US" dirty="0"/>
              <a:t>Continued MOSH funding</a:t>
            </a:r>
          </a:p>
        </p:txBody>
      </p:sp>
      <p:cxnSp>
        <p:nvCxnSpPr>
          <p:cNvPr id="9" name="Straight Arrow Connector 8">
            <a:extLst>
              <a:ext uri="{FF2B5EF4-FFF2-40B4-BE49-F238E27FC236}">
                <a16:creationId xmlns:a16="http://schemas.microsoft.com/office/drawing/2014/main" id="{928B2ED1-0D43-F030-D803-AFD954A38615}"/>
              </a:ext>
            </a:extLst>
          </p:cNvPr>
          <p:cNvCxnSpPr>
            <a:cxnSpLocks/>
          </p:cNvCxnSpPr>
          <p:nvPr/>
        </p:nvCxnSpPr>
        <p:spPr>
          <a:xfrm flipH="1">
            <a:off x="6447708" y="5144997"/>
            <a:ext cx="17793" cy="505551"/>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EB3983B-23DB-16A9-5876-037A31C263B5}"/>
              </a:ext>
            </a:extLst>
          </p:cNvPr>
          <p:cNvCxnSpPr>
            <a:cxnSpLocks/>
          </p:cNvCxnSpPr>
          <p:nvPr/>
        </p:nvCxnSpPr>
        <p:spPr>
          <a:xfrm flipV="1">
            <a:off x="6465501" y="3754220"/>
            <a:ext cx="0" cy="532753"/>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F6BFDBB-5285-0B42-4745-A56D3DDB7538}"/>
              </a:ext>
            </a:extLst>
          </p:cNvPr>
          <p:cNvSpPr txBox="1"/>
          <p:nvPr/>
        </p:nvSpPr>
        <p:spPr>
          <a:xfrm>
            <a:off x="6045430" y="5683593"/>
            <a:ext cx="1358583" cy="369332"/>
          </a:xfrm>
          <a:prstGeom prst="rect">
            <a:avLst/>
          </a:prstGeom>
          <a:noFill/>
        </p:spPr>
        <p:txBody>
          <a:bodyPr wrap="square" rtlCol="0">
            <a:spAutoFit/>
          </a:bodyPr>
          <a:lstStyle/>
          <a:p>
            <a:r>
              <a:rPr lang="en-US" dirty="0"/>
              <a:t>$350K CWF</a:t>
            </a:r>
          </a:p>
        </p:txBody>
      </p:sp>
      <p:sp>
        <p:nvSpPr>
          <p:cNvPr id="31" name="TextBox 30">
            <a:extLst>
              <a:ext uri="{FF2B5EF4-FFF2-40B4-BE49-F238E27FC236}">
                <a16:creationId xmlns:a16="http://schemas.microsoft.com/office/drawing/2014/main" id="{AEB9DFE8-96EF-A9C5-3F8E-A1034C984DF8}"/>
              </a:ext>
            </a:extLst>
          </p:cNvPr>
          <p:cNvSpPr txBox="1"/>
          <p:nvPr/>
        </p:nvSpPr>
        <p:spPr>
          <a:xfrm rot="18422021">
            <a:off x="8918135" y="2674342"/>
            <a:ext cx="2752909" cy="369332"/>
          </a:xfrm>
          <a:prstGeom prst="rect">
            <a:avLst/>
          </a:prstGeom>
          <a:noFill/>
        </p:spPr>
        <p:txBody>
          <a:bodyPr wrap="square" rtlCol="0">
            <a:spAutoFit/>
          </a:bodyPr>
          <a:lstStyle/>
          <a:p>
            <a:r>
              <a:rPr lang="en-US" dirty="0"/>
              <a:t>Continued MOSH funding</a:t>
            </a:r>
          </a:p>
        </p:txBody>
      </p:sp>
      <p:cxnSp>
        <p:nvCxnSpPr>
          <p:cNvPr id="32" name="Straight Arrow Connector 31">
            <a:extLst>
              <a:ext uri="{FF2B5EF4-FFF2-40B4-BE49-F238E27FC236}">
                <a16:creationId xmlns:a16="http://schemas.microsoft.com/office/drawing/2014/main" id="{E9F02D4C-6BC7-8F9E-01CF-96DEAE6D565B}"/>
              </a:ext>
            </a:extLst>
          </p:cNvPr>
          <p:cNvCxnSpPr>
            <a:cxnSpLocks/>
          </p:cNvCxnSpPr>
          <p:nvPr/>
        </p:nvCxnSpPr>
        <p:spPr>
          <a:xfrm flipV="1">
            <a:off x="9569825" y="3949167"/>
            <a:ext cx="0" cy="317089"/>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C9419B7-77C9-C697-CD87-A94A3C7DAE97}"/>
              </a:ext>
            </a:extLst>
          </p:cNvPr>
          <p:cNvCxnSpPr>
            <a:cxnSpLocks/>
          </p:cNvCxnSpPr>
          <p:nvPr/>
        </p:nvCxnSpPr>
        <p:spPr>
          <a:xfrm>
            <a:off x="9569825" y="5175799"/>
            <a:ext cx="0" cy="36512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5463AC1-5D8F-92A4-3820-54D98CCF4DF4}"/>
              </a:ext>
            </a:extLst>
          </p:cNvPr>
          <p:cNvSpPr txBox="1"/>
          <p:nvPr/>
        </p:nvSpPr>
        <p:spPr>
          <a:xfrm>
            <a:off x="9007884" y="5514518"/>
            <a:ext cx="1124648" cy="646331"/>
          </a:xfrm>
          <a:prstGeom prst="rect">
            <a:avLst/>
          </a:prstGeom>
          <a:noFill/>
        </p:spPr>
        <p:txBody>
          <a:bodyPr wrap="square" rtlCol="0">
            <a:spAutoFit/>
          </a:bodyPr>
          <a:lstStyle/>
          <a:p>
            <a:r>
              <a:rPr lang="en-US" dirty="0"/>
              <a:t>$400K GF&amp;CWF</a:t>
            </a:r>
          </a:p>
        </p:txBody>
      </p:sp>
    </p:spTree>
    <p:extLst>
      <p:ext uri="{BB962C8B-B14F-4D97-AF65-F5344CB8AC3E}">
        <p14:creationId xmlns:p14="http://schemas.microsoft.com/office/powerpoint/2010/main" val="92046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B826-2CA0-AEF5-072C-2266D5D3749B}"/>
              </a:ext>
            </a:extLst>
          </p:cNvPr>
          <p:cNvSpPr>
            <a:spLocks noGrp="1"/>
          </p:cNvSpPr>
          <p:nvPr>
            <p:ph type="title"/>
          </p:nvPr>
        </p:nvSpPr>
        <p:spPr/>
        <p:txBody>
          <a:bodyPr/>
          <a:lstStyle/>
          <a:p>
            <a:r>
              <a:rPr lang="en-US" dirty="0"/>
              <a:t>How did we (BWSR) get here . . . </a:t>
            </a:r>
          </a:p>
        </p:txBody>
      </p:sp>
      <p:sp>
        <p:nvSpPr>
          <p:cNvPr id="4" name="Date Placeholder 3">
            <a:extLst>
              <a:ext uri="{FF2B5EF4-FFF2-40B4-BE49-F238E27FC236}">
                <a16:creationId xmlns:a16="http://schemas.microsoft.com/office/drawing/2014/main" id="{6749ECDC-9AE5-F6FB-C82C-4644C23D5E41}"/>
              </a:ext>
            </a:extLst>
          </p:cNvPr>
          <p:cNvSpPr>
            <a:spLocks noGrp="1"/>
          </p:cNvSpPr>
          <p:nvPr>
            <p:ph type="dt" sz="half" idx="10"/>
          </p:nvPr>
        </p:nvSpPr>
        <p:spPr/>
        <p:txBody>
          <a:bodyPr/>
          <a:lstStyle/>
          <a:p>
            <a:fld id="{824D5D47-1752-4D84-8BFB-C2F71A34C932}" type="datetime1">
              <a:rPr lang="en-US" smtClean="0"/>
              <a:t>9/25/2024</a:t>
            </a:fld>
            <a:endParaRPr lang="en-US" dirty="0"/>
          </a:p>
        </p:txBody>
      </p:sp>
      <p:sp>
        <p:nvSpPr>
          <p:cNvPr id="6" name="Slide Number Placeholder 5">
            <a:extLst>
              <a:ext uri="{FF2B5EF4-FFF2-40B4-BE49-F238E27FC236}">
                <a16:creationId xmlns:a16="http://schemas.microsoft.com/office/drawing/2014/main" id="{E44606C0-2A1D-9AC4-ABD9-298B7AAF207C}"/>
              </a:ext>
            </a:extLst>
          </p:cNvPr>
          <p:cNvSpPr>
            <a:spLocks noGrp="1"/>
          </p:cNvSpPr>
          <p:nvPr>
            <p:ph type="sldNum" sz="quarter" idx="12"/>
          </p:nvPr>
        </p:nvSpPr>
        <p:spPr/>
        <p:txBody>
          <a:bodyPr/>
          <a:lstStyle/>
          <a:p>
            <a:fld id="{48F63A3B-78C7-47BE-AE5E-E10140E04643}" type="slidenum">
              <a:rPr lang="en-US" smtClean="0"/>
              <a:t>5</a:t>
            </a:fld>
            <a:endParaRPr lang="en-US" dirty="0"/>
          </a:p>
        </p:txBody>
      </p:sp>
      <p:graphicFrame>
        <p:nvGraphicFramePr>
          <p:cNvPr id="8" name="Diagram 7">
            <a:extLst>
              <a:ext uri="{FF2B5EF4-FFF2-40B4-BE49-F238E27FC236}">
                <a16:creationId xmlns:a16="http://schemas.microsoft.com/office/drawing/2014/main" id="{0CB941EB-DADF-3EF0-564B-05EF1D7BC277}"/>
              </a:ext>
            </a:extLst>
          </p:cNvPr>
          <p:cNvGraphicFramePr/>
          <p:nvPr>
            <p:extLst>
              <p:ext uri="{D42A27DB-BD31-4B8C-83A1-F6EECF244321}">
                <p14:modId xmlns:p14="http://schemas.microsoft.com/office/powerpoint/2010/main" val="972217108"/>
              </p:ext>
            </p:extLst>
          </p:nvPr>
        </p:nvGraphicFramePr>
        <p:xfrm>
          <a:off x="381000" y="4207922"/>
          <a:ext cx="11430000" cy="104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a:extLst>
              <a:ext uri="{FF2B5EF4-FFF2-40B4-BE49-F238E27FC236}">
                <a16:creationId xmlns:a16="http://schemas.microsoft.com/office/drawing/2014/main" id="{8CDFA52F-03A7-E3A0-3AE8-9F54F731ED09}"/>
              </a:ext>
            </a:extLst>
          </p:cNvPr>
          <p:cNvCxnSpPr>
            <a:cxnSpLocks/>
          </p:cNvCxnSpPr>
          <p:nvPr/>
        </p:nvCxnSpPr>
        <p:spPr>
          <a:xfrm flipV="1">
            <a:off x="1814443" y="3429000"/>
            <a:ext cx="0" cy="68947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E83689B-493F-E99E-5BC6-400050DB411F}"/>
              </a:ext>
            </a:extLst>
          </p:cNvPr>
          <p:cNvCxnSpPr>
            <a:cxnSpLocks/>
          </p:cNvCxnSpPr>
          <p:nvPr/>
        </p:nvCxnSpPr>
        <p:spPr>
          <a:xfrm flipV="1">
            <a:off x="3998304" y="3814428"/>
            <a:ext cx="0" cy="68947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1CE23B8-2E35-9EF0-DED7-0A84FDAC0466}"/>
              </a:ext>
            </a:extLst>
          </p:cNvPr>
          <p:cNvCxnSpPr>
            <a:cxnSpLocks/>
          </p:cNvCxnSpPr>
          <p:nvPr/>
        </p:nvCxnSpPr>
        <p:spPr>
          <a:xfrm flipV="1">
            <a:off x="8146817" y="3696148"/>
            <a:ext cx="0" cy="538278"/>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04210C-65EB-0FEC-8658-E10256A50A9B}"/>
              </a:ext>
            </a:extLst>
          </p:cNvPr>
          <p:cNvCxnSpPr>
            <a:cxnSpLocks/>
          </p:cNvCxnSpPr>
          <p:nvPr/>
        </p:nvCxnSpPr>
        <p:spPr>
          <a:xfrm flipV="1">
            <a:off x="7345437" y="3692584"/>
            <a:ext cx="0" cy="68947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996BDDA-8D71-5732-81D7-C17031F6E63B}"/>
              </a:ext>
            </a:extLst>
          </p:cNvPr>
          <p:cNvCxnSpPr>
            <a:cxnSpLocks/>
          </p:cNvCxnSpPr>
          <p:nvPr/>
        </p:nvCxnSpPr>
        <p:spPr>
          <a:xfrm flipV="1">
            <a:off x="10114965" y="3568458"/>
            <a:ext cx="0" cy="68947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ECE77D6-22E8-1936-0CEA-571082563741}"/>
              </a:ext>
            </a:extLst>
          </p:cNvPr>
          <p:cNvSpPr txBox="1"/>
          <p:nvPr/>
        </p:nvSpPr>
        <p:spPr>
          <a:xfrm rot="18422021">
            <a:off x="6730754" y="2326912"/>
            <a:ext cx="2599592" cy="646331"/>
          </a:xfrm>
          <a:prstGeom prst="rect">
            <a:avLst/>
          </a:prstGeom>
          <a:noFill/>
        </p:spPr>
        <p:txBody>
          <a:bodyPr wrap="square" rtlCol="0">
            <a:spAutoFit/>
          </a:bodyPr>
          <a:lstStyle/>
          <a:p>
            <a:r>
              <a:rPr lang="en-US" dirty="0"/>
              <a:t>Soil Health Staffing Grant rolls out</a:t>
            </a:r>
          </a:p>
        </p:txBody>
      </p:sp>
      <p:sp>
        <p:nvSpPr>
          <p:cNvPr id="24" name="TextBox 23">
            <a:extLst>
              <a:ext uri="{FF2B5EF4-FFF2-40B4-BE49-F238E27FC236}">
                <a16:creationId xmlns:a16="http://schemas.microsoft.com/office/drawing/2014/main" id="{18C73225-C532-53BA-DAF5-5ACCC3B1BB6A}"/>
              </a:ext>
            </a:extLst>
          </p:cNvPr>
          <p:cNvSpPr txBox="1"/>
          <p:nvPr/>
        </p:nvSpPr>
        <p:spPr>
          <a:xfrm rot="18422021">
            <a:off x="7551938" y="2308771"/>
            <a:ext cx="2599592" cy="646331"/>
          </a:xfrm>
          <a:prstGeom prst="rect">
            <a:avLst/>
          </a:prstGeom>
          <a:noFill/>
        </p:spPr>
        <p:txBody>
          <a:bodyPr wrap="square" rtlCol="0">
            <a:spAutoFit/>
          </a:bodyPr>
          <a:lstStyle/>
          <a:p>
            <a:r>
              <a:rPr lang="en-US" dirty="0"/>
              <a:t>Soil Health Delivery Grant rolls out</a:t>
            </a:r>
          </a:p>
        </p:txBody>
      </p:sp>
      <p:sp>
        <p:nvSpPr>
          <p:cNvPr id="25" name="TextBox 24">
            <a:extLst>
              <a:ext uri="{FF2B5EF4-FFF2-40B4-BE49-F238E27FC236}">
                <a16:creationId xmlns:a16="http://schemas.microsoft.com/office/drawing/2014/main" id="{DCA68E28-A453-4C0E-EEA2-3BC6F9C0C9EB}"/>
              </a:ext>
            </a:extLst>
          </p:cNvPr>
          <p:cNvSpPr txBox="1"/>
          <p:nvPr/>
        </p:nvSpPr>
        <p:spPr>
          <a:xfrm rot="18422021">
            <a:off x="9028079" y="2771494"/>
            <a:ext cx="2599592" cy="369332"/>
          </a:xfrm>
          <a:prstGeom prst="rect">
            <a:avLst/>
          </a:prstGeom>
          <a:noFill/>
        </p:spPr>
        <p:txBody>
          <a:bodyPr wrap="square" rtlCol="0">
            <a:spAutoFit/>
          </a:bodyPr>
          <a:lstStyle/>
          <a:p>
            <a:r>
              <a:rPr lang="en-US" dirty="0"/>
              <a:t>RCPP – AFA rolls out</a:t>
            </a:r>
          </a:p>
        </p:txBody>
      </p:sp>
      <p:sp>
        <p:nvSpPr>
          <p:cNvPr id="26" name="TextBox 25">
            <a:extLst>
              <a:ext uri="{FF2B5EF4-FFF2-40B4-BE49-F238E27FC236}">
                <a16:creationId xmlns:a16="http://schemas.microsoft.com/office/drawing/2014/main" id="{0DE179F3-7792-66B0-86B1-CA3C92F9BE7E}"/>
              </a:ext>
            </a:extLst>
          </p:cNvPr>
          <p:cNvSpPr txBox="1"/>
          <p:nvPr/>
        </p:nvSpPr>
        <p:spPr>
          <a:xfrm rot="18422021">
            <a:off x="244158" y="2572860"/>
            <a:ext cx="3023080" cy="646331"/>
          </a:xfrm>
          <a:prstGeom prst="rect">
            <a:avLst/>
          </a:prstGeom>
          <a:noFill/>
        </p:spPr>
        <p:txBody>
          <a:bodyPr wrap="square" rtlCol="0">
            <a:spAutoFit/>
          </a:bodyPr>
          <a:lstStyle/>
          <a:p>
            <a:r>
              <a:rPr lang="en-US" dirty="0"/>
              <a:t>McKnight Award for State Soil Health Action Framework</a:t>
            </a:r>
          </a:p>
        </p:txBody>
      </p:sp>
      <p:sp>
        <p:nvSpPr>
          <p:cNvPr id="27" name="TextBox 26">
            <a:extLst>
              <a:ext uri="{FF2B5EF4-FFF2-40B4-BE49-F238E27FC236}">
                <a16:creationId xmlns:a16="http://schemas.microsoft.com/office/drawing/2014/main" id="{F69EC05B-C037-1790-137E-CFD8AB838AC4}"/>
              </a:ext>
            </a:extLst>
          </p:cNvPr>
          <p:cNvSpPr txBox="1"/>
          <p:nvPr/>
        </p:nvSpPr>
        <p:spPr>
          <a:xfrm rot="18422021">
            <a:off x="2461770" y="2008835"/>
            <a:ext cx="2712509" cy="1477328"/>
          </a:xfrm>
          <a:prstGeom prst="rect">
            <a:avLst/>
          </a:prstGeom>
          <a:noFill/>
        </p:spPr>
        <p:txBody>
          <a:bodyPr wrap="square" rtlCol="0">
            <a:spAutoFit/>
          </a:bodyPr>
          <a:lstStyle/>
          <a:p>
            <a:r>
              <a:rPr lang="en-US" dirty="0"/>
              <a:t>Amendments to 103C.501</a:t>
            </a:r>
          </a:p>
          <a:p>
            <a:r>
              <a:rPr lang="en-US" dirty="0"/>
              <a:t>103F.06 Enacted </a:t>
            </a:r>
          </a:p>
          <a:p>
            <a:r>
              <a:rPr lang="en-US" dirty="0"/>
              <a:t>Gen Fund Soil Health </a:t>
            </a:r>
          </a:p>
          <a:p>
            <a:r>
              <a:rPr lang="en-US" dirty="0"/>
              <a:t>CWF Soil Health</a:t>
            </a:r>
          </a:p>
          <a:p>
            <a:r>
              <a:rPr lang="en-US" dirty="0"/>
              <a:t>NRCS RCPP Award</a:t>
            </a:r>
          </a:p>
        </p:txBody>
      </p:sp>
      <p:cxnSp>
        <p:nvCxnSpPr>
          <p:cNvPr id="28" name="Straight Arrow Connector 27">
            <a:extLst>
              <a:ext uri="{FF2B5EF4-FFF2-40B4-BE49-F238E27FC236}">
                <a16:creationId xmlns:a16="http://schemas.microsoft.com/office/drawing/2014/main" id="{EBFC2825-9186-2ECD-D6D0-8D5FDB5CAB48}"/>
              </a:ext>
            </a:extLst>
          </p:cNvPr>
          <p:cNvCxnSpPr>
            <a:cxnSpLocks/>
          </p:cNvCxnSpPr>
          <p:nvPr/>
        </p:nvCxnSpPr>
        <p:spPr>
          <a:xfrm>
            <a:off x="1755698" y="5245569"/>
            <a:ext cx="0" cy="36512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598FF18-8EEE-5F3D-93E2-37B63790D67C}"/>
              </a:ext>
            </a:extLst>
          </p:cNvPr>
          <p:cNvCxnSpPr>
            <a:cxnSpLocks/>
          </p:cNvCxnSpPr>
          <p:nvPr/>
        </p:nvCxnSpPr>
        <p:spPr>
          <a:xfrm>
            <a:off x="6489669" y="5216791"/>
            <a:ext cx="0" cy="36512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4CED28F-DEB1-485F-8979-FD36AFA0E7B7}"/>
              </a:ext>
            </a:extLst>
          </p:cNvPr>
          <p:cNvCxnSpPr>
            <a:cxnSpLocks/>
          </p:cNvCxnSpPr>
          <p:nvPr/>
        </p:nvCxnSpPr>
        <p:spPr>
          <a:xfrm>
            <a:off x="10114965" y="5188559"/>
            <a:ext cx="0" cy="36512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F4A821F-D4BE-FFBD-6124-FE3EA3D4D461}"/>
              </a:ext>
            </a:extLst>
          </p:cNvPr>
          <p:cNvCxnSpPr>
            <a:cxnSpLocks/>
          </p:cNvCxnSpPr>
          <p:nvPr/>
        </p:nvCxnSpPr>
        <p:spPr>
          <a:xfrm>
            <a:off x="4008257" y="5103619"/>
            <a:ext cx="0" cy="36512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5B3BF65-DD15-1885-E786-08268BF1452C}"/>
              </a:ext>
            </a:extLst>
          </p:cNvPr>
          <p:cNvSpPr txBox="1"/>
          <p:nvPr/>
        </p:nvSpPr>
        <p:spPr>
          <a:xfrm>
            <a:off x="6925508" y="6109320"/>
            <a:ext cx="1358583" cy="369332"/>
          </a:xfrm>
          <a:prstGeom prst="rect">
            <a:avLst/>
          </a:prstGeom>
          <a:noFill/>
        </p:spPr>
        <p:txBody>
          <a:bodyPr wrap="square" rtlCol="0">
            <a:spAutoFit/>
          </a:bodyPr>
          <a:lstStyle/>
          <a:p>
            <a:r>
              <a:rPr lang="en-US" dirty="0"/>
              <a:t>$17.6M GF</a:t>
            </a:r>
          </a:p>
        </p:txBody>
      </p:sp>
      <p:sp>
        <p:nvSpPr>
          <p:cNvPr id="41" name="TextBox 40">
            <a:extLst>
              <a:ext uri="{FF2B5EF4-FFF2-40B4-BE49-F238E27FC236}">
                <a16:creationId xmlns:a16="http://schemas.microsoft.com/office/drawing/2014/main" id="{44F972D9-13FD-D9F6-5D2D-A420123F99A0}"/>
              </a:ext>
            </a:extLst>
          </p:cNvPr>
          <p:cNvSpPr txBox="1"/>
          <p:nvPr/>
        </p:nvSpPr>
        <p:spPr>
          <a:xfrm>
            <a:off x="3054281" y="5437984"/>
            <a:ext cx="1727502" cy="1369606"/>
          </a:xfrm>
          <a:prstGeom prst="rect">
            <a:avLst/>
          </a:prstGeom>
          <a:noFill/>
        </p:spPr>
        <p:txBody>
          <a:bodyPr wrap="square" rtlCol="0">
            <a:spAutoFit/>
          </a:bodyPr>
          <a:lstStyle/>
          <a:p>
            <a:r>
              <a:rPr lang="en-US" dirty="0"/>
              <a:t>$12M CWF</a:t>
            </a:r>
          </a:p>
          <a:p>
            <a:r>
              <a:rPr lang="en-US" dirty="0"/>
              <a:t>$21M GF</a:t>
            </a:r>
          </a:p>
          <a:p>
            <a:r>
              <a:rPr lang="en-US" dirty="0"/>
              <a:t>$25M NRCS</a:t>
            </a:r>
          </a:p>
          <a:p>
            <a:r>
              <a:rPr lang="en-US" dirty="0"/>
              <a:t>~$3M USDA </a:t>
            </a:r>
          </a:p>
          <a:p>
            <a:r>
              <a:rPr lang="en-US" sz="1100" dirty="0"/>
              <a:t>($16M direct to farmers)</a:t>
            </a:r>
          </a:p>
        </p:txBody>
      </p:sp>
      <p:sp>
        <p:nvSpPr>
          <p:cNvPr id="42" name="TextBox 41">
            <a:extLst>
              <a:ext uri="{FF2B5EF4-FFF2-40B4-BE49-F238E27FC236}">
                <a16:creationId xmlns:a16="http://schemas.microsoft.com/office/drawing/2014/main" id="{D8843321-944B-810E-E617-1E5072B90A9D}"/>
              </a:ext>
            </a:extLst>
          </p:cNvPr>
          <p:cNvSpPr txBox="1"/>
          <p:nvPr/>
        </p:nvSpPr>
        <p:spPr>
          <a:xfrm>
            <a:off x="1330532" y="5660175"/>
            <a:ext cx="1358583" cy="646331"/>
          </a:xfrm>
          <a:prstGeom prst="rect">
            <a:avLst/>
          </a:prstGeom>
          <a:noFill/>
        </p:spPr>
        <p:txBody>
          <a:bodyPr wrap="square" rtlCol="0">
            <a:spAutoFit/>
          </a:bodyPr>
          <a:lstStyle/>
          <a:p>
            <a:r>
              <a:rPr lang="en-US" dirty="0"/>
              <a:t>$85K McKnight</a:t>
            </a:r>
          </a:p>
        </p:txBody>
      </p:sp>
      <p:sp>
        <p:nvSpPr>
          <p:cNvPr id="5" name="TextBox 4">
            <a:extLst>
              <a:ext uri="{FF2B5EF4-FFF2-40B4-BE49-F238E27FC236}">
                <a16:creationId xmlns:a16="http://schemas.microsoft.com/office/drawing/2014/main" id="{D6BDD220-3EC7-BD13-0D99-EAB925E5CAFA}"/>
              </a:ext>
            </a:extLst>
          </p:cNvPr>
          <p:cNvSpPr txBox="1"/>
          <p:nvPr/>
        </p:nvSpPr>
        <p:spPr>
          <a:xfrm rot="18422021">
            <a:off x="5516997" y="2503837"/>
            <a:ext cx="2599592" cy="646331"/>
          </a:xfrm>
          <a:prstGeom prst="rect">
            <a:avLst/>
          </a:prstGeom>
          <a:noFill/>
        </p:spPr>
        <p:txBody>
          <a:bodyPr wrap="square" rtlCol="0">
            <a:spAutoFit/>
          </a:bodyPr>
          <a:lstStyle/>
          <a:p>
            <a:r>
              <a:rPr lang="en-US" dirty="0"/>
              <a:t>Climate Smart – VT Alliance Project rolls out</a:t>
            </a:r>
          </a:p>
        </p:txBody>
      </p:sp>
      <p:cxnSp>
        <p:nvCxnSpPr>
          <p:cNvPr id="7" name="Straight Arrow Connector 6">
            <a:extLst>
              <a:ext uri="{FF2B5EF4-FFF2-40B4-BE49-F238E27FC236}">
                <a16:creationId xmlns:a16="http://schemas.microsoft.com/office/drawing/2014/main" id="{C51ED88A-1099-9336-235E-080D54944607}"/>
              </a:ext>
            </a:extLst>
          </p:cNvPr>
          <p:cNvCxnSpPr>
            <a:cxnSpLocks/>
          </p:cNvCxnSpPr>
          <p:nvPr/>
        </p:nvCxnSpPr>
        <p:spPr>
          <a:xfrm flipV="1">
            <a:off x="6489669" y="3714509"/>
            <a:ext cx="0" cy="68947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47D6AEC-FAD2-9AF3-DAA7-DC4254D20536}"/>
              </a:ext>
            </a:extLst>
          </p:cNvPr>
          <p:cNvCxnSpPr>
            <a:cxnSpLocks/>
          </p:cNvCxnSpPr>
          <p:nvPr/>
        </p:nvCxnSpPr>
        <p:spPr>
          <a:xfrm>
            <a:off x="7336362" y="5245569"/>
            <a:ext cx="0" cy="96819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239C90C-3AA2-FEAE-938C-EBA8F19BA36C}"/>
              </a:ext>
            </a:extLst>
          </p:cNvPr>
          <p:cNvCxnSpPr>
            <a:cxnSpLocks/>
            <a:endCxn id="30" idx="0"/>
          </p:cNvCxnSpPr>
          <p:nvPr/>
        </p:nvCxnSpPr>
        <p:spPr>
          <a:xfrm>
            <a:off x="8172447" y="5216791"/>
            <a:ext cx="1" cy="1221467"/>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46C78EA-F69B-205B-53D3-B594D317078D}"/>
              </a:ext>
            </a:extLst>
          </p:cNvPr>
          <p:cNvSpPr txBox="1"/>
          <p:nvPr/>
        </p:nvSpPr>
        <p:spPr>
          <a:xfrm>
            <a:off x="5747506" y="5592179"/>
            <a:ext cx="1722420" cy="538609"/>
          </a:xfrm>
          <a:prstGeom prst="rect">
            <a:avLst/>
          </a:prstGeom>
          <a:noFill/>
        </p:spPr>
        <p:txBody>
          <a:bodyPr wrap="square" rtlCol="0">
            <a:spAutoFit/>
          </a:bodyPr>
          <a:lstStyle/>
          <a:p>
            <a:r>
              <a:rPr lang="en-US" dirty="0"/>
              <a:t>~$3M USDA </a:t>
            </a:r>
          </a:p>
          <a:p>
            <a:r>
              <a:rPr lang="en-US" sz="1100" dirty="0"/>
              <a:t>($16 M direct to farmers)</a:t>
            </a:r>
          </a:p>
        </p:txBody>
      </p:sp>
      <p:sp>
        <p:nvSpPr>
          <p:cNvPr id="30" name="TextBox 29">
            <a:extLst>
              <a:ext uri="{FF2B5EF4-FFF2-40B4-BE49-F238E27FC236}">
                <a16:creationId xmlns:a16="http://schemas.microsoft.com/office/drawing/2014/main" id="{1342AC48-E135-C27F-5511-4C6DFFC1DBA4}"/>
              </a:ext>
            </a:extLst>
          </p:cNvPr>
          <p:cNvSpPr txBox="1"/>
          <p:nvPr/>
        </p:nvSpPr>
        <p:spPr>
          <a:xfrm>
            <a:off x="7493161" y="6438258"/>
            <a:ext cx="1358573" cy="369332"/>
          </a:xfrm>
          <a:prstGeom prst="rect">
            <a:avLst/>
          </a:prstGeom>
          <a:noFill/>
        </p:spPr>
        <p:txBody>
          <a:bodyPr wrap="square" rtlCol="0">
            <a:spAutoFit/>
          </a:bodyPr>
          <a:lstStyle/>
          <a:p>
            <a:r>
              <a:rPr lang="en-US" dirty="0"/>
              <a:t>$6.4M CWF</a:t>
            </a:r>
          </a:p>
        </p:txBody>
      </p:sp>
      <p:sp>
        <p:nvSpPr>
          <p:cNvPr id="31" name="TextBox 30">
            <a:extLst>
              <a:ext uri="{FF2B5EF4-FFF2-40B4-BE49-F238E27FC236}">
                <a16:creationId xmlns:a16="http://schemas.microsoft.com/office/drawing/2014/main" id="{C0C657C8-67D7-6123-CF6D-81F6357F3690}"/>
              </a:ext>
            </a:extLst>
          </p:cNvPr>
          <p:cNvSpPr txBox="1"/>
          <p:nvPr/>
        </p:nvSpPr>
        <p:spPr>
          <a:xfrm>
            <a:off x="9542168" y="5569595"/>
            <a:ext cx="1487566" cy="815608"/>
          </a:xfrm>
          <a:prstGeom prst="rect">
            <a:avLst/>
          </a:prstGeom>
          <a:noFill/>
        </p:spPr>
        <p:txBody>
          <a:bodyPr wrap="square" rtlCol="0">
            <a:spAutoFit/>
          </a:bodyPr>
          <a:lstStyle/>
          <a:p>
            <a:r>
              <a:rPr lang="en-US" dirty="0"/>
              <a:t>$25M NRCS</a:t>
            </a:r>
          </a:p>
          <a:p>
            <a:r>
              <a:rPr lang="en-US" dirty="0"/>
              <a:t>$5 M CWF</a:t>
            </a:r>
          </a:p>
          <a:p>
            <a:r>
              <a:rPr lang="en-US" sz="1100" dirty="0"/>
              <a:t>(+Staffing &amp; Delivery)</a:t>
            </a:r>
          </a:p>
        </p:txBody>
      </p:sp>
      <p:sp>
        <p:nvSpPr>
          <p:cNvPr id="3" name="TextBox 2">
            <a:extLst>
              <a:ext uri="{FF2B5EF4-FFF2-40B4-BE49-F238E27FC236}">
                <a16:creationId xmlns:a16="http://schemas.microsoft.com/office/drawing/2014/main" id="{A2CC6A91-1924-B455-4E1B-151400B518EE}"/>
              </a:ext>
            </a:extLst>
          </p:cNvPr>
          <p:cNvSpPr txBox="1"/>
          <p:nvPr/>
        </p:nvSpPr>
        <p:spPr>
          <a:xfrm rot="18422021">
            <a:off x="4080901" y="2664558"/>
            <a:ext cx="2752909" cy="369332"/>
          </a:xfrm>
          <a:prstGeom prst="rect">
            <a:avLst/>
          </a:prstGeom>
          <a:noFill/>
        </p:spPr>
        <p:txBody>
          <a:bodyPr wrap="square" rtlCol="0">
            <a:spAutoFit/>
          </a:bodyPr>
          <a:lstStyle/>
          <a:p>
            <a:r>
              <a:rPr lang="en-US" dirty="0"/>
              <a:t>Continued MOSH funding</a:t>
            </a:r>
          </a:p>
        </p:txBody>
      </p:sp>
      <p:cxnSp>
        <p:nvCxnSpPr>
          <p:cNvPr id="13" name="Straight Arrow Connector 12">
            <a:extLst>
              <a:ext uri="{FF2B5EF4-FFF2-40B4-BE49-F238E27FC236}">
                <a16:creationId xmlns:a16="http://schemas.microsoft.com/office/drawing/2014/main" id="{EA423627-D075-8073-EC59-B0E0F7D06EC3}"/>
              </a:ext>
            </a:extLst>
          </p:cNvPr>
          <p:cNvCxnSpPr>
            <a:cxnSpLocks/>
          </p:cNvCxnSpPr>
          <p:nvPr/>
        </p:nvCxnSpPr>
        <p:spPr>
          <a:xfrm flipV="1">
            <a:off x="5087757" y="3692584"/>
            <a:ext cx="0" cy="68947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42E5D9-EE5A-6D2D-87A4-6EBF1EFB2EAD}"/>
              </a:ext>
            </a:extLst>
          </p:cNvPr>
          <p:cNvCxnSpPr>
            <a:cxnSpLocks/>
          </p:cNvCxnSpPr>
          <p:nvPr/>
        </p:nvCxnSpPr>
        <p:spPr>
          <a:xfrm>
            <a:off x="5087757" y="5191540"/>
            <a:ext cx="0" cy="365125"/>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FC76DA-AA13-F648-87F3-1497A54979AD}"/>
              </a:ext>
            </a:extLst>
          </p:cNvPr>
          <p:cNvSpPr txBox="1"/>
          <p:nvPr/>
        </p:nvSpPr>
        <p:spPr>
          <a:xfrm>
            <a:off x="4689233" y="5565904"/>
            <a:ext cx="1124648" cy="646331"/>
          </a:xfrm>
          <a:prstGeom prst="rect">
            <a:avLst/>
          </a:prstGeom>
          <a:noFill/>
        </p:spPr>
        <p:txBody>
          <a:bodyPr wrap="square" rtlCol="0">
            <a:spAutoFit/>
          </a:bodyPr>
          <a:lstStyle/>
          <a:p>
            <a:r>
              <a:rPr lang="en-US" dirty="0"/>
              <a:t>$450 GF&amp;CWF</a:t>
            </a:r>
          </a:p>
        </p:txBody>
      </p:sp>
    </p:spTree>
    <p:extLst>
      <p:ext uri="{BB962C8B-B14F-4D97-AF65-F5344CB8AC3E}">
        <p14:creationId xmlns:p14="http://schemas.microsoft.com/office/powerpoint/2010/main" val="183628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243C-10D6-5FA7-927C-3134D03B3ACB}"/>
              </a:ext>
            </a:extLst>
          </p:cNvPr>
          <p:cNvSpPr>
            <a:spLocks noGrp="1"/>
          </p:cNvSpPr>
          <p:nvPr>
            <p:ph type="title"/>
          </p:nvPr>
        </p:nvSpPr>
        <p:spPr/>
        <p:txBody>
          <a:bodyPr/>
          <a:lstStyle/>
          <a:p>
            <a:r>
              <a:rPr lang="en-US" dirty="0"/>
              <a:t>How New funding fits together</a:t>
            </a:r>
          </a:p>
        </p:txBody>
      </p:sp>
      <p:sp>
        <p:nvSpPr>
          <p:cNvPr id="6" name="Slide Number Placeholder 5">
            <a:extLst>
              <a:ext uri="{FF2B5EF4-FFF2-40B4-BE49-F238E27FC236}">
                <a16:creationId xmlns:a16="http://schemas.microsoft.com/office/drawing/2014/main" id="{5DEB5362-FC78-F4C8-A1CB-854F3C75EDE9}"/>
              </a:ext>
            </a:extLst>
          </p:cNvPr>
          <p:cNvSpPr>
            <a:spLocks noGrp="1"/>
          </p:cNvSpPr>
          <p:nvPr>
            <p:ph type="sldNum" sz="quarter" idx="12"/>
          </p:nvPr>
        </p:nvSpPr>
        <p:spPr/>
        <p:txBody>
          <a:bodyPr/>
          <a:lstStyle/>
          <a:p>
            <a:fld id="{48F63A3B-78C7-47BE-AE5E-E10140E04643}" type="slidenum">
              <a:rPr lang="en-US" smtClean="0"/>
              <a:t>6</a:t>
            </a:fld>
            <a:endParaRPr lang="en-US" dirty="0"/>
          </a:p>
        </p:txBody>
      </p:sp>
      <p:graphicFrame>
        <p:nvGraphicFramePr>
          <p:cNvPr id="8" name="Diagram 7">
            <a:extLst>
              <a:ext uri="{FF2B5EF4-FFF2-40B4-BE49-F238E27FC236}">
                <a16:creationId xmlns:a16="http://schemas.microsoft.com/office/drawing/2014/main" id="{63BC3FD7-27AF-0376-849D-1757F0C50749}"/>
              </a:ext>
            </a:extLst>
          </p:cNvPr>
          <p:cNvGraphicFramePr/>
          <p:nvPr>
            <p:extLst>
              <p:ext uri="{D42A27DB-BD31-4B8C-83A1-F6EECF244321}">
                <p14:modId xmlns:p14="http://schemas.microsoft.com/office/powerpoint/2010/main" val="197579262"/>
              </p:ext>
            </p:extLst>
          </p:nvPr>
        </p:nvGraphicFramePr>
        <p:xfrm>
          <a:off x="1367973" y="1235076"/>
          <a:ext cx="98425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C813091-0059-7FD4-C072-8DE3B06B9E60}"/>
              </a:ext>
            </a:extLst>
          </p:cNvPr>
          <p:cNvSpPr txBox="1"/>
          <p:nvPr/>
        </p:nvSpPr>
        <p:spPr>
          <a:xfrm rot="19384647">
            <a:off x="4952998" y="3936998"/>
            <a:ext cx="952500" cy="369332"/>
          </a:xfrm>
          <a:prstGeom prst="rect">
            <a:avLst/>
          </a:prstGeom>
          <a:noFill/>
        </p:spPr>
        <p:txBody>
          <a:bodyPr wrap="square" rtlCol="0">
            <a:spAutoFit/>
          </a:bodyPr>
          <a:lstStyle/>
          <a:p>
            <a:r>
              <a:rPr lang="en-US" dirty="0">
                <a:solidFill>
                  <a:schemeClr val="bg1"/>
                </a:solidFill>
              </a:rPr>
              <a:t>Staffing</a:t>
            </a:r>
          </a:p>
        </p:txBody>
      </p:sp>
      <p:sp>
        <p:nvSpPr>
          <p:cNvPr id="12" name="TextBox 11">
            <a:extLst>
              <a:ext uri="{FF2B5EF4-FFF2-40B4-BE49-F238E27FC236}">
                <a16:creationId xmlns:a16="http://schemas.microsoft.com/office/drawing/2014/main" id="{801BF2D5-2E0E-9BB2-D527-35AB981077F7}"/>
              </a:ext>
            </a:extLst>
          </p:cNvPr>
          <p:cNvSpPr txBox="1"/>
          <p:nvPr/>
        </p:nvSpPr>
        <p:spPr>
          <a:xfrm>
            <a:off x="5270500" y="5895458"/>
            <a:ext cx="2273300" cy="369332"/>
          </a:xfrm>
          <a:prstGeom prst="rect">
            <a:avLst/>
          </a:prstGeom>
          <a:noFill/>
        </p:spPr>
        <p:txBody>
          <a:bodyPr wrap="square" rtlCol="0">
            <a:spAutoFit/>
          </a:bodyPr>
          <a:lstStyle/>
          <a:p>
            <a:r>
              <a:rPr lang="en-US" dirty="0">
                <a:solidFill>
                  <a:schemeClr val="bg1"/>
                </a:solidFill>
              </a:rPr>
              <a:t>Education &amp; Outreach</a:t>
            </a:r>
          </a:p>
        </p:txBody>
      </p:sp>
      <p:sp>
        <p:nvSpPr>
          <p:cNvPr id="14" name="TextBox 13">
            <a:extLst>
              <a:ext uri="{FF2B5EF4-FFF2-40B4-BE49-F238E27FC236}">
                <a16:creationId xmlns:a16="http://schemas.microsoft.com/office/drawing/2014/main" id="{C5DA88BF-DED8-175A-3610-248F9B8A992E}"/>
              </a:ext>
            </a:extLst>
          </p:cNvPr>
          <p:cNvSpPr txBox="1"/>
          <p:nvPr/>
        </p:nvSpPr>
        <p:spPr>
          <a:xfrm rot="2487460">
            <a:off x="6565408" y="3977686"/>
            <a:ext cx="1135755" cy="369332"/>
          </a:xfrm>
          <a:prstGeom prst="rect">
            <a:avLst/>
          </a:prstGeom>
          <a:noFill/>
        </p:spPr>
        <p:txBody>
          <a:bodyPr wrap="square" rtlCol="0">
            <a:spAutoFit/>
          </a:bodyPr>
          <a:lstStyle/>
          <a:p>
            <a:r>
              <a:rPr lang="en-US" dirty="0">
                <a:solidFill>
                  <a:schemeClr val="bg1"/>
                </a:solidFill>
              </a:rPr>
              <a:t>Practices</a:t>
            </a:r>
          </a:p>
        </p:txBody>
      </p:sp>
    </p:spTree>
    <p:extLst>
      <p:ext uri="{BB962C8B-B14F-4D97-AF65-F5344CB8AC3E}">
        <p14:creationId xmlns:p14="http://schemas.microsoft.com/office/powerpoint/2010/main" val="297989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1F52-B623-2B57-9362-39BB817D0394}"/>
              </a:ext>
            </a:extLst>
          </p:cNvPr>
          <p:cNvSpPr>
            <a:spLocks noGrp="1"/>
          </p:cNvSpPr>
          <p:nvPr>
            <p:ph type="title"/>
          </p:nvPr>
        </p:nvSpPr>
        <p:spPr/>
        <p:txBody>
          <a:bodyPr/>
          <a:lstStyle/>
          <a:p>
            <a:r>
              <a:rPr lang="en-US" dirty="0"/>
              <a:t>State Funds – Soil Health Staffing</a:t>
            </a:r>
          </a:p>
        </p:txBody>
      </p:sp>
      <p:sp>
        <p:nvSpPr>
          <p:cNvPr id="3" name="Content Placeholder 2">
            <a:extLst>
              <a:ext uri="{FF2B5EF4-FFF2-40B4-BE49-F238E27FC236}">
                <a16:creationId xmlns:a16="http://schemas.microsoft.com/office/drawing/2014/main" id="{14AFCF45-D3AE-4C0B-4C88-E33ED1E196C4}"/>
              </a:ext>
            </a:extLst>
          </p:cNvPr>
          <p:cNvSpPr>
            <a:spLocks noGrp="1"/>
          </p:cNvSpPr>
          <p:nvPr>
            <p:ph idx="1"/>
          </p:nvPr>
        </p:nvSpPr>
        <p:spPr>
          <a:xfrm>
            <a:off x="304799" y="1631576"/>
            <a:ext cx="11672048" cy="4724773"/>
          </a:xfrm>
        </p:spPr>
        <p:txBody>
          <a:bodyPr>
            <a:normAutofit/>
          </a:bodyPr>
          <a:lstStyle/>
          <a:p>
            <a:pPr marL="0" indent="0">
              <a:buNone/>
            </a:pPr>
            <a:r>
              <a:rPr lang="en-US" sz="2800" b="1" dirty="0"/>
              <a:t>Soil Health Supplemental Staffing Grant (Phase 1)</a:t>
            </a:r>
          </a:p>
          <a:p>
            <a:r>
              <a:rPr lang="en-US" dirty="0"/>
              <a:t>To create additional local points of contact to work with landowners on increasing utilization of soil health practices and systems that advance the principles of soil health</a:t>
            </a:r>
          </a:p>
          <a:p>
            <a:r>
              <a:rPr lang="en-US" dirty="0"/>
              <a:t>Competitive (SWCDs), statewide RFP (~$17.6M GF)</a:t>
            </a:r>
          </a:p>
          <a:p>
            <a:r>
              <a:rPr lang="en-US" dirty="0"/>
              <a:t>Increase</a:t>
            </a:r>
          </a:p>
          <a:p>
            <a:pPr lvl="1"/>
            <a:r>
              <a:rPr lang="en-US" dirty="0"/>
              <a:t>Trusted local expertise (Staff/assistance capacity)</a:t>
            </a:r>
          </a:p>
          <a:p>
            <a:pPr lvl="1"/>
            <a:r>
              <a:rPr lang="en-US" dirty="0"/>
              <a:t>Partnerships </a:t>
            </a:r>
          </a:p>
          <a:p>
            <a:pPr lvl="1"/>
            <a:r>
              <a:rPr lang="en-US" dirty="0"/>
              <a:t>Mentorship and farmer-to-farmer learning support</a:t>
            </a:r>
          </a:p>
          <a:p>
            <a:endParaRPr lang="en-US" dirty="0">
              <a:highlight>
                <a:srgbClr val="FFFF00"/>
              </a:highlight>
            </a:endParaRPr>
          </a:p>
          <a:p>
            <a:endParaRPr lang="en-US" dirty="0"/>
          </a:p>
        </p:txBody>
      </p:sp>
      <p:sp>
        <p:nvSpPr>
          <p:cNvPr id="4" name="Date Placeholder 3">
            <a:extLst>
              <a:ext uri="{FF2B5EF4-FFF2-40B4-BE49-F238E27FC236}">
                <a16:creationId xmlns:a16="http://schemas.microsoft.com/office/drawing/2014/main" id="{ECEA4351-80A8-D3D4-FC97-EB8FE6163B0A}"/>
              </a:ext>
            </a:extLst>
          </p:cNvPr>
          <p:cNvSpPr>
            <a:spLocks noGrp="1"/>
          </p:cNvSpPr>
          <p:nvPr>
            <p:ph type="dt" sz="half" idx="10"/>
          </p:nvPr>
        </p:nvSpPr>
        <p:spPr/>
        <p:txBody>
          <a:bodyPr/>
          <a:lstStyle/>
          <a:p>
            <a:fld id="{824D5D47-1752-4D84-8BFB-C2F71A34C932}" type="datetime1">
              <a:rPr lang="en-US" smtClean="0"/>
              <a:t>9/25/2024</a:t>
            </a:fld>
            <a:endParaRPr lang="en-US" dirty="0"/>
          </a:p>
        </p:txBody>
      </p:sp>
      <p:sp>
        <p:nvSpPr>
          <p:cNvPr id="6" name="Slide Number Placeholder 5">
            <a:extLst>
              <a:ext uri="{FF2B5EF4-FFF2-40B4-BE49-F238E27FC236}">
                <a16:creationId xmlns:a16="http://schemas.microsoft.com/office/drawing/2014/main" id="{051EA1F7-79FD-4066-41F8-997024F95C18}"/>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8" name="Picture 7" descr="A group of people standing in a field&#10;&#10;Description automatically generated with medium confidence">
            <a:extLst>
              <a:ext uri="{FF2B5EF4-FFF2-40B4-BE49-F238E27FC236}">
                <a16:creationId xmlns:a16="http://schemas.microsoft.com/office/drawing/2014/main" id="{4EF521C0-305E-87B0-D41C-322E8F64C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070" y="3577657"/>
            <a:ext cx="3940131" cy="2961255"/>
          </a:xfrm>
          <a:prstGeom prst="rect">
            <a:avLst/>
          </a:prstGeom>
        </p:spPr>
      </p:pic>
    </p:spTree>
    <p:extLst>
      <p:ext uri="{BB962C8B-B14F-4D97-AF65-F5344CB8AC3E}">
        <p14:creationId xmlns:p14="http://schemas.microsoft.com/office/powerpoint/2010/main" val="20583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1F52-B623-2B57-9362-39BB817D0394}"/>
              </a:ext>
            </a:extLst>
          </p:cNvPr>
          <p:cNvSpPr>
            <a:spLocks noGrp="1"/>
          </p:cNvSpPr>
          <p:nvPr>
            <p:ph type="title"/>
          </p:nvPr>
        </p:nvSpPr>
        <p:spPr/>
        <p:txBody>
          <a:bodyPr/>
          <a:lstStyle/>
          <a:p>
            <a:r>
              <a:rPr lang="en-US" dirty="0"/>
              <a:t>State Funds – Soil Health</a:t>
            </a:r>
          </a:p>
        </p:txBody>
      </p:sp>
      <p:sp>
        <p:nvSpPr>
          <p:cNvPr id="3" name="Content Placeholder 2">
            <a:extLst>
              <a:ext uri="{FF2B5EF4-FFF2-40B4-BE49-F238E27FC236}">
                <a16:creationId xmlns:a16="http://schemas.microsoft.com/office/drawing/2014/main" id="{14AFCF45-D3AE-4C0B-4C88-E33ED1E196C4}"/>
              </a:ext>
            </a:extLst>
          </p:cNvPr>
          <p:cNvSpPr>
            <a:spLocks noGrp="1"/>
          </p:cNvSpPr>
          <p:nvPr>
            <p:ph idx="1"/>
          </p:nvPr>
        </p:nvSpPr>
        <p:spPr>
          <a:xfrm>
            <a:off x="304800" y="1748559"/>
            <a:ext cx="6533455" cy="4974358"/>
          </a:xfrm>
        </p:spPr>
        <p:txBody>
          <a:bodyPr>
            <a:normAutofit/>
          </a:bodyPr>
          <a:lstStyle/>
          <a:p>
            <a:pPr marL="0" indent="0">
              <a:buNone/>
            </a:pPr>
            <a:r>
              <a:rPr lang="en-US" sz="2800" b="1" dirty="0"/>
              <a:t>Delivery Grant (Phase 2)</a:t>
            </a:r>
          </a:p>
          <a:p>
            <a:r>
              <a:rPr lang="en-US" dirty="0"/>
              <a:t>Soil Health implementation (financial assistance), education/outreach, staff time</a:t>
            </a:r>
          </a:p>
          <a:p>
            <a:r>
              <a:rPr lang="en-US" dirty="0"/>
              <a:t>Non-competitive (RFI), statewide, formula based</a:t>
            </a:r>
          </a:p>
          <a:p>
            <a:pPr lvl="1"/>
            <a:r>
              <a:rPr lang="en-US" dirty="0"/>
              <a:t>Rolled out Summer 2024</a:t>
            </a:r>
          </a:p>
          <a:p>
            <a:pPr lvl="1"/>
            <a:r>
              <a:rPr lang="en-US" dirty="0"/>
              <a:t>$6.4 Million awarded </a:t>
            </a:r>
          </a:p>
          <a:p>
            <a:pPr lvl="1"/>
            <a:r>
              <a:rPr lang="en-US" dirty="0"/>
              <a:t>Local policy driven</a:t>
            </a:r>
          </a:p>
          <a:p>
            <a:pPr marL="0" indent="0">
              <a:buNone/>
            </a:pPr>
            <a:endParaRPr lang="en-US" dirty="0">
              <a:highlight>
                <a:srgbClr val="FFFF00"/>
              </a:highlight>
            </a:endParaRPr>
          </a:p>
          <a:p>
            <a:endParaRPr lang="en-US" dirty="0"/>
          </a:p>
        </p:txBody>
      </p:sp>
      <p:sp>
        <p:nvSpPr>
          <p:cNvPr id="4" name="Date Placeholder 3">
            <a:extLst>
              <a:ext uri="{FF2B5EF4-FFF2-40B4-BE49-F238E27FC236}">
                <a16:creationId xmlns:a16="http://schemas.microsoft.com/office/drawing/2014/main" id="{ECEA4351-80A8-D3D4-FC97-EB8FE6163B0A}"/>
              </a:ext>
            </a:extLst>
          </p:cNvPr>
          <p:cNvSpPr>
            <a:spLocks noGrp="1"/>
          </p:cNvSpPr>
          <p:nvPr>
            <p:ph type="dt" sz="half" idx="10"/>
          </p:nvPr>
        </p:nvSpPr>
        <p:spPr/>
        <p:txBody>
          <a:bodyPr/>
          <a:lstStyle/>
          <a:p>
            <a:fld id="{824D5D47-1752-4D84-8BFB-C2F71A34C932}" type="datetime1">
              <a:rPr lang="en-US" smtClean="0"/>
              <a:t>9/25/2024</a:t>
            </a:fld>
            <a:endParaRPr lang="en-US" dirty="0"/>
          </a:p>
        </p:txBody>
      </p:sp>
      <p:sp>
        <p:nvSpPr>
          <p:cNvPr id="6" name="Slide Number Placeholder 5">
            <a:extLst>
              <a:ext uri="{FF2B5EF4-FFF2-40B4-BE49-F238E27FC236}">
                <a16:creationId xmlns:a16="http://schemas.microsoft.com/office/drawing/2014/main" id="{051EA1F7-79FD-4066-41F8-997024F95C18}"/>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8" name="Picture 7" descr="A picture containing text, plant, flower, several&#10;&#10;Description automatically generated">
            <a:extLst>
              <a:ext uri="{FF2B5EF4-FFF2-40B4-BE49-F238E27FC236}">
                <a16:creationId xmlns:a16="http://schemas.microsoft.com/office/drawing/2014/main" id="{426C6756-392E-40F5-67DC-7720F7497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1240" y="4235738"/>
            <a:ext cx="2619375" cy="1964532"/>
          </a:xfrm>
          <a:prstGeom prst="rect">
            <a:avLst/>
          </a:prstGeom>
        </p:spPr>
      </p:pic>
      <p:pic>
        <p:nvPicPr>
          <p:cNvPr id="14" name="Picture 13" descr="A picture containing grass, outdoor, sky, field&#10;&#10;Description automatically generated">
            <a:extLst>
              <a:ext uri="{FF2B5EF4-FFF2-40B4-BE49-F238E27FC236}">
                <a16:creationId xmlns:a16="http://schemas.microsoft.com/office/drawing/2014/main" id="{AE04DEC6-24F4-59C7-881D-3DCF2375F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240" y="2059901"/>
            <a:ext cx="2619375" cy="1743075"/>
          </a:xfrm>
          <a:prstGeom prst="rect">
            <a:avLst/>
          </a:prstGeom>
        </p:spPr>
      </p:pic>
      <p:pic>
        <p:nvPicPr>
          <p:cNvPr id="10" name="Picture 9" descr="Logo&#10;&#10;Description automatically generated">
            <a:extLst>
              <a:ext uri="{FF2B5EF4-FFF2-40B4-BE49-F238E27FC236}">
                <a16:creationId xmlns:a16="http://schemas.microsoft.com/office/drawing/2014/main" id="{1C54E593-F2A3-832A-EB84-D27630C000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8255" y="2059901"/>
            <a:ext cx="2166793" cy="4140369"/>
          </a:xfrm>
          <a:prstGeom prst="rect">
            <a:avLst/>
          </a:prstGeom>
        </p:spPr>
      </p:pic>
    </p:spTree>
    <p:extLst>
      <p:ext uri="{BB962C8B-B14F-4D97-AF65-F5344CB8AC3E}">
        <p14:creationId xmlns:p14="http://schemas.microsoft.com/office/powerpoint/2010/main" val="19346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0109-419A-E48F-7D1F-8B243C64D922}"/>
              </a:ext>
            </a:extLst>
          </p:cNvPr>
          <p:cNvSpPr>
            <a:spLocks noGrp="1"/>
          </p:cNvSpPr>
          <p:nvPr>
            <p:ph type="title"/>
          </p:nvPr>
        </p:nvSpPr>
        <p:spPr/>
        <p:txBody>
          <a:bodyPr/>
          <a:lstStyle/>
          <a:p>
            <a:r>
              <a:rPr lang="en-US" dirty="0"/>
              <a:t>Federal Funds – RCPP</a:t>
            </a:r>
          </a:p>
        </p:txBody>
      </p:sp>
      <p:sp>
        <p:nvSpPr>
          <p:cNvPr id="3" name="Content Placeholder 2">
            <a:extLst>
              <a:ext uri="{FF2B5EF4-FFF2-40B4-BE49-F238E27FC236}">
                <a16:creationId xmlns:a16="http://schemas.microsoft.com/office/drawing/2014/main" id="{5EDD44F2-1443-4A68-5977-5C659122040B}"/>
              </a:ext>
            </a:extLst>
          </p:cNvPr>
          <p:cNvSpPr>
            <a:spLocks noGrp="1"/>
          </p:cNvSpPr>
          <p:nvPr>
            <p:ph idx="1"/>
          </p:nvPr>
        </p:nvSpPr>
        <p:spPr>
          <a:xfrm>
            <a:off x="304800" y="1439072"/>
            <a:ext cx="8585024" cy="4770571"/>
          </a:xfrm>
        </p:spPr>
        <p:txBody>
          <a:bodyPr>
            <a:normAutofit lnSpcReduction="10000"/>
          </a:bodyPr>
          <a:lstStyle/>
          <a:p>
            <a:pPr marL="0" indent="0">
              <a:buNone/>
            </a:pPr>
            <a:r>
              <a:rPr lang="en-US" sz="2800" b="1" dirty="0"/>
              <a:t>Regional Conservation Partnership Program (RCPP) </a:t>
            </a:r>
          </a:p>
          <a:p>
            <a:r>
              <a:rPr lang="en-US" dirty="0"/>
              <a:t>Advancing Soil Health in Minnesota Agriculture</a:t>
            </a:r>
          </a:p>
          <a:p>
            <a:pPr lvl="1"/>
            <a:r>
              <a:rPr lang="en-US" dirty="0"/>
              <a:t>Soil health practice implementation</a:t>
            </a:r>
          </a:p>
          <a:p>
            <a:r>
              <a:rPr lang="en-US" dirty="0"/>
              <a:t>Total Funding Request: $25 Million</a:t>
            </a:r>
          </a:p>
          <a:p>
            <a:pPr lvl="1"/>
            <a:r>
              <a:rPr lang="en-US" dirty="0"/>
              <a:t>Match ($17.6M GF; $6.4M CWF; $5 CWF T/E)</a:t>
            </a:r>
          </a:p>
          <a:p>
            <a:r>
              <a:rPr lang="en-US" dirty="0"/>
              <a:t>Alternative Funding Agreement (AFA)</a:t>
            </a:r>
          </a:p>
          <a:p>
            <a:r>
              <a:rPr lang="en-US" dirty="0"/>
              <a:t>Counties with greater than 30% agriculture</a:t>
            </a:r>
          </a:p>
          <a:p>
            <a:r>
              <a:rPr lang="en-US" dirty="0"/>
              <a:t>Still under negotiation</a:t>
            </a:r>
          </a:p>
          <a:p>
            <a:endParaRPr lang="en-US" dirty="0"/>
          </a:p>
        </p:txBody>
      </p:sp>
      <p:sp>
        <p:nvSpPr>
          <p:cNvPr id="4" name="Date Placeholder 3">
            <a:extLst>
              <a:ext uri="{FF2B5EF4-FFF2-40B4-BE49-F238E27FC236}">
                <a16:creationId xmlns:a16="http://schemas.microsoft.com/office/drawing/2014/main" id="{B73896B9-2536-3749-3D9B-3B662701648D}"/>
              </a:ext>
            </a:extLst>
          </p:cNvPr>
          <p:cNvSpPr>
            <a:spLocks noGrp="1"/>
          </p:cNvSpPr>
          <p:nvPr>
            <p:ph type="dt" sz="half" idx="10"/>
          </p:nvPr>
        </p:nvSpPr>
        <p:spPr/>
        <p:txBody>
          <a:bodyPr/>
          <a:lstStyle/>
          <a:p>
            <a:fld id="{824D5D47-1752-4D84-8BFB-C2F71A34C932}" type="datetime1">
              <a:rPr lang="en-US" smtClean="0"/>
              <a:t>9/25/2024</a:t>
            </a:fld>
            <a:endParaRPr lang="en-US" dirty="0"/>
          </a:p>
        </p:txBody>
      </p:sp>
      <p:sp>
        <p:nvSpPr>
          <p:cNvPr id="5" name="Footer Placeholder 4">
            <a:extLst>
              <a:ext uri="{FF2B5EF4-FFF2-40B4-BE49-F238E27FC236}">
                <a16:creationId xmlns:a16="http://schemas.microsoft.com/office/drawing/2014/main" id="{DE88211E-D96F-D7F3-769B-27ECA6745A33}"/>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DF5AA4F1-B46A-B3B0-5A60-7256C86C8ACB}"/>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7" name="Picture 6">
            <a:extLst>
              <a:ext uri="{FF2B5EF4-FFF2-40B4-BE49-F238E27FC236}">
                <a16:creationId xmlns:a16="http://schemas.microsoft.com/office/drawing/2014/main" id="{A7E3C510-3E1D-B2F7-3C2A-0DBC8E844E6B}"/>
              </a:ext>
            </a:extLst>
          </p:cNvPr>
          <p:cNvPicPr>
            <a:picLocks noChangeAspect="1"/>
          </p:cNvPicPr>
          <p:nvPr/>
        </p:nvPicPr>
        <p:blipFill>
          <a:blip r:embed="rId3"/>
          <a:stretch>
            <a:fillRect/>
          </a:stretch>
        </p:blipFill>
        <p:spPr>
          <a:xfrm>
            <a:off x="8017406" y="1520837"/>
            <a:ext cx="3955610" cy="5065553"/>
          </a:xfrm>
          <a:prstGeom prst="rect">
            <a:avLst/>
          </a:prstGeom>
        </p:spPr>
      </p:pic>
      <p:pic>
        <p:nvPicPr>
          <p:cNvPr id="9" name="Picture 8">
            <a:extLst>
              <a:ext uri="{FF2B5EF4-FFF2-40B4-BE49-F238E27FC236}">
                <a16:creationId xmlns:a16="http://schemas.microsoft.com/office/drawing/2014/main" id="{E74A852A-F103-8C5F-B5C8-508F16DD1174}"/>
              </a:ext>
            </a:extLst>
          </p:cNvPr>
          <p:cNvPicPr>
            <a:picLocks noChangeAspect="1"/>
          </p:cNvPicPr>
          <p:nvPr/>
        </p:nvPicPr>
        <p:blipFill>
          <a:blip r:embed="rId4"/>
          <a:stretch>
            <a:fillRect/>
          </a:stretch>
        </p:blipFill>
        <p:spPr>
          <a:xfrm>
            <a:off x="174356" y="5909002"/>
            <a:ext cx="7853880" cy="812471"/>
          </a:xfrm>
          <a:prstGeom prst="rect">
            <a:avLst/>
          </a:prstGeom>
        </p:spPr>
      </p:pic>
    </p:spTree>
    <p:extLst>
      <p:ext uri="{BB962C8B-B14F-4D97-AF65-F5344CB8AC3E}">
        <p14:creationId xmlns:p14="http://schemas.microsoft.com/office/powerpoint/2010/main" val="671067688"/>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1324</Words>
  <Application>Microsoft Office PowerPoint</Application>
  <PresentationFormat>Widescreen</PresentationFormat>
  <Paragraphs>180</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Helvetica</vt:lpstr>
      <vt:lpstr>NeueHaasGroteskText Std</vt:lpstr>
      <vt:lpstr>Symbol</vt:lpstr>
      <vt:lpstr>MN.IT</vt:lpstr>
      <vt:lpstr>BWSR/NRCS Soil Health Programming October 8, 2024</vt:lpstr>
      <vt:lpstr>BWSR’s mission</vt:lpstr>
      <vt:lpstr>BWSR Funding – FY22/23 Biennium</vt:lpstr>
      <vt:lpstr>How did we (BWSR) get here . . . </vt:lpstr>
      <vt:lpstr>How did we (BWSR) get here . . . </vt:lpstr>
      <vt:lpstr>How New funding fits together</vt:lpstr>
      <vt:lpstr>State Funds – Soil Health Staffing</vt:lpstr>
      <vt:lpstr>State Funds – Soil Health</vt:lpstr>
      <vt:lpstr>Federal Funds – RCPP</vt:lpstr>
      <vt:lpstr>BWSR Minnesota Soil Health Contacts:</vt:lpstr>
    </vt:vector>
  </TitlesOfParts>
  <Company>State of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Health Programs November 16, 2023</dc:title>
  <dc:creator>Sackett Eberhart, Jill (BWSR)</dc:creator>
  <cp:lastModifiedBy>Sackett Eberhart, Jill (BWSR)</cp:lastModifiedBy>
  <cp:revision>8</cp:revision>
  <dcterms:created xsi:type="dcterms:W3CDTF">2024-09-23T19:50:37Z</dcterms:created>
  <dcterms:modified xsi:type="dcterms:W3CDTF">2024-09-25T22:08:46Z</dcterms:modified>
</cp:coreProperties>
</file>