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5" r:id="rId4"/>
    <p:sldMasterId id="2147484214" r:id="rId5"/>
  </p:sldMasterIdLst>
  <p:notesMasterIdLst>
    <p:notesMasterId r:id="rId15"/>
  </p:notesMasterIdLst>
  <p:handoutMasterIdLst>
    <p:handoutMasterId r:id="rId16"/>
  </p:handoutMasterIdLst>
  <p:sldIdLst>
    <p:sldId id="1227" r:id="rId6"/>
    <p:sldId id="1216" r:id="rId7"/>
    <p:sldId id="1222" r:id="rId8"/>
    <p:sldId id="1218" r:id="rId9"/>
    <p:sldId id="1217" r:id="rId10"/>
    <p:sldId id="1221" r:id="rId11"/>
    <p:sldId id="1225" r:id="rId12"/>
    <p:sldId id="1226" r:id="rId13"/>
    <p:sldId id="1215" r:id="rId14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B6B8"/>
    <a:srgbClr val="8BBBBA"/>
    <a:srgbClr val="009999"/>
    <a:srgbClr val="003865"/>
    <a:srgbClr val="97F5BD"/>
    <a:srgbClr val="FFFFFF"/>
    <a:srgbClr val="000000"/>
    <a:srgbClr val="A6A6A6"/>
    <a:srgbClr val="B7BFD1"/>
    <a:srgbClr val="3737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6ADD4B-2D2A-4113-8DB2-FAE23412A158}" v="327" dt="2024-09-27T21:12:19.1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 autoAdjust="0"/>
    <p:restoredTop sz="73890" autoAdjust="0"/>
  </p:normalViewPr>
  <p:slideViewPr>
    <p:cSldViewPr snapToGrid="0">
      <p:cViewPr varScale="1">
        <p:scale>
          <a:sx n="95" d="100"/>
          <a:sy n="95" d="100"/>
        </p:scale>
        <p:origin x="1944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3.xml" Id="rId8" /><Relationship Type="http://schemas.openxmlformats.org/officeDocument/2006/relationships/slide" Target="slides/slide8.xml" Id="rId13" /><Relationship Type="http://schemas.openxmlformats.org/officeDocument/2006/relationships/viewProps" Target="viewProps.xml" Id="rId18" /><Relationship Type="http://schemas.openxmlformats.org/officeDocument/2006/relationships/customXml" Target="../customXml/item3.xml" Id="rId3" /><Relationship Type="http://schemas.openxmlformats.org/officeDocument/2006/relationships/slide" Target="slides/slide2.xml" Id="rId7" /><Relationship Type="http://schemas.openxmlformats.org/officeDocument/2006/relationships/slide" Target="slides/slide7.xml" Id="rId12" /><Relationship Type="http://schemas.openxmlformats.org/officeDocument/2006/relationships/presProps" Target="presProps.xml" Id="rId17" /><Relationship Type="http://schemas.openxmlformats.org/officeDocument/2006/relationships/customXml" Target="../customXml/item2.xml" Id="rId2" /><Relationship Type="http://schemas.openxmlformats.org/officeDocument/2006/relationships/handoutMaster" Target="handoutMasters/handoutMaster1.xml" Id="rId16" /><Relationship Type="http://schemas.openxmlformats.org/officeDocument/2006/relationships/tableStyles" Target="tableStyles.xml" Id="rId20" /><Relationship Type="http://schemas.openxmlformats.org/officeDocument/2006/relationships/customXml" Target="../customXml/item1.xml" Id="rId1" /><Relationship Type="http://schemas.openxmlformats.org/officeDocument/2006/relationships/slide" Target="slides/slide1.xml" Id="rId6" /><Relationship Type="http://schemas.openxmlformats.org/officeDocument/2006/relationships/slide" Target="slides/slide6.xml" Id="rId11" /><Relationship Type="http://schemas.openxmlformats.org/officeDocument/2006/relationships/slideMaster" Target="slideMasters/slideMaster2.xml" Id="rId5" /><Relationship Type="http://schemas.openxmlformats.org/officeDocument/2006/relationships/notesMaster" Target="notesMasters/notesMaster1.xml" Id="rId15" /><Relationship Type="http://schemas.openxmlformats.org/officeDocument/2006/relationships/slide" Target="slides/slide5.xml" Id="rId10" /><Relationship Type="http://schemas.openxmlformats.org/officeDocument/2006/relationships/theme" Target="theme/theme1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4.xml" Id="rId9" /><Relationship Type="http://schemas.openxmlformats.org/officeDocument/2006/relationships/slide" Target="slides/slide9.xml" Id="rId14" /><Relationship Type="http://schemas.microsoft.com/office/2015/10/relationships/revisionInfo" Target="revisionInfo.xml" Id="rId22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68871-B3FB-492B-80F9-F419C43B595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48690-AA0E-415B-AE7C-968F97D2A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18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254EDA-F4DE-4CD6-85B8-A81FC60F04E9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79AF28A-F44D-4552-92A2-4FAD258C8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57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….and lots of partnerships and programs and opportunities to solve local solutions via the same statewide programs but in slightly or vastly different contexts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F28A-F44D-4552-92A2-4FAD258C85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49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Jeff: </a:t>
            </a:r>
            <a:r>
              <a:rPr lang="en-US" dirty="0"/>
              <a:t>The local implementers discussions is a way for local implementers to share their great solutions with each other.  It’s peer-to-peer learning, facilitated by BWSR.</a:t>
            </a:r>
          </a:p>
          <a:p>
            <a:endParaRPr lang="en-US" dirty="0"/>
          </a:p>
          <a:p>
            <a:r>
              <a:rPr lang="en-US" dirty="0"/>
              <a:t>These are hour-long, informal sessions that occur once every three weeks or so in the first half of the year.</a:t>
            </a:r>
          </a:p>
          <a:p>
            <a:endParaRPr lang="en-US" dirty="0"/>
          </a:p>
          <a:p>
            <a:r>
              <a:rPr lang="en-US" dirty="0"/>
              <a:t>There’s no set format. People can just come and talk or they can offer a power point presentation or walk through a live demo of something.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F28A-F44D-4552-92A2-4FAD258C85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0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Julie: </a:t>
            </a:r>
            <a:r>
              <a:rPr lang="en-US" dirty="0"/>
              <a:t>These sessions started as a small group of folks who were at a similar place in their plan development and were trying to figure out how to build a system to track their implementation.  Jeff got a handful of people together, invited me, and we went “hey, that seemed pretty effective.” </a:t>
            </a:r>
          </a:p>
          <a:p>
            <a:endParaRPr lang="en-US" dirty="0"/>
          </a:p>
          <a:p>
            <a:r>
              <a:rPr lang="en-US" dirty="0"/>
              <a:t>We decided to see if we could attract more folks and whether they’d receive it positively, and it’s grown into something people are telling us has value and is useful.</a:t>
            </a:r>
          </a:p>
          <a:p>
            <a:endParaRPr lang="en-US" dirty="0"/>
          </a:p>
          <a:p>
            <a:r>
              <a:rPr lang="en-US" dirty="0"/>
              <a:t>Participants have spread the word we continue to see good attendance at the sessions, even though the participants are all very busy.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F28A-F44D-4552-92A2-4FAD258C85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58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Jeff: </a:t>
            </a:r>
            <a:r>
              <a:rPr lang="en-US" dirty="0"/>
              <a:t>Ryan, this is for you. We saw an opportunity to make things better and took it.  No one told us to do this. </a:t>
            </a:r>
          </a:p>
          <a:p>
            <a:endParaRPr lang="en-US" dirty="0"/>
          </a:p>
          <a:p>
            <a:r>
              <a:rPr lang="en-US" dirty="0"/>
              <a:t>We didn’t create a project plan or convene a bunch of committee meetings (we did talk it through with our supervisors who gave us the okay).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F28A-F44D-4552-92A2-4FAD258C85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7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Julie: </a:t>
            </a:r>
            <a:r>
              <a:rPr lang="en-US" dirty="0"/>
              <a:t>Just to give you a sense of our efforts and the participation.  Over the past 2.5 years we’ve held three “rounds” of sessions in winter and spring.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Average of 48 attendees/session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F28A-F44D-4552-92A2-4FAD258C85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18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of 48 attendees/session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F28A-F44D-4552-92A2-4FAD258C85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87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Jeff: </a:t>
            </a:r>
            <a:r>
              <a:rPr lang="en-US" dirty="0"/>
              <a:t>We have evidence that the sharing works because we know local partners have been in contact w/each other.  That never would have happened before this forum.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F28A-F44D-4552-92A2-4FAD258C85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64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Julie: </a:t>
            </a:r>
            <a:r>
              <a:rPr lang="en-US" dirty="0"/>
              <a:t>One testimonial: “very helpful and a great resource”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F28A-F44D-4552-92A2-4FAD258C85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78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41B39-3221-4806-BC52-7ACF0237690B}" type="datetime1">
              <a:rPr lang="en-US">
                <a:solidFill>
                  <a:srgbClr val="FFFF3B">
                    <a:tint val="75000"/>
                  </a:srgbClr>
                </a:solidFill>
              </a:rPr>
              <a:pPr>
                <a:defRPr/>
              </a:pPr>
              <a:t>9/27/2024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097C-143A-4D32-A501-32774B9AF74F}" type="slidenum">
              <a:rPr lang="en-US">
                <a:solidFill>
                  <a:srgbClr val="FFFF3B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4533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141424"/>
            <a:ext cx="9144000" cy="899417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4040840"/>
            <a:ext cx="9144000" cy="110266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101851" y="4233663"/>
            <a:ext cx="4940300" cy="330728"/>
          </a:xfrm>
        </p:spPr>
        <p:txBody>
          <a:bodyPr>
            <a:normAutofit/>
          </a:bodyPr>
          <a:lstStyle>
            <a:lvl1pPr marL="0" indent="0" algn="ctr">
              <a:buNone/>
              <a:defRPr sz="1350" baseline="0"/>
            </a:lvl1pPr>
          </a:lstStyle>
          <a:p>
            <a:r>
              <a:rPr lang="en-US" sz="1350" err="1"/>
              <a:t>Firstname</a:t>
            </a:r>
            <a:r>
              <a:rPr lang="en-US" sz="1350"/>
              <a:t> </a:t>
            </a:r>
            <a:r>
              <a:rPr lang="en-US" sz="1350" err="1"/>
              <a:t>Lastname</a:t>
            </a:r>
            <a:r>
              <a:rPr lang="en-US" sz="135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341835"/>
            <a:ext cx="9144000" cy="17240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Board of Water and Soild Resources Logo&#10;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299502" y="363309"/>
            <a:ext cx="2425747" cy="6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889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9144000" cy="912019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black"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912019"/>
            <a:ext cx="9144000" cy="8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8963495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9144000" cy="912019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28650" y="1195969"/>
            <a:ext cx="3886200" cy="3436754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29150" y="1195969"/>
            <a:ext cx="3886200" cy="3436754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912019"/>
            <a:ext cx="9144000" cy="8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0769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9144000" cy="912019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628650" y="1001461"/>
            <a:ext cx="7886700" cy="3631262"/>
          </a:xfrm>
          <a:solidFill>
            <a:schemeClr val="bg1"/>
          </a:solidFill>
        </p:spPr>
        <p:txBody>
          <a:bodyPr lIns="228600" tIns="548640" rIns="274320"/>
          <a:lstStyle>
            <a:lvl1pPr marL="2571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/>
            </a:lvl1pPr>
            <a:lvl2pPr marL="6000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/>
            </a:lvl2pPr>
            <a:lvl3pPr marL="9001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3pPr>
            <a:lvl4pPr marL="12430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4pPr>
            <a:lvl5pPr marL="15859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912019"/>
            <a:ext cx="9144000" cy="8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6756558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9144000" cy="912019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28650" y="1195969"/>
            <a:ext cx="3886200" cy="3436754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29150" y="1195969"/>
            <a:ext cx="3886200" cy="3436754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912019"/>
            <a:ext cx="9144000" cy="8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0614976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9144000" cy="914399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914398"/>
            <a:ext cx="9144000" cy="422910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1956931"/>
            <a:ext cx="4262718" cy="2144036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875"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 sz="1575"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848206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28650" y="114300"/>
            <a:ext cx="7886700" cy="6858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914398"/>
            <a:ext cx="9144000" cy="42291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1956931"/>
            <a:ext cx="4262718" cy="2144036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036868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8650" y="114300"/>
            <a:ext cx="7886700" cy="6858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628650" y="1024759"/>
            <a:ext cx="7886700" cy="35912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628650" y="4767263"/>
            <a:ext cx="1018943" cy="273844"/>
          </a:xfrm>
        </p:spPr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7418349" y="4767263"/>
            <a:ext cx="1097001" cy="273844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0897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28650" y="114300"/>
            <a:ext cx="7886700" cy="6858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628650" y="1024759"/>
            <a:ext cx="7886700" cy="359129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628650" y="4767263"/>
            <a:ext cx="1018943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7418349" y="4767263"/>
            <a:ext cx="109700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4709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28650" y="114300"/>
            <a:ext cx="7886700" cy="6858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628650" y="1024759"/>
            <a:ext cx="7886700" cy="359129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628650" y="4767263"/>
            <a:ext cx="1018943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7418349" y="4767263"/>
            <a:ext cx="109700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131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742951"/>
            <a:ext cx="7772400" cy="857250"/>
          </a:xfrm>
        </p:spPr>
        <p:txBody>
          <a:bodyPr>
            <a:normAutofit/>
          </a:bodyPr>
          <a:lstStyle>
            <a:lvl1pPr algn="r">
              <a:defRPr sz="4800" b="1" cap="none" spc="0">
                <a:ln w="12700">
                  <a:noFill/>
                  <a:prstDash val="solid"/>
                </a:ln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600200"/>
            <a:ext cx="7772400" cy="742950"/>
          </a:xfrm>
        </p:spPr>
        <p:txBody>
          <a:bodyPr>
            <a:norm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212557"/>
            <a:ext cx="2133600" cy="273844"/>
          </a:xfrm>
        </p:spPr>
        <p:txBody>
          <a:bodyPr/>
          <a:lstStyle/>
          <a:p>
            <a:fld id="{3ADB9D08-0E6C-4346-A87C-ABDA2D1B9032}" type="datetime1">
              <a:rPr lang="en-US" smtClean="0">
                <a:solidFill>
                  <a:srgbClr val="FFFF3B">
                    <a:tint val="75000"/>
                  </a:srgbClr>
                </a:solidFill>
              </a:rPr>
              <a:pPr/>
              <a:t>9/27/2024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12557"/>
            <a:ext cx="2895600" cy="273844"/>
          </a:xfrm>
        </p:spPr>
        <p:txBody>
          <a:bodyPr/>
          <a:lstStyle/>
          <a:p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4869657"/>
            <a:ext cx="2133600" cy="273844"/>
          </a:xfrm>
        </p:spPr>
        <p:txBody>
          <a:bodyPr/>
          <a:lstStyle/>
          <a:p>
            <a:fld id="{A9A009C8-80BB-4AD6-B629-51587A7130C1}" type="slidenum">
              <a:rPr lang="en-US" smtClean="0">
                <a:solidFill>
                  <a:srgbClr val="FFFF3B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75654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8650" y="114300"/>
            <a:ext cx="7886700" cy="6858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628650" y="1024759"/>
            <a:ext cx="7886700" cy="35912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628650" y="4767263"/>
            <a:ext cx="101894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7418349" y="4767263"/>
            <a:ext cx="10970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8104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28650" y="114300"/>
            <a:ext cx="7886700" cy="6858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628650" y="1024759"/>
            <a:ext cx="4676215" cy="359129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5740174" y="1023619"/>
            <a:ext cx="3403826" cy="3403826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628650" y="4767263"/>
            <a:ext cx="1018943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7418349" y="4767263"/>
            <a:ext cx="109700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9024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28650" y="114300"/>
            <a:ext cx="7886700" cy="6858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628650" y="1024759"/>
            <a:ext cx="4676215" cy="359129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5740174" y="1023619"/>
            <a:ext cx="3403826" cy="3403826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628650" y="4767263"/>
            <a:ext cx="1018943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7418349" y="4767263"/>
            <a:ext cx="109700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925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8650" y="114300"/>
            <a:ext cx="7886700" cy="6858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628650" y="1024759"/>
            <a:ext cx="4676215" cy="3591295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5740174" y="1023619"/>
            <a:ext cx="3403826" cy="3403826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628650" y="4767263"/>
            <a:ext cx="101894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7418349" y="4767263"/>
            <a:ext cx="10970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8250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4 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9144000" cy="912017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912018"/>
            <a:ext cx="9144000" cy="3740945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04749" y="1486424"/>
            <a:ext cx="1571132" cy="157113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436290" y="3258860"/>
            <a:ext cx="1906858" cy="542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734632" y="1475680"/>
            <a:ext cx="1571132" cy="157113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2566173" y="3258860"/>
            <a:ext cx="1906858" cy="542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864515" y="1475680"/>
            <a:ext cx="1571132" cy="157113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4696056" y="3258860"/>
            <a:ext cx="1906858" cy="542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994398" y="1475680"/>
            <a:ext cx="1571132" cy="157113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6825939" y="3255871"/>
            <a:ext cx="1906858" cy="542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912019"/>
            <a:ext cx="9144000" cy="8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4316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9144000" cy="912017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912018"/>
            <a:ext cx="9144000" cy="3740945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179610" y="1473294"/>
            <a:ext cx="1749143" cy="174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01919" y="3423741"/>
            <a:ext cx="1906858" cy="542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18406" y="1473294"/>
            <a:ext cx="1738398" cy="173839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534177" y="3423741"/>
            <a:ext cx="1906858" cy="542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50663" y="1473294"/>
            <a:ext cx="1738398" cy="173839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5966434" y="3423741"/>
            <a:ext cx="1906858" cy="542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912019"/>
            <a:ext cx="9144000" cy="8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8638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White Vertic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9144000" cy="912019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04749" y="1486424"/>
            <a:ext cx="1571132" cy="15711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436290" y="3258860"/>
            <a:ext cx="1906858" cy="121789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734632" y="1475680"/>
            <a:ext cx="1571132" cy="15711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2566173" y="3258860"/>
            <a:ext cx="1906858" cy="121788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864515" y="1475680"/>
            <a:ext cx="1571132" cy="15711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4696056" y="3258860"/>
            <a:ext cx="1906858" cy="121788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994398" y="1475680"/>
            <a:ext cx="1571132" cy="15711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6825939" y="3255871"/>
            <a:ext cx="1906858" cy="122087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0" y="912019"/>
            <a:ext cx="9144000" cy="8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0549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Gray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9144000" cy="912017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912018"/>
            <a:ext cx="9144000" cy="3740945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04749" y="1256079"/>
            <a:ext cx="1394107" cy="139410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157413" y="1256079"/>
            <a:ext cx="2149746" cy="139410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04749" y="2954521"/>
            <a:ext cx="1394107" cy="139410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157413" y="2954521"/>
            <a:ext cx="2149746" cy="139410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649854" y="1256079"/>
            <a:ext cx="1394107" cy="139410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6202517" y="1256079"/>
            <a:ext cx="2149746" cy="139410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4649854" y="2954521"/>
            <a:ext cx="1394107" cy="139410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6202517" y="2954520"/>
            <a:ext cx="2149746" cy="139410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912019"/>
            <a:ext cx="9144000" cy="8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7400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9144000" cy="912019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04749" y="1256079"/>
            <a:ext cx="1394107" cy="13941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157413" y="1256079"/>
            <a:ext cx="2149746" cy="1394107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04749" y="2954521"/>
            <a:ext cx="1394107" cy="13941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157413" y="2954521"/>
            <a:ext cx="2149746" cy="1394107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649854" y="1256079"/>
            <a:ext cx="1394107" cy="13941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6202517" y="1256079"/>
            <a:ext cx="2149746" cy="1394107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4649854" y="2954521"/>
            <a:ext cx="1394107" cy="13941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6202517" y="2954520"/>
            <a:ext cx="2149746" cy="1394107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912019"/>
            <a:ext cx="9144000" cy="8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1300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5319"/>
            <a:ext cx="9144000" cy="927336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912018"/>
            <a:ext cx="9144000" cy="3740945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04749" y="1928797"/>
            <a:ext cx="1394107" cy="139410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157413" y="1928798"/>
            <a:ext cx="2149746" cy="1394107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649854" y="1928797"/>
            <a:ext cx="1394107" cy="139410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6202517" y="1928798"/>
            <a:ext cx="2149746" cy="1394107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912019"/>
            <a:ext cx="9144000" cy="8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5181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E056-7786-4A94-9435-B14EE7846974}" type="datetimeFigureOut">
              <a:rPr lang="en-US" smtClean="0">
                <a:solidFill>
                  <a:srgbClr val="FFFF3B">
                    <a:tint val="75000"/>
                  </a:srgbClr>
                </a:solidFill>
              </a:rPr>
              <a:pPr/>
              <a:t>9/27/2024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957FFC-B2ED-40EB-AE15-5FB541A6F64A}" type="slidenum">
              <a:rPr lang="en-US" smtClean="0">
                <a:solidFill>
                  <a:srgbClr val="FFFF3B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2766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2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9144000" cy="912019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912019"/>
            <a:ext cx="9144000" cy="8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04749" y="2100246"/>
            <a:ext cx="1394107" cy="13941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157413" y="2100247"/>
            <a:ext cx="2149746" cy="1394107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649854" y="2100246"/>
            <a:ext cx="1394107" cy="13941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6202517" y="2100247"/>
            <a:ext cx="2149746" cy="1394107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1802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1"/>
            <a:ext cx="9144000" cy="51434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4229101"/>
            <a:ext cx="9144000" cy="9144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2922024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9144000" cy="51434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" y="4229101"/>
            <a:ext cx="9144000" cy="9144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512042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9144000" cy="51434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4229100"/>
            <a:ext cx="9144000" cy="9144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9016621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- Gray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white">
          <a:xfrm>
            <a:off x="0" y="0"/>
            <a:ext cx="9144000" cy="869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8650" y="114300"/>
            <a:ext cx="7886700" cy="6858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1524000" y="1674947"/>
            <a:ext cx="6096000" cy="2225063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628650" y="4767263"/>
            <a:ext cx="1018943" cy="273844"/>
          </a:xfrm>
        </p:spPr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7418349" y="4767263"/>
            <a:ext cx="1097001" cy="273844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281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white">
          <a:xfrm>
            <a:off x="0" y="0"/>
            <a:ext cx="9144000" cy="869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8650" y="114300"/>
            <a:ext cx="7886700" cy="6858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1524000" y="1674947"/>
            <a:ext cx="6096000" cy="222506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628650" y="4767263"/>
            <a:ext cx="1018943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7418349" y="4767263"/>
            <a:ext cx="109700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2850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11923" y="215299"/>
            <a:ext cx="2641445" cy="2051186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611982" y="2408635"/>
            <a:ext cx="2641387" cy="185670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732590" y="378642"/>
            <a:ext cx="7214190" cy="4059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732591" y="800674"/>
            <a:ext cx="7137161" cy="363795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628650" y="4767263"/>
            <a:ext cx="1018943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7418349" y="4767263"/>
            <a:ext cx="109700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760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28650" y="114300"/>
            <a:ext cx="7886700" cy="6858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611921" y="1023903"/>
            <a:ext cx="7916772" cy="117538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30093" y="2417027"/>
            <a:ext cx="7040603" cy="396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030094" y="2828904"/>
            <a:ext cx="6965427" cy="355041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628650" y="4767263"/>
            <a:ext cx="1018943" cy="273844"/>
          </a:xfrm>
        </p:spPr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7418349" y="4767263"/>
            <a:ext cx="1097001" cy="273844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9235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Horizont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11923" y="215299"/>
            <a:ext cx="2641445" cy="205118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611982" y="2408635"/>
            <a:ext cx="2641387" cy="18567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732590" y="378642"/>
            <a:ext cx="7214190" cy="4059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732591" y="800674"/>
            <a:ext cx="7137161" cy="363795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 bwMode="black">
          <a:xfrm>
            <a:off x="628650" y="4767263"/>
            <a:ext cx="1018943" cy="273844"/>
          </a:xfrm>
        </p:spPr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 bwMode="black">
          <a:xfrm>
            <a:off x="7418349" y="4767263"/>
            <a:ext cx="1097001" cy="273844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0064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Vertic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28650" y="114300"/>
            <a:ext cx="7886700" cy="6858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611921" y="1023903"/>
            <a:ext cx="7916772" cy="11753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30093" y="2417027"/>
            <a:ext cx="7040603" cy="396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030094" y="2828904"/>
            <a:ext cx="6965427" cy="355041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255067546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DB1A6-EBD9-4155-A02D-1CBBA618E0A6}" type="datetime1">
              <a:rPr lang="en-US" smtClean="0">
                <a:solidFill>
                  <a:srgbClr val="FFFF3B">
                    <a:tint val="75000"/>
                  </a:srgbClr>
                </a:solidFill>
              </a:rPr>
              <a:pPr/>
              <a:t>9/27/2024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BFFB2-5BA2-4AC9-963A-5046B9CCD5E5}" type="slidenum">
              <a:rPr lang="en-US" smtClean="0">
                <a:solidFill>
                  <a:srgbClr val="FFFF3B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6274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11923" y="215299"/>
            <a:ext cx="2641445" cy="2051186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611982" y="2408635"/>
            <a:ext cx="2641387" cy="185670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Comput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534639" y="326127"/>
            <a:ext cx="5121496" cy="453803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732591" y="518912"/>
            <a:ext cx="4725590" cy="255865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628650" y="4767263"/>
            <a:ext cx="1018943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7418349" y="4767263"/>
            <a:ext cx="109700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5322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11923" y="215299"/>
            <a:ext cx="2641445" cy="2051186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611982" y="2408635"/>
            <a:ext cx="2641387" cy="185670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732590" y="378642"/>
            <a:ext cx="7214190" cy="4059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732591" y="800674"/>
            <a:ext cx="7137161" cy="363795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628650" y="4767263"/>
            <a:ext cx="1018943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7418349" y="4767263"/>
            <a:ext cx="109700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1582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28650" y="114300"/>
            <a:ext cx="7886700" cy="6858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611921" y="1023903"/>
            <a:ext cx="7916772" cy="117538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30093" y="2417027"/>
            <a:ext cx="7040603" cy="396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030094" y="2828904"/>
            <a:ext cx="6965427" cy="355041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391271002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 bwMode="white">
          <a:xfrm>
            <a:off x="650165" y="451364"/>
            <a:ext cx="7886700" cy="4087806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040802" y="1078880"/>
            <a:ext cx="7116184" cy="1664320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040802" y="3094813"/>
            <a:ext cx="7116184" cy="7618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628650" y="4767263"/>
            <a:ext cx="1018943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7418349" y="4767263"/>
            <a:ext cx="109700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9752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/>
        </p:nvSpPr>
        <p:spPr bwMode="white">
          <a:xfrm>
            <a:off x="650165" y="451364"/>
            <a:ext cx="7886700" cy="4087806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040802" y="1078880"/>
            <a:ext cx="7116184" cy="1664320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040802" y="3094813"/>
            <a:ext cx="7116184" cy="7618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628650" y="4767263"/>
            <a:ext cx="1018943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7418349" y="4767263"/>
            <a:ext cx="109700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9567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Black Circle Overla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609968" y="514350"/>
            <a:ext cx="4114800" cy="41148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1756172" algn="l"/>
                <a:tab pos="2827735" algn="l"/>
              </a:tabLst>
              <a:defRPr sz="4125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28466905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290298" y="684398"/>
            <a:ext cx="3496041" cy="3496041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375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158612" y="393005"/>
            <a:ext cx="1616475" cy="1616475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938251" y="2686384"/>
            <a:ext cx="1978484" cy="1978484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215598402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724607" y="1207400"/>
            <a:ext cx="5694788" cy="2728700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750"/>
              </a:spcAft>
              <a:tabLst>
                <a:tab pos="2827735" algn="l"/>
              </a:tabLst>
              <a:defRPr sz="52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Quote or </a:t>
            </a:r>
            <a:br>
              <a:rPr lang="en-US"/>
            </a:br>
            <a:r>
              <a:rPr lang="en-US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145382067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28650" y="1042264"/>
            <a:ext cx="7886700" cy="1005742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628650" y="2194275"/>
            <a:ext cx="7886700" cy="20050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839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Solid Light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042264"/>
            <a:ext cx="9144000" cy="1005742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628650" y="2194275"/>
            <a:ext cx="7886700" cy="20050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6651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9471FD-8DB6-4EA0-956A-CC86573D2AA4}" type="datetimeFigureOut">
              <a:rPr lang="en-US" smtClean="0">
                <a:solidFill>
                  <a:srgbClr val="FFFF3B">
                    <a:tint val="75000"/>
                  </a:srgbClr>
                </a:solidFill>
              </a:rPr>
              <a:pPr/>
              <a:t>9/27/2024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5937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Full Image Background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9144000" cy="5143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28650" y="1042264"/>
            <a:ext cx="7886700" cy="1005742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628650" y="2194275"/>
            <a:ext cx="7886700" cy="20050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6626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Image Background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068104" y="468352"/>
            <a:ext cx="3898746" cy="380433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754099" y="0"/>
            <a:ext cx="2989660" cy="381476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3523558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Red Background">
    <p:bg bwMode="gray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068104" y="468352"/>
            <a:ext cx="3898746" cy="380433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754099" y="0"/>
            <a:ext cx="2989660" cy="381476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4360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28650" y="1659550"/>
            <a:ext cx="7886700" cy="1104122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628650" y="2763673"/>
            <a:ext cx="7886700" cy="18882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firstname.lastname@state.mn.us</a:t>
            </a:r>
          </a:p>
          <a:p>
            <a:pPr lvl="0"/>
            <a:r>
              <a:rPr lang="en-US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0" y="0"/>
            <a:ext cx="9144000" cy="1238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205476" y="292713"/>
            <a:ext cx="2425747" cy="6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450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Quote Solid Light Background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238535"/>
            <a:ext cx="9144000" cy="1299950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628650" y="2640842"/>
            <a:ext cx="7886700" cy="2011031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firstname.lastname@state.mn.us</a:t>
            </a:r>
          </a:p>
          <a:p>
            <a:pPr lvl="0"/>
            <a:r>
              <a:rPr lang="en-US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white">
          <a:xfrm>
            <a:off x="0" y="0"/>
            <a:ext cx="9144000" cy="1238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299502" y="292713"/>
            <a:ext cx="2425747" cy="6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0591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3668" y="416535"/>
            <a:ext cx="7800332" cy="4726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43668" y="-4572"/>
            <a:ext cx="7807160" cy="514807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WSR Blue logo Pantone 7468 with clear spac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6" y="112969"/>
            <a:ext cx="1102976" cy="136758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338230" y="1086125"/>
            <a:ext cx="7812598" cy="1542813"/>
          </a:xfrm>
          <a:ln>
            <a:noFill/>
          </a:ln>
        </p:spPr>
        <p:txBody>
          <a:bodyPr rIns="0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effectLst>
                  <a:outerShdw blurRad="101600" dist="50800" algn="l" rotWithShape="0">
                    <a:schemeClr val="tx1"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en-US"/>
              <a:t>BWSR Title Slide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38232" y="2628939"/>
            <a:ext cx="7812597" cy="96620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b="0" i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563548" y="2635766"/>
            <a:ext cx="738672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36840" y="15876"/>
            <a:ext cx="7807160" cy="421105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343668" y="416533"/>
            <a:ext cx="7800332" cy="4726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343668" y="-4572"/>
            <a:ext cx="7807160" cy="514807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WSR Blue logo Pantone 7468 with clear spac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6" y="112967"/>
            <a:ext cx="1102976" cy="136758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 userDrawn="1"/>
        </p:nvSpPr>
        <p:spPr>
          <a:xfrm>
            <a:off x="1338229" y="2628938"/>
            <a:ext cx="7812597" cy="96620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b="0" i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563544" y="2635766"/>
            <a:ext cx="738672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336840" y="15874"/>
            <a:ext cx="7807160" cy="421105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8287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343668" y="416533"/>
            <a:ext cx="7800332" cy="4726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343668" y="-4572"/>
            <a:ext cx="7807160" cy="514807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WSR Blue logo Pantone 7468 with clear spac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6" y="112967"/>
            <a:ext cx="1102976" cy="136758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338230" y="1086125"/>
            <a:ext cx="7812598" cy="1542813"/>
          </a:xfrm>
          <a:ln>
            <a:noFill/>
          </a:ln>
        </p:spPr>
        <p:txBody>
          <a:bodyPr rIns="0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effectLst>
                  <a:outerShdw blurRad="101600" dist="50800" algn="l" rotWithShape="0">
                    <a:schemeClr val="tx1"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en-US"/>
              <a:t>BWSR Title Slide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338229" y="2628938"/>
            <a:ext cx="7812597" cy="96620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b="0" i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563544" y="2635766"/>
            <a:ext cx="738672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1336840" y="15874"/>
            <a:ext cx="7807160" cy="421105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7539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F7F7A8F-6974-4126-B801-7FD08451342D}" type="datetimeFigureOut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9/27/2024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BD4C6C-2D50-44DC-87A4-F7253B2E9871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70823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605E-C11D-49DD-A507-C9FD3E2E81FB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343E-709B-437D-8BF6-4EEA359B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9907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Logo Only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141424"/>
            <a:ext cx="9144000" cy="899417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4040840"/>
            <a:ext cx="9144000" cy="1102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101851" y="4233663"/>
            <a:ext cx="4940300" cy="67729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err="1"/>
              <a:t>Firstname</a:t>
            </a:r>
            <a:r>
              <a:rPr lang="en-US" sz="1350"/>
              <a:t> </a:t>
            </a:r>
            <a:r>
              <a:rPr lang="en-US" sz="1350" err="1"/>
              <a:t>Lastname</a:t>
            </a:r>
            <a:r>
              <a:rPr lang="en-US" sz="1350"/>
              <a:t> | Job Title</a:t>
            </a:r>
          </a:p>
          <a:p>
            <a:r>
              <a:rPr lang="en-US" sz="1350"/>
              <a:t>Date</a:t>
            </a:r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8286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Logo Only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141424"/>
            <a:ext cx="9144000" cy="899417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4040840"/>
            <a:ext cx="9144000" cy="110266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101851" y="4233663"/>
            <a:ext cx="4940300" cy="67729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err="1"/>
              <a:t>Firstname</a:t>
            </a:r>
            <a:r>
              <a:rPr lang="en-US" sz="1350"/>
              <a:t> </a:t>
            </a:r>
            <a:r>
              <a:rPr lang="en-US" sz="1350" err="1"/>
              <a:t>Lastname</a:t>
            </a:r>
            <a:r>
              <a:rPr lang="en-US" sz="1350"/>
              <a:t> | Job Title</a:t>
            </a:r>
          </a:p>
          <a:p>
            <a:r>
              <a:rPr lang="en-US" sz="1350"/>
              <a:t>Date</a:t>
            </a:r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Board of Water and Soil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15645" y="928397"/>
            <a:ext cx="4797718" cy="13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9122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2608378"/>
            <a:ext cx="9144000" cy="971387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3579765"/>
            <a:ext cx="9144000" cy="156373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101851" y="3780903"/>
            <a:ext cx="4940300" cy="82284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50" baseline="0"/>
            </a:lvl1pPr>
          </a:lstStyle>
          <a:p>
            <a:r>
              <a:rPr lang="en-US" sz="1350" err="1"/>
              <a:t>Firstname</a:t>
            </a:r>
            <a:r>
              <a:rPr lang="en-US" sz="1350"/>
              <a:t> </a:t>
            </a:r>
            <a:r>
              <a:rPr lang="en-US" sz="1350" err="1"/>
              <a:t>Lastname</a:t>
            </a:r>
            <a:r>
              <a:rPr lang="en-US" sz="1350"/>
              <a:t> | Job Title</a:t>
            </a:r>
          </a:p>
          <a:p>
            <a:r>
              <a:rPr lang="en-US" sz="1350"/>
              <a:t>Date</a:t>
            </a:r>
            <a:endParaRPr lang="en-US"/>
          </a:p>
        </p:txBody>
      </p:sp>
      <p:pic>
        <p:nvPicPr>
          <p:cNvPr id="10" name="Picture 9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43355" y="4310152"/>
            <a:ext cx="2425747" cy="661567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4690171" y="4603749"/>
            <a:ext cx="4190735" cy="273844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9144000" cy="25355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3702949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9144000" cy="912019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 bwMode="gray">
          <a:xfrm>
            <a:off x="628650" y="1001317"/>
            <a:ext cx="7886700" cy="3631406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912019"/>
            <a:ext cx="9144000" cy="8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22156507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47"/>
            </a:gs>
            <a:gs pos="100000">
              <a:srgbClr val="0000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605812-FBF7-4C11-A46A-B01F74641173}" type="datetime1">
              <a:rPr lang="en-US">
                <a:solidFill>
                  <a:srgbClr val="FFFF3B">
                    <a:tint val="75000"/>
                  </a:srgbClr>
                </a:solidFill>
              </a:rPr>
              <a:pPr>
                <a:defRPr/>
              </a:pPr>
              <a:t>9/27/2024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F2DABB6-A77B-47DC-A3A0-5FF2DB52F300}" type="slidenum">
              <a:rPr lang="en-US">
                <a:solidFill>
                  <a:srgbClr val="FFFF3B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194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</p:sldLayoutIdLst>
  <p:transition spd="med"/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628650" y="4767263"/>
            <a:ext cx="101894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476633" y="4767262"/>
            <a:ext cx="4190735" cy="273844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7418349" y="4767263"/>
            <a:ext cx="10970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2DABB6-A77B-47DC-A3A0-5FF2DB52F300}" type="slidenum">
              <a:rPr lang="en-US" smtClean="0">
                <a:solidFill>
                  <a:srgbClr val="FFFF3B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5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  <p:sldLayoutId id="2147484226" r:id="rId12"/>
    <p:sldLayoutId id="2147484227" r:id="rId13"/>
    <p:sldLayoutId id="2147484228" r:id="rId14"/>
    <p:sldLayoutId id="2147484229" r:id="rId15"/>
    <p:sldLayoutId id="2147484230" r:id="rId16"/>
    <p:sldLayoutId id="2147484231" r:id="rId17"/>
    <p:sldLayoutId id="2147484232" r:id="rId18"/>
    <p:sldLayoutId id="2147484233" r:id="rId19"/>
    <p:sldLayoutId id="2147484234" r:id="rId20"/>
    <p:sldLayoutId id="2147484235" r:id="rId21"/>
    <p:sldLayoutId id="2147484236" r:id="rId22"/>
    <p:sldLayoutId id="2147484237" r:id="rId23"/>
    <p:sldLayoutId id="2147484238" r:id="rId24"/>
    <p:sldLayoutId id="2147484239" r:id="rId25"/>
    <p:sldLayoutId id="2147484240" r:id="rId26"/>
    <p:sldLayoutId id="2147484241" r:id="rId27"/>
    <p:sldLayoutId id="2147484242" r:id="rId28"/>
    <p:sldLayoutId id="2147484243" r:id="rId29"/>
    <p:sldLayoutId id="2147484244" r:id="rId30"/>
    <p:sldLayoutId id="2147484245" r:id="rId31"/>
    <p:sldLayoutId id="2147484246" r:id="rId32"/>
    <p:sldLayoutId id="2147484247" r:id="rId33"/>
    <p:sldLayoutId id="2147484248" r:id="rId34"/>
    <p:sldLayoutId id="2147484249" r:id="rId35"/>
    <p:sldLayoutId id="2147484250" r:id="rId36"/>
    <p:sldLayoutId id="2147484251" r:id="rId37"/>
    <p:sldLayoutId id="2147484252" r:id="rId38"/>
    <p:sldLayoutId id="2147484253" r:id="rId39"/>
    <p:sldLayoutId id="2147484254" r:id="rId40"/>
    <p:sldLayoutId id="2147484255" r:id="rId41"/>
    <p:sldLayoutId id="2147484256" r:id="rId42"/>
    <p:sldLayoutId id="2147484257" r:id="rId43"/>
    <p:sldLayoutId id="2147484258" r:id="rId44"/>
    <p:sldLayoutId id="2147484259" r:id="rId45"/>
    <p:sldLayoutId id="2147484260" r:id="rId46"/>
    <p:sldLayoutId id="2147484261" r:id="rId47"/>
    <p:sldLayoutId id="2147484262" r:id="rId48"/>
    <p:sldLayoutId id="2147484263" r:id="rId49"/>
    <p:sldLayoutId id="2147484264" r:id="rId50"/>
    <p:sldLayoutId id="2147484265" r:id="rId51"/>
    <p:sldLayoutId id="2147484266" r:id="rId52"/>
    <p:sldLayoutId id="2147484317" r:id="rId53"/>
  </p:sldLayoutIdLst>
  <p:transition spd="med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54A91A-C95B-8DE8-93C6-AF0AD9691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82" y="0"/>
            <a:ext cx="4191225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EB3271-4C6D-A89B-2921-543AE8889849}"/>
              </a:ext>
            </a:extLst>
          </p:cNvPr>
          <p:cNvSpPr txBox="1"/>
          <p:nvPr/>
        </p:nvSpPr>
        <p:spPr>
          <a:xfrm>
            <a:off x="4570853" y="587445"/>
            <a:ext cx="4562362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800" dirty="0">
                <a:ea typeface="Calibri"/>
                <a:cs typeface="Calibri"/>
              </a:rPr>
              <a:t>88 SWCDs</a:t>
            </a:r>
          </a:p>
          <a:p>
            <a:pPr marL="285750" indent="-285750">
              <a:buFont typeface="Calibri"/>
              <a:buChar char="-"/>
            </a:pPr>
            <a:r>
              <a:rPr lang="en-US" sz="2800" dirty="0">
                <a:ea typeface="Calibri"/>
                <a:cs typeface="Calibri"/>
              </a:rPr>
              <a:t>87 counties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US" sz="2800" dirty="0">
                <a:ea typeface="Calibri"/>
                <a:cs typeface="Calibri"/>
              </a:rPr>
              <a:t>69 Watershed Districts </a:t>
            </a:r>
          </a:p>
          <a:p>
            <a:pPr marL="285750" indent="-285750">
              <a:buFont typeface="Calibri"/>
              <a:buChar char="-"/>
            </a:pPr>
            <a:r>
              <a:rPr lang="en-US" sz="2800" dirty="0">
                <a:ea typeface="Calibri"/>
                <a:cs typeface="Calibri"/>
              </a:rPr>
              <a:t>853 Municipalities</a:t>
            </a:r>
          </a:p>
          <a:p>
            <a:pPr marL="285750" indent="-285750">
              <a:buFont typeface="Calibri"/>
              <a:buChar char="-"/>
            </a:pPr>
            <a:r>
              <a:rPr lang="en-US" sz="2800" dirty="0">
                <a:ea typeface="Calibri"/>
                <a:cs typeface="Calibri"/>
              </a:rPr>
              <a:t>11 Federally recognized tribal govts</a:t>
            </a:r>
          </a:p>
          <a:p>
            <a:pPr marL="285750" indent="-285750">
              <a:buFont typeface="Calibri"/>
              <a:buChar char="-"/>
            </a:pPr>
            <a:endParaRPr lang="en-US" sz="2800" dirty="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US" sz="2800" dirty="0">
                <a:ea typeface="Calibri"/>
                <a:cs typeface="Calibri"/>
              </a:rPr>
              <a:t>3 major drainage basins</a:t>
            </a:r>
          </a:p>
          <a:p>
            <a:pPr marL="285750" indent="-285750">
              <a:buFont typeface="Calibri"/>
              <a:buChar char="-"/>
            </a:pPr>
            <a:r>
              <a:rPr lang="en-US" sz="2800" dirty="0">
                <a:ea typeface="Calibri"/>
                <a:cs typeface="Calibri"/>
              </a:rPr>
              <a:t>4 biomes</a:t>
            </a:r>
          </a:p>
        </p:txBody>
      </p:sp>
    </p:spTree>
    <p:extLst>
      <p:ext uri="{BB962C8B-B14F-4D97-AF65-F5344CB8AC3E}">
        <p14:creationId xmlns:p14="http://schemas.microsoft.com/office/powerpoint/2010/main" val="31289818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B7AFA8-B1B3-8AE4-A314-67A7A547B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942"/>
          <a:stretch/>
        </p:blipFill>
        <p:spPr>
          <a:xfrm>
            <a:off x="289487" y="228750"/>
            <a:ext cx="1676399" cy="1013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88ED16-1527-53A3-D385-753B3C1C6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792" b="5404"/>
          <a:stretch/>
        </p:blipFill>
        <p:spPr>
          <a:xfrm>
            <a:off x="289487" y="1342295"/>
            <a:ext cx="1717794" cy="10086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40AFAF-B17B-3A06-74DD-4A77978156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792"/>
          <a:stretch/>
        </p:blipFill>
        <p:spPr>
          <a:xfrm>
            <a:off x="289487" y="2450997"/>
            <a:ext cx="1717794" cy="1011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0072E4-5D49-0C4C-7B46-B777F8D21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373" y="224821"/>
            <a:ext cx="1707563" cy="10171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C96FDF-187E-5899-E577-D9BDB400E8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0444" y="1366538"/>
            <a:ext cx="1715419" cy="10171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FC1C50-5EB9-A77B-816C-82D8AF7CB00F}"/>
              </a:ext>
            </a:extLst>
          </p:cNvPr>
          <p:cNvSpPr/>
          <p:nvPr/>
        </p:nvSpPr>
        <p:spPr>
          <a:xfrm>
            <a:off x="7567448" y="0"/>
            <a:ext cx="1576552" cy="51435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/>
              <a:t>Local Implementers Discussions</a:t>
            </a:r>
            <a:endParaRPr lang="en-US" b="1" dirty="0">
              <a:ea typeface="Calibri"/>
              <a:cs typeface="Calibri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83F2F-26F0-4DBA-3836-AA473F744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0444" y="2450997"/>
            <a:ext cx="1760016" cy="1011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B1FA1A-BFBA-4247-011C-867F98275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87" y="3592714"/>
            <a:ext cx="1751305" cy="1008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553139-4065-C878-37A5-8B81D888D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9154" y="3592714"/>
            <a:ext cx="1751306" cy="1041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0B687-B268-4C33-6CF4-B2922EB2A5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6105" y="212890"/>
            <a:ext cx="1757475" cy="10291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09C2EE-0CBA-F428-A1CA-65CC316DBD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0339" y="1362583"/>
            <a:ext cx="1707563" cy="10211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330C88-DE99-5359-B3E1-2A157507188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514"/>
          <a:stretch/>
        </p:blipFill>
        <p:spPr>
          <a:xfrm>
            <a:off x="3936105" y="2450997"/>
            <a:ext cx="1760016" cy="10118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38A4548-69E6-7ACA-9EBE-AC9FA12B465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563" r="11990"/>
          <a:stretch/>
        </p:blipFill>
        <p:spPr>
          <a:xfrm>
            <a:off x="3911338" y="3599018"/>
            <a:ext cx="1760016" cy="10728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C012F16-0805-896B-D3D2-96A201BD272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780" r="7045"/>
          <a:stretch/>
        </p:blipFill>
        <p:spPr>
          <a:xfrm>
            <a:off x="5776733" y="1362326"/>
            <a:ext cx="1707563" cy="10213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D098DBB-74A1-0D4E-B6D9-E893CBA078C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5589"/>
          <a:stretch/>
        </p:blipFill>
        <p:spPr>
          <a:xfrm>
            <a:off x="5756552" y="2450997"/>
            <a:ext cx="1707563" cy="10211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217675B-ED74-04CE-9D2C-C1739FDEF24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171" r="9384"/>
          <a:stretch/>
        </p:blipFill>
        <p:spPr>
          <a:xfrm>
            <a:off x="5756553" y="3586468"/>
            <a:ext cx="1707563" cy="10854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3D9F7E-B1B6-B194-2AEC-979B193CEEC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344" t="5512"/>
          <a:stretch/>
        </p:blipFill>
        <p:spPr>
          <a:xfrm>
            <a:off x="5781202" y="212889"/>
            <a:ext cx="1676399" cy="102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7088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40B382-FDEF-58BF-51B2-C2579909F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6"/>
          <a:stretch/>
        </p:blipFill>
        <p:spPr>
          <a:xfrm>
            <a:off x="0" y="-94804"/>
            <a:ext cx="9143999" cy="53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519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0B6FC9-3BEC-5235-B55E-11757FC9D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449"/>
            <a:ext cx="9144000" cy="332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3044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8210F7-EFBB-FADF-3354-E826288EF439}"/>
              </a:ext>
            </a:extLst>
          </p:cNvPr>
          <p:cNvSpPr/>
          <p:nvPr/>
        </p:nvSpPr>
        <p:spPr>
          <a:xfrm>
            <a:off x="0" y="993913"/>
            <a:ext cx="4572000" cy="4149587"/>
          </a:xfrm>
          <a:prstGeom prst="rect">
            <a:avLst/>
          </a:prstGeom>
          <a:solidFill>
            <a:srgbClr val="003865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631825" indent="-282575"/>
            <a:endParaRPr lang="en-US" sz="3200" b="1" dirty="0"/>
          </a:p>
          <a:p>
            <a:pPr marL="631825" indent="-282575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25 Sessions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55 LGU presenters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278 participants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1203 live attendee hours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254 screencast views</a:t>
            </a:r>
          </a:p>
          <a:p>
            <a:pPr marL="631825" indent="-282575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9250" algn="ctr"/>
            <a:endParaRPr lang="en-US" sz="3200" dirty="0"/>
          </a:p>
          <a:p>
            <a:pPr algn="ctr"/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6B02538-A058-EF03-BDBC-E94294474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the Numbers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21E872-01FB-C72C-82C5-959973A2F5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38"/>
          <a:stretch/>
        </p:blipFill>
        <p:spPr>
          <a:xfrm>
            <a:off x="4572001" y="993913"/>
            <a:ext cx="4572000" cy="414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348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779B05-60E8-5CC8-EDD5-59CB4C212DBE}"/>
              </a:ext>
            </a:extLst>
          </p:cNvPr>
          <p:cNvSpPr txBox="1"/>
          <p:nvPr/>
        </p:nvSpPr>
        <p:spPr>
          <a:xfrm>
            <a:off x="0" y="1095376"/>
            <a:ext cx="4359966" cy="4619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0">
              <a:lnSpc>
                <a:spcPct val="150000"/>
              </a:lnSpc>
            </a:pPr>
            <a:r>
              <a:rPr lang="en-US" b="1" dirty="0"/>
              <a:t>Ways of Working Better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Tracking implementation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Using drones in conservation work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Adding staff who work remotely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Land use ordinance discussions with local officials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Tribal water quality work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Working with JPBs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Working with agronomists</a:t>
            </a:r>
          </a:p>
          <a:p>
            <a:pPr marL="349250">
              <a:lnSpc>
                <a:spcPct val="150000"/>
              </a:lnSpc>
            </a:pPr>
            <a:endParaRPr lang="en-US" dirty="0"/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C40502-321E-B8ED-7862-D8CB02693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9250"/>
            <a:r>
              <a:rPr lang="en-US" dirty="0"/>
              <a:t>A Sampling of Topics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8120B1-7EDB-0882-956A-2DA227D6A805}"/>
              </a:ext>
            </a:extLst>
          </p:cNvPr>
          <p:cNvSpPr txBox="1"/>
          <p:nvPr/>
        </p:nvSpPr>
        <p:spPr>
          <a:xfrm>
            <a:off x="4572001" y="1095376"/>
            <a:ext cx="4229100" cy="420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0">
              <a:lnSpc>
                <a:spcPct val="150000"/>
              </a:lnSpc>
            </a:pPr>
            <a:r>
              <a:rPr lang="en-US" b="1" dirty="0"/>
              <a:t>Programs, Projects, and Practices</a:t>
            </a:r>
            <a:endParaRPr lang="en-US" sz="1800" b="1" dirty="0"/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Lakeshore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Private forest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Irrigation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Groundwater protection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Nonstructural land management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Using PTMApp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Mapping for forest protection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Public outreach</a:t>
            </a:r>
          </a:p>
          <a:p>
            <a:pPr marL="631825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9473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D67BA-07D4-A782-B247-39A97D80F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1" y="646130"/>
            <a:ext cx="2238687" cy="3991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5457C6-86FB-82E9-1F10-26D88E730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024" y="672725"/>
            <a:ext cx="2238687" cy="3991532"/>
          </a:xfrm>
          <a:prstGeom prst="rect">
            <a:avLst/>
          </a:prstGeom>
          <a:scene3d>
            <a:camera prst="orthographicFront">
              <a:rot lat="0" lon="5400000" rev="0"/>
            </a:camera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C570D-BBB9-7175-140A-DC377FCB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70841" y="672725"/>
            <a:ext cx="2238687" cy="3991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4D3067-B5D3-CEB4-5F02-D1E6AD6FB5DB}"/>
              </a:ext>
            </a:extLst>
          </p:cNvPr>
          <p:cNvSpPr/>
          <p:nvPr/>
        </p:nvSpPr>
        <p:spPr>
          <a:xfrm>
            <a:off x="7567448" y="0"/>
            <a:ext cx="1576552" cy="51435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Local Implementers Discussions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4130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FC1C50-5EB9-A77B-816C-82D8AF7CB00F}"/>
              </a:ext>
            </a:extLst>
          </p:cNvPr>
          <p:cNvSpPr/>
          <p:nvPr/>
        </p:nvSpPr>
        <p:spPr>
          <a:xfrm>
            <a:off x="7567448" y="0"/>
            <a:ext cx="1576552" cy="51435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Local Implementers Discussions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B81CA-71B4-8203-EB36-C19D51553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74" y="1625402"/>
            <a:ext cx="6906589" cy="2381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622927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DD64EE-3248-7BD7-FAC8-111059188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"/>
          <a:stretch/>
        </p:blipFill>
        <p:spPr>
          <a:xfrm>
            <a:off x="76200" y="130259"/>
            <a:ext cx="9067800" cy="473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0103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3_Office Theme">
  <a:themeElements>
    <a:clrScheme name="Custom 1">
      <a:dk1>
        <a:srgbClr val="173860"/>
      </a:dk1>
      <a:lt1>
        <a:srgbClr val="FFFF3B"/>
      </a:lt1>
      <a:dk2>
        <a:srgbClr val="173860"/>
      </a:dk2>
      <a:lt2>
        <a:srgbClr val="FFFF3B"/>
      </a:lt2>
      <a:accent1>
        <a:srgbClr val="4F81BD"/>
      </a:accent1>
      <a:accent2>
        <a:srgbClr val="C0504D"/>
      </a:accent2>
      <a:accent3>
        <a:srgbClr val="C3D69B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WSR Theme new logo">
  <a:themeElements>
    <a:clrScheme name="BWSR PPT template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SR Theme new logo" id="{B728A305-B794-4B6E-90E6-13B01FE5291D}" vid="{127FEAA3-005A-48C1-BD58-B2D9A0233B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BWSR slides">
      <a:dk1>
        <a:srgbClr val="007DB1"/>
      </a:dk1>
      <a:lt1>
        <a:sysClr val="window" lastClr="FFFFFF"/>
      </a:lt1>
      <a:dk2>
        <a:srgbClr val="6D8D24"/>
      </a:dk2>
      <a:lt2>
        <a:srgbClr val="B1BB36"/>
      </a:lt2>
      <a:accent1>
        <a:srgbClr val="000000"/>
      </a:accent1>
      <a:accent2>
        <a:srgbClr val="164679"/>
      </a:accent2>
      <a:accent3>
        <a:srgbClr val="87331B"/>
      </a:accent3>
      <a:accent4>
        <a:srgbClr val="EEB111"/>
      </a:accent4>
      <a:accent5>
        <a:srgbClr val="008F88"/>
      </a:accent5>
      <a:accent6>
        <a:srgbClr val="4F5652"/>
      </a:accent6>
      <a:hlink>
        <a:srgbClr val="6380B0"/>
      </a:hlink>
      <a:folHlink>
        <a:srgbClr val="D689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54a89b7-3883-4504-83cd-c5b0b066609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0C84D1B00AC04D9DBC9C5DC1C6A00F" ma:contentTypeVersion="13" ma:contentTypeDescription="Create a new document." ma:contentTypeScope="" ma:versionID="7622b09b17b2c33677c49cf6a33e3e0b">
  <xsd:schema xmlns:xsd="http://www.w3.org/2001/XMLSchema" xmlns:xs="http://www.w3.org/2001/XMLSchema" xmlns:p="http://schemas.microsoft.com/office/2006/metadata/properties" xmlns:ns3="054a89b7-3883-4504-83cd-c5b0b066609a" xmlns:ns4="5a761333-8e26-4768-822a-e41999f03fe2" targetNamespace="http://schemas.microsoft.com/office/2006/metadata/properties" ma:root="true" ma:fieldsID="7fcf7de2510ba1e311b406d5d9665da7" ns3:_="" ns4:_="">
    <xsd:import namespace="054a89b7-3883-4504-83cd-c5b0b066609a"/>
    <xsd:import namespace="5a761333-8e26-4768-822a-e41999f03f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a89b7-3883-4504-83cd-c5b0b06660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761333-8e26-4768-822a-e41999f03fe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D0D784-7035-4659-BCE0-82DC8D99FB56}">
  <ds:schemaRefs>
    <ds:schemaRef ds:uri="http://purl.org/dc/terms/"/>
    <ds:schemaRef ds:uri="http://schemas.openxmlformats.org/package/2006/metadata/core-properties"/>
    <ds:schemaRef ds:uri="054a89b7-3883-4504-83cd-c5b0b066609a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5a761333-8e26-4768-822a-e41999f03fe2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917700C-44DA-4D8C-96DD-931411CCCF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31651D-C2E3-4196-B5CE-ED1FE3ADB0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4a89b7-3883-4504-83cd-c5b0b066609a"/>
    <ds:schemaRef ds:uri="5a761333-8e26-4768-822a-e41999f03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b14b046-24c4-4519-8f26-b89c2159828c}" enabled="0" method="" siteId="{eb14b046-24c4-4519-8f26-b89c2159828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BWSR PPT logo_left</Template>
  <TotalTime>3866</TotalTime>
  <Words>828</Words>
  <Application>Microsoft Office PowerPoint</Application>
  <PresentationFormat>On-screen Show (16:9)</PresentationFormat>
  <Paragraphs>95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3_Office Theme</vt:lpstr>
      <vt:lpstr>1_BWSR Theme new logo</vt:lpstr>
      <vt:lpstr>PowerPoint Presentation</vt:lpstr>
      <vt:lpstr>PowerPoint Presentation</vt:lpstr>
      <vt:lpstr>PowerPoint Presentation</vt:lpstr>
      <vt:lpstr>PowerPoint Presentation</vt:lpstr>
      <vt:lpstr>By the Numbers</vt:lpstr>
      <vt:lpstr>A Sampling of Topics</vt:lpstr>
      <vt:lpstr>PowerPoint Presentation</vt:lpstr>
      <vt:lpstr>PowerPoint Presentation</vt:lpstr>
      <vt:lpstr>PowerPoint Presentation</vt:lpstr>
    </vt:vector>
  </TitlesOfParts>
  <Company>Office of Enterprise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Maleitzke</dc:creator>
  <cp:lastModifiedBy>Westerlund, Julie (BWSR)</cp:lastModifiedBy>
  <cp:revision>128</cp:revision>
  <cp:lastPrinted>2017-01-26T16:47:21Z</cp:lastPrinted>
  <dcterms:created xsi:type="dcterms:W3CDTF">2013-06-21T17:01:20Z</dcterms:created>
  <dcterms:modified xsi:type="dcterms:W3CDTF">2024-09-27T21:12:20Z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0x0101000B0C84D1B00AC04D9DBC9C5DC1C6A00F</vt:lpwstr>
  </property>
</Properties>
</file>