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4"/>
    <p:sldMasterId id="2147484214" r:id="rId5"/>
    <p:sldMasterId id="2147484267" r:id="rId6"/>
  </p:sldMasterIdLst>
  <p:notesMasterIdLst>
    <p:notesMasterId r:id="rId26"/>
  </p:notesMasterIdLst>
  <p:handoutMasterIdLst>
    <p:handoutMasterId r:id="rId27"/>
  </p:handoutMasterIdLst>
  <p:sldIdLst>
    <p:sldId id="256" r:id="rId7"/>
    <p:sldId id="1295" r:id="rId8"/>
    <p:sldId id="567" r:id="rId9"/>
    <p:sldId id="1115" r:id="rId10"/>
    <p:sldId id="1132" r:id="rId11"/>
    <p:sldId id="1193" r:id="rId12"/>
    <p:sldId id="1155" r:id="rId13"/>
    <p:sldId id="1148" r:id="rId14"/>
    <p:sldId id="1315" r:id="rId15"/>
    <p:sldId id="557" r:id="rId16"/>
    <p:sldId id="1122" r:id="rId17"/>
    <p:sldId id="265" r:id="rId18"/>
    <p:sldId id="262" r:id="rId19"/>
    <p:sldId id="1128" r:id="rId20"/>
    <p:sldId id="316" r:id="rId21"/>
    <p:sldId id="1127" r:id="rId22"/>
    <p:sldId id="1141" r:id="rId23"/>
    <p:sldId id="1192" r:id="rId24"/>
    <p:sldId id="1195"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FF"/>
    <a:srgbClr val="000000"/>
    <a:srgbClr val="262721"/>
    <a:srgbClr val="EEEEEE"/>
    <a:srgbClr val="D17E69"/>
    <a:srgbClr val="FFFFFF"/>
    <a:srgbClr val="272822"/>
    <a:srgbClr val="99D1FF"/>
    <a:srgbClr val="F0DCF0"/>
    <a:srgbClr val="F5CB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5" autoAdjust="0"/>
  </p:normalViewPr>
  <p:slideViewPr>
    <p:cSldViewPr snapToGrid="0">
      <p:cViewPr varScale="1">
        <p:scale>
          <a:sx n="102" d="100"/>
          <a:sy n="102" d="100"/>
        </p:scale>
        <p:origin x="417" y="3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3C68871-B3FB-492B-80F9-F419C43B595C}" type="datetimeFigureOut">
              <a:rPr lang="en-US" smtClean="0"/>
              <a:t>9/21/2023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AB48690-AA0E-415B-AE7C-968F97D2A02E}" type="slidenum">
              <a:rPr lang="en-US" smtClean="0"/>
              <a:t>‹#›</a:t>
            </a:fld>
            <a:endParaRPr lang="en-US"/>
          </a:p>
        </p:txBody>
      </p:sp>
    </p:spTree>
    <p:extLst>
      <p:ext uri="{BB962C8B-B14F-4D97-AF65-F5344CB8AC3E}">
        <p14:creationId xmlns:p14="http://schemas.microsoft.com/office/powerpoint/2010/main" val="298121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254EDA-F4DE-4CD6-85B8-A81FC60F04E9}" type="datetimeFigureOut">
              <a:rPr lang="en-US" smtClean="0"/>
              <a:t>9/21/2023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9AF28A-F44D-4552-92A2-4FAD258C85FE}" type="slidenum">
              <a:rPr lang="en-US" smtClean="0"/>
              <a:t>‹#›</a:t>
            </a:fld>
            <a:endParaRPr lang="en-US"/>
          </a:p>
        </p:txBody>
      </p:sp>
    </p:spTree>
    <p:extLst>
      <p:ext uri="{BB962C8B-B14F-4D97-AF65-F5344CB8AC3E}">
        <p14:creationId xmlns:p14="http://schemas.microsoft.com/office/powerpoint/2010/main" val="162925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14300" indent="-114300" eaLnBrk="1" hangingPunct="1"/>
            <a:r>
              <a:rPr lang="en-US" sz="1200" dirty="0">
                <a:latin typeface="Arial" pitchFamily="34" charset="0"/>
                <a:cs typeface="Arial" pitchFamily="34" charset="0"/>
              </a:rPr>
              <a:t>1W1P is based on a few big ideas.  And again, I suspect these concepts apply to the work you are doing here in Indiana, so I’m not claiming they are unique, but they are foundational, and for Minnesota, transformational.</a:t>
            </a:r>
          </a:p>
        </p:txBody>
      </p:sp>
      <p:sp>
        <p:nvSpPr>
          <p:cNvPr id="4" name="Slide Number Placeholder 3"/>
          <p:cNvSpPr>
            <a:spLocks noGrp="1"/>
          </p:cNvSpPr>
          <p:nvPr>
            <p:ph type="sldNum" sz="quarter" idx="10"/>
          </p:nvPr>
        </p:nvSpPr>
        <p:spPr/>
        <p:txBody>
          <a:bodyPr/>
          <a:lstStyle/>
          <a:p>
            <a:fld id="{BD3A545A-EE1C-4728-95FC-F18A1784DDA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4411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slide is animated}</a:t>
            </a:r>
          </a:p>
          <a:p>
            <a:endParaRPr lang="en-US"/>
          </a:p>
          <a:p>
            <a:r>
              <a:rPr lang="en-US"/>
              <a:t>Which leads us to the third big idea behind one watershed, one plan: making choices to show results.   In order to make meaningful progress toward their shared goals, planning partnerships will need to do three main things: </a:t>
            </a:r>
          </a:p>
          <a:p>
            <a:endParaRPr lang="en-US"/>
          </a:p>
          <a:p>
            <a:r>
              <a:rPr lang="en-US"/>
              <a:t>First:  </a:t>
            </a:r>
            <a:r>
              <a:rPr lang="en-US" i="1"/>
              <a:t>{click}</a:t>
            </a:r>
            <a:r>
              <a:rPr lang="en-US"/>
              <a:t> Prioritize, which means strategically deploying resources to the areas and issues that matter most to local communities.  Watershed science and local opinions will guide decisions about priorities.</a:t>
            </a:r>
          </a:p>
          <a:p>
            <a:r>
              <a:rPr lang="en-US"/>
              <a:t> </a:t>
            </a:r>
          </a:p>
          <a:p>
            <a:r>
              <a:rPr lang="en-US"/>
              <a:t>Second: </a:t>
            </a:r>
            <a:r>
              <a:rPr lang="en-US" i="1"/>
              <a:t>{click} </a:t>
            </a:r>
            <a:r>
              <a:rPr lang="en-US"/>
              <a:t>Target, which is to use the most effective means of solving the problem by putting the right practice, policy or program in the right place at the right time through targeted implementation in those priority areas.</a:t>
            </a:r>
          </a:p>
          <a:p>
            <a:endParaRPr lang="en-US"/>
          </a:p>
          <a:p>
            <a:r>
              <a:rPr lang="en-US"/>
              <a:t>Third: </a:t>
            </a:r>
            <a:r>
              <a:rPr lang="en-US" i="1"/>
              <a:t>{click}</a:t>
            </a:r>
            <a:r>
              <a:rPr lang="en-US"/>
              <a:t> Measure your results and show the public you’ve invested their money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3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t>There’s a huge emphasis on accountability with the clean water fund, and a real need to show that these funds are making a difference.  The concept of measurable outcomes refers to whether water resources are protected or improved.  Are clean lakes staying clean?  Are polluted waterways getting cleaned up?  Is there enough clean drinking water for people, economic activity, and ecosystems?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t>These questions go beyond the number of projects and programs that get implemented to the important questions people care about.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Of course, this isn’t only about legacy funds.  Any public entity must make thoughtful and careful decisions about how to spend public dollars.</a:t>
            </a:r>
          </a:p>
          <a:p>
            <a:endParaRPr lang="en-US"/>
          </a:p>
          <a:p>
            <a:r>
              <a:rPr lang="en-US"/>
              <a:t>The need to show meaningful progress is an important theme in the One Watershed, One Plan program.</a:t>
            </a:r>
          </a:p>
          <a:p>
            <a:endParaRPr lang="en-US"/>
          </a:p>
          <a:p>
            <a:endParaRPr lang="en-US"/>
          </a:p>
          <a:p>
            <a:r>
              <a:rPr lang="en-US"/>
              <a:t>Cartoon used with permission {J. Westerlund}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20E1B-B29E-4D96-8DF8-F4FD8D90E1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83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The future of watershed management lies in the partnerships formed during planning, and a solid plan on which to base implementation decisions.  BWSR’s intent for the future is to provide stable, reliable funding to supplement implementation via the legacy amendment.  Of course, that depends on the legislature appropriating enough money to support the existing plans as well as new plans that come on line.  BWSR is committed to doing what we can to make that happen.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67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Hopefully you’ve had a chance to view the videos…</a:t>
            </a:r>
          </a:p>
          <a:p>
            <a:endParaRPr lang="en-US" dirty="0"/>
          </a:p>
        </p:txBody>
      </p:sp>
      <p:sp>
        <p:nvSpPr>
          <p:cNvPr id="4" name="Slide Number Placeholder 3"/>
          <p:cNvSpPr>
            <a:spLocks noGrp="1"/>
          </p:cNvSpPr>
          <p:nvPr>
            <p:ph type="sldNum" sz="quarter" idx="5"/>
          </p:nvPr>
        </p:nvSpPr>
        <p:spPr/>
        <p:txBody>
          <a:bodyPr/>
          <a:lstStyle/>
          <a:p>
            <a:fld id="{279AF28A-F44D-4552-92A2-4FAD258C85FE}" type="slidenum">
              <a:rPr lang="en-US" smtClean="0"/>
              <a:t>18</a:t>
            </a:fld>
            <a:endParaRPr lang="en-US"/>
          </a:p>
        </p:txBody>
      </p:sp>
    </p:spTree>
    <p:extLst>
      <p:ext uri="{BB962C8B-B14F-4D97-AF65-F5344CB8AC3E}">
        <p14:creationId xmlns:p14="http://schemas.microsoft.com/office/powerpoint/2010/main" val="52160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legacy fund backdrop:</a:t>
            </a:r>
          </a:p>
          <a:p>
            <a:endParaRPr lang="en-US" dirty="0"/>
          </a:p>
          <a:p>
            <a:r>
              <a:rPr lang="en-US" dirty="0"/>
              <a:t>1) Minnesota’s water quality (and other) problems far exceed the available resources to fix them.</a:t>
            </a:r>
          </a:p>
          <a:p>
            <a:r>
              <a:rPr lang="en-US" dirty="0"/>
              <a:t>2) Minnesotans expect to see measurable progress toward clean water (especially before 2034).</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93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In the “Three Big Ideas” module, we discussed how the program brings together partnerships of local governments into one process where they establish a shared vision and goals for a common watershed.  Counties and soil and water conservation districts, and watershed districts where they exist, are the core of the planning process.  They play a key role in water management, each with their own authorities and duties, and engagement from officials in this process is a really important element of what makes planning efforts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Local governments work in partnership with many other groups, including other government partners. Working with the public and non-government groups – like agricultural producers, lake associations, recreational interests, non-profits, or businesses will also be important to the plan’s success.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20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a:t>Traditionally, each of these local governments has established a plan for their jurisdiction laying out what activities they will do regarding their duties, with their statutory power and funding sources. </a:t>
            </a:r>
          </a:p>
          <a:p>
            <a:endParaRPr lang="en-US" i="0" baseline="0"/>
          </a:p>
          <a:p>
            <a:endParaRPr lang="en-US" i="0" baseline="0"/>
          </a:p>
          <a:p>
            <a:r>
              <a:rPr lang="en-US" i="0" baseline="0"/>
              <a:t>____________________________________________________________________________________</a:t>
            </a:r>
          </a:p>
          <a:p>
            <a:r>
              <a:rPr lang="en-US" i="0" baseline="0"/>
              <a:t>Those local water issues get addressed in a number of ways through local powers and authorities.  Counties are responsible for regulations and land management, drainage, public health, transportation, and more issues that connect directly or indirectly to water management.  They can levy funds and get state grants to pay for these activities. Soil and Water Conservation Districts work with private landowners to get conservation projects on the ground – and since such a large part of Minnesota’s land base is privately owned, they play a key role.  However, they don’t have the ability to raise funds themselves.  Watershed Districts, where they have been established, can do a range of activities and have funding mechanisms. </a:t>
            </a:r>
          </a:p>
          <a:p>
            <a:endParaRPr lang="en-US" i="0" baseline="0"/>
          </a:p>
          <a:p>
            <a:endParaRPr lang="en-US" i="1"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14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a:t>{this slide is animated.}</a:t>
            </a:r>
          </a:p>
          <a:p>
            <a:endParaRPr lang="en-US" i="0" baseline="0"/>
          </a:p>
          <a:p>
            <a:r>
              <a:rPr lang="en-US" i="0" baseline="0"/>
              <a:t>Local water issues I just discussed get addressed through local powers and authorities, each granted in Minnesota statutes.   </a:t>
            </a:r>
          </a:p>
          <a:p>
            <a:endParaRPr lang="en-US" i="0" baseline="0"/>
          </a:p>
          <a:p>
            <a:r>
              <a:rPr lang="en-US" i="0" baseline="0"/>
              <a:t>Those statutes allow counties </a:t>
            </a:r>
            <a:r>
              <a:rPr lang="en-US" i="1" baseline="0"/>
              <a:t>{click}</a:t>
            </a:r>
            <a:r>
              <a:rPr lang="en-US" i="0" baseline="0"/>
              <a:t> to raise ad valorem taxes for revenue.  They also receive funding through grants and other mechanisms.</a:t>
            </a:r>
          </a:p>
          <a:p>
            <a:r>
              <a:rPr lang="en-US" i="0" baseline="0"/>
              <a:t>Similarly, watershed districts </a:t>
            </a:r>
            <a:r>
              <a:rPr lang="en-US" i="1" baseline="0"/>
              <a:t>{click}</a:t>
            </a:r>
            <a:r>
              <a:rPr lang="en-US" i="0" baseline="0"/>
              <a:t> can levy taxes and receive grants.</a:t>
            </a:r>
          </a:p>
          <a:p>
            <a:endParaRPr lang="en-US" i="0" baseline="0"/>
          </a:p>
          <a:p>
            <a:r>
              <a:rPr lang="en-US" i="0" baseline="0"/>
              <a:t>While SWCDS </a:t>
            </a:r>
            <a:r>
              <a:rPr lang="en-US" i="1" baseline="0"/>
              <a:t>{click} </a:t>
            </a:r>
            <a:r>
              <a:rPr lang="en-US" i="0" baseline="0"/>
              <a:t>can also receive grants, they rely on county funds, allocated by county boards, to do their important job.  They have no authority to raise funds on their own. </a:t>
            </a:r>
          </a:p>
          <a:p>
            <a:endParaRPr lang="en-US" i="0" baseline="0"/>
          </a:p>
          <a:p>
            <a:endParaRPr lang="en-US" i="0" baseline="0"/>
          </a:p>
          <a:p>
            <a:endParaRPr lang="en-US" i="0" baseline="0"/>
          </a:p>
          <a:p>
            <a:endParaRPr lang="en-US" i="0" baseline="0"/>
          </a:p>
          <a:p>
            <a:endParaRPr lang="en-US" i="0" baseline="0"/>
          </a:p>
          <a:p>
            <a:r>
              <a:rPr lang="en-US" i="0" baseline="0"/>
              <a:t>____________________________________________________________________________________</a:t>
            </a:r>
          </a:p>
          <a:p>
            <a:r>
              <a:rPr lang="en-US" i="0" baseline="0"/>
              <a:t>Those local water issues get addressed in a number of ways through local powers and authorities.  Counties are responsible for regulations and land management, drainage, public health, transportation, and more issues that connect directly or indirectly to water management.  They can levy funds and get state grants to pay for these activities. Soil and Water Conservation Districts work with private landowners to get conservation projects on the ground – and since such a large part of Minnesota’s land base is privately owned, they play a key role.  However, they don’t have the ability to raise funds themselves.  Watershed Districts, where they have been established, can do a range of activities and have funding mechanisms. </a:t>
            </a:r>
          </a:p>
          <a:p>
            <a:endParaRPr lang="en-US" i="0" baseline="0"/>
          </a:p>
          <a:p>
            <a:endParaRPr lang="en-US" i="1"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One Watershed, One Plan IS a key element of a transformation in how we manage water in Minnesota.  It represents a lot that’s new. And our experience since the program started is that while change can be hard, it’s worth doing to get better results for our state’s precious water resources.  </a:t>
            </a:r>
          </a:p>
          <a:p>
            <a:pPr marL="0" indent="0">
              <a:buFont typeface="+mj-lt"/>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659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slide is animated.}</a:t>
            </a:r>
          </a:p>
          <a:p>
            <a:endParaRPr lang="en-US"/>
          </a:p>
          <a:p>
            <a:r>
              <a:rPr lang="en-US" i="1" baseline="0"/>
              <a:t>{click} </a:t>
            </a:r>
            <a:r>
              <a:rPr lang="en-US" i="0" baseline="0"/>
              <a:t>The main role of the policy committee is to represent the participating entities, which are the decision makers in the process. The policy committee may also host public hearings or other events on behalf of participating entities. </a:t>
            </a:r>
          </a:p>
          <a:p>
            <a:endParaRPr lang="en-US" i="1" baseline="0"/>
          </a:p>
          <a:p>
            <a:r>
              <a:rPr lang="en-US" i="1" baseline="0"/>
              <a:t>{click} </a:t>
            </a:r>
            <a:r>
              <a:rPr lang="en-US" i="0" baseline="0"/>
              <a:t>The advisory committee’s role is just as it sounds – to advise the policy committee about what should go into the plan. Members of the advisory committee bring scientific information and public values, both of which are crucial to the planning process. </a:t>
            </a:r>
          </a:p>
          <a:p>
            <a:endParaRPr lang="en-US" i="0" baseline="0"/>
          </a:p>
          <a:p>
            <a:r>
              <a:rPr lang="en-US" i="1" baseline="0"/>
              <a:t>{click} </a:t>
            </a:r>
            <a:r>
              <a:rPr lang="en-US" i="0" baseline="0"/>
              <a:t>While the program doesn’t require it, most planning efforts also establish a steering team, which is a subset of the advisory committee made up of local staff and the BWSR board conservationist and any consultants that may be hired to help manage the process or write the plan. </a:t>
            </a:r>
          </a:p>
          <a:p>
            <a:endParaRPr lang="en-US" i="0" baseline="0"/>
          </a:p>
          <a:p>
            <a:r>
              <a:rPr lang="en-US" i="1" baseline="0"/>
              <a:t>{click} </a:t>
            </a:r>
            <a:r>
              <a:rPr lang="en-US" i="0" baseline="0"/>
              <a:t>The steering team’s role is to handle the logistics – organizing meetings, determining agendas, taking notes, sending out materials for discussion, and generally keeping the process on track, on time, and on budget. </a:t>
            </a:r>
            <a:endParaRPr lang="en-US" i="1" baseline="0"/>
          </a:p>
          <a:p>
            <a:endParaRPr lang="en-US"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46D44-5B59-4ACE-9006-C2847BFD3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38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main elements that must be in each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F28A-F44D-4552-92A2-4FAD258C8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03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legacy fund backdrop:</a:t>
            </a:r>
          </a:p>
          <a:p>
            <a:endParaRPr lang="en-US" dirty="0"/>
          </a:p>
          <a:p>
            <a:r>
              <a:rPr lang="en-US" dirty="0"/>
              <a:t>1) Minnesota’s water quality (and other) problems far exceed the available resources to fix them.</a:t>
            </a:r>
          </a:p>
          <a:p>
            <a:r>
              <a:rPr lang="en-US" dirty="0"/>
              <a:t>2) Minnesotans expect to see measurable progress toward clean water (especially before 2034).</a:t>
            </a:r>
          </a:p>
          <a:p>
            <a:endParaRPr lang="en-US" dirty="0"/>
          </a:p>
          <a:p>
            <a:r>
              <a:rPr lang="en-US" dirty="0"/>
              <a:t>Building on success:</a:t>
            </a:r>
          </a:p>
          <a:p>
            <a:endParaRPr lang="en-US" dirty="0"/>
          </a:p>
          <a:p>
            <a:r>
              <a:rPr lang="en-US" dirty="0"/>
              <a:t>The targeted watershed program was the original place we tested this.  Large grants for projects focused on relatively smaller (HUC-10 and HUC-12) watersheds.</a:t>
            </a:r>
          </a:p>
          <a:p>
            <a:endParaRPr lang="en-US" dirty="0"/>
          </a:p>
          <a:p>
            <a:pPr defTabSz="948507">
              <a:defRPr/>
            </a:pPr>
            <a:r>
              <a:rPr lang="en-US" dirty="0"/>
              <a:t>Our theory:</a:t>
            </a:r>
          </a:p>
          <a:p>
            <a:pPr defTabSz="948507">
              <a:defRPr/>
            </a:pPr>
            <a:r>
              <a:rPr lang="en-US" dirty="0"/>
              <a:t>Concentrating implementation efforts in smaller scale (HUC-10 and HUC-12) watersheds is the best way to get tangible clean water results in a reasonable time frame with limited dollars.</a:t>
            </a:r>
          </a:p>
          <a:p>
            <a:endParaRPr lang="en-US" dirty="0"/>
          </a:p>
        </p:txBody>
      </p:sp>
      <p:sp>
        <p:nvSpPr>
          <p:cNvPr id="4" name="Slide Number Placeholder 3"/>
          <p:cNvSpPr>
            <a:spLocks noGrp="1"/>
          </p:cNvSpPr>
          <p:nvPr>
            <p:ph type="sldNum" sz="quarter" idx="5"/>
          </p:nvPr>
        </p:nvSpPr>
        <p:spPr/>
        <p:txBody>
          <a:bodyPr/>
          <a:lstStyle/>
          <a:p>
            <a:fld id="{279AF28A-F44D-4552-92A2-4FAD258C85FE}" type="slidenum">
              <a:rPr lang="en-US" smtClean="0"/>
              <a:t>10</a:t>
            </a:fld>
            <a:endParaRPr lang="en-US"/>
          </a:p>
        </p:txBody>
      </p:sp>
    </p:spTree>
    <p:extLst>
      <p:ext uri="{BB962C8B-B14F-4D97-AF65-F5344CB8AC3E}">
        <p14:creationId xmlns:p14="http://schemas.microsoft.com/office/powerpoint/2010/main" val="2259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F41B39-3221-4806-BC52-7ACF0237690B}" type="datetime1">
              <a:rPr lang="en-US">
                <a:solidFill>
                  <a:srgbClr val="FFFF3B">
                    <a:tint val="75000"/>
                  </a:srgbClr>
                </a:solidFill>
              </a:rPr>
              <a:pPr>
                <a:defRPr/>
              </a:pPr>
              <a:t>9/21/2023</a:t>
            </a:fld>
            <a:endParaRPr lang="en-US">
              <a:solidFill>
                <a:srgbClr val="FFFF3B">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3B">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E06097C-143A-4D32-A501-32774B9AF74F}" type="slidenum">
              <a:rPr lang="en-US">
                <a:solidFill>
                  <a:srgbClr val="FFFF3B">
                    <a:tint val="75000"/>
                  </a:srgbClr>
                </a:solidFill>
              </a:rPr>
              <a:pPr>
                <a:defRPr/>
              </a:pPr>
              <a:t>‹#›</a:t>
            </a:fld>
            <a:endParaRPr lang="en-US">
              <a:solidFill>
                <a:srgbClr val="FFFF3B">
                  <a:tint val="75000"/>
                </a:srgbClr>
              </a:solidFill>
            </a:endParaRPr>
          </a:p>
        </p:txBody>
      </p:sp>
    </p:spTree>
    <p:extLst>
      <p:ext uri="{BB962C8B-B14F-4D97-AF65-F5344CB8AC3E}">
        <p14:creationId xmlns:p14="http://schemas.microsoft.com/office/powerpoint/2010/main" val="337164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141424"/>
            <a:ext cx="9144000" cy="899417"/>
          </a:xfrm>
          <a:solidFill>
            <a:schemeClr val="accent1"/>
          </a:solidFill>
        </p:spPr>
        <p:txBody>
          <a:bodyPr anchor="ctr">
            <a:normAutofit/>
          </a:bodyPr>
          <a:lstStyle>
            <a:lvl1pPr algn="ctr">
              <a:defRPr sz="2700">
                <a:solidFill>
                  <a:schemeClr val="bg1"/>
                </a:solidFill>
              </a:defRPr>
            </a:lvl1pPr>
          </a:lstStyle>
          <a:p>
            <a:r>
              <a:rPr lang="en-US"/>
              <a:t>Click to edit section title</a:t>
            </a:r>
          </a:p>
        </p:txBody>
      </p:sp>
      <p:sp>
        <p:nvSpPr>
          <p:cNvPr id="3" name="Rectangle 2"/>
          <p:cNvSpPr/>
          <p:nvPr/>
        </p:nvSpPr>
        <p:spPr bwMode="auto">
          <a:xfrm>
            <a:off x="0" y="4040840"/>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4233663"/>
            <a:ext cx="4940300" cy="330728"/>
          </a:xfrm>
        </p:spPr>
        <p:txBody>
          <a:bodyPr>
            <a:normAutofit/>
          </a:bodyPr>
          <a:lstStyle>
            <a:lvl1pPr marL="0" indent="0" algn="ctr">
              <a:buNone/>
              <a:defRPr sz="1350" baseline="0"/>
            </a:lvl1pPr>
          </a:lstStyle>
          <a:p>
            <a:r>
              <a:rPr lang="en-US" sz="1350" err="1"/>
              <a:t>Firstname</a:t>
            </a:r>
            <a:r>
              <a:rPr lang="en-US" sz="1350"/>
              <a:t> </a:t>
            </a:r>
            <a:r>
              <a:rPr lang="en-US" sz="1350" err="1"/>
              <a:t>Lastname</a:t>
            </a:r>
            <a:r>
              <a:rPr lang="en-US" sz="1350"/>
              <a:t> | Job Title</a:t>
            </a:r>
          </a:p>
        </p:txBody>
      </p:sp>
      <p:sp>
        <p:nvSpPr>
          <p:cNvPr id="11" name="Picture Placeholder 2"/>
          <p:cNvSpPr>
            <a:spLocks noGrp="1"/>
          </p:cNvSpPr>
          <p:nvPr>
            <p:ph type="pic" sz="quarter" idx="13" hasCustomPrompt="1"/>
          </p:nvPr>
        </p:nvSpPr>
        <p:spPr bwMode="gray">
          <a:xfrm>
            <a:off x="0" y="1341835"/>
            <a:ext cx="9144000" cy="1724025"/>
          </a:xfrm>
        </p:spPr>
        <p:txBody>
          <a:bodyPr/>
          <a:lstStyle/>
          <a:p>
            <a:r>
              <a:rPr lang="en-US"/>
              <a:t>Click Icon to add picture</a:t>
            </a:r>
          </a:p>
        </p:txBody>
      </p:sp>
      <p:sp>
        <p:nvSpPr>
          <p:cNvPr id="18" name="Date Placeholder 17"/>
          <p:cNvSpPr>
            <a:spLocks noGrp="1"/>
          </p:cNvSpPr>
          <p:nvPr>
            <p:ph type="dt" sz="half" idx="15"/>
          </p:nvPr>
        </p:nvSpPr>
        <p:spPr bwMode="black"/>
        <p:txBody>
          <a:bodyPr/>
          <a:lstStyle/>
          <a:p>
            <a:fld id="{03CEC41E-48BD-4881-B6FF-D82EEBBCD904}" type="datetimeFigureOut">
              <a:rPr lang="en-US" smtClean="0"/>
              <a:pPr/>
              <a:t>9/21/2023</a:t>
            </a:fld>
            <a:endParaRPr lang="en-US"/>
          </a:p>
        </p:txBody>
      </p:sp>
      <p:sp>
        <p:nvSpPr>
          <p:cNvPr id="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3" name="Picture 12" descr="Board of Water and Soild Resources Logo&#10;" title="BWSR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6299502" y="363309"/>
            <a:ext cx="2425747" cy="661567"/>
          </a:xfrm>
          <a:prstGeom prst="rect">
            <a:avLst/>
          </a:prstGeom>
        </p:spPr>
      </p:pic>
    </p:spTree>
    <p:extLst>
      <p:ext uri="{BB962C8B-B14F-4D97-AF65-F5344CB8AC3E}">
        <p14:creationId xmlns:p14="http://schemas.microsoft.com/office/powerpoint/2010/main" val="1689788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628650" y="1042264"/>
            <a:ext cx="7886700" cy="1005742"/>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628650" y="2194275"/>
            <a:ext cx="7886700" cy="2005076"/>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9/21/2023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23150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042264"/>
            <a:ext cx="9144000" cy="1005742"/>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628650" y="2194275"/>
            <a:ext cx="7886700" cy="2005076"/>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9/21/2023</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38598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9144000" cy="51435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628650" y="1042264"/>
            <a:ext cx="7886700" cy="1005742"/>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628650" y="2194275"/>
            <a:ext cx="7886700" cy="2005076"/>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9/21/2023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08912259"/>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9144000" cy="51435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4068104" y="468352"/>
            <a:ext cx="3898746" cy="380433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754099" y="0"/>
            <a:ext cx="2989660" cy="3814763"/>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Tree>
    <p:extLst>
      <p:ext uri="{BB962C8B-B14F-4D97-AF65-F5344CB8AC3E}">
        <p14:creationId xmlns:p14="http://schemas.microsoft.com/office/powerpoint/2010/main" val="4122096468"/>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68104" y="468352"/>
            <a:ext cx="3898746" cy="380433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754099" y="0"/>
            <a:ext cx="2989660" cy="3814763"/>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9/21/2023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749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628650" y="1659550"/>
            <a:ext cx="7886700" cy="1104122"/>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628650" y="2763673"/>
            <a:ext cx="7886700" cy="18882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9/21/2023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Board of Water and Soild Resources Logo" title="BWS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6205476" y="292713"/>
            <a:ext cx="2425747" cy="661567"/>
          </a:xfrm>
          <a:prstGeom prst="rect">
            <a:avLst/>
          </a:prstGeom>
        </p:spPr>
      </p:pic>
    </p:spTree>
    <p:extLst>
      <p:ext uri="{BB962C8B-B14F-4D97-AF65-F5344CB8AC3E}">
        <p14:creationId xmlns:p14="http://schemas.microsoft.com/office/powerpoint/2010/main" val="28762934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238535"/>
            <a:ext cx="9144000" cy="1299950"/>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628650" y="2640842"/>
            <a:ext cx="7886700" cy="2011031"/>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9/21/2023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Board of Water and Soild Resources Logo" title="BWS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6299502" y="292713"/>
            <a:ext cx="2425747" cy="661567"/>
          </a:xfrm>
          <a:prstGeom prst="rect">
            <a:avLst/>
          </a:prstGeom>
        </p:spPr>
      </p:pic>
    </p:spTree>
    <p:extLst>
      <p:ext uri="{BB962C8B-B14F-4D97-AF65-F5344CB8AC3E}">
        <p14:creationId xmlns:p14="http://schemas.microsoft.com/office/powerpoint/2010/main" val="287467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8963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6286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46291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9"/>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103410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3" name="Content Placeholder 2"/>
          <p:cNvSpPr>
            <a:spLocks noGrp="1"/>
          </p:cNvSpPr>
          <p:nvPr>
            <p:ph idx="1"/>
          </p:nvPr>
        </p:nvSpPr>
        <p:spPr bwMode="auto">
          <a:xfrm>
            <a:off x="628650" y="1001461"/>
            <a:ext cx="7886700" cy="363126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6756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6286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46291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614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9144000" cy="91439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914398"/>
            <a:ext cx="9144000" cy="4229102"/>
          </a:xfrm>
        </p:spPr>
        <p:txBody>
          <a:bodyPr/>
          <a:lstStyle/>
          <a:p>
            <a:r>
              <a:rPr lang="en-US"/>
              <a:t>Click Icon to add picture</a:t>
            </a:r>
          </a:p>
        </p:txBody>
      </p:sp>
      <p:sp>
        <p:nvSpPr>
          <p:cNvPr id="10" name="Content Placeholder 2"/>
          <p:cNvSpPr>
            <a:spLocks noGrp="1"/>
          </p:cNvSpPr>
          <p:nvPr>
            <p:ph idx="1"/>
          </p:nvPr>
        </p:nvSpPr>
        <p:spPr bwMode="auto">
          <a:xfrm>
            <a:off x="0" y="1956931"/>
            <a:ext cx="4262718" cy="2144036"/>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482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628650" y="114300"/>
            <a:ext cx="7886700" cy="685800"/>
          </a:xfrm>
        </p:spPr>
        <p:txBody>
          <a:bodyPr>
            <a:normAutofit/>
          </a:bodyPr>
          <a:lstStyle>
            <a:lvl1pPr algn="r">
              <a:defRPr sz="27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914398"/>
            <a:ext cx="9144000" cy="4229102"/>
          </a:xfrm>
        </p:spPr>
        <p:txBody>
          <a:bodyPr/>
          <a:lstStyle>
            <a:lvl1pPr>
              <a:defRPr baseline="0"/>
            </a:lvl1pPr>
          </a:lstStyle>
          <a:p>
            <a:r>
              <a:rPr lang="en-US"/>
              <a:t>Click Icon to add picture</a:t>
            </a:r>
          </a:p>
        </p:txBody>
      </p:sp>
      <p:sp>
        <p:nvSpPr>
          <p:cNvPr id="10" name="Content Placeholder 2"/>
          <p:cNvSpPr>
            <a:spLocks noGrp="1"/>
          </p:cNvSpPr>
          <p:nvPr>
            <p:ph idx="1"/>
          </p:nvPr>
        </p:nvSpPr>
        <p:spPr bwMode="auto">
          <a:xfrm>
            <a:off x="0" y="1956931"/>
            <a:ext cx="4262718" cy="2144036"/>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36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628650" y="1024759"/>
            <a:ext cx="7886700" cy="35912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628650" y="4767263"/>
            <a:ext cx="1018943" cy="273844"/>
          </a:xfrm>
        </p:spPr>
        <p:txBody>
          <a:body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9" name="Slide Number Placeholder 6"/>
          <p:cNvSpPr>
            <a:spLocks noGrp="1"/>
          </p:cNvSpPr>
          <p:nvPr>
            <p:ph type="sldNum" sz="quarter" idx="12"/>
          </p:nvPr>
        </p:nvSpPr>
        <p:spPr bwMode="black">
          <a:xfrm>
            <a:off x="7418349" y="4767263"/>
            <a:ext cx="1097001" cy="273844"/>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96608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628650" y="1024759"/>
            <a:ext cx="7886700"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89847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628650" y="1024759"/>
            <a:ext cx="7886700"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0791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42951"/>
            <a:ext cx="7772400" cy="857250"/>
          </a:xfrm>
        </p:spPr>
        <p:txBody>
          <a:bodyPr>
            <a:normAutofit/>
          </a:bodyPr>
          <a:lstStyle>
            <a:lvl1pPr algn="r">
              <a:defRPr sz="4800" b="1" cap="none" spc="0">
                <a:ln w="12700">
                  <a:noFill/>
                  <a:prstDash val="solid"/>
                </a:ln>
                <a:solidFill>
                  <a:schemeClr val="bg2"/>
                </a:solidFill>
                <a:effectLst/>
              </a:defRPr>
            </a:lvl1pPr>
          </a:lstStyle>
          <a:p>
            <a:r>
              <a:rPr lang="en-US"/>
              <a:t>Click to edit Master title style</a:t>
            </a:r>
          </a:p>
        </p:txBody>
      </p:sp>
      <p:sp>
        <p:nvSpPr>
          <p:cNvPr id="3" name="Subtitle 2"/>
          <p:cNvSpPr>
            <a:spLocks noGrp="1"/>
          </p:cNvSpPr>
          <p:nvPr>
            <p:ph type="subTitle" idx="1"/>
          </p:nvPr>
        </p:nvSpPr>
        <p:spPr>
          <a:xfrm>
            <a:off x="990600" y="1600200"/>
            <a:ext cx="7772400" cy="742950"/>
          </a:xfrm>
        </p:spPr>
        <p:txBody>
          <a:bodyPr>
            <a:normAutofit/>
          </a:bodyPr>
          <a:lstStyle>
            <a:lvl1pPr marL="0" indent="0" algn="r">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5212557"/>
            <a:ext cx="2133600" cy="273844"/>
          </a:xfrm>
        </p:spPr>
        <p:txBody>
          <a:bodyPr/>
          <a:lstStyle/>
          <a:p>
            <a:fld id="{3ADB9D08-0E6C-4346-A87C-ABDA2D1B9032}" type="datetime1">
              <a:rPr lang="en-US" smtClean="0">
                <a:solidFill>
                  <a:srgbClr val="FFFF3B">
                    <a:tint val="75000"/>
                  </a:srgbClr>
                </a:solidFill>
              </a:rPr>
              <a:pPr/>
              <a:t>9/21/2023</a:t>
            </a:fld>
            <a:endParaRPr lang="en-US">
              <a:solidFill>
                <a:srgbClr val="FFFF3B">
                  <a:tint val="75000"/>
                </a:srgbClr>
              </a:solidFill>
            </a:endParaRPr>
          </a:p>
        </p:txBody>
      </p:sp>
      <p:sp>
        <p:nvSpPr>
          <p:cNvPr id="5" name="Footer Placeholder 4"/>
          <p:cNvSpPr>
            <a:spLocks noGrp="1"/>
          </p:cNvSpPr>
          <p:nvPr>
            <p:ph type="ftr" sz="quarter" idx="11"/>
          </p:nvPr>
        </p:nvSpPr>
        <p:spPr>
          <a:xfrm>
            <a:off x="3124200" y="5212557"/>
            <a:ext cx="2895600" cy="273844"/>
          </a:xfrm>
        </p:spPr>
        <p:txBody>
          <a:bodyPr/>
          <a:lstStyle/>
          <a:p>
            <a:endParaRPr lang="en-US">
              <a:solidFill>
                <a:srgbClr val="FFFF3B">
                  <a:tint val="75000"/>
                </a:srgbClr>
              </a:solidFill>
            </a:endParaRPr>
          </a:p>
        </p:txBody>
      </p:sp>
      <p:sp>
        <p:nvSpPr>
          <p:cNvPr id="6" name="Slide Number Placeholder 5"/>
          <p:cNvSpPr>
            <a:spLocks noGrp="1"/>
          </p:cNvSpPr>
          <p:nvPr>
            <p:ph type="sldNum" sz="quarter" idx="12"/>
          </p:nvPr>
        </p:nvSpPr>
        <p:spPr>
          <a:xfrm>
            <a:off x="6629400" y="4869657"/>
            <a:ext cx="2133600" cy="273844"/>
          </a:xfrm>
        </p:spPr>
        <p:txBody>
          <a:bodyPr/>
          <a:lstStyle/>
          <a:p>
            <a:fld id="{A9A009C8-80BB-4AD6-B629-51587A7130C1}" type="slidenum">
              <a:rPr lang="en-US" smtClean="0">
                <a:solidFill>
                  <a:srgbClr val="FFFF3B">
                    <a:tint val="75000"/>
                  </a:srgbClr>
                </a:solidFill>
              </a:rPr>
              <a:pPr/>
              <a:t>‹#›</a:t>
            </a:fld>
            <a:endParaRPr lang="en-US">
              <a:solidFill>
                <a:srgbClr val="FFFF3B">
                  <a:tint val="75000"/>
                </a:srgbClr>
              </a:solidFill>
            </a:endParaRPr>
          </a:p>
        </p:txBody>
      </p:sp>
    </p:spTree>
    <p:extLst>
      <p:ext uri="{BB962C8B-B14F-4D97-AF65-F5344CB8AC3E}">
        <p14:creationId xmlns:p14="http://schemas.microsoft.com/office/powerpoint/2010/main" val="776075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628650" y="1024759"/>
            <a:ext cx="7886700" cy="35912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fld id="{03CEC41E-48BD-4881-B6FF-D82EEBBCD904}" type="datetimeFigureOut">
              <a:rPr lang="en-US" smtClean="0"/>
              <a:pPr/>
              <a:t>9/21/2023</a:t>
            </a:fld>
            <a:endParaRPr lang="en-US"/>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10" name="Slide Number Placeholder 5"/>
          <p:cNvSpPr>
            <a:spLocks noGrp="1"/>
          </p:cNvSpPr>
          <p:nvPr>
            <p:ph type="sldNum" sz="quarter" idx="4"/>
          </p:nvPr>
        </p:nvSpPr>
        <p:spPr bwMode="black">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0138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a:t>Click to edit title</a:t>
            </a:r>
          </a:p>
        </p:txBody>
      </p:sp>
      <p:sp>
        <p:nvSpPr>
          <p:cNvPr id="11" name="Content Placeholder 4"/>
          <p:cNvSpPr>
            <a:spLocks noGrp="1"/>
          </p:cNvSpPr>
          <p:nvPr>
            <p:ph sz="quarter" idx="10"/>
          </p:nvPr>
        </p:nvSpPr>
        <p:spPr bwMode="white">
          <a:xfrm>
            <a:off x="628650" y="1024759"/>
            <a:ext cx="4676215"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bwMode="gray">
          <a:xfrm>
            <a:off x="5740174" y="1023619"/>
            <a:ext cx="3403826" cy="3403826"/>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8089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a:t>Click to edit title</a:t>
            </a:r>
          </a:p>
        </p:txBody>
      </p:sp>
      <p:sp>
        <p:nvSpPr>
          <p:cNvPr id="10" name="Content Placeholder 4"/>
          <p:cNvSpPr>
            <a:spLocks noGrp="1"/>
          </p:cNvSpPr>
          <p:nvPr>
            <p:ph sz="quarter" idx="10"/>
          </p:nvPr>
        </p:nvSpPr>
        <p:spPr bwMode="white">
          <a:xfrm>
            <a:off x="628650" y="1024759"/>
            <a:ext cx="4676215"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bwMode="gray">
          <a:xfrm>
            <a:off x="5740174" y="1023619"/>
            <a:ext cx="3403826" cy="3403826"/>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06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a:t>Click to edit title</a:t>
            </a:r>
          </a:p>
        </p:txBody>
      </p:sp>
      <p:sp>
        <p:nvSpPr>
          <p:cNvPr id="7" name="Content Placeholder 4"/>
          <p:cNvSpPr>
            <a:spLocks noGrp="1"/>
          </p:cNvSpPr>
          <p:nvPr>
            <p:ph sz="quarter" idx="10"/>
          </p:nvPr>
        </p:nvSpPr>
        <p:spPr bwMode="black">
          <a:xfrm>
            <a:off x="628650" y="1024759"/>
            <a:ext cx="4676215" cy="359129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bwMode="gray">
          <a:xfrm>
            <a:off x="5740174" y="1023619"/>
            <a:ext cx="3403826" cy="3403826"/>
          </a:xfrm>
        </p:spPr>
        <p:txBody>
          <a:bodyPr/>
          <a:lstStyle>
            <a:lvl1pPr>
              <a:buClr>
                <a:schemeClr val="tx1"/>
              </a:buClr>
              <a:defRPr>
                <a:solidFill>
                  <a:schemeClr val="tx1"/>
                </a:solidFill>
              </a:defRPr>
            </a:lvl1pPr>
          </a:lstStyle>
          <a:p>
            <a:r>
              <a:rPr lang="en-US"/>
              <a:t>Click icon to add picture</a:t>
            </a:r>
          </a:p>
        </p:txBody>
      </p:sp>
      <p:sp>
        <p:nvSpPr>
          <p:cNvPr id="9" name="Date Placeholder 3"/>
          <p:cNvSpPr>
            <a:spLocks noGrp="1"/>
          </p:cNvSpPr>
          <p:nvPr>
            <p:ph type="dt" sz="half" idx="2"/>
          </p:nvPr>
        </p:nvSpPr>
        <p:spPr bwMode="black">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fld id="{03CEC41E-48BD-4881-B6FF-D82EEBBCD904}" type="datetimeFigureOut">
              <a:rPr lang="en-US" smtClean="0"/>
              <a:pPr/>
              <a:t>9/21/2023</a:t>
            </a:fld>
            <a:endParaRPr lang="en-US"/>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10" name="Slide Number Placeholder 5"/>
          <p:cNvSpPr>
            <a:spLocks noGrp="1"/>
          </p:cNvSpPr>
          <p:nvPr>
            <p:ph type="sldNum" sz="quarter" idx="4"/>
          </p:nvPr>
        </p:nvSpPr>
        <p:spPr bwMode="black">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3978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912017"/>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17" name="Rectangle 16"/>
          <p:cNvSpPr/>
          <p:nvPr/>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bwMode="gray">
          <a:xfrm>
            <a:off x="604749" y="1486424"/>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7" name="Text Placeholder 3"/>
          <p:cNvSpPr>
            <a:spLocks noGrp="1"/>
          </p:cNvSpPr>
          <p:nvPr>
            <p:ph type="body" sz="quarter" idx="15" hasCustomPrompt="1"/>
          </p:nvPr>
        </p:nvSpPr>
        <p:spPr bwMode="black">
          <a:xfrm>
            <a:off x="436290"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2734632"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11" name="Text Placeholder 3"/>
          <p:cNvSpPr>
            <a:spLocks noGrp="1"/>
          </p:cNvSpPr>
          <p:nvPr>
            <p:ph type="body" sz="quarter" idx="17" hasCustomPrompt="1"/>
          </p:nvPr>
        </p:nvSpPr>
        <p:spPr bwMode="black">
          <a:xfrm>
            <a:off x="2566173"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4864515"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13" name="Text Placeholder 3"/>
          <p:cNvSpPr>
            <a:spLocks noGrp="1"/>
          </p:cNvSpPr>
          <p:nvPr>
            <p:ph type="body" sz="quarter" idx="19" hasCustomPrompt="1"/>
          </p:nvPr>
        </p:nvSpPr>
        <p:spPr bwMode="black">
          <a:xfrm>
            <a:off x="4696056"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bwMode="gray">
          <a:xfrm>
            <a:off x="6994398"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15" name="Text Placeholder 3"/>
          <p:cNvSpPr>
            <a:spLocks noGrp="1"/>
          </p:cNvSpPr>
          <p:nvPr>
            <p:ph type="body" sz="quarter" idx="21" hasCustomPrompt="1"/>
          </p:nvPr>
        </p:nvSpPr>
        <p:spPr bwMode="black">
          <a:xfrm>
            <a:off x="6825939" y="325587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45943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912017"/>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17" name="Rectangle 16"/>
          <p:cNvSpPr/>
          <p:nvPr/>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bwMode="gray">
          <a:xfrm>
            <a:off x="1179610" y="1473294"/>
            <a:ext cx="1749143" cy="1749143"/>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7" name="Text Placeholder 3"/>
          <p:cNvSpPr>
            <a:spLocks noGrp="1"/>
          </p:cNvSpPr>
          <p:nvPr>
            <p:ph type="body" sz="quarter" idx="15" hasCustomPrompt="1"/>
          </p:nvPr>
        </p:nvSpPr>
        <p:spPr bwMode="black">
          <a:xfrm>
            <a:off x="1101919"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3618406" y="1473294"/>
            <a:ext cx="1738398" cy="1738398"/>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11" name="Text Placeholder 3"/>
          <p:cNvSpPr>
            <a:spLocks noGrp="1"/>
          </p:cNvSpPr>
          <p:nvPr>
            <p:ph type="body" sz="quarter" idx="17" hasCustomPrompt="1"/>
          </p:nvPr>
        </p:nvSpPr>
        <p:spPr bwMode="black">
          <a:xfrm>
            <a:off x="3534177"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6050663" y="1473294"/>
            <a:ext cx="1738398" cy="1738398"/>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13" name="Text Placeholder 3"/>
          <p:cNvSpPr>
            <a:spLocks noGrp="1"/>
          </p:cNvSpPr>
          <p:nvPr>
            <p:ph type="body" sz="quarter" idx="19" hasCustomPrompt="1"/>
          </p:nvPr>
        </p:nvSpPr>
        <p:spPr bwMode="black">
          <a:xfrm>
            <a:off x="5966434"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65786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604749" y="1486424"/>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7" name="Text Placeholder 3"/>
          <p:cNvSpPr>
            <a:spLocks noGrp="1"/>
          </p:cNvSpPr>
          <p:nvPr>
            <p:ph type="body" sz="quarter" idx="15" hasCustomPrompt="1"/>
          </p:nvPr>
        </p:nvSpPr>
        <p:spPr bwMode="black">
          <a:xfrm>
            <a:off x="436290" y="3258860"/>
            <a:ext cx="1906858" cy="1217890"/>
          </a:xfrm>
        </p:spPr>
        <p:txBody>
          <a:bodyPr>
            <a:normAutofit/>
          </a:bodyPr>
          <a:lstStyle>
            <a:lvl1pPr marL="0" indent="0" algn="ctr">
              <a:lnSpc>
                <a:spcPct val="100000"/>
              </a:lnSpc>
              <a:spcBef>
                <a:spcPts val="0"/>
              </a:spcBef>
              <a:buNone/>
              <a:defRPr sz="135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bwMode="gray">
          <a:xfrm>
            <a:off x="2734632"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1" name="Text Placeholder 3"/>
          <p:cNvSpPr>
            <a:spLocks noGrp="1"/>
          </p:cNvSpPr>
          <p:nvPr>
            <p:ph type="body" sz="quarter" idx="17" hasCustomPrompt="1"/>
          </p:nvPr>
        </p:nvSpPr>
        <p:spPr bwMode="black">
          <a:xfrm>
            <a:off x="2566173" y="3258860"/>
            <a:ext cx="1906858" cy="1217889"/>
          </a:xfrm>
        </p:spPr>
        <p:txBody>
          <a:bodyPr>
            <a:normAutofit/>
          </a:bodyPr>
          <a:lstStyle>
            <a:lvl1pPr marL="0" indent="0" algn="ctr">
              <a:lnSpc>
                <a:spcPct val="100000"/>
              </a:lnSpc>
              <a:spcBef>
                <a:spcPts val="0"/>
              </a:spcBef>
              <a:buNone/>
              <a:defRPr sz="135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bwMode="gray">
          <a:xfrm>
            <a:off x="4864515"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3" name="Text Placeholder 3"/>
          <p:cNvSpPr>
            <a:spLocks noGrp="1"/>
          </p:cNvSpPr>
          <p:nvPr>
            <p:ph type="body" sz="quarter" idx="19" hasCustomPrompt="1"/>
          </p:nvPr>
        </p:nvSpPr>
        <p:spPr bwMode="black">
          <a:xfrm>
            <a:off x="4696056" y="3258860"/>
            <a:ext cx="1906858" cy="1217889"/>
          </a:xfrm>
        </p:spPr>
        <p:txBody>
          <a:bodyPr>
            <a:normAutofit/>
          </a:bodyPr>
          <a:lstStyle>
            <a:lvl1pPr marL="0" indent="0" algn="ctr">
              <a:lnSpc>
                <a:spcPct val="100000"/>
              </a:lnSpc>
              <a:spcBef>
                <a:spcPts val="0"/>
              </a:spcBef>
              <a:buNone/>
              <a:defRPr sz="135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bwMode="gray">
          <a:xfrm>
            <a:off x="6994398"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5" name="Text Placeholder 3"/>
          <p:cNvSpPr>
            <a:spLocks noGrp="1"/>
          </p:cNvSpPr>
          <p:nvPr>
            <p:ph type="body" sz="quarter" idx="21" hasCustomPrompt="1"/>
          </p:nvPr>
        </p:nvSpPr>
        <p:spPr bwMode="black">
          <a:xfrm>
            <a:off x="6825939" y="3255871"/>
            <a:ext cx="1906858" cy="1220879"/>
          </a:xfrm>
        </p:spPr>
        <p:txBody>
          <a:bodyPr>
            <a:normAutofit/>
          </a:bodyPr>
          <a:lstStyle>
            <a:lvl1pPr marL="0" indent="0" algn="ctr">
              <a:lnSpc>
                <a:spcPct val="100000"/>
              </a:lnSpc>
              <a:spcBef>
                <a:spcPts val="0"/>
              </a:spcBef>
              <a:buNone/>
              <a:defRPr sz="1350" b="0">
                <a:solidFill>
                  <a:schemeClr val="tx2"/>
                </a:solidFill>
              </a:defRPr>
            </a:lvl1pPr>
          </a:lstStyle>
          <a:p>
            <a:pPr lvl="0"/>
            <a:r>
              <a:rPr lang="en-US"/>
              <a:t>Click to edit text</a:t>
            </a:r>
          </a:p>
        </p:txBody>
      </p:sp>
      <p:sp>
        <p:nvSpPr>
          <p:cNvPr id="19" name="Rectangle 18"/>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69705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0"/>
            <a:ext cx="9144000" cy="912017"/>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17" name="Rectangle 16"/>
          <p:cNvSpPr/>
          <p:nvPr/>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bwMode="gray">
          <a:xfrm>
            <a:off x="604749" y="1256079"/>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24" name="Text Placeholder 3"/>
          <p:cNvSpPr>
            <a:spLocks noGrp="1"/>
          </p:cNvSpPr>
          <p:nvPr>
            <p:ph type="body" sz="quarter" idx="16"/>
          </p:nvPr>
        </p:nvSpPr>
        <p:spPr bwMode="black">
          <a:xfrm>
            <a:off x="2157413" y="1256079"/>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604749" y="2954521"/>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4" name="Text Placeholder 3"/>
          <p:cNvSpPr>
            <a:spLocks noGrp="1"/>
          </p:cNvSpPr>
          <p:nvPr>
            <p:ph type="body" sz="quarter" idx="15"/>
          </p:nvPr>
        </p:nvSpPr>
        <p:spPr bwMode="black">
          <a:xfrm>
            <a:off x="2157413" y="2954521"/>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4649854" y="1256079"/>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26" name="Text Placeholder 3"/>
          <p:cNvSpPr>
            <a:spLocks noGrp="1"/>
          </p:cNvSpPr>
          <p:nvPr>
            <p:ph type="body" sz="quarter" idx="18"/>
          </p:nvPr>
        </p:nvSpPr>
        <p:spPr bwMode="black">
          <a:xfrm>
            <a:off x="6202517" y="1256079"/>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4649854" y="2954521"/>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28" name="Text Placeholder 3"/>
          <p:cNvSpPr>
            <a:spLocks noGrp="1"/>
          </p:cNvSpPr>
          <p:nvPr>
            <p:ph type="body" sz="quarter" idx="20"/>
          </p:nvPr>
        </p:nvSpPr>
        <p:spPr bwMode="black">
          <a:xfrm>
            <a:off x="6202517" y="2954520"/>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2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41074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bwMode="gray">
          <a:xfrm>
            <a:off x="604749" y="1256079"/>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5" name="Text Placeholder 3"/>
          <p:cNvSpPr>
            <a:spLocks noGrp="1"/>
          </p:cNvSpPr>
          <p:nvPr>
            <p:ph type="body" sz="quarter" idx="16"/>
          </p:nvPr>
        </p:nvSpPr>
        <p:spPr bwMode="black">
          <a:xfrm>
            <a:off x="2157413" y="1256079"/>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604749" y="2954521"/>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4" name="Text Placeholder 3"/>
          <p:cNvSpPr>
            <a:spLocks noGrp="1"/>
          </p:cNvSpPr>
          <p:nvPr>
            <p:ph type="body" sz="quarter" idx="15"/>
          </p:nvPr>
        </p:nvSpPr>
        <p:spPr bwMode="black">
          <a:xfrm>
            <a:off x="2157413" y="2954521"/>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4649854" y="1256079"/>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7" name="Text Placeholder 3"/>
          <p:cNvSpPr>
            <a:spLocks noGrp="1"/>
          </p:cNvSpPr>
          <p:nvPr>
            <p:ph type="body" sz="quarter" idx="18"/>
          </p:nvPr>
        </p:nvSpPr>
        <p:spPr bwMode="black">
          <a:xfrm>
            <a:off x="6202517" y="1256079"/>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4649854" y="2954521"/>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9" name="Text Placeholder 3"/>
          <p:cNvSpPr>
            <a:spLocks noGrp="1"/>
          </p:cNvSpPr>
          <p:nvPr>
            <p:ph type="body" sz="quarter" idx="20"/>
          </p:nvPr>
        </p:nvSpPr>
        <p:spPr bwMode="black">
          <a:xfrm>
            <a:off x="6202517" y="2954520"/>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8" name="Rectangle 7"/>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36613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15319"/>
            <a:ext cx="9144000" cy="927336"/>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17" name="Rectangle 16"/>
          <p:cNvSpPr/>
          <p:nvPr/>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bwMode="gray">
          <a:xfrm>
            <a:off x="604749" y="1928797"/>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24" name="Text Placeholder 3"/>
          <p:cNvSpPr>
            <a:spLocks noGrp="1"/>
          </p:cNvSpPr>
          <p:nvPr>
            <p:ph type="body" sz="quarter" idx="16"/>
          </p:nvPr>
        </p:nvSpPr>
        <p:spPr bwMode="black">
          <a:xfrm>
            <a:off x="2157413" y="1928798"/>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4649854" y="1928797"/>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a:t>Click Icon to add picture</a:t>
            </a:r>
          </a:p>
        </p:txBody>
      </p:sp>
      <p:sp>
        <p:nvSpPr>
          <p:cNvPr id="26" name="Text Placeholder 3"/>
          <p:cNvSpPr>
            <a:spLocks noGrp="1"/>
          </p:cNvSpPr>
          <p:nvPr>
            <p:ph type="body" sz="quarter" idx="18"/>
          </p:nvPr>
        </p:nvSpPr>
        <p:spPr bwMode="black">
          <a:xfrm>
            <a:off x="6202517" y="1928798"/>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561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8E056-7786-4A94-9435-B14EE7846974}" type="datetimeFigureOut">
              <a:rPr lang="en-US" smtClean="0">
                <a:solidFill>
                  <a:srgbClr val="FFFF3B">
                    <a:tint val="75000"/>
                  </a:srgbClr>
                </a:solidFill>
              </a:rPr>
              <a:pPr/>
              <a:t>9/21/2023</a:t>
            </a:fld>
            <a:endParaRPr lang="en-US">
              <a:solidFill>
                <a:srgbClr val="FFFF3B">
                  <a:tint val="75000"/>
                </a:srgbClr>
              </a:solidFill>
            </a:endParaRPr>
          </a:p>
        </p:txBody>
      </p:sp>
      <p:sp>
        <p:nvSpPr>
          <p:cNvPr id="6" name="Footer Placeholder 5"/>
          <p:cNvSpPr>
            <a:spLocks noGrp="1"/>
          </p:cNvSpPr>
          <p:nvPr>
            <p:ph type="ftr" sz="quarter" idx="11"/>
          </p:nvPr>
        </p:nvSpPr>
        <p:spPr/>
        <p:txBody>
          <a:bodyPr/>
          <a:lstStyle/>
          <a:p>
            <a:endParaRPr lang="en-US">
              <a:solidFill>
                <a:srgbClr val="FFFF3B">
                  <a:tint val="75000"/>
                </a:srgbClr>
              </a:solidFill>
            </a:endParaRPr>
          </a:p>
        </p:txBody>
      </p:sp>
      <p:sp>
        <p:nvSpPr>
          <p:cNvPr id="7" name="Slide Number Placeholder 6"/>
          <p:cNvSpPr>
            <a:spLocks noGrp="1"/>
          </p:cNvSpPr>
          <p:nvPr>
            <p:ph type="sldNum" sz="quarter" idx="12"/>
          </p:nvPr>
        </p:nvSpPr>
        <p:spPr/>
        <p:txBody>
          <a:bodyPr/>
          <a:lstStyle/>
          <a:p>
            <a:pPr>
              <a:defRPr/>
            </a:pPr>
            <a:fld id="{60957FFC-B2ED-40EB-AE15-5FB541A6F64A}" type="slidenum">
              <a:rPr lang="en-US" smtClean="0">
                <a:solidFill>
                  <a:srgbClr val="FFFF3B">
                    <a:tint val="75000"/>
                  </a:srgbClr>
                </a:solidFill>
              </a:rPr>
              <a:pPr>
                <a:defRPr/>
              </a:pPr>
              <a:t>‹#›</a:t>
            </a:fld>
            <a:endParaRPr lang="en-US">
              <a:solidFill>
                <a:srgbClr val="FFFF3B">
                  <a:tint val="75000"/>
                </a:srgbClr>
              </a:solidFill>
            </a:endParaRPr>
          </a:p>
        </p:txBody>
      </p:sp>
    </p:spTree>
    <p:extLst>
      <p:ext uri="{BB962C8B-B14F-4D97-AF65-F5344CB8AC3E}">
        <p14:creationId xmlns:p14="http://schemas.microsoft.com/office/powerpoint/2010/main" val="3269827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Click to edit title</a:t>
            </a:r>
          </a:p>
        </p:txBody>
      </p:sp>
      <p:sp>
        <p:nvSpPr>
          <p:cNvPr id="8" name="Rectangle 7"/>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bwMode="gray">
          <a:xfrm>
            <a:off x="604749" y="2100246"/>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5" name="Text Placeholder 3"/>
          <p:cNvSpPr>
            <a:spLocks noGrp="1"/>
          </p:cNvSpPr>
          <p:nvPr>
            <p:ph type="body" sz="quarter" idx="16"/>
          </p:nvPr>
        </p:nvSpPr>
        <p:spPr bwMode="black">
          <a:xfrm>
            <a:off x="2157413" y="2100247"/>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4649854" y="2100246"/>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a:t>Click Icon to add picture</a:t>
            </a:r>
          </a:p>
        </p:txBody>
      </p:sp>
      <p:sp>
        <p:nvSpPr>
          <p:cNvPr id="17" name="Text Placeholder 3"/>
          <p:cNvSpPr>
            <a:spLocks noGrp="1"/>
          </p:cNvSpPr>
          <p:nvPr>
            <p:ph type="body" sz="quarter" idx="18"/>
          </p:nvPr>
        </p:nvSpPr>
        <p:spPr bwMode="black">
          <a:xfrm>
            <a:off x="6202517" y="2100247"/>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62618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1"/>
            <a:ext cx="9144000" cy="5143499"/>
          </a:xfrm>
        </p:spPr>
        <p:txBody>
          <a:bodyPr/>
          <a:lstStyle/>
          <a:p>
            <a:r>
              <a:rPr lang="en-US"/>
              <a:t>Click icon to add picture</a:t>
            </a:r>
          </a:p>
        </p:txBody>
      </p:sp>
      <p:sp>
        <p:nvSpPr>
          <p:cNvPr id="9" name="Title 1"/>
          <p:cNvSpPr>
            <a:spLocks noGrp="1"/>
          </p:cNvSpPr>
          <p:nvPr>
            <p:ph type="title" hasCustomPrompt="1"/>
          </p:nvPr>
        </p:nvSpPr>
        <p:spPr bwMode="auto">
          <a:xfrm>
            <a:off x="1" y="4229101"/>
            <a:ext cx="9144000" cy="914400"/>
          </a:xfrm>
          <a:solidFill>
            <a:srgbClr val="003865">
              <a:alpha val="87843"/>
            </a:srgbClr>
          </a:solidFill>
        </p:spPr>
        <p:txBody>
          <a:bodyPr>
            <a:normAutofit/>
          </a:bodyPr>
          <a:lstStyle>
            <a:lvl1pPr algn="ctr">
              <a:defRPr sz="2700">
                <a:solidFill>
                  <a:schemeClr val="bg1"/>
                </a:solidFill>
              </a:defRPr>
            </a:lvl1pPr>
          </a:lstStyle>
          <a:p>
            <a:r>
              <a:rPr lang="en-US"/>
              <a:t>Click to edit title</a:t>
            </a:r>
          </a:p>
        </p:txBody>
      </p:sp>
    </p:spTree>
    <p:extLst>
      <p:ext uri="{BB962C8B-B14F-4D97-AF65-F5344CB8AC3E}">
        <p14:creationId xmlns:p14="http://schemas.microsoft.com/office/powerpoint/2010/main" val="1629220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5143499"/>
          </a:xfrm>
        </p:spPr>
        <p:txBody>
          <a:bodyPr/>
          <a:lstStyle/>
          <a:p>
            <a:r>
              <a:rPr lang="en-US"/>
              <a:t>Click icon to add picture</a:t>
            </a:r>
          </a:p>
        </p:txBody>
      </p:sp>
      <p:sp>
        <p:nvSpPr>
          <p:cNvPr id="9" name="Title 1"/>
          <p:cNvSpPr>
            <a:spLocks noGrp="1"/>
          </p:cNvSpPr>
          <p:nvPr>
            <p:ph type="title" hasCustomPrompt="1"/>
          </p:nvPr>
        </p:nvSpPr>
        <p:spPr bwMode="gray">
          <a:xfrm>
            <a:off x="1" y="4229101"/>
            <a:ext cx="9144000" cy="914400"/>
          </a:xfrm>
          <a:solidFill>
            <a:srgbClr val="0D0D0D">
              <a:alpha val="87843"/>
            </a:srgbClr>
          </a:solidFill>
        </p:spPr>
        <p:txBody>
          <a:bodyPr>
            <a:normAutofit/>
          </a:bodyPr>
          <a:lstStyle>
            <a:lvl1pPr algn="ctr">
              <a:defRPr sz="2700">
                <a:solidFill>
                  <a:schemeClr val="bg1"/>
                </a:solidFill>
              </a:defRPr>
            </a:lvl1pPr>
          </a:lstStyle>
          <a:p>
            <a:r>
              <a:rPr lang="en-US"/>
              <a:t>Click to edit title</a:t>
            </a:r>
          </a:p>
        </p:txBody>
      </p:sp>
    </p:spTree>
    <p:extLst>
      <p:ext uri="{BB962C8B-B14F-4D97-AF65-F5344CB8AC3E}">
        <p14:creationId xmlns:p14="http://schemas.microsoft.com/office/powerpoint/2010/main" val="165120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5143499"/>
          </a:xfrm>
        </p:spPr>
        <p:txBody>
          <a:bodyPr/>
          <a:lstStyle/>
          <a:p>
            <a:r>
              <a:rPr lang="en-US"/>
              <a:t>Click icon to add picture</a:t>
            </a:r>
          </a:p>
        </p:txBody>
      </p:sp>
      <p:sp>
        <p:nvSpPr>
          <p:cNvPr id="9" name="Title 1"/>
          <p:cNvSpPr>
            <a:spLocks noGrp="1"/>
          </p:cNvSpPr>
          <p:nvPr>
            <p:ph type="title" hasCustomPrompt="1"/>
          </p:nvPr>
        </p:nvSpPr>
        <p:spPr bwMode="auto">
          <a:xfrm>
            <a:off x="1" y="4229100"/>
            <a:ext cx="9144000" cy="914400"/>
          </a:xfrm>
          <a:solidFill>
            <a:srgbClr val="78BE21">
              <a:alpha val="87843"/>
            </a:srgbClr>
          </a:solidFill>
        </p:spPr>
        <p:txBody>
          <a:bodyPr>
            <a:normAutofit/>
          </a:bodyPr>
          <a:lstStyle>
            <a:lvl1pPr algn="ctr">
              <a:defRPr sz="2700">
                <a:solidFill>
                  <a:schemeClr val="tx2"/>
                </a:solidFill>
              </a:defRPr>
            </a:lvl1pPr>
          </a:lstStyle>
          <a:p>
            <a:r>
              <a:rPr lang="en-US"/>
              <a:t>Click to edit title</a:t>
            </a:r>
          </a:p>
        </p:txBody>
      </p:sp>
    </p:spTree>
    <p:extLst>
      <p:ext uri="{BB962C8B-B14F-4D97-AF65-F5344CB8AC3E}">
        <p14:creationId xmlns:p14="http://schemas.microsoft.com/office/powerpoint/2010/main" val="1090166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bwMode="white">
          <a:xfrm>
            <a:off x="0" y="0"/>
            <a:ext cx="9144000"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a:t>Code Demo (Click to Edit)</a:t>
            </a:r>
          </a:p>
        </p:txBody>
      </p:sp>
      <p:sp>
        <p:nvSpPr>
          <p:cNvPr id="10" name="Table Placeholder 8"/>
          <p:cNvSpPr>
            <a:spLocks noGrp="1"/>
          </p:cNvSpPr>
          <p:nvPr>
            <p:ph type="tbl" sz="quarter" idx="13"/>
          </p:nvPr>
        </p:nvSpPr>
        <p:spPr bwMode="gray">
          <a:xfrm>
            <a:off x="1524000" y="1674947"/>
            <a:ext cx="6096000" cy="2225063"/>
          </a:xfrm>
        </p:spPr>
        <p:txBody>
          <a:bodyPr/>
          <a:lstStyle/>
          <a:p>
            <a:r>
              <a:rPr lang="en-US"/>
              <a:t>Click icon to add table</a:t>
            </a:r>
          </a:p>
        </p:txBody>
      </p:sp>
      <p:sp>
        <p:nvSpPr>
          <p:cNvPr id="8" name="Date Placeholder 4"/>
          <p:cNvSpPr>
            <a:spLocks noGrp="1"/>
          </p:cNvSpPr>
          <p:nvPr>
            <p:ph type="dt" sz="half" idx="11"/>
          </p:nvPr>
        </p:nvSpPr>
        <p:spPr bwMode="black">
          <a:xfrm>
            <a:off x="628650" y="4767263"/>
            <a:ext cx="1018943" cy="273844"/>
          </a:xfrm>
        </p:spPr>
        <p:txBody>
          <a:body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9" name="Slide Number Placeholder 6"/>
          <p:cNvSpPr>
            <a:spLocks noGrp="1"/>
          </p:cNvSpPr>
          <p:nvPr>
            <p:ph type="sldNum" sz="quarter" idx="12"/>
          </p:nvPr>
        </p:nvSpPr>
        <p:spPr bwMode="black">
          <a:xfrm>
            <a:off x="7418349" y="4767263"/>
            <a:ext cx="1097001" cy="273844"/>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8612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bwMode="white">
          <a:xfrm>
            <a:off x="0" y="0"/>
            <a:ext cx="9144000"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a:t>Code Demo (Click to Edit)</a:t>
            </a:r>
          </a:p>
        </p:txBody>
      </p:sp>
      <p:sp>
        <p:nvSpPr>
          <p:cNvPr id="14" name="Table Placeholder 8"/>
          <p:cNvSpPr>
            <a:spLocks noGrp="1"/>
          </p:cNvSpPr>
          <p:nvPr>
            <p:ph type="tbl" sz="quarter" idx="13"/>
          </p:nvPr>
        </p:nvSpPr>
        <p:spPr bwMode="gray">
          <a:xfrm>
            <a:off x="1524000" y="1674947"/>
            <a:ext cx="6096000" cy="2225063"/>
          </a:xfrm>
        </p:spPr>
        <p:txBody>
          <a:bodyPr/>
          <a:lstStyle>
            <a:lvl1pPr>
              <a:buClr>
                <a:schemeClr val="accent2"/>
              </a:buClr>
              <a:defRPr>
                <a:solidFill>
                  <a:schemeClr val="bg1"/>
                </a:solidFill>
              </a:defRPr>
            </a:lvl1pPr>
          </a:lstStyle>
          <a:p>
            <a:r>
              <a:rPr lang="en-US"/>
              <a:t>Click icon to add table</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72528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15299"/>
            <a:ext cx="2641445" cy="2051186"/>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800674"/>
            <a:ext cx="7137161" cy="3637953"/>
          </a:xfrm>
        </p:spPr>
        <p:txBody>
          <a:bodyPr/>
          <a:lstStyle>
            <a:lvl1pPr>
              <a:defRPr/>
            </a:lvl1pPr>
          </a:lstStyle>
          <a:p>
            <a:r>
              <a:rPr lang="en-US"/>
              <a:t>Click icon to insert screenshot</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6307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a:t>Click to edit title</a:t>
            </a:r>
          </a:p>
        </p:txBody>
      </p:sp>
      <p:sp>
        <p:nvSpPr>
          <p:cNvPr id="11" name="Text Placeholder 3"/>
          <p:cNvSpPr>
            <a:spLocks noGrp="1"/>
          </p:cNvSpPr>
          <p:nvPr>
            <p:ph type="body" sz="quarter" idx="13"/>
          </p:nvPr>
        </p:nvSpPr>
        <p:spPr bwMode="white">
          <a:xfrm>
            <a:off x="611921" y="1023903"/>
            <a:ext cx="7916772" cy="11753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030094" y="2828904"/>
            <a:ext cx="6965427" cy="3550417"/>
          </a:xfrm>
        </p:spPr>
        <p:txBody>
          <a:bodyPr/>
          <a:lstStyle>
            <a:lvl1pPr>
              <a:defRPr/>
            </a:lvl1pPr>
          </a:lstStyle>
          <a:p>
            <a:r>
              <a:rPr lang="en-US"/>
              <a:t>Click icon to insert screenshot</a:t>
            </a:r>
          </a:p>
        </p:txBody>
      </p:sp>
      <p:sp>
        <p:nvSpPr>
          <p:cNvPr id="6" name="Date Placeholder 3"/>
          <p:cNvSpPr>
            <a:spLocks noGrp="1"/>
          </p:cNvSpPr>
          <p:nvPr>
            <p:ph type="dt" sz="half" idx="11"/>
          </p:nvPr>
        </p:nvSpPr>
        <p:spPr bwMode="white">
          <a:xfrm>
            <a:off x="628650" y="4767263"/>
            <a:ext cx="1018943" cy="273844"/>
          </a:xfrm>
        </p:spPr>
        <p:txBody>
          <a:body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8" name="Slide Number Placeholder 5"/>
          <p:cNvSpPr>
            <a:spLocks noGrp="1"/>
          </p:cNvSpPr>
          <p:nvPr>
            <p:ph type="sldNum" sz="quarter" idx="12"/>
          </p:nvPr>
        </p:nvSpPr>
        <p:spPr bwMode="white">
          <a:xfrm>
            <a:off x="7418349" y="4767263"/>
            <a:ext cx="1097001" cy="273844"/>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6592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611923" y="215299"/>
            <a:ext cx="2641445" cy="2051186"/>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bwMode="black">
          <a:xfrm>
            <a:off x="611982" y="2408635"/>
            <a:ext cx="2641387" cy="18567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3732591" y="800674"/>
            <a:ext cx="7137161" cy="3637953"/>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bwMode="black">
          <a:xfrm>
            <a:off x="628650" y="4767263"/>
            <a:ext cx="1018943" cy="273844"/>
          </a:xfrm>
        </p:spPr>
        <p:txBody>
          <a:bodyPr/>
          <a:lstStyle/>
          <a:p>
            <a:fld id="{03CEC41E-48BD-4881-B6FF-D82EEBBCD904}" type="datetimeFigureOut">
              <a:rPr lang="en-US" smtClean="0"/>
              <a:pPr/>
              <a:t>9/21/2023</a:t>
            </a:fld>
            <a:endParaRPr lang="en-US"/>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11" name="Slide Number Placeholder 6"/>
          <p:cNvSpPr>
            <a:spLocks noGrp="1"/>
          </p:cNvSpPr>
          <p:nvPr>
            <p:ph type="sldNum" sz="quarter" idx="13"/>
          </p:nvPr>
        </p:nvSpPr>
        <p:spPr bwMode="black">
          <a:xfrm>
            <a:off x="7418349" y="4767263"/>
            <a:ext cx="1097001" cy="273844"/>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52600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a:t>Click to edit title</a:t>
            </a:r>
          </a:p>
        </p:txBody>
      </p:sp>
      <p:sp>
        <p:nvSpPr>
          <p:cNvPr id="7" name="Text Placeholder 3"/>
          <p:cNvSpPr>
            <a:spLocks noGrp="1"/>
          </p:cNvSpPr>
          <p:nvPr>
            <p:ph type="body" sz="quarter" idx="11"/>
          </p:nvPr>
        </p:nvSpPr>
        <p:spPr bwMode="black">
          <a:xfrm>
            <a:off x="611921" y="1023903"/>
            <a:ext cx="7916772" cy="11753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030094" y="2828904"/>
            <a:ext cx="6965427" cy="3550417"/>
          </a:xfrm>
        </p:spPr>
        <p:txBody>
          <a:bodyPr/>
          <a:lstStyle>
            <a:lvl1pPr>
              <a:defRPr/>
            </a:lvl1pPr>
          </a:lstStyle>
          <a:p>
            <a:r>
              <a:rPr lang="en-US"/>
              <a:t>Click icon to insert screenshot</a:t>
            </a:r>
          </a:p>
        </p:txBody>
      </p:sp>
    </p:spTree>
    <p:extLst>
      <p:ext uri="{BB962C8B-B14F-4D97-AF65-F5344CB8AC3E}">
        <p14:creationId xmlns:p14="http://schemas.microsoft.com/office/powerpoint/2010/main" val="255067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DB1A6-EBD9-4155-A02D-1CBBA618E0A6}" type="datetime1">
              <a:rPr lang="en-US" smtClean="0">
                <a:solidFill>
                  <a:srgbClr val="FFFF3B">
                    <a:tint val="75000"/>
                  </a:srgbClr>
                </a:solidFill>
              </a:rPr>
              <a:pPr/>
              <a:t>9/21/2023</a:t>
            </a:fld>
            <a:endParaRPr lang="en-US">
              <a:solidFill>
                <a:srgbClr val="FFFF3B">
                  <a:tint val="75000"/>
                </a:srgbClr>
              </a:solidFill>
            </a:endParaRPr>
          </a:p>
        </p:txBody>
      </p:sp>
      <p:sp>
        <p:nvSpPr>
          <p:cNvPr id="5" name="Footer Placeholder 4"/>
          <p:cNvSpPr>
            <a:spLocks noGrp="1"/>
          </p:cNvSpPr>
          <p:nvPr>
            <p:ph type="ftr" sz="quarter" idx="11"/>
          </p:nvPr>
        </p:nvSpPr>
        <p:spPr/>
        <p:txBody>
          <a:bodyPr/>
          <a:lstStyle/>
          <a:p>
            <a:endParaRPr lang="en-US">
              <a:solidFill>
                <a:srgbClr val="FFFF3B">
                  <a:tint val="75000"/>
                </a:srgbClr>
              </a:solidFill>
            </a:endParaRPr>
          </a:p>
        </p:txBody>
      </p:sp>
      <p:sp>
        <p:nvSpPr>
          <p:cNvPr id="6" name="Slide Number Placeholder 5"/>
          <p:cNvSpPr>
            <a:spLocks noGrp="1"/>
          </p:cNvSpPr>
          <p:nvPr>
            <p:ph type="sldNum" sz="quarter" idx="12"/>
          </p:nvPr>
        </p:nvSpPr>
        <p:spPr/>
        <p:txBody>
          <a:bodyPr/>
          <a:lstStyle/>
          <a:p>
            <a:fld id="{027BFFB2-5BA2-4AC9-963A-5046B9CCD5E5}" type="slidenum">
              <a:rPr lang="en-US" smtClean="0">
                <a:solidFill>
                  <a:srgbClr val="FFFF3B">
                    <a:tint val="75000"/>
                  </a:srgbClr>
                </a:solidFill>
              </a:rPr>
              <a:pPr/>
              <a:t>‹#›</a:t>
            </a:fld>
            <a:endParaRPr lang="en-US">
              <a:solidFill>
                <a:srgbClr val="FFFF3B">
                  <a:tint val="75000"/>
                </a:srgbClr>
              </a:solidFill>
            </a:endParaRPr>
          </a:p>
        </p:txBody>
      </p:sp>
    </p:spTree>
    <p:extLst>
      <p:ext uri="{BB962C8B-B14F-4D97-AF65-F5344CB8AC3E}">
        <p14:creationId xmlns:p14="http://schemas.microsoft.com/office/powerpoint/2010/main" val="2681962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15299"/>
            <a:ext cx="2641445" cy="2051186"/>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bwMode="white">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534639" y="326127"/>
            <a:ext cx="5121496" cy="4538035"/>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3732591" y="518912"/>
            <a:ext cx="4725590" cy="2558653"/>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9"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11"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49553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15299"/>
            <a:ext cx="2641445" cy="2051186"/>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800674"/>
            <a:ext cx="7137161" cy="3637953"/>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9"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11"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67415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a:t>Click to edit title</a:t>
            </a:r>
          </a:p>
        </p:txBody>
      </p:sp>
      <p:sp>
        <p:nvSpPr>
          <p:cNvPr id="14" name="Text Placeholder 3"/>
          <p:cNvSpPr>
            <a:spLocks noGrp="1"/>
          </p:cNvSpPr>
          <p:nvPr>
            <p:ph type="body" sz="quarter" idx="13"/>
          </p:nvPr>
        </p:nvSpPr>
        <p:spPr bwMode="white">
          <a:xfrm>
            <a:off x="611921" y="1023903"/>
            <a:ext cx="7916772" cy="11753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030094" y="2828904"/>
            <a:ext cx="6965427" cy="3550417"/>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912710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bwMode="white">
          <a:xfrm>
            <a:off x="650165" y="451364"/>
            <a:ext cx="7886700" cy="4087806"/>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bwMode="black">
          <a:xfrm>
            <a:off x="1040802" y="1078880"/>
            <a:ext cx="7116184" cy="1664320"/>
          </a:xfrm>
        </p:spPr>
        <p:txBody>
          <a:bodyPr>
            <a:noAutofit/>
          </a:bodyPr>
          <a:lstStyle>
            <a:lvl1pPr algn="ctr">
              <a:tabLst>
                <a:tab pos="2827735" algn="l"/>
              </a:tabLst>
              <a:defRPr sz="375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bwMode="black">
          <a:xfrm>
            <a:off x="1040802" y="3094813"/>
            <a:ext cx="7116184" cy="761804"/>
          </a:xfrm>
        </p:spPr>
        <p:txBody>
          <a:bodyPr anchor="ctr">
            <a:normAutofit/>
          </a:bodyPr>
          <a:lstStyle>
            <a:lvl1pPr marL="0" indent="0" algn="ctr">
              <a:buNone/>
              <a:defRPr sz="18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9"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11"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93197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bwMode="white">
          <a:xfrm>
            <a:off x="650165" y="451364"/>
            <a:ext cx="7886700" cy="4087806"/>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bwMode="black">
          <a:xfrm>
            <a:off x="1040802" y="1078880"/>
            <a:ext cx="7116184" cy="1664320"/>
          </a:xfrm>
        </p:spPr>
        <p:txBody>
          <a:bodyPr>
            <a:noAutofit/>
          </a:bodyPr>
          <a:lstStyle>
            <a:lvl1pPr algn="ctr">
              <a:tabLst>
                <a:tab pos="2827735" algn="l"/>
              </a:tabLst>
              <a:defRPr sz="375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bwMode="black">
          <a:xfrm>
            <a:off x="1040802" y="3094813"/>
            <a:ext cx="7116184" cy="761804"/>
          </a:xfrm>
        </p:spPr>
        <p:txBody>
          <a:bodyPr anchor="ctr">
            <a:normAutofit/>
          </a:bodyPr>
          <a:lstStyle>
            <a:lvl1pPr marL="0" indent="0" algn="ctr">
              <a:buNone/>
              <a:defRPr sz="18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03CEC41E-48BD-4881-B6FF-D82EEBBCD904}" type="datetimeFigureOut">
              <a:rPr lang="en-US" smtClean="0"/>
              <a:pPr/>
              <a:t>9/21/2023</a:t>
            </a:fld>
            <a:endParaRPr lang="en-US"/>
          </a:p>
        </p:txBody>
      </p:sp>
      <p:sp>
        <p:nvSpPr>
          <p:cNvPr id="18"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endParaRPr lang="en-US"/>
          </a:p>
        </p:txBody>
      </p:sp>
      <p:sp>
        <p:nvSpPr>
          <p:cNvPr id="1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71495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5143500"/>
          </a:xfrm>
        </p:spPr>
        <p:txBody>
          <a:bodyPr/>
          <a:lstStyle/>
          <a:p>
            <a:r>
              <a:rPr lang="en-US"/>
              <a:t>Click icon to add picture</a:t>
            </a:r>
          </a:p>
        </p:txBody>
      </p:sp>
      <p:sp>
        <p:nvSpPr>
          <p:cNvPr id="2" name="Title 1"/>
          <p:cNvSpPr>
            <a:spLocks noGrp="1"/>
          </p:cNvSpPr>
          <p:nvPr>
            <p:ph type="title" hasCustomPrompt="1"/>
          </p:nvPr>
        </p:nvSpPr>
        <p:spPr bwMode="auto">
          <a:xfrm>
            <a:off x="4609968" y="514350"/>
            <a:ext cx="4114800" cy="41148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a:t>Click to edit title</a:t>
            </a:r>
          </a:p>
        </p:txBody>
      </p:sp>
    </p:spTree>
    <p:extLst>
      <p:ext uri="{BB962C8B-B14F-4D97-AF65-F5344CB8AC3E}">
        <p14:creationId xmlns:p14="http://schemas.microsoft.com/office/powerpoint/2010/main" val="2284669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9144000" cy="5143500"/>
          </a:xfrm>
        </p:spPr>
        <p:txBody>
          <a:bodyPr/>
          <a:lstStyle/>
          <a:p>
            <a:r>
              <a:rPr lang="en-US"/>
              <a:t>Click icon to add picture</a:t>
            </a:r>
          </a:p>
        </p:txBody>
      </p:sp>
      <p:sp>
        <p:nvSpPr>
          <p:cNvPr id="2" name="Title 1"/>
          <p:cNvSpPr>
            <a:spLocks noGrp="1"/>
          </p:cNvSpPr>
          <p:nvPr>
            <p:ph type="title" hasCustomPrompt="1"/>
          </p:nvPr>
        </p:nvSpPr>
        <p:spPr bwMode="auto">
          <a:xfrm>
            <a:off x="4290298" y="684398"/>
            <a:ext cx="3496041" cy="3496041"/>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bwMode="auto">
          <a:xfrm>
            <a:off x="7158612" y="393005"/>
            <a:ext cx="1616475" cy="1616475"/>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bwMode="auto">
          <a:xfrm>
            <a:off x="6938251" y="2686384"/>
            <a:ext cx="1978484" cy="1978484"/>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155984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5143500"/>
          </a:xfrm>
        </p:spPr>
        <p:txBody>
          <a:bodyPr/>
          <a:lstStyle/>
          <a:p>
            <a:r>
              <a:rPr lang="en-US"/>
              <a:t>Click icon to add picture</a:t>
            </a:r>
          </a:p>
        </p:txBody>
      </p:sp>
      <p:sp>
        <p:nvSpPr>
          <p:cNvPr id="2" name="Title 1"/>
          <p:cNvSpPr>
            <a:spLocks noGrp="1"/>
          </p:cNvSpPr>
          <p:nvPr>
            <p:ph type="title" hasCustomPrompt="1"/>
          </p:nvPr>
        </p:nvSpPr>
        <p:spPr bwMode="auto">
          <a:xfrm>
            <a:off x="1724607" y="1207400"/>
            <a:ext cx="5694788" cy="2728700"/>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1453820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628650" y="1042264"/>
            <a:ext cx="7886700" cy="1005742"/>
          </a:xfrm>
        </p:spPr>
        <p:txBody>
          <a:bodyPr>
            <a:noAutofit/>
          </a:bodyPr>
          <a:lstStyle>
            <a:lvl1pPr algn="ctr">
              <a:tabLst>
                <a:tab pos="2827735" algn="l"/>
              </a:tabLst>
              <a:defRPr sz="525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bwMode="white">
          <a:xfrm>
            <a:off x="628650" y="2194275"/>
            <a:ext cx="7886700" cy="2005076"/>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03CEC41E-48BD-4881-B6FF-D82EEBBCD904}" type="datetimeFigureOut">
              <a:rPr lang="en-US" smtClean="0"/>
              <a:pPr/>
              <a:t>9/21/2023</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0748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042264"/>
            <a:ext cx="9144000" cy="1005742"/>
          </a:xfrm>
          <a:solidFill>
            <a:schemeClr val="tx1"/>
          </a:solidFill>
        </p:spPr>
        <p:txBody>
          <a:bodyPr>
            <a:noAutofit/>
          </a:bodyPr>
          <a:lstStyle>
            <a:lvl1pPr algn="ctr">
              <a:tabLst>
                <a:tab pos="2827735" algn="l"/>
              </a:tabLst>
              <a:defRPr sz="525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bwMode="black">
          <a:xfrm>
            <a:off x="628650" y="2194275"/>
            <a:ext cx="7886700" cy="2005076"/>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5" name="Footer Placeholder 4"/>
          <p:cNvSpPr>
            <a:spLocks noGrp="1"/>
          </p:cNvSpPr>
          <p:nvPr>
            <p:ph type="ftr" sz="quarter" idx="12"/>
          </p:nvPr>
        </p:nvSpPr>
        <p:spPr bwMode="black"/>
        <p:txBody>
          <a:bodyPr/>
          <a:lstStyle>
            <a:lvl1pPr>
              <a:defRPr>
                <a:solidFill>
                  <a:schemeClr val="tx2"/>
                </a:solidFill>
              </a:defRPr>
            </a:lvl1pPr>
          </a:lstStyle>
          <a:p>
            <a:endParaRPr lang="en-US"/>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98426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719471FD-8DB6-4EA0-956A-CC86573D2AA4}" type="datetimeFigureOut">
              <a:rPr lang="en-US" smtClean="0">
                <a:solidFill>
                  <a:srgbClr val="FFFF3B">
                    <a:tint val="75000"/>
                  </a:srgbClr>
                </a:solidFill>
              </a:rPr>
              <a:pPr/>
              <a:t>9/21/2023</a:t>
            </a:fld>
            <a:endParaRPr lang="en-US">
              <a:solidFill>
                <a:srgbClr val="FFFF3B">
                  <a:tint val="75000"/>
                </a:srgbClr>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FFFF3B">
                  <a:tint val="75000"/>
                </a:srgbClr>
              </a:solidFill>
            </a:endParaRPr>
          </a:p>
        </p:txBody>
      </p:sp>
    </p:spTree>
    <p:extLst>
      <p:ext uri="{BB962C8B-B14F-4D97-AF65-F5344CB8AC3E}">
        <p14:creationId xmlns:p14="http://schemas.microsoft.com/office/powerpoint/2010/main" val="2624659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9144000" cy="51435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bwMode="white">
          <a:xfrm>
            <a:off x="628650" y="1042264"/>
            <a:ext cx="7886700" cy="1005742"/>
          </a:xfrm>
        </p:spPr>
        <p:txBody>
          <a:bodyPr>
            <a:noAutofit/>
          </a:bodyPr>
          <a:lstStyle>
            <a:lvl1pPr algn="ctr">
              <a:tabLst>
                <a:tab pos="2827735" algn="l"/>
              </a:tabLst>
              <a:defRPr sz="525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bwMode="white">
          <a:xfrm>
            <a:off x="628650" y="2194275"/>
            <a:ext cx="7886700" cy="2005076"/>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03CEC41E-48BD-4881-B6FF-D82EEBBCD904}" type="datetimeFigureOut">
              <a:rPr lang="en-US" smtClean="0"/>
              <a:pPr/>
              <a:t>9/21/2023</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92466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9144000" cy="5143500"/>
          </a:xfrm>
        </p:spPr>
        <p:txBody>
          <a:bodyPr/>
          <a:lstStyle/>
          <a:p>
            <a:r>
              <a:rPr lang="en-US"/>
              <a:t>Click icon to add picture</a:t>
            </a:r>
          </a:p>
        </p:txBody>
      </p:sp>
      <p:sp>
        <p:nvSpPr>
          <p:cNvPr id="2" name="Title 1"/>
          <p:cNvSpPr>
            <a:spLocks noGrp="1"/>
          </p:cNvSpPr>
          <p:nvPr>
            <p:ph type="title" hasCustomPrompt="1"/>
          </p:nvPr>
        </p:nvSpPr>
        <p:spPr bwMode="auto">
          <a:xfrm>
            <a:off x="4068104" y="468352"/>
            <a:ext cx="3898746" cy="380433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bwMode="white">
          <a:xfrm>
            <a:off x="754099" y="0"/>
            <a:ext cx="2989660" cy="3814763"/>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Tree>
    <p:extLst>
      <p:ext uri="{BB962C8B-B14F-4D97-AF65-F5344CB8AC3E}">
        <p14:creationId xmlns:p14="http://schemas.microsoft.com/office/powerpoint/2010/main" val="3335235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68104" y="468352"/>
            <a:ext cx="3898746" cy="380433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bwMode="white">
          <a:xfrm>
            <a:off x="754099" y="0"/>
            <a:ext cx="2989660" cy="3814763"/>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03CEC41E-48BD-4881-B6FF-D82EEBBCD904}" type="datetimeFigureOut">
              <a:rPr lang="en-US" smtClean="0"/>
              <a:pPr/>
              <a:t>9/21/2023</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82743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628650" y="1659550"/>
            <a:ext cx="7886700" cy="1104122"/>
          </a:xfrm>
        </p:spPr>
        <p:txBody>
          <a:bodyPr>
            <a:noAutofit/>
          </a:bodyPr>
          <a:lstStyle>
            <a:lvl1pPr algn="ctr">
              <a:tabLst>
                <a:tab pos="2827735" algn="l"/>
              </a:tabLst>
              <a:defRPr sz="525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628650" y="2763673"/>
            <a:ext cx="7886700" cy="18882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03CEC41E-48BD-4881-B6FF-D82EEBBCD904}" type="datetimeFigureOut">
              <a:rPr lang="en-US" smtClean="0"/>
              <a:pPr/>
              <a:t>9/21/2023</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p:nvSpPr>
        <p:spPr bwMode="white">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Board of Water and Soild Resources Logo" title="BWSR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6205476" y="292713"/>
            <a:ext cx="2425747" cy="661567"/>
          </a:xfrm>
          <a:prstGeom prst="rect">
            <a:avLst/>
          </a:prstGeom>
        </p:spPr>
      </p:pic>
    </p:spTree>
    <p:extLst>
      <p:ext uri="{BB962C8B-B14F-4D97-AF65-F5344CB8AC3E}">
        <p14:creationId xmlns:p14="http://schemas.microsoft.com/office/powerpoint/2010/main" val="139304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238535"/>
            <a:ext cx="9144000" cy="1299950"/>
          </a:xfrm>
          <a:solidFill>
            <a:schemeClr val="tx1"/>
          </a:solidFill>
        </p:spPr>
        <p:txBody>
          <a:bodyPr>
            <a:noAutofit/>
          </a:bodyPr>
          <a:lstStyle>
            <a:lvl1pPr algn="ctr">
              <a:tabLst>
                <a:tab pos="2827735" algn="l"/>
              </a:tabLst>
              <a:defRPr sz="5250">
                <a:solidFill>
                  <a:schemeClr val="bg1"/>
                </a:solidFill>
              </a:defRPr>
            </a:lvl1pPr>
          </a:lstStyle>
          <a:p>
            <a:r>
              <a:rPr lang="en-US"/>
              <a:t>Thank you!</a:t>
            </a:r>
          </a:p>
        </p:txBody>
      </p:sp>
      <p:sp>
        <p:nvSpPr>
          <p:cNvPr id="8" name="Text Placeholder 6"/>
          <p:cNvSpPr>
            <a:spLocks noGrp="1"/>
          </p:cNvSpPr>
          <p:nvPr>
            <p:ph type="body" sz="quarter" idx="13" hasCustomPrompt="1"/>
          </p:nvPr>
        </p:nvSpPr>
        <p:spPr bwMode="black">
          <a:xfrm>
            <a:off x="628650" y="2640842"/>
            <a:ext cx="7886700" cy="2011031"/>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03CEC41E-48BD-4881-B6FF-D82EEBBCD904}" type="datetimeFigureOut">
              <a:rPr lang="en-US" smtClean="0"/>
              <a:pPr/>
              <a:t>9/21/2023</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endParaRPr lang="en-US"/>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p:nvSpPr>
        <p:spPr bwMode="white">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Board of Water and Soild Resources Logo" title="BWSR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6299502" y="292713"/>
            <a:ext cx="2425747" cy="661567"/>
          </a:xfrm>
          <a:prstGeom prst="rect">
            <a:avLst/>
          </a:prstGeom>
        </p:spPr>
      </p:pic>
    </p:spTree>
    <p:extLst>
      <p:ext uri="{BB962C8B-B14F-4D97-AF65-F5344CB8AC3E}">
        <p14:creationId xmlns:p14="http://schemas.microsoft.com/office/powerpoint/2010/main" val="4089905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Rectangle 1"/>
          <p:cNvSpPr/>
          <p:nvPr/>
        </p:nvSpPr>
        <p:spPr>
          <a:xfrm>
            <a:off x="1343668" y="416535"/>
            <a:ext cx="7800332" cy="472696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343668" y="-4572"/>
            <a:ext cx="7807160" cy="5148072"/>
          </a:xfrm>
          <a:prstGeom prst="rect">
            <a:avLst/>
          </a:prstGeom>
          <a:gradFill flip="none" rotWithShape="1">
            <a:gsLst>
              <a:gs pos="0">
                <a:schemeClr val="bg2">
                  <a:lumMod val="75000"/>
                </a:schemeClr>
              </a:gs>
              <a:gs pos="100000">
                <a:schemeClr val="bg2">
                  <a:lumMod val="60000"/>
                  <a:lumOff val="40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WSR Blue logo Pantone 7468 with clear spac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946" y="112969"/>
            <a:ext cx="1102976" cy="1367585"/>
          </a:xfrm>
          <a:prstGeom prst="rect">
            <a:avLst/>
          </a:prstGeom>
        </p:spPr>
      </p:pic>
      <p:sp>
        <p:nvSpPr>
          <p:cNvPr id="5" name="Title 1"/>
          <p:cNvSpPr>
            <a:spLocks noGrp="1"/>
          </p:cNvSpPr>
          <p:nvPr>
            <p:ph type="title" hasCustomPrompt="1"/>
          </p:nvPr>
        </p:nvSpPr>
        <p:spPr>
          <a:xfrm>
            <a:off x="1338230" y="1086125"/>
            <a:ext cx="7812598" cy="1542813"/>
          </a:xfrm>
          <a:ln>
            <a:noFill/>
          </a:ln>
        </p:spPr>
        <p:txBody>
          <a:bodyPr rIns="0">
            <a:normAutofit/>
          </a:bodyPr>
          <a:lstStyle>
            <a:lvl1pPr algn="ctr">
              <a:defRPr sz="4400" baseline="0">
                <a:solidFill>
                  <a:schemeClr val="bg1"/>
                </a:solidFill>
                <a:effectLst>
                  <a:outerShdw blurRad="101600" dist="50800" algn="l" rotWithShape="0">
                    <a:schemeClr val="tx1">
                      <a:alpha val="30000"/>
                    </a:schemeClr>
                  </a:outerShdw>
                </a:effectLst>
              </a:defRPr>
            </a:lvl1pPr>
          </a:lstStyle>
          <a:p>
            <a:r>
              <a:rPr lang="en-US"/>
              <a:t>BWSR Title Slide</a:t>
            </a:r>
          </a:p>
        </p:txBody>
      </p:sp>
      <p:sp>
        <p:nvSpPr>
          <p:cNvPr id="6" name="Title 1"/>
          <p:cNvSpPr txBox="1">
            <a:spLocks/>
          </p:cNvSpPr>
          <p:nvPr/>
        </p:nvSpPr>
        <p:spPr>
          <a:xfrm>
            <a:off x="1338232" y="2628939"/>
            <a:ext cx="7812597" cy="966202"/>
          </a:xfrm>
          <a:prstGeom prst="rect">
            <a:avLst/>
          </a:prstGeom>
          <a:ln>
            <a:noFill/>
          </a:ln>
        </p:spPr>
        <p:txBody>
          <a:bodyPr vert="horz" lIns="0" tIns="45720" rIns="91440" bIns="45720" rtlCol="0" anchor="ctr" anchorCtr="0">
            <a:normAutofit/>
          </a:bodyPr>
          <a:lstStyle>
            <a:lvl1pPr marL="228600" algn="l" defTabSz="914400" rtl="0" eaLnBrk="1" latinLnBrk="0" hangingPunct="1">
              <a:spcBef>
                <a:spcPct val="0"/>
              </a:spcBef>
              <a:buNone/>
              <a:defRPr sz="3600" b="1" i="0" kern="1200" cap="none" normalizeH="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0" i="0">
                <a:solidFill>
                  <a:schemeClr val="bg2">
                    <a:lumMod val="40000"/>
                    <a:lumOff val="60000"/>
                  </a:schemeClr>
                </a:solidFill>
              </a:rPr>
              <a:t>Subhead for title slide</a:t>
            </a:r>
          </a:p>
        </p:txBody>
      </p:sp>
      <p:cxnSp>
        <p:nvCxnSpPr>
          <p:cNvPr id="7" name="Straight Connector 6"/>
          <p:cNvCxnSpPr/>
          <p:nvPr/>
        </p:nvCxnSpPr>
        <p:spPr>
          <a:xfrm>
            <a:off x="1563548" y="2635766"/>
            <a:ext cx="7386721" cy="0"/>
          </a:xfrm>
          <a:prstGeom prst="line">
            <a:avLst/>
          </a:prstGeom>
          <a:ln>
            <a:solidFill>
              <a:schemeClr val="accent5">
                <a:lumMod val="75000"/>
              </a:schemeClr>
            </a:solidFill>
          </a:ln>
          <a:effectLst>
            <a:outerShdw blurRad="50800" dist="25400" dir="5280000"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336840" y="15876"/>
            <a:ext cx="7807160" cy="421105"/>
          </a:xfrm>
          <a:prstGeom prst="rect">
            <a:avLst/>
          </a:prstGeom>
          <a:gradFill flip="none" rotWithShape="1">
            <a:gsLst>
              <a:gs pos="100000">
                <a:schemeClr val="tx1"/>
              </a:gs>
              <a:gs pos="0">
                <a:schemeClr val="accent2"/>
              </a:gs>
            </a:gsLst>
            <a:lin ang="16200000" scaled="0"/>
            <a:tileRect/>
          </a:gradFill>
          <a:ln>
            <a:noFill/>
          </a:ln>
          <a:effectLst>
            <a:outerShdw blurRad="76200" dist="50800" dir="2700000" sx="110000" sy="11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343668" y="416533"/>
            <a:ext cx="7800332" cy="472696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343668" y="-4572"/>
            <a:ext cx="7807160" cy="5148072"/>
          </a:xfrm>
          <a:prstGeom prst="rect">
            <a:avLst/>
          </a:prstGeom>
          <a:gradFill flip="none" rotWithShape="1">
            <a:gsLst>
              <a:gs pos="0">
                <a:schemeClr val="bg2">
                  <a:lumMod val="75000"/>
                </a:schemeClr>
              </a:gs>
              <a:gs pos="100000">
                <a:schemeClr val="bg2">
                  <a:lumMod val="60000"/>
                  <a:lumOff val="40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WSR Blue logo Pantone 7468 with clear spac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6" y="112967"/>
            <a:ext cx="1102976" cy="1367585"/>
          </a:xfrm>
          <a:prstGeom prst="rect">
            <a:avLst/>
          </a:prstGeom>
        </p:spPr>
      </p:pic>
      <p:sp>
        <p:nvSpPr>
          <p:cNvPr id="13" name="Title 1"/>
          <p:cNvSpPr txBox="1">
            <a:spLocks/>
          </p:cNvSpPr>
          <p:nvPr userDrawn="1"/>
        </p:nvSpPr>
        <p:spPr>
          <a:xfrm>
            <a:off x="1338229" y="2628938"/>
            <a:ext cx="7812597" cy="966202"/>
          </a:xfrm>
          <a:prstGeom prst="rect">
            <a:avLst/>
          </a:prstGeom>
          <a:ln>
            <a:noFill/>
          </a:ln>
        </p:spPr>
        <p:txBody>
          <a:bodyPr vert="horz" lIns="0" tIns="45720" rIns="91440" bIns="45720" rtlCol="0" anchor="ctr" anchorCtr="0">
            <a:normAutofit/>
          </a:bodyPr>
          <a:lstStyle>
            <a:lvl1pPr marL="228600" algn="l" defTabSz="914400" rtl="0" eaLnBrk="1" latinLnBrk="0" hangingPunct="1">
              <a:spcBef>
                <a:spcPct val="0"/>
              </a:spcBef>
              <a:buNone/>
              <a:defRPr sz="3600" b="1" i="0" kern="1200" cap="none" normalizeH="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0" i="0">
                <a:solidFill>
                  <a:schemeClr val="bg2">
                    <a:lumMod val="40000"/>
                    <a:lumOff val="60000"/>
                  </a:schemeClr>
                </a:solidFill>
              </a:rPr>
              <a:t>Subhead for title slide</a:t>
            </a:r>
          </a:p>
        </p:txBody>
      </p:sp>
      <p:cxnSp>
        <p:nvCxnSpPr>
          <p:cNvPr id="14" name="Straight Connector 13"/>
          <p:cNvCxnSpPr/>
          <p:nvPr userDrawn="1"/>
        </p:nvCxnSpPr>
        <p:spPr>
          <a:xfrm>
            <a:off x="1563544" y="2635766"/>
            <a:ext cx="7386721" cy="0"/>
          </a:xfrm>
          <a:prstGeom prst="line">
            <a:avLst/>
          </a:prstGeom>
          <a:ln>
            <a:solidFill>
              <a:schemeClr val="accent5">
                <a:lumMod val="75000"/>
              </a:schemeClr>
            </a:solidFill>
          </a:ln>
          <a:effectLst>
            <a:outerShdw blurRad="50800" dist="25400" dir="5280000"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336840" y="15874"/>
            <a:ext cx="7807160" cy="421105"/>
          </a:xfrm>
          <a:prstGeom prst="rect">
            <a:avLst/>
          </a:prstGeom>
          <a:gradFill flip="none" rotWithShape="1">
            <a:gsLst>
              <a:gs pos="100000">
                <a:schemeClr val="tx1"/>
              </a:gs>
              <a:gs pos="0">
                <a:schemeClr val="accent2"/>
              </a:gs>
            </a:gsLst>
            <a:lin ang="16200000" scaled="0"/>
            <a:tileRect/>
          </a:gradFill>
          <a:ln>
            <a:noFill/>
          </a:ln>
          <a:effectLst>
            <a:outerShdw blurRad="76200" dist="50800" dir="2700000" sx="110000" sy="11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782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1343668" y="416533"/>
            <a:ext cx="7800332" cy="472696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1343668" y="-4572"/>
            <a:ext cx="7807160" cy="5148072"/>
          </a:xfrm>
          <a:prstGeom prst="rect">
            <a:avLst/>
          </a:prstGeom>
          <a:gradFill flip="none" rotWithShape="1">
            <a:gsLst>
              <a:gs pos="0">
                <a:schemeClr val="bg2">
                  <a:lumMod val="75000"/>
                </a:schemeClr>
              </a:gs>
              <a:gs pos="100000">
                <a:schemeClr val="bg2">
                  <a:lumMod val="60000"/>
                  <a:lumOff val="40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WSR Blue logo Pantone 7468 with clear spac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6" y="112967"/>
            <a:ext cx="1102976" cy="1367585"/>
          </a:xfrm>
          <a:prstGeom prst="rect">
            <a:avLst/>
          </a:prstGeom>
        </p:spPr>
      </p:pic>
      <p:sp>
        <p:nvSpPr>
          <p:cNvPr id="5" name="Title 1"/>
          <p:cNvSpPr>
            <a:spLocks noGrp="1"/>
          </p:cNvSpPr>
          <p:nvPr>
            <p:ph type="title" hasCustomPrompt="1"/>
          </p:nvPr>
        </p:nvSpPr>
        <p:spPr>
          <a:xfrm>
            <a:off x="1338230" y="1086125"/>
            <a:ext cx="7812598" cy="1542813"/>
          </a:xfrm>
          <a:ln>
            <a:noFill/>
          </a:ln>
        </p:spPr>
        <p:txBody>
          <a:bodyPr rIns="0">
            <a:normAutofit/>
          </a:bodyPr>
          <a:lstStyle>
            <a:lvl1pPr algn="ctr">
              <a:defRPr sz="4400" baseline="0">
                <a:solidFill>
                  <a:schemeClr val="bg1"/>
                </a:solidFill>
                <a:effectLst>
                  <a:outerShdw blurRad="101600" dist="50800" algn="l" rotWithShape="0">
                    <a:schemeClr val="tx1">
                      <a:alpha val="30000"/>
                    </a:schemeClr>
                  </a:outerShdw>
                </a:effectLst>
              </a:defRPr>
            </a:lvl1pPr>
          </a:lstStyle>
          <a:p>
            <a:r>
              <a:rPr lang="en-US"/>
              <a:t>BWSR Title Slide</a:t>
            </a:r>
          </a:p>
        </p:txBody>
      </p:sp>
      <p:sp>
        <p:nvSpPr>
          <p:cNvPr id="6" name="Title 1"/>
          <p:cNvSpPr txBox="1">
            <a:spLocks/>
          </p:cNvSpPr>
          <p:nvPr userDrawn="1"/>
        </p:nvSpPr>
        <p:spPr>
          <a:xfrm>
            <a:off x="1338229" y="2628938"/>
            <a:ext cx="7812597" cy="966202"/>
          </a:xfrm>
          <a:prstGeom prst="rect">
            <a:avLst/>
          </a:prstGeom>
          <a:ln>
            <a:noFill/>
          </a:ln>
        </p:spPr>
        <p:txBody>
          <a:bodyPr vert="horz" lIns="0" tIns="45720" rIns="91440" bIns="45720" rtlCol="0" anchor="ctr" anchorCtr="0">
            <a:normAutofit/>
          </a:bodyPr>
          <a:lstStyle>
            <a:lvl1pPr marL="228600" algn="l" defTabSz="914400" rtl="0" eaLnBrk="1" latinLnBrk="0" hangingPunct="1">
              <a:spcBef>
                <a:spcPct val="0"/>
              </a:spcBef>
              <a:buNone/>
              <a:defRPr sz="3600" b="1" i="0" kern="1200" cap="none" normalizeH="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0" i="0">
                <a:solidFill>
                  <a:schemeClr val="bg2">
                    <a:lumMod val="40000"/>
                    <a:lumOff val="60000"/>
                  </a:schemeClr>
                </a:solidFill>
              </a:rPr>
              <a:t>Subhead for title slide</a:t>
            </a:r>
          </a:p>
        </p:txBody>
      </p:sp>
      <p:cxnSp>
        <p:nvCxnSpPr>
          <p:cNvPr id="7" name="Straight Connector 6"/>
          <p:cNvCxnSpPr/>
          <p:nvPr userDrawn="1"/>
        </p:nvCxnSpPr>
        <p:spPr>
          <a:xfrm>
            <a:off x="1563544" y="2635766"/>
            <a:ext cx="7386721" cy="0"/>
          </a:xfrm>
          <a:prstGeom prst="line">
            <a:avLst/>
          </a:prstGeom>
          <a:ln>
            <a:solidFill>
              <a:schemeClr val="accent5">
                <a:lumMod val="75000"/>
              </a:schemeClr>
            </a:solidFill>
          </a:ln>
          <a:effectLst>
            <a:outerShdw blurRad="50800" dist="25400" dir="5280000"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1336840" y="15874"/>
            <a:ext cx="7807160" cy="421105"/>
          </a:xfrm>
          <a:prstGeom prst="rect">
            <a:avLst/>
          </a:prstGeom>
          <a:gradFill flip="none" rotWithShape="1">
            <a:gsLst>
              <a:gs pos="100000">
                <a:schemeClr val="tx1"/>
              </a:gs>
              <a:gs pos="0">
                <a:schemeClr val="accent2"/>
              </a:gs>
            </a:gsLst>
            <a:lin ang="16200000" scaled="0"/>
            <a:tileRect/>
          </a:gradFill>
          <a:ln>
            <a:noFill/>
          </a:ln>
          <a:effectLst>
            <a:outerShdw blurRad="76200" dist="50800" dir="2700000" sx="110000" sy="11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575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pPr defTabSz="685800">
              <a:defRPr/>
            </a:pPr>
            <a:fld id="{4F7F7A8F-6974-4126-B801-7FD08451342D}" type="datetimeFigureOut">
              <a:rPr lang="en-US" smtClean="0">
                <a:solidFill>
                  <a:srgbClr val="000000"/>
                </a:solidFill>
              </a:rPr>
              <a:pPr defTabSz="685800">
                <a:defRPr/>
              </a:pPr>
              <a:t>9/21/2023</a:t>
            </a:fld>
            <a:endParaRPr lang="en-US">
              <a:solidFill>
                <a:srgbClr val="000000"/>
              </a:solidFill>
            </a:endParaRPr>
          </a:p>
        </p:txBody>
      </p:sp>
      <p:sp>
        <p:nvSpPr>
          <p:cNvPr id="5" name="Footer Placeholder 5"/>
          <p:cNvSpPr>
            <a:spLocks noGrp="1"/>
          </p:cNvSpPr>
          <p:nvPr>
            <p:ph type="ftr" sz="quarter" idx="11"/>
          </p:nvPr>
        </p:nvSpPr>
        <p:spPr/>
        <p:txBody>
          <a:bodyPr/>
          <a:lstStyle/>
          <a:p>
            <a:pPr defTabSz="685800">
              <a:defRPr/>
            </a:pPr>
            <a:endParaRPr lang="en-US">
              <a:solidFill>
                <a:srgbClr val="000000"/>
              </a:solidFill>
            </a:endParaRPr>
          </a:p>
        </p:txBody>
      </p:sp>
      <p:sp>
        <p:nvSpPr>
          <p:cNvPr id="6" name="Slide Number Placeholder 6"/>
          <p:cNvSpPr>
            <a:spLocks noGrp="1"/>
          </p:cNvSpPr>
          <p:nvPr>
            <p:ph type="sldNum" sz="quarter" idx="12"/>
          </p:nvPr>
        </p:nvSpPr>
        <p:spPr/>
        <p:txBody>
          <a:bodyPr/>
          <a:lstStyle/>
          <a:p>
            <a:pPr defTabSz="685800">
              <a:defRPr/>
            </a:pPr>
            <a:fld id="{E9BD4C6C-2D50-44DC-87A4-F7253B2E9871}" type="slidenum">
              <a:rPr lang="en-US" smtClean="0">
                <a:solidFill>
                  <a:srgbClr val="000000"/>
                </a:solidFill>
              </a:rPr>
              <a:pPr defTabSz="685800">
                <a:defRPr/>
              </a:pPr>
              <a:t>‹#›</a:t>
            </a:fld>
            <a:endParaRPr lang="en-US">
              <a:solidFill>
                <a:srgbClr val="000000"/>
              </a:solidFill>
            </a:endParaRPr>
          </a:p>
        </p:txBody>
      </p:sp>
    </p:spTree>
    <p:extLst>
      <p:ext uri="{BB962C8B-B14F-4D97-AF65-F5344CB8AC3E}">
        <p14:creationId xmlns:p14="http://schemas.microsoft.com/office/powerpoint/2010/main" val="3687570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141424"/>
            <a:ext cx="9144000" cy="899417"/>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bwMode="auto">
          <a:xfrm>
            <a:off x="0" y="4040840"/>
            <a:ext cx="9144000" cy="1102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4233663"/>
            <a:ext cx="4940300" cy="677297"/>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9/21/2023</a:t>
            </a:fld>
            <a:endParaRPr lang="en-US" dirty="0"/>
          </a:p>
        </p:txBody>
      </p:sp>
      <p:sp>
        <p:nvSpPr>
          <p:cNvPr id="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31102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141424"/>
            <a:ext cx="9144000" cy="899417"/>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bwMode="auto">
          <a:xfrm>
            <a:off x="0" y="4040840"/>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4233663"/>
            <a:ext cx="4940300" cy="677297"/>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9/21/2023</a:t>
            </a:fld>
            <a:endParaRPr lang="en-US" dirty="0"/>
          </a:p>
        </p:txBody>
      </p:sp>
      <p:sp>
        <p:nvSpPr>
          <p:cNvPr id="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Board of Water and Soil Resources Logo" title="BWS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2315645" y="928397"/>
            <a:ext cx="4797718" cy="1308468"/>
          </a:xfrm>
          <a:prstGeom prst="rect">
            <a:avLst/>
          </a:prstGeom>
        </p:spPr>
      </p:pic>
    </p:spTree>
    <p:extLst>
      <p:ext uri="{BB962C8B-B14F-4D97-AF65-F5344CB8AC3E}">
        <p14:creationId xmlns:p14="http://schemas.microsoft.com/office/powerpoint/2010/main" val="26615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141424"/>
            <a:ext cx="9144000" cy="899417"/>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a:t>Click to enter the slideshow title</a:t>
            </a:r>
          </a:p>
        </p:txBody>
      </p:sp>
      <p:sp>
        <p:nvSpPr>
          <p:cNvPr id="3" name="Rectangle 2"/>
          <p:cNvSpPr/>
          <p:nvPr/>
        </p:nvSpPr>
        <p:spPr bwMode="auto">
          <a:xfrm>
            <a:off x="0" y="4040840"/>
            <a:ext cx="9144000" cy="1102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4233663"/>
            <a:ext cx="4940300" cy="677297"/>
          </a:xfrm>
        </p:spPr>
        <p:txBody>
          <a:bodyPr>
            <a:normAutofit/>
          </a:bodyPr>
          <a:lstStyle>
            <a:lvl1pPr marL="0" indent="0" algn="ctr">
              <a:spcBef>
                <a:spcPts val="0"/>
              </a:spcBef>
              <a:spcAft>
                <a:spcPts val="750"/>
              </a:spcAft>
              <a:buNone/>
              <a:defRPr sz="1350" baseline="0"/>
            </a:lvl1pPr>
          </a:lstStyle>
          <a:p>
            <a:r>
              <a:rPr lang="en-US" sz="1350" err="1"/>
              <a:t>Firstname</a:t>
            </a:r>
            <a:r>
              <a:rPr lang="en-US" sz="1350"/>
              <a:t> </a:t>
            </a:r>
            <a:r>
              <a:rPr lang="en-US" sz="1350" err="1"/>
              <a:t>Lastname</a:t>
            </a:r>
            <a:r>
              <a:rPr lang="en-US" sz="1350"/>
              <a:t> | Job Title</a:t>
            </a:r>
          </a:p>
          <a:p>
            <a:r>
              <a:rPr lang="en-US" sz="1350"/>
              <a:t>Date</a:t>
            </a:r>
            <a:endParaRPr lang="en-US"/>
          </a:p>
        </p:txBody>
      </p:sp>
      <p:sp>
        <p:nvSpPr>
          <p:cNvPr id="18" name="Date Placeholder 17"/>
          <p:cNvSpPr>
            <a:spLocks noGrp="1"/>
          </p:cNvSpPr>
          <p:nvPr>
            <p:ph type="dt" sz="half" idx="15"/>
          </p:nvPr>
        </p:nvSpPr>
        <p:spPr bwMode="black"/>
        <p:txBody>
          <a:bodyPr/>
          <a:lstStyle/>
          <a:p>
            <a:fld id="{03CEC41E-48BD-4881-B6FF-D82EEBBCD904}" type="datetimeFigureOut">
              <a:rPr lang="en-US" smtClean="0"/>
              <a:pPr/>
              <a:t>9/21/2023</a:t>
            </a:fld>
            <a:endParaRPr lang="en-US"/>
          </a:p>
        </p:txBody>
      </p:sp>
      <p:sp>
        <p:nvSpPr>
          <p:cNvPr id="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121782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2608378"/>
            <a:ext cx="9144000" cy="971387"/>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bwMode="auto">
          <a:xfrm>
            <a:off x="0" y="3579765"/>
            <a:ext cx="9144000" cy="156373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3780903"/>
            <a:ext cx="4940300" cy="822846"/>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10" name="Picture 9" descr="Board of Water and Soild Resources Logo" title="BWS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43355" y="4310152"/>
            <a:ext cx="2425747" cy="661567"/>
          </a:xfrm>
          <a:prstGeom prst="rect">
            <a:avLst/>
          </a:prstGeom>
        </p:spPr>
      </p:pic>
      <p:sp>
        <p:nvSpPr>
          <p:cNvPr id="9" name="Footer Placeholder 4"/>
          <p:cNvSpPr>
            <a:spLocks noGrp="1"/>
          </p:cNvSpPr>
          <p:nvPr>
            <p:ph type="ftr" sz="quarter" idx="3"/>
          </p:nvPr>
        </p:nvSpPr>
        <p:spPr bwMode="black">
          <a:xfrm>
            <a:off x="4690171" y="4603749"/>
            <a:ext cx="4190735" cy="273844"/>
          </a:xfrm>
          <a:prstGeom prst="rect">
            <a:avLst/>
          </a:prstGeom>
        </p:spPr>
        <p:txBody>
          <a:bodyPr anchor="b"/>
          <a:lstStyle>
            <a:lvl1pPr algn="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9144000" cy="2535549"/>
          </a:xfrm>
        </p:spPr>
        <p:txBody>
          <a:bodyPr/>
          <a:lstStyle/>
          <a:p>
            <a:r>
              <a:rPr lang="en-US"/>
              <a:t>Click icon to add picture</a:t>
            </a:r>
            <a:endParaRPr lang="en-US" dirty="0"/>
          </a:p>
        </p:txBody>
      </p:sp>
    </p:spTree>
    <p:extLst>
      <p:ext uri="{BB962C8B-B14F-4D97-AF65-F5344CB8AC3E}">
        <p14:creationId xmlns:p14="http://schemas.microsoft.com/office/powerpoint/2010/main" val="2507664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628650" y="1001317"/>
            <a:ext cx="7886700" cy="3631406"/>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9/21/2023</a:t>
            </a:fld>
            <a:endParaRPr lang="en-US" dirty="0"/>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1583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141424"/>
            <a:ext cx="9144000" cy="899417"/>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bwMode="auto">
          <a:xfrm>
            <a:off x="0" y="4040840"/>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4233663"/>
            <a:ext cx="4940300" cy="330728"/>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bwMode="gray">
          <a:xfrm>
            <a:off x="0" y="1341835"/>
            <a:ext cx="9144000" cy="1724025"/>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9/21/2023</a:t>
            </a:fld>
            <a:endParaRPr lang="en-US" dirty="0"/>
          </a:p>
        </p:txBody>
      </p:sp>
      <p:sp>
        <p:nvSpPr>
          <p:cNvPr id="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Board of Water and Soild Resources Logo&#10;" title="BWS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6299502" y="363309"/>
            <a:ext cx="2425747" cy="661567"/>
          </a:xfrm>
          <a:prstGeom prst="rect">
            <a:avLst/>
          </a:prstGeom>
        </p:spPr>
      </p:pic>
    </p:spTree>
    <p:extLst>
      <p:ext uri="{BB962C8B-B14F-4D97-AF65-F5344CB8AC3E}">
        <p14:creationId xmlns:p14="http://schemas.microsoft.com/office/powerpoint/2010/main" val="3067425263"/>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t>9/21/2023</a:t>
            </a:fld>
            <a:endParaRPr lang="en-US" dirty="0"/>
          </a:p>
        </p:txBody>
      </p:sp>
      <p:sp>
        <p:nvSpPr>
          <p:cNvPr id="1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997455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6286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46291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t>9/21/2023</a:t>
            </a:fld>
            <a:endParaRPr lang="en-US" dirty="0"/>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2099510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628650" y="1001461"/>
            <a:ext cx="7886700" cy="363126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9/21/2023</a:t>
            </a:fld>
            <a:endParaRPr lang="en-US" dirty="0"/>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78193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6286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4629150" y="1195969"/>
            <a:ext cx="3886200" cy="3436754"/>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t>9/21/2023</a:t>
            </a:fld>
            <a:endParaRPr lang="en-US" dirty="0"/>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98409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9144000" cy="91439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914398"/>
            <a:ext cx="9144000" cy="4229102"/>
          </a:xfrm>
        </p:spPr>
        <p:txBody>
          <a:bodyPr/>
          <a:lstStyle/>
          <a:p>
            <a:r>
              <a:rPr lang="en-US" dirty="0"/>
              <a:t>Click Icon to add picture</a:t>
            </a:r>
          </a:p>
        </p:txBody>
      </p:sp>
      <p:sp>
        <p:nvSpPr>
          <p:cNvPr id="10" name="Content Placeholder 2"/>
          <p:cNvSpPr>
            <a:spLocks noGrp="1"/>
          </p:cNvSpPr>
          <p:nvPr>
            <p:ph idx="1"/>
          </p:nvPr>
        </p:nvSpPr>
        <p:spPr bwMode="auto">
          <a:xfrm>
            <a:off x="0" y="1956931"/>
            <a:ext cx="4262718" cy="2144036"/>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9300539"/>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914398"/>
            <a:ext cx="9144000" cy="42291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1956931"/>
            <a:ext cx="4262718" cy="2144036"/>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852563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024759"/>
            <a:ext cx="7886700" cy="35912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628650" y="4767263"/>
            <a:ext cx="1018943" cy="273844"/>
          </a:xfrm>
        </p:spPr>
        <p:txBody>
          <a:bodyPr/>
          <a:lstStyle/>
          <a:p>
            <a:fld id="{66C283A4-7960-4BFD-B3A5-A2CC5BB2A473}" type="datetime1">
              <a:rPr lang="en-US" smtClean="0"/>
              <a:t>9/21/2023</a:t>
            </a:fld>
            <a:endParaRPr lang="en-US" dirty="0"/>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334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141424"/>
            <a:ext cx="9144000" cy="899417"/>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a:t>Click to enter the slideshow title</a:t>
            </a:r>
          </a:p>
        </p:txBody>
      </p:sp>
      <p:sp>
        <p:nvSpPr>
          <p:cNvPr id="3" name="Rectangle 2"/>
          <p:cNvSpPr/>
          <p:nvPr/>
        </p:nvSpPr>
        <p:spPr bwMode="auto">
          <a:xfrm>
            <a:off x="0" y="4040840"/>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4233663"/>
            <a:ext cx="4940300" cy="677297"/>
          </a:xfrm>
        </p:spPr>
        <p:txBody>
          <a:bodyPr>
            <a:normAutofit/>
          </a:bodyPr>
          <a:lstStyle>
            <a:lvl1pPr marL="0" indent="0" algn="ctr">
              <a:spcBef>
                <a:spcPts val="0"/>
              </a:spcBef>
              <a:spcAft>
                <a:spcPts val="750"/>
              </a:spcAft>
              <a:buNone/>
              <a:defRPr sz="1350" baseline="0"/>
            </a:lvl1pPr>
          </a:lstStyle>
          <a:p>
            <a:r>
              <a:rPr lang="en-US" sz="1350" err="1"/>
              <a:t>Firstname</a:t>
            </a:r>
            <a:r>
              <a:rPr lang="en-US" sz="1350"/>
              <a:t> </a:t>
            </a:r>
            <a:r>
              <a:rPr lang="en-US" sz="1350" err="1"/>
              <a:t>Lastname</a:t>
            </a:r>
            <a:r>
              <a:rPr lang="en-US" sz="1350"/>
              <a:t> | Job Title</a:t>
            </a:r>
          </a:p>
          <a:p>
            <a:r>
              <a:rPr lang="en-US" sz="1350"/>
              <a:t>Date</a:t>
            </a:r>
            <a:endParaRPr lang="en-US"/>
          </a:p>
        </p:txBody>
      </p:sp>
      <p:sp>
        <p:nvSpPr>
          <p:cNvPr id="18" name="Date Placeholder 17"/>
          <p:cNvSpPr>
            <a:spLocks noGrp="1"/>
          </p:cNvSpPr>
          <p:nvPr>
            <p:ph type="dt" sz="half" idx="15"/>
          </p:nvPr>
        </p:nvSpPr>
        <p:spPr bwMode="black"/>
        <p:txBody>
          <a:bodyPr/>
          <a:lstStyle/>
          <a:p>
            <a:fld id="{03CEC41E-48BD-4881-B6FF-D82EEBBCD904}" type="datetimeFigureOut">
              <a:rPr lang="en-US" smtClean="0"/>
              <a:pPr/>
              <a:t>9/21/2023</a:t>
            </a:fld>
            <a:endParaRPr lang="en-US"/>
          </a:p>
        </p:txBody>
      </p:sp>
      <p:sp>
        <p:nvSpPr>
          <p:cNvPr id="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0" name="Picture 9" descr="Board of Water and Soil Resources Logo" title="BWSR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2315645" y="928397"/>
            <a:ext cx="4797718" cy="1308468"/>
          </a:xfrm>
          <a:prstGeom prst="rect">
            <a:avLst/>
          </a:prstGeom>
        </p:spPr>
      </p:pic>
    </p:spTree>
    <p:extLst>
      <p:ext uri="{BB962C8B-B14F-4D97-AF65-F5344CB8AC3E}">
        <p14:creationId xmlns:p14="http://schemas.microsoft.com/office/powerpoint/2010/main" val="3941391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628650" y="1024759"/>
            <a:ext cx="7886700"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F4B91AA0-3BA7-4036-A3DA-317C6C4FFA29}" type="datetime1">
              <a:rPr lang="en-US" smtClean="0"/>
              <a:t>9/21/2023</a:t>
            </a:fld>
            <a:endParaRPr lang="en-US" dirty="0"/>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45669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628650" y="1024759"/>
            <a:ext cx="7886700"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F4B91AA0-3BA7-4036-A3DA-317C6C4FFA29}" type="datetime1">
              <a:rPr lang="en-US" smtClean="0"/>
              <a:t>9/21/2023</a:t>
            </a:fld>
            <a:endParaRPr lang="en-US" dirty="0"/>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7489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024759"/>
            <a:ext cx="7886700" cy="35912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fld id="{4868D85E-9AAE-43DE-B77A-6CCC9C16CBEC}" type="datetime1">
              <a:rPr lang="en-US" smtClean="0"/>
              <a:t>9/21/2023</a:t>
            </a:fld>
            <a:endParaRPr lang="en-US" dirty="0"/>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5273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628650" y="1024759"/>
            <a:ext cx="4676215"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5740174" y="1023619"/>
            <a:ext cx="3403826" cy="3403826"/>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F4B91AA0-3BA7-4036-A3DA-317C6C4FFA29}" type="datetime1">
              <a:rPr lang="en-US" smtClean="0"/>
              <a:t>9/21/2023</a:t>
            </a:fld>
            <a:endParaRPr lang="en-US" dirty="0"/>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178785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628650" y="1024759"/>
            <a:ext cx="4676215"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5740174" y="1023619"/>
            <a:ext cx="3403826" cy="3403826"/>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F4B91AA0-3BA7-4036-A3DA-317C6C4FFA29}" type="datetime1">
              <a:rPr lang="en-US" smtClean="0"/>
              <a:t>9/21/2023</a:t>
            </a:fld>
            <a:endParaRPr lang="en-US" dirty="0"/>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65964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628650" y="1024759"/>
            <a:ext cx="4676215" cy="359129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5740174" y="1023619"/>
            <a:ext cx="3403826" cy="3403826"/>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fld id="{4868D85E-9AAE-43DE-B77A-6CCC9C16CBEC}" type="datetime1">
              <a:rPr lang="en-US" smtClean="0"/>
              <a:t>9/21/2023</a:t>
            </a:fld>
            <a:endParaRPr lang="en-US" dirty="0"/>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897908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912017"/>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bwMode="gray">
          <a:xfrm>
            <a:off x="604749" y="1486424"/>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436290"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2734632"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2566173"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4864515"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4696056"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6994398"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6825939" y="325587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936DB2D6-5DF4-4264-A4A1-7D3EAF38D255}" type="datetime1">
              <a:rPr lang="en-US" smtClean="0"/>
              <a:t>9/21/2023</a:t>
            </a:fld>
            <a:endParaRPr lang="en-US" dirty="0"/>
          </a:p>
        </p:txBody>
      </p:sp>
      <p:sp>
        <p:nvSpPr>
          <p:cNvPr id="1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97769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912017"/>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bwMode="gray">
          <a:xfrm>
            <a:off x="1179610" y="1473294"/>
            <a:ext cx="1749143" cy="1749143"/>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1101919"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18406" y="1473294"/>
            <a:ext cx="1738398" cy="1738398"/>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534177"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050663" y="1473294"/>
            <a:ext cx="1738398" cy="1738398"/>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5966434"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936DB2D6-5DF4-4264-A4A1-7D3EAF38D255}" type="datetime1">
              <a:rPr lang="en-US" smtClean="0"/>
              <a:t>9/21/2023</a:t>
            </a:fld>
            <a:endParaRPr lang="en-US" dirty="0"/>
          </a:p>
        </p:txBody>
      </p:sp>
      <p:sp>
        <p:nvSpPr>
          <p:cNvPr id="1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25519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604749" y="1486424"/>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436290" y="3258860"/>
            <a:ext cx="1906858" cy="121789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2734632"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2566173" y="3258860"/>
            <a:ext cx="1906858" cy="1217889"/>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4864515"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4696056" y="3258860"/>
            <a:ext cx="1906858" cy="1217889"/>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6994398"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6825939" y="3255871"/>
            <a:ext cx="1906858" cy="1220879"/>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4B4EEDC6-36CA-4209-B482-2ED76AA0BF08}" type="datetime1">
              <a:rPr lang="en-US" smtClean="0"/>
              <a:t>9/21/2023</a:t>
            </a:fld>
            <a:endParaRPr lang="en-US" dirty="0"/>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44487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0"/>
            <a:ext cx="9144000" cy="912017"/>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bwMode="gray">
          <a:xfrm>
            <a:off x="604749" y="1256079"/>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157413" y="1256079"/>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604749" y="2954521"/>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bwMode="black">
          <a:xfrm>
            <a:off x="2157413" y="2954521"/>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4649854" y="1256079"/>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6202517" y="1256079"/>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4649854" y="2954521"/>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bwMode="black">
          <a:xfrm>
            <a:off x="6202517" y="2954520"/>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8DC79626-CE5A-4834-975C-E7305BA2E281}" type="datetime1">
              <a:rPr lang="en-US" smtClean="0"/>
              <a:t>9/21/2023</a:t>
            </a:fld>
            <a:endParaRPr lang="en-US" dirty="0"/>
          </a:p>
        </p:txBody>
      </p:sp>
      <p:sp>
        <p:nvSpPr>
          <p:cNvPr id="29"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14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2608378"/>
            <a:ext cx="9144000" cy="971387"/>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a:t>Click to enter the slideshow title</a:t>
            </a:r>
          </a:p>
        </p:txBody>
      </p:sp>
      <p:sp>
        <p:nvSpPr>
          <p:cNvPr id="3" name="Rectangle 2"/>
          <p:cNvSpPr/>
          <p:nvPr/>
        </p:nvSpPr>
        <p:spPr bwMode="auto">
          <a:xfrm>
            <a:off x="0" y="3579765"/>
            <a:ext cx="9144000" cy="156373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1" y="3780903"/>
            <a:ext cx="4940300" cy="822846"/>
          </a:xfrm>
        </p:spPr>
        <p:txBody>
          <a:bodyPr>
            <a:normAutofit/>
          </a:bodyPr>
          <a:lstStyle>
            <a:lvl1pPr marL="0" indent="0" algn="ctr">
              <a:spcBef>
                <a:spcPts val="0"/>
              </a:spcBef>
              <a:buNone/>
              <a:defRPr sz="1350" baseline="0"/>
            </a:lvl1pPr>
          </a:lstStyle>
          <a:p>
            <a:r>
              <a:rPr lang="en-US" sz="1350" err="1"/>
              <a:t>Firstname</a:t>
            </a:r>
            <a:r>
              <a:rPr lang="en-US" sz="1350"/>
              <a:t> </a:t>
            </a:r>
            <a:r>
              <a:rPr lang="en-US" sz="1350" err="1"/>
              <a:t>Lastname</a:t>
            </a:r>
            <a:r>
              <a:rPr lang="en-US" sz="1350"/>
              <a:t> | Job Title</a:t>
            </a:r>
          </a:p>
          <a:p>
            <a:r>
              <a:rPr lang="en-US" sz="1350"/>
              <a:t>Date</a:t>
            </a:r>
            <a:endParaRPr lang="en-US"/>
          </a:p>
        </p:txBody>
      </p:sp>
      <p:pic>
        <p:nvPicPr>
          <p:cNvPr id="10" name="Picture 9" descr="Board of Water and Soild Resources Logo" title="BWSR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43355" y="4310152"/>
            <a:ext cx="2425747" cy="661567"/>
          </a:xfrm>
          <a:prstGeom prst="rect">
            <a:avLst/>
          </a:prstGeom>
        </p:spPr>
      </p:pic>
      <p:sp>
        <p:nvSpPr>
          <p:cNvPr id="9" name="Footer Placeholder 4"/>
          <p:cNvSpPr>
            <a:spLocks noGrp="1"/>
          </p:cNvSpPr>
          <p:nvPr>
            <p:ph type="ftr" sz="quarter" idx="3"/>
          </p:nvPr>
        </p:nvSpPr>
        <p:spPr bwMode="black">
          <a:xfrm>
            <a:off x="4690171" y="4603749"/>
            <a:ext cx="4190735" cy="273844"/>
          </a:xfrm>
          <a:prstGeom prst="rect">
            <a:avLst/>
          </a:prstGeom>
        </p:spPr>
        <p:txBody>
          <a:bodyPr anchor="b"/>
          <a:lstStyle>
            <a:lvl1pPr algn="r">
              <a:defRPr sz="900">
                <a:solidFill>
                  <a:schemeClr val="tx2"/>
                </a:solidFill>
              </a:defRPr>
            </a:lvl1pPr>
          </a:lstStyle>
          <a:p>
            <a:endParaRPr lang="en-US"/>
          </a:p>
        </p:txBody>
      </p:sp>
      <p:sp>
        <p:nvSpPr>
          <p:cNvPr id="6" name="Picture Placeholder 5"/>
          <p:cNvSpPr>
            <a:spLocks noGrp="1"/>
          </p:cNvSpPr>
          <p:nvPr>
            <p:ph type="pic" sz="quarter" idx="17"/>
          </p:nvPr>
        </p:nvSpPr>
        <p:spPr bwMode="gray">
          <a:xfrm>
            <a:off x="0" y="0"/>
            <a:ext cx="9144000" cy="2535549"/>
          </a:xfrm>
        </p:spPr>
        <p:txBody>
          <a:bodyPr/>
          <a:lstStyle/>
          <a:p>
            <a:r>
              <a:rPr lang="en-US"/>
              <a:t>Click icon to add picture</a:t>
            </a:r>
          </a:p>
        </p:txBody>
      </p:sp>
    </p:spTree>
    <p:extLst>
      <p:ext uri="{BB962C8B-B14F-4D97-AF65-F5344CB8AC3E}">
        <p14:creationId xmlns:p14="http://schemas.microsoft.com/office/powerpoint/2010/main" val="3437029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604749" y="1256079"/>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157413" y="1256079"/>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604749" y="2954521"/>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bwMode="black">
          <a:xfrm>
            <a:off x="2157413" y="2954521"/>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4649854" y="1256079"/>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6202517" y="1256079"/>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4649854" y="2954521"/>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bwMode="black">
          <a:xfrm>
            <a:off x="6202517" y="2954520"/>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8" name="Rectangle 7"/>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bwMode="black"/>
        <p:txBody>
          <a:bodyPr/>
          <a:lstStyle/>
          <a:p>
            <a:fld id="{1815FB38-58F3-410A-8DA4-4B706967601F}" type="datetime1">
              <a:rPr lang="en-US" smtClean="0"/>
              <a:t>9/21/2023</a:t>
            </a:fld>
            <a:endParaRPr lang="en-US" dirty="0"/>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7169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15319"/>
            <a:ext cx="9144000" cy="927336"/>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bwMode="gray">
          <a:xfrm>
            <a:off x="604749" y="1928797"/>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157413" y="1928798"/>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4649854" y="1928797"/>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6202517" y="1928798"/>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7F519661-29C3-4FE0-9FC3-375A85A42C46}" type="datetime1">
              <a:rPr lang="en-US" smtClean="0"/>
              <a:t>9/21/2023</a:t>
            </a:fld>
            <a:endParaRPr lang="en-US" dirty="0"/>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61046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8" name="Rectangle 7"/>
          <p:cNvSpPr/>
          <p:nvPr userDrawn="1"/>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bwMode="gray">
          <a:xfrm>
            <a:off x="604749" y="2100246"/>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157413" y="2100247"/>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4649854" y="2100246"/>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6202517" y="2100247"/>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9/21/2023</a:t>
            </a:fld>
            <a:endParaRPr lang="en-US" dirty="0"/>
          </a:p>
        </p:txBody>
      </p:sp>
      <p:sp>
        <p:nvSpPr>
          <p:cNvPr id="20"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7970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1"/>
            <a:ext cx="9144000" cy="5143499"/>
          </a:xfrm>
        </p:spPr>
        <p:txBody>
          <a:bodyPr/>
          <a:lstStyle/>
          <a:p>
            <a:r>
              <a:rPr lang="en-US"/>
              <a:t>Click icon to add picture</a:t>
            </a:r>
          </a:p>
        </p:txBody>
      </p:sp>
      <p:sp>
        <p:nvSpPr>
          <p:cNvPr id="9" name="Title 1"/>
          <p:cNvSpPr>
            <a:spLocks noGrp="1"/>
          </p:cNvSpPr>
          <p:nvPr>
            <p:ph type="title" hasCustomPrompt="1"/>
          </p:nvPr>
        </p:nvSpPr>
        <p:spPr bwMode="auto">
          <a:xfrm>
            <a:off x="1" y="4229101"/>
            <a:ext cx="9144000" cy="9144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2104296807"/>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5143499"/>
          </a:xfrm>
        </p:spPr>
        <p:txBody>
          <a:bodyPr/>
          <a:lstStyle/>
          <a:p>
            <a:r>
              <a:rPr lang="en-US"/>
              <a:t>Click icon to add picture</a:t>
            </a:r>
          </a:p>
        </p:txBody>
      </p:sp>
      <p:sp>
        <p:nvSpPr>
          <p:cNvPr id="9" name="Title 1"/>
          <p:cNvSpPr>
            <a:spLocks noGrp="1"/>
          </p:cNvSpPr>
          <p:nvPr>
            <p:ph type="title" hasCustomPrompt="1"/>
          </p:nvPr>
        </p:nvSpPr>
        <p:spPr bwMode="gray">
          <a:xfrm>
            <a:off x="1" y="4229101"/>
            <a:ext cx="9144000" cy="9144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1156094633"/>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5143499"/>
          </a:xfrm>
        </p:spPr>
        <p:txBody>
          <a:bodyPr/>
          <a:lstStyle/>
          <a:p>
            <a:r>
              <a:rPr lang="en-US"/>
              <a:t>Click icon to add picture</a:t>
            </a:r>
          </a:p>
        </p:txBody>
      </p:sp>
      <p:sp>
        <p:nvSpPr>
          <p:cNvPr id="9" name="Title 1"/>
          <p:cNvSpPr>
            <a:spLocks noGrp="1"/>
          </p:cNvSpPr>
          <p:nvPr>
            <p:ph type="title" hasCustomPrompt="1"/>
          </p:nvPr>
        </p:nvSpPr>
        <p:spPr bwMode="auto">
          <a:xfrm>
            <a:off x="1" y="4229100"/>
            <a:ext cx="9144000" cy="9144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Tree>
    <p:extLst>
      <p:ext uri="{BB962C8B-B14F-4D97-AF65-F5344CB8AC3E}">
        <p14:creationId xmlns:p14="http://schemas.microsoft.com/office/powerpoint/2010/main" val="323803482"/>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1524000" y="1674947"/>
            <a:ext cx="6096000" cy="2225063"/>
          </a:xfrm>
        </p:spPr>
        <p:txBody>
          <a:bodyPr/>
          <a:lstStyle/>
          <a:p>
            <a:r>
              <a:rPr lang="en-US"/>
              <a:t>Click icon to add table</a:t>
            </a:r>
          </a:p>
        </p:txBody>
      </p:sp>
      <p:sp>
        <p:nvSpPr>
          <p:cNvPr id="8" name="Date Placeholder 4"/>
          <p:cNvSpPr>
            <a:spLocks noGrp="1"/>
          </p:cNvSpPr>
          <p:nvPr>
            <p:ph type="dt" sz="half" idx="11"/>
          </p:nvPr>
        </p:nvSpPr>
        <p:spPr bwMode="black">
          <a:xfrm>
            <a:off x="628650" y="4767263"/>
            <a:ext cx="1018943" cy="273844"/>
          </a:xfrm>
        </p:spPr>
        <p:txBody>
          <a:bodyPr/>
          <a:lstStyle/>
          <a:p>
            <a:fld id="{06B78D62-7A3F-4136-9CF2-CB03510DA06A}" type="datetime1">
              <a:rPr lang="en-US" smtClean="0"/>
              <a:t>9/21/2023</a:t>
            </a:fld>
            <a:endParaRPr lang="en-US" dirty="0"/>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92476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1524000" y="1674947"/>
            <a:ext cx="6096000" cy="2225063"/>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F4B91AA0-3BA7-4036-A3DA-317C6C4FFA29}" type="datetime1">
              <a:rPr lang="en-US" smtClean="0"/>
              <a:t>9/21/2023</a:t>
            </a:fld>
            <a:endParaRPr lang="en-US" dirty="0"/>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833380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15299"/>
            <a:ext cx="2641445" cy="2051186"/>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800674"/>
            <a:ext cx="7137161" cy="3637953"/>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F4B91AA0-3BA7-4036-A3DA-317C6C4FFA29}" type="datetime1">
              <a:rPr lang="en-US" smtClean="0"/>
              <a:t>9/21/2023</a:t>
            </a:fld>
            <a:endParaRPr lang="en-US" dirty="0"/>
          </a:p>
        </p:txBody>
      </p:sp>
      <p:sp>
        <p:nvSpPr>
          <p:cNvPr id="7"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43259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611921" y="1023903"/>
            <a:ext cx="7916772" cy="11753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030094" y="2828904"/>
            <a:ext cx="6965427" cy="3550417"/>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628650" y="4767263"/>
            <a:ext cx="1018943" cy="273844"/>
          </a:xfrm>
        </p:spPr>
        <p:txBody>
          <a:bodyPr/>
          <a:lstStyle/>
          <a:p>
            <a:fld id="{5CAE31FF-A086-40D5-909F-A9E138181237}" type="datetime1">
              <a:rPr lang="en-US" smtClean="0"/>
              <a:t>9/21/2023</a:t>
            </a:fld>
            <a:endParaRPr lang="en-US" dirty="0"/>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159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912019"/>
          </a:xfrm>
          <a:solidFill>
            <a:schemeClr val="accent1"/>
          </a:solidFill>
        </p:spPr>
        <p:txBody>
          <a:bodyPr lIns="822960" rIns="822960">
            <a:normAutofit/>
          </a:bodyPr>
          <a:lstStyle>
            <a:lvl1pPr algn="r">
              <a:defRPr sz="2700">
                <a:solidFill>
                  <a:schemeClr val="bg1"/>
                </a:solidFill>
              </a:defRPr>
            </a:lvl1pPr>
          </a:lstStyle>
          <a:p>
            <a:r>
              <a:rPr lang="en-US"/>
              <a:t>Agenda</a:t>
            </a:r>
          </a:p>
        </p:txBody>
      </p:sp>
      <p:sp>
        <p:nvSpPr>
          <p:cNvPr id="12" name="Table Placeholder 9"/>
          <p:cNvSpPr>
            <a:spLocks noGrp="1"/>
          </p:cNvSpPr>
          <p:nvPr>
            <p:ph type="tbl" sz="quarter" idx="13"/>
          </p:nvPr>
        </p:nvSpPr>
        <p:spPr bwMode="gray">
          <a:xfrm>
            <a:off x="628650" y="1001317"/>
            <a:ext cx="7886700" cy="3631406"/>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03CEC41E-48BD-4881-B6FF-D82EEBBCD904}" type="datetimeFigureOut">
              <a:rPr lang="en-US" smtClean="0"/>
              <a:pPr/>
              <a:t>9/21/2023</a:t>
            </a:fld>
            <a:endParaRPr lang="en-US"/>
          </a:p>
        </p:txBody>
      </p:sp>
      <p:sp>
        <p:nvSpPr>
          <p:cNvPr id="11"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p:nvSpPr>
        <p:spPr bwMode="auto">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215650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611923" y="215299"/>
            <a:ext cx="2641445" cy="2051186"/>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611982" y="2408635"/>
            <a:ext cx="2641387" cy="18567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3732591" y="800674"/>
            <a:ext cx="7137161" cy="3637953"/>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628650" y="4767263"/>
            <a:ext cx="1018943" cy="273844"/>
          </a:xfrm>
        </p:spPr>
        <p:txBody>
          <a:bodyPr/>
          <a:lstStyle/>
          <a:p>
            <a:fld id="{5D76A200-3168-4D33-A718-3974884CE863}" type="datetime1">
              <a:rPr lang="en-US" smtClean="0"/>
              <a:t>9/21/2023</a:t>
            </a:fld>
            <a:endParaRPr lang="en-US" dirty="0"/>
          </a:p>
        </p:txBody>
      </p:sp>
      <p:sp>
        <p:nvSpPr>
          <p:cNvPr id="7"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8542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611921" y="1023903"/>
            <a:ext cx="7916772" cy="11753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030094" y="2828904"/>
            <a:ext cx="6965427" cy="3550417"/>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656844237"/>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15299"/>
            <a:ext cx="2641445" cy="2051186"/>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534639" y="326127"/>
            <a:ext cx="5121496" cy="4538035"/>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3732591" y="518912"/>
            <a:ext cx="4725590" cy="2558653"/>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276FB33B-BCEE-4E25-B97B-A564B0E1024B}" type="datetime1">
              <a:rPr lang="en-US" smtClean="0"/>
              <a:t>9/21/2023</a:t>
            </a:fld>
            <a:endParaRPr lang="en-US" dirty="0"/>
          </a:p>
        </p:txBody>
      </p:sp>
      <p:sp>
        <p:nvSpPr>
          <p:cNvPr id="9"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8972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15299"/>
            <a:ext cx="2641445" cy="2051186"/>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800674"/>
            <a:ext cx="7137161" cy="3637953"/>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276FB33B-BCEE-4E25-B97B-A564B0E1024B}" type="datetime1">
              <a:rPr lang="en-US" smtClean="0"/>
              <a:t>9/21/2023</a:t>
            </a:fld>
            <a:endParaRPr lang="en-US" dirty="0"/>
          </a:p>
        </p:txBody>
      </p:sp>
      <p:sp>
        <p:nvSpPr>
          <p:cNvPr id="9"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36463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611921" y="1023903"/>
            <a:ext cx="7916772" cy="11753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030094" y="2828904"/>
            <a:ext cx="6965427" cy="3550417"/>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3483944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650165" y="451364"/>
            <a:ext cx="7886700" cy="4087806"/>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bwMode="black">
          <a:xfrm>
            <a:off x="1040802" y="1078880"/>
            <a:ext cx="7116184" cy="1664320"/>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040802" y="3094813"/>
            <a:ext cx="7116184" cy="761804"/>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276FB33B-BCEE-4E25-B97B-A564B0E1024B}" type="datetime1">
              <a:rPr lang="en-US" smtClean="0"/>
              <a:t>9/21/2023</a:t>
            </a:fld>
            <a:endParaRPr lang="en-US" dirty="0"/>
          </a:p>
        </p:txBody>
      </p:sp>
      <p:sp>
        <p:nvSpPr>
          <p:cNvPr id="9"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346108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650165" y="451364"/>
            <a:ext cx="7886700" cy="4087806"/>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bwMode="black">
          <a:xfrm>
            <a:off x="1040802" y="1078880"/>
            <a:ext cx="7116184" cy="1664320"/>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040802" y="3094813"/>
            <a:ext cx="7116184" cy="761804"/>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628650" y="4767263"/>
            <a:ext cx="1018943" cy="273844"/>
          </a:xfrm>
        </p:spPr>
        <p:txBody>
          <a:bodyPr/>
          <a:lstStyle>
            <a:lvl1pPr>
              <a:defRPr>
                <a:solidFill>
                  <a:schemeClr val="bg1"/>
                </a:solidFill>
              </a:defRPr>
            </a:lvl1pPr>
          </a:lstStyle>
          <a:p>
            <a:fld id="{276FB33B-BCEE-4E25-B97B-A564B0E1024B}" type="datetime1">
              <a:rPr lang="en-US" smtClean="0"/>
              <a:t>9/21/2023</a:t>
            </a:fld>
            <a:endParaRPr lang="en-US" dirty="0"/>
          </a:p>
        </p:txBody>
      </p:sp>
      <p:sp>
        <p:nvSpPr>
          <p:cNvPr id="18" name="Footer Placeholder 4"/>
          <p:cNvSpPr>
            <a:spLocks noGrp="1"/>
          </p:cNvSpPr>
          <p:nvPr>
            <p:ph type="ftr" sz="quarter" idx="3"/>
          </p:nvPr>
        </p:nvSpPr>
        <p:spPr bwMode="white">
          <a:xfrm>
            <a:off x="2476633" y="4767262"/>
            <a:ext cx="4190735" cy="273844"/>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981583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51435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4609968" y="514350"/>
            <a:ext cx="4114800" cy="41148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Tree>
    <p:extLst>
      <p:ext uri="{BB962C8B-B14F-4D97-AF65-F5344CB8AC3E}">
        <p14:creationId xmlns:p14="http://schemas.microsoft.com/office/powerpoint/2010/main" val="1344845543"/>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9144000" cy="51435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4290298" y="684398"/>
            <a:ext cx="3496041" cy="3496041"/>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7158612" y="393005"/>
            <a:ext cx="1616475" cy="1616475"/>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6938251" y="2686384"/>
            <a:ext cx="1978484" cy="1978484"/>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1495069124"/>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5143500"/>
          </a:xfrm>
        </p:spPr>
        <p:txBody>
          <a:bodyPr/>
          <a:lstStyle/>
          <a:p>
            <a:r>
              <a:rPr lang="en-US"/>
              <a:t>Click icon to add picture</a:t>
            </a:r>
          </a:p>
        </p:txBody>
      </p:sp>
      <p:sp>
        <p:nvSpPr>
          <p:cNvPr id="2" name="Title 1"/>
          <p:cNvSpPr>
            <a:spLocks noGrp="1"/>
          </p:cNvSpPr>
          <p:nvPr>
            <p:ph type="title" hasCustomPrompt="1"/>
          </p:nvPr>
        </p:nvSpPr>
        <p:spPr bwMode="auto">
          <a:xfrm>
            <a:off x="1724607" y="1207400"/>
            <a:ext cx="5694788" cy="2728700"/>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30864789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theme" Target="../theme/theme3.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8" Type="http://schemas.openxmlformats.org/officeDocument/2006/relationships/slideLayout" Target="../slideLayouts/slideLayout65.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1" Type="http://schemas.openxmlformats.org/officeDocument/2006/relationships/slideLayout" Target="../slideLayouts/slideLayout58.xml"/><Relationship Id="rId6"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47"/>
            </a:gs>
            <a:gs pos="100000">
              <a:srgbClr val="000099"/>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7605812-FBF7-4C11-A46A-B01F74641173}" type="datetime1">
              <a:rPr lang="en-US">
                <a:solidFill>
                  <a:srgbClr val="FFFF3B">
                    <a:tint val="75000"/>
                  </a:srgbClr>
                </a:solidFill>
              </a:rPr>
              <a:pPr>
                <a:defRPr/>
              </a:pPr>
              <a:t>9/21/2023</a:t>
            </a:fld>
            <a:endParaRPr lang="en-US">
              <a:solidFill>
                <a:srgbClr val="FFFF3B">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FFFF3B">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F2DABB6-A77B-47DC-A3A0-5FF2DB52F300}" type="slidenum">
              <a:rPr lang="en-US">
                <a:solidFill>
                  <a:srgbClr val="FFFF3B">
                    <a:tint val="75000"/>
                  </a:srgbClr>
                </a:solidFill>
              </a:rPr>
              <a:pPr>
                <a:defRPr/>
              </a:pPr>
              <a:t>‹#›</a:t>
            </a:fld>
            <a:endParaRPr lang="en-US">
              <a:solidFill>
                <a:srgbClr val="FFFF3B">
                  <a:tint val="75000"/>
                </a:srgbClr>
              </a:solidFill>
            </a:endParaRPr>
          </a:p>
        </p:txBody>
      </p:sp>
    </p:spTree>
    <p:extLst>
      <p:ext uri="{BB962C8B-B14F-4D97-AF65-F5344CB8AC3E}">
        <p14:creationId xmlns:p14="http://schemas.microsoft.com/office/powerpoint/2010/main" val="3889319495"/>
      </p:ext>
    </p:extLst>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auto">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fld id="{03CEC41E-48BD-4881-B6FF-D82EEBBCD904}" type="datetimeFigureOut">
              <a:rPr lang="en-US" smtClean="0"/>
              <a:pPr/>
              <a:t>9/21/2023</a:t>
            </a:fld>
            <a:endParaRPr lang="en-US"/>
          </a:p>
        </p:txBody>
      </p:sp>
      <p:sp>
        <p:nvSpPr>
          <p:cNvPr id="12"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bwMode="black">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pPr>
              <a:defRPr/>
            </a:pPr>
            <a:fld id="{EF2DABB6-A77B-47DC-A3A0-5FF2DB52F300}" type="slidenum">
              <a:rPr lang="en-US" smtClean="0">
                <a:solidFill>
                  <a:srgbClr val="FFFF3B">
                    <a:tint val="75000"/>
                  </a:srgbClr>
                </a:solidFill>
              </a:rPr>
              <a:pPr>
                <a:defRPr/>
              </a:pPr>
              <a:t>‹#›</a:t>
            </a:fld>
            <a:endParaRPr lang="en-US">
              <a:solidFill>
                <a:srgbClr val="FFFF3B">
                  <a:tint val="75000"/>
                </a:srgbClr>
              </a:solidFill>
            </a:endParaRPr>
          </a:p>
        </p:txBody>
      </p:sp>
    </p:spTree>
    <p:extLst>
      <p:ext uri="{BB962C8B-B14F-4D97-AF65-F5344CB8AC3E}">
        <p14:creationId xmlns:p14="http://schemas.microsoft.com/office/powerpoint/2010/main" val="3544450437"/>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 id="2147484237" r:id="rId23"/>
    <p:sldLayoutId id="2147484238" r:id="rId24"/>
    <p:sldLayoutId id="2147484239" r:id="rId25"/>
    <p:sldLayoutId id="2147484240" r:id="rId26"/>
    <p:sldLayoutId id="2147484241" r:id="rId27"/>
    <p:sldLayoutId id="2147484242" r:id="rId28"/>
    <p:sldLayoutId id="2147484243" r:id="rId29"/>
    <p:sldLayoutId id="2147484244" r:id="rId30"/>
    <p:sldLayoutId id="2147484245" r:id="rId31"/>
    <p:sldLayoutId id="2147484246" r:id="rId32"/>
    <p:sldLayoutId id="2147484247" r:id="rId33"/>
    <p:sldLayoutId id="2147484248" r:id="rId34"/>
    <p:sldLayoutId id="2147484249" r:id="rId35"/>
    <p:sldLayoutId id="2147484250" r:id="rId36"/>
    <p:sldLayoutId id="2147484251" r:id="rId37"/>
    <p:sldLayoutId id="2147484252" r:id="rId38"/>
    <p:sldLayoutId id="2147484253" r:id="rId39"/>
    <p:sldLayoutId id="2147484254" r:id="rId40"/>
    <p:sldLayoutId id="2147484255" r:id="rId41"/>
    <p:sldLayoutId id="2147484256" r:id="rId42"/>
    <p:sldLayoutId id="2147484257" r:id="rId43"/>
    <p:sldLayoutId id="2147484258" r:id="rId44"/>
    <p:sldLayoutId id="2147484259" r:id="rId45"/>
    <p:sldLayoutId id="2147484260" r:id="rId46"/>
    <p:sldLayoutId id="2147484261" r:id="rId47"/>
    <p:sldLayoutId id="2147484262" r:id="rId48"/>
    <p:sldLayoutId id="2147484263" r:id="rId49"/>
    <p:sldLayoutId id="2147484264" r:id="rId50"/>
    <p:sldLayoutId id="2147484265" r:id="rId51"/>
    <p:sldLayoutId id="2147484266" r:id="rId5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t>9/21/2023</a:t>
            </a:fld>
            <a:endParaRPr lang="en-US" dirty="0"/>
          </a:p>
        </p:txBody>
      </p:sp>
      <p:sp>
        <p:nvSpPr>
          <p:cNvPr id="12" name="Footer Placeholder 4"/>
          <p:cNvSpPr>
            <a:spLocks noGrp="1"/>
          </p:cNvSpPr>
          <p:nvPr>
            <p:ph type="ftr" sz="quarter" idx="3"/>
          </p:nvPr>
        </p:nvSpPr>
        <p:spPr bwMode="black">
          <a:xfrm>
            <a:off x="2476633" y="4767262"/>
            <a:ext cx="4190735" cy="273844"/>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297167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 id="2147484285" r:id="rId18"/>
    <p:sldLayoutId id="2147484286" r:id="rId19"/>
    <p:sldLayoutId id="2147484287" r:id="rId20"/>
    <p:sldLayoutId id="2147484288" r:id="rId21"/>
    <p:sldLayoutId id="2147484289" r:id="rId22"/>
    <p:sldLayoutId id="2147484290" r:id="rId23"/>
    <p:sldLayoutId id="2147484291" r:id="rId24"/>
    <p:sldLayoutId id="2147484292" r:id="rId25"/>
    <p:sldLayoutId id="2147484293" r:id="rId26"/>
    <p:sldLayoutId id="2147484294" r:id="rId27"/>
    <p:sldLayoutId id="2147484295" r:id="rId28"/>
    <p:sldLayoutId id="2147484296" r:id="rId29"/>
    <p:sldLayoutId id="2147484297" r:id="rId30"/>
    <p:sldLayoutId id="2147484298" r:id="rId31"/>
    <p:sldLayoutId id="2147484299" r:id="rId32"/>
    <p:sldLayoutId id="2147484300" r:id="rId33"/>
    <p:sldLayoutId id="2147484301" r:id="rId34"/>
    <p:sldLayoutId id="2147484302" r:id="rId35"/>
    <p:sldLayoutId id="2147484303" r:id="rId36"/>
    <p:sldLayoutId id="2147484304" r:id="rId37"/>
    <p:sldLayoutId id="2147484305" r:id="rId38"/>
    <p:sldLayoutId id="2147484306" r:id="rId39"/>
    <p:sldLayoutId id="2147484307" r:id="rId40"/>
    <p:sldLayoutId id="2147484308" r:id="rId41"/>
    <p:sldLayoutId id="2147484309" r:id="rId42"/>
    <p:sldLayoutId id="2147484310" r:id="rId43"/>
    <p:sldLayoutId id="2147484311" r:id="rId44"/>
    <p:sldLayoutId id="2147484312" r:id="rId45"/>
    <p:sldLayoutId id="2147484313" r:id="rId46"/>
    <p:sldLayoutId id="2147484314" r:id="rId47"/>
    <p:sldLayoutId id="2147484315" r:id="rId48"/>
    <p:sldLayoutId id="2147484316" r:id="rId4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3.xml"/><Relationship Id="rId1" Type="http://schemas.openxmlformats.org/officeDocument/2006/relationships/tags" Target="../tags/tag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Ryan.hughes@state.mn.us" TargetMode="External"/><Relationship Id="rId2" Type="http://schemas.openxmlformats.org/officeDocument/2006/relationships/hyperlink" Target="mailto:Henry.van.offelen@state.mn.us" TargetMode="Externa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A0FB5-3185-4A00-99D4-59BD4E2AF0D7}"/>
              </a:ext>
            </a:extLst>
          </p:cNvPr>
          <p:cNvSpPr>
            <a:spLocks noGrp="1"/>
          </p:cNvSpPr>
          <p:nvPr>
            <p:ph type="ctrTitle"/>
          </p:nvPr>
        </p:nvSpPr>
        <p:spPr>
          <a:xfrm>
            <a:off x="0" y="2652494"/>
            <a:ext cx="9144000" cy="906865"/>
          </a:xfrm>
        </p:spPr>
        <p:txBody>
          <a:bodyPr/>
          <a:lstStyle/>
          <a:p>
            <a:r>
              <a:rPr lang="en-US" dirty="0"/>
              <a:t>MN Program Update</a:t>
            </a:r>
          </a:p>
        </p:txBody>
      </p:sp>
      <p:sp>
        <p:nvSpPr>
          <p:cNvPr id="5" name="Text Placeholder 4">
            <a:extLst>
              <a:ext uri="{FF2B5EF4-FFF2-40B4-BE49-F238E27FC236}">
                <a16:creationId xmlns:a16="http://schemas.microsoft.com/office/drawing/2014/main" id="{89B9C365-0958-490C-8363-F33E741DC694}"/>
              </a:ext>
            </a:extLst>
          </p:cNvPr>
          <p:cNvSpPr>
            <a:spLocks noGrp="1"/>
          </p:cNvSpPr>
          <p:nvPr>
            <p:ph type="body" sz="quarter" idx="14"/>
          </p:nvPr>
        </p:nvSpPr>
        <p:spPr>
          <a:xfrm>
            <a:off x="0" y="3937210"/>
            <a:ext cx="9143999" cy="1351601"/>
          </a:xfrm>
          <a:solidFill>
            <a:schemeClr val="accent1"/>
          </a:solidFill>
        </p:spPr>
        <p:txBody>
          <a:bodyPr>
            <a:normAutofit/>
          </a:bodyPr>
          <a:lstStyle/>
          <a:p>
            <a:r>
              <a:rPr lang="en-US" sz="1800" dirty="0">
                <a:solidFill>
                  <a:schemeClr val="bg1"/>
                </a:solidFill>
              </a:rPr>
              <a:t>Ryan Hughes and Henry Van Offelen</a:t>
            </a:r>
          </a:p>
          <a:p>
            <a:r>
              <a:rPr lang="en-US" sz="1800" dirty="0">
                <a:solidFill>
                  <a:schemeClr val="bg1"/>
                </a:solidFill>
              </a:rPr>
              <a:t>MN Board of Water and Soil Resources</a:t>
            </a:r>
          </a:p>
          <a:p>
            <a:r>
              <a:rPr lang="en-US" sz="1800" dirty="0">
                <a:solidFill>
                  <a:schemeClr val="bg1"/>
                </a:solidFill>
              </a:rPr>
              <a:t>October 3, 2023 </a:t>
            </a:r>
          </a:p>
        </p:txBody>
      </p:sp>
      <p:pic>
        <p:nvPicPr>
          <p:cNvPr id="3" name="Picture 2" descr="A picture containing text&#10;&#10;Description automatically generated">
            <a:extLst>
              <a:ext uri="{FF2B5EF4-FFF2-40B4-BE49-F238E27FC236}">
                <a16:creationId xmlns:a16="http://schemas.microsoft.com/office/drawing/2014/main" id="{AB691963-4AD9-45F2-3FF0-F75320D495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1537" y="595094"/>
            <a:ext cx="7400925" cy="2057400"/>
          </a:xfrm>
          <a:prstGeom prst="rect">
            <a:avLst/>
          </a:prstGeom>
        </p:spPr>
      </p:pic>
    </p:spTree>
    <p:extLst>
      <p:ext uri="{BB962C8B-B14F-4D97-AF65-F5344CB8AC3E}">
        <p14:creationId xmlns:p14="http://schemas.microsoft.com/office/powerpoint/2010/main" val="381304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D9146-7F47-4A95-8647-E1E80C0E2BF7}"/>
              </a:ext>
            </a:extLst>
          </p:cNvPr>
          <p:cNvSpPr>
            <a:spLocks noGrp="1"/>
          </p:cNvSpPr>
          <p:nvPr>
            <p:ph type="title"/>
          </p:nvPr>
        </p:nvSpPr>
        <p:spPr/>
        <p:txBody>
          <a:bodyPr/>
          <a:lstStyle/>
          <a:p>
            <a:r>
              <a:rPr lang="en-US" dirty="0"/>
              <a:t>Targeting Conservation</a:t>
            </a:r>
          </a:p>
        </p:txBody>
      </p:sp>
      <p:sp>
        <p:nvSpPr>
          <p:cNvPr id="3" name="Content Placeholder 2">
            <a:extLst>
              <a:ext uri="{FF2B5EF4-FFF2-40B4-BE49-F238E27FC236}">
                <a16:creationId xmlns:a16="http://schemas.microsoft.com/office/drawing/2014/main" id="{39312F90-71C4-4496-A179-D4EF78D4BCC2}"/>
              </a:ext>
            </a:extLst>
          </p:cNvPr>
          <p:cNvSpPr>
            <a:spLocks noGrp="1"/>
          </p:cNvSpPr>
          <p:nvPr>
            <p:ph sz="half" idx="1"/>
          </p:nvPr>
        </p:nvSpPr>
        <p:spPr>
          <a:xfrm>
            <a:off x="590550" y="1233451"/>
            <a:ext cx="2971800" cy="2607487"/>
          </a:xfrm>
        </p:spPr>
        <p:txBody>
          <a:bodyPr>
            <a:normAutofit/>
          </a:bodyPr>
          <a:lstStyle/>
          <a:p>
            <a:pPr marL="0" indent="0">
              <a:buNone/>
            </a:pPr>
            <a:r>
              <a:rPr lang="en-US" sz="1800" b="1" dirty="0"/>
              <a:t>Concentrating</a:t>
            </a:r>
            <a:r>
              <a:rPr lang="en-US" sz="1800" dirty="0"/>
              <a:t> implementation efforts in </a:t>
            </a:r>
            <a:r>
              <a:rPr lang="en-US" sz="1800" b="1" dirty="0"/>
              <a:t>smaller scale</a:t>
            </a:r>
            <a:r>
              <a:rPr lang="en-US" sz="1800" dirty="0"/>
              <a:t> (HUC-10 and HUC-12) watersheds is the best way to get </a:t>
            </a:r>
            <a:r>
              <a:rPr lang="en-US" sz="1800" b="1" dirty="0"/>
              <a:t>tangible clean water results</a:t>
            </a:r>
            <a:r>
              <a:rPr lang="en-US" sz="1800" dirty="0"/>
              <a:t> in a reasonable time frame with limited dollars.</a:t>
            </a:r>
          </a:p>
        </p:txBody>
      </p:sp>
      <p:pic>
        <p:nvPicPr>
          <p:cNvPr id="13" name="Picture 12">
            <a:extLst>
              <a:ext uri="{FF2B5EF4-FFF2-40B4-BE49-F238E27FC236}">
                <a16:creationId xmlns:a16="http://schemas.microsoft.com/office/drawing/2014/main" id="{E420FB3D-53E4-4DDD-90EB-671D9555B14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887290" y="1378644"/>
            <a:ext cx="5034678" cy="3264712"/>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96E6D7F-8803-40A8-A06F-E1E3F6C1B8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259" y="3555125"/>
            <a:ext cx="1147169" cy="1352632"/>
          </a:xfrm>
          <a:prstGeom prst="rect">
            <a:avLst/>
          </a:prstGeom>
        </p:spPr>
      </p:pic>
      <p:sp>
        <p:nvSpPr>
          <p:cNvPr id="12" name="Speech Bubble: Oval 11">
            <a:extLst>
              <a:ext uri="{FF2B5EF4-FFF2-40B4-BE49-F238E27FC236}">
                <a16:creationId xmlns:a16="http://schemas.microsoft.com/office/drawing/2014/main" id="{82C6BE19-7084-4DD5-B025-47BB7DE958CD}"/>
              </a:ext>
            </a:extLst>
          </p:cNvPr>
          <p:cNvSpPr/>
          <p:nvPr/>
        </p:nvSpPr>
        <p:spPr>
          <a:xfrm>
            <a:off x="1648462" y="3555125"/>
            <a:ext cx="2166794" cy="1088231"/>
          </a:xfrm>
          <a:prstGeom prst="wedgeEllipseCallout">
            <a:avLst>
              <a:gd name="adj1" fmla="val -62383"/>
              <a:gd name="adj2" fmla="val 3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“constrain the scale in space and time”</a:t>
            </a:r>
          </a:p>
        </p:txBody>
      </p:sp>
    </p:spTree>
    <p:extLst>
      <p:ext uri="{BB962C8B-B14F-4D97-AF65-F5344CB8AC3E}">
        <p14:creationId xmlns:p14="http://schemas.microsoft.com/office/powerpoint/2010/main" val="1274021752"/>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8E5D-7F6E-45A4-A7D4-8FBD08107B15}"/>
              </a:ext>
            </a:extLst>
          </p:cNvPr>
          <p:cNvSpPr>
            <a:spLocks noGrp="1"/>
          </p:cNvSpPr>
          <p:nvPr>
            <p:ph type="title"/>
          </p:nvPr>
        </p:nvSpPr>
        <p:spPr/>
        <p:txBody>
          <a:bodyPr/>
          <a:lstStyle/>
          <a:p>
            <a:r>
              <a:rPr lang="en-US"/>
              <a:t>Making Choices to Show Results</a:t>
            </a:r>
          </a:p>
        </p:txBody>
      </p:sp>
      <p:pic>
        <p:nvPicPr>
          <p:cNvPr id="7" name="Picture 6" descr="Diagram&#10;&#10;Description automatically generated">
            <a:extLst>
              <a:ext uri="{FF2B5EF4-FFF2-40B4-BE49-F238E27FC236}">
                <a16:creationId xmlns:a16="http://schemas.microsoft.com/office/drawing/2014/main" id="{DB5FEB17-639A-4284-A412-C858EE0262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4351" y="1061016"/>
            <a:ext cx="6855299" cy="4082484"/>
          </a:xfrm>
          <a:prstGeom prst="rect">
            <a:avLst/>
          </a:prstGeom>
        </p:spPr>
      </p:pic>
      <p:sp>
        <p:nvSpPr>
          <p:cNvPr id="8" name="TextBox 7">
            <a:extLst>
              <a:ext uri="{FF2B5EF4-FFF2-40B4-BE49-F238E27FC236}">
                <a16:creationId xmlns:a16="http://schemas.microsoft.com/office/drawing/2014/main" id="{D13F2594-9CAC-4084-8EED-12227A60DCC8}"/>
              </a:ext>
            </a:extLst>
          </p:cNvPr>
          <p:cNvSpPr txBox="1"/>
          <p:nvPr/>
        </p:nvSpPr>
        <p:spPr>
          <a:xfrm>
            <a:off x="1905000" y="1061016"/>
            <a:ext cx="464820" cy="1107996"/>
          </a:xfrm>
          <a:prstGeom prst="rect">
            <a:avLst/>
          </a:prstGeom>
          <a:noFill/>
        </p:spPr>
        <p:txBody>
          <a:bodyPr wrap="square" rtlCol="0">
            <a:spAutoFit/>
          </a:bodyPr>
          <a:lstStyle/>
          <a:p>
            <a:pPr algn="ctr" defTabSz="914378"/>
            <a:r>
              <a:rPr lang="en-US" sz="6600">
                <a:solidFill>
                  <a:srgbClr val="003865"/>
                </a:solidFill>
                <a:latin typeface="Calibri"/>
              </a:rPr>
              <a:t>P</a:t>
            </a:r>
          </a:p>
        </p:txBody>
      </p:sp>
      <p:sp>
        <p:nvSpPr>
          <p:cNvPr id="9" name="TextBox 8">
            <a:extLst>
              <a:ext uri="{FF2B5EF4-FFF2-40B4-BE49-F238E27FC236}">
                <a16:creationId xmlns:a16="http://schemas.microsoft.com/office/drawing/2014/main" id="{A6E7AD53-CF08-44B3-8982-17F5AD220F5F}"/>
              </a:ext>
            </a:extLst>
          </p:cNvPr>
          <p:cNvSpPr txBox="1"/>
          <p:nvPr/>
        </p:nvSpPr>
        <p:spPr>
          <a:xfrm>
            <a:off x="4648200" y="912018"/>
            <a:ext cx="464820" cy="1107996"/>
          </a:xfrm>
          <a:prstGeom prst="rect">
            <a:avLst/>
          </a:prstGeom>
          <a:noFill/>
        </p:spPr>
        <p:txBody>
          <a:bodyPr wrap="square" rtlCol="0">
            <a:spAutoFit/>
          </a:bodyPr>
          <a:lstStyle/>
          <a:p>
            <a:pPr algn="ctr" defTabSz="914378"/>
            <a:r>
              <a:rPr lang="en-US" sz="6600">
                <a:solidFill>
                  <a:srgbClr val="003865"/>
                </a:solidFill>
                <a:latin typeface="Calibri"/>
              </a:rPr>
              <a:t>T</a:t>
            </a:r>
          </a:p>
        </p:txBody>
      </p:sp>
      <p:sp>
        <p:nvSpPr>
          <p:cNvPr id="10" name="TextBox 9">
            <a:extLst>
              <a:ext uri="{FF2B5EF4-FFF2-40B4-BE49-F238E27FC236}">
                <a16:creationId xmlns:a16="http://schemas.microsoft.com/office/drawing/2014/main" id="{1025AA94-A254-4406-8279-F62350330033}"/>
              </a:ext>
            </a:extLst>
          </p:cNvPr>
          <p:cNvSpPr txBox="1"/>
          <p:nvPr/>
        </p:nvSpPr>
        <p:spPr>
          <a:xfrm>
            <a:off x="6431280" y="1463754"/>
            <a:ext cx="464820" cy="1107996"/>
          </a:xfrm>
          <a:prstGeom prst="rect">
            <a:avLst/>
          </a:prstGeom>
          <a:noFill/>
        </p:spPr>
        <p:txBody>
          <a:bodyPr wrap="square" rtlCol="0">
            <a:spAutoFit/>
          </a:bodyPr>
          <a:lstStyle/>
          <a:p>
            <a:pPr algn="ctr" defTabSz="914378"/>
            <a:r>
              <a:rPr lang="en-US" sz="6600">
                <a:solidFill>
                  <a:srgbClr val="003865"/>
                </a:solidFill>
                <a:latin typeface="Calibri"/>
              </a:rPr>
              <a:t>M</a:t>
            </a:r>
          </a:p>
        </p:txBody>
      </p:sp>
    </p:spTree>
    <p:custDataLst>
      <p:tags r:id="rId1"/>
    </p:custDataLst>
    <p:extLst>
      <p:ext uri="{BB962C8B-B14F-4D97-AF65-F5344CB8AC3E}">
        <p14:creationId xmlns:p14="http://schemas.microsoft.com/office/powerpoint/2010/main" val="1373292754"/>
      </p:ext>
    </p:extLst>
  </p:cSld>
  <p:clrMapOvr>
    <a:masterClrMapping/>
  </p:clrMapOvr>
  <mc:AlternateContent xmlns:mc="http://schemas.openxmlformats.org/markup-compatibility/2006" xmlns:p14="http://schemas.microsoft.com/office/powerpoint/2010/main">
    <mc:Choice Requires="p14">
      <p:transition spd="slow" p14:dur="2000" advTm="49581"/>
    </mc:Choice>
    <mc:Fallback xmlns="">
      <p:transition spd="slow" advTm="49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F7D6F98-745E-07D2-40B0-624491C19CD1}"/>
              </a:ext>
            </a:extLst>
          </p:cNvPr>
          <p:cNvGrpSpPr/>
          <p:nvPr/>
        </p:nvGrpSpPr>
        <p:grpSpPr>
          <a:xfrm>
            <a:off x="7077043" y="129657"/>
            <a:ext cx="1935201" cy="4674979"/>
            <a:chOff x="7077043" y="0"/>
            <a:chExt cx="1935201" cy="4674979"/>
          </a:xfrm>
        </p:grpSpPr>
        <p:pic>
          <p:nvPicPr>
            <p:cNvPr id="12" name="Picture 11">
              <a:extLst>
                <a:ext uri="{FF2B5EF4-FFF2-40B4-BE49-F238E27FC236}">
                  <a16:creationId xmlns:a16="http://schemas.microsoft.com/office/drawing/2014/main" id="{14C03291-CAB3-4186-E42B-CF4D278C40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7043" y="0"/>
              <a:ext cx="1935201" cy="3082688"/>
            </a:xfrm>
            <a:prstGeom prst="rect">
              <a:avLst/>
            </a:prstGeom>
          </p:spPr>
        </p:pic>
        <p:pic>
          <p:nvPicPr>
            <p:cNvPr id="17" name="Picture 16">
              <a:extLst>
                <a:ext uri="{FF2B5EF4-FFF2-40B4-BE49-F238E27FC236}">
                  <a16:creationId xmlns:a16="http://schemas.microsoft.com/office/drawing/2014/main" id="{6B320592-D6EC-EAAE-39BA-1BEAB55E2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7043" y="3082688"/>
              <a:ext cx="1933497" cy="1592291"/>
            </a:xfrm>
            <a:prstGeom prst="rect">
              <a:avLst/>
            </a:prstGeom>
          </p:spPr>
        </p:pic>
      </p:grpSp>
      <p:pic>
        <p:nvPicPr>
          <p:cNvPr id="4" name="Picture 3">
            <a:extLst>
              <a:ext uri="{FF2B5EF4-FFF2-40B4-BE49-F238E27FC236}">
                <a16:creationId xmlns:a16="http://schemas.microsoft.com/office/drawing/2014/main" id="{9177AD63-6151-0CA3-166A-D7B3538C62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648" y="104445"/>
            <a:ext cx="2735393" cy="2884416"/>
          </a:xfrm>
          <a:prstGeom prst="rect">
            <a:avLst/>
          </a:prstGeom>
        </p:spPr>
      </p:pic>
      <p:pic>
        <p:nvPicPr>
          <p:cNvPr id="6" name="Picture 5">
            <a:extLst>
              <a:ext uri="{FF2B5EF4-FFF2-40B4-BE49-F238E27FC236}">
                <a16:creationId xmlns:a16="http://schemas.microsoft.com/office/drawing/2014/main" id="{6FC538D5-12B5-B5AB-B4EB-288167DE66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3167" y="2685510"/>
            <a:ext cx="3302758" cy="2158633"/>
          </a:xfrm>
          <a:prstGeom prst="rect">
            <a:avLst/>
          </a:prstGeom>
        </p:spPr>
      </p:pic>
      <p:pic>
        <p:nvPicPr>
          <p:cNvPr id="8" name="Picture 7">
            <a:extLst>
              <a:ext uri="{FF2B5EF4-FFF2-40B4-BE49-F238E27FC236}">
                <a16:creationId xmlns:a16="http://schemas.microsoft.com/office/drawing/2014/main" id="{F58267FE-F17F-D17B-D85A-15BA16F80B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8592" y="57437"/>
            <a:ext cx="3424942" cy="1049063"/>
          </a:xfrm>
          <a:prstGeom prst="rect">
            <a:avLst/>
          </a:prstGeom>
        </p:spPr>
      </p:pic>
      <p:pic>
        <p:nvPicPr>
          <p:cNvPr id="10" name="Picture 9">
            <a:extLst>
              <a:ext uri="{FF2B5EF4-FFF2-40B4-BE49-F238E27FC236}">
                <a16:creationId xmlns:a16="http://schemas.microsoft.com/office/drawing/2014/main" id="{13B70A3A-AC89-337E-2DA7-ED2E08DF15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14397" y="1106500"/>
            <a:ext cx="3053331" cy="1285613"/>
          </a:xfrm>
          <a:prstGeom prst="rect">
            <a:avLst/>
          </a:prstGeom>
        </p:spPr>
      </p:pic>
      <p:pic>
        <p:nvPicPr>
          <p:cNvPr id="20" name="Picture 19">
            <a:extLst>
              <a:ext uri="{FF2B5EF4-FFF2-40B4-BE49-F238E27FC236}">
                <a16:creationId xmlns:a16="http://schemas.microsoft.com/office/drawing/2014/main" id="{649D0FDC-DC37-B966-7B48-7CF821A572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0582" y="2685510"/>
            <a:ext cx="2238371" cy="2123078"/>
          </a:xfrm>
          <a:prstGeom prst="rect">
            <a:avLst/>
          </a:prstGeom>
        </p:spPr>
      </p:pic>
    </p:spTree>
    <p:extLst>
      <p:ext uri="{BB962C8B-B14F-4D97-AF65-F5344CB8AC3E}">
        <p14:creationId xmlns:p14="http://schemas.microsoft.com/office/powerpoint/2010/main" val="109234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C0A3-A030-4A83-BE4C-16333BA4B5FE}"/>
              </a:ext>
            </a:extLst>
          </p:cNvPr>
          <p:cNvSpPr>
            <a:spLocks noGrp="1"/>
          </p:cNvSpPr>
          <p:nvPr>
            <p:ph type="title"/>
          </p:nvPr>
        </p:nvSpPr>
        <p:spPr/>
        <p:txBody>
          <a:bodyPr/>
          <a:lstStyle/>
          <a:p>
            <a:r>
              <a:rPr lang="en-US" dirty="0"/>
              <a:t>Status of planning efforts</a:t>
            </a:r>
          </a:p>
        </p:txBody>
      </p:sp>
      <p:sp>
        <p:nvSpPr>
          <p:cNvPr id="7" name="Content Placeholder 2">
            <a:extLst>
              <a:ext uri="{FF2B5EF4-FFF2-40B4-BE49-F238E27FC236}">
                <a16:creationId xmlns:a16="http://schemas.microsoft.com/office/drawing/2014/main" id="{0FD61939-D448-5954-7BE5-745DD3FAE47E}"/>
              </a:ext>
            </a:extLst>
          </p:cNvPr>
          <p:cNvSpPr>
            <a:spLocks noGrp="1"/>
          </p:cNvSpPr>
          <p:nvPr>
            <p:ph idx="1"/>
          </p:nvPr>
        </p:nvSpPr>
        <p:spPr>
          <a:xfrm>
            <a:off x="4700016" y="1369219"/>
            <a:ext cx="3815334" cy="3263504"/>
          </a:xfrm>
        </p:spPr>
        <p:txBody>
          <a:bodyPr/>
          <a:lstStyle/>
          <a:p>
            <a:r>
              <a:rPr lang="en-US" dirty="0"/>
              <a:t>60 total planning boundaries (excluding metro)</a:t>
            </a:r>
          </a:p>
          <a:p>
            <a:r>
              <a:rPr lang="en-US" dirty="0"/>
              <a:t>54 participating + 3 pending = 95%!</a:t>
            </a:r>
          </a:p>
          <a:p>
            <a:r>
              <a:rPr lang="en-US" dirty="0"/>
              <a:t>40 approved</a:t>
            </a:r>
          </a:p>
          <a:p>
            <a:r>
              <a:rPr lang="en-US" dirty="0"/>
              <a:t>4 nearing approval</a:t>
            </a:r>
          </a:p>
        </p:txBody>
      </p:sp>
      <p:pic>
        <p:nvPicPr>
          <p:cNvPr id="4" name="Picture 3">
            <a:extLst>
              <a:ext uri="{FF2B5EF4-FFF2-40B4-BE49-F238E27FC236}">
                <a16:creationId xmlns:a16="http://schemas.microsoft.com/office/drawing/2014/main" id="{A654C23E-4719-5F90-5AAD-C356CF99E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689" y="175846"/>
            <a:ext cx="3694888" cy="47918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805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7D03-A380-B0B4-C1E9-94074EC0F023}"/>
              </a:ext>
            </a:extLst>
          </p:cNvPr>
          <p:cNvSpPr>
            <a:spLocks noGrp="1"/>
          </p:cNvSpPr>
          <p:nvPr>
            <p:ph type="title"/>
          </p:nvPr>
        </p:nvSpPr>
        <p:spPr/>
        <p:txBody>
          <a:bodyPr/>
          <a:lstStyle/>
          <a:p>
            <a:r>
              <a:rPr lang="en-US" dirty="0"/>
              <a:t>Post plan implementation</a:t>
            </a:r>
          </a:p>
        </p:txBody>
      </p:sp>
      <p:sp>
        <p:nvSpPr>
          <p:cNvPr id="3" name="Content Placeholder 2">
            <a:extLst>
              <a:ext uri="{FF2B5EF4-FFF2-40B4-BE49-F238E27FC236}">
                <a16:creationId xmlns:a16="http://schemas.microsoft.com/office/drawing/2014/main" id="{798CAF0D-96E0-1C56-269B-FAF6A62A890E}"/>
              </a:ext>
            </a:extLst>
          </p:cNvPr>
          <p:cNvSpPr>
            <a:spLocks noGrp="1"/>
          </p:cNvSpPr>
          <p:nvPr>
            <p:ph idx="1"/>
          </p:nvPr>
        </p:nvSpPr>
        <p:spPr>
          <a:xfrm>
            <a:off x="5593556" y="1369219"/>
            <a:ext cx="3128963" cy="3263504"/>
          </a:xfrm>
        </p:spPr>
        <p:txBody>
          <a:bodyPr/>
          <a:lstStyle/>
          <a:p>
            <a:pPr marL="0" indent="0">
              <a:buNone/>
            </a:pPr>
            <a:endParaRPr lang="en-US" dirty="0"/>
          </a:p>
        </p:txBody>
      </p:sp>
      <p:pic>
        <p:nvPicPr>
          <p:cNvPr id="4" name="Picture 3" descr="Chart, bar chart&#10;&#10;Description automatically generated">
            <a:extLst>
              <a:ext uri="{FF2B5EF4-FFF2-40B4-BE49-F238E27FC236}">
                <a16:creationId xmlns:a16="http://schemas.microsoft.com/office/drawing/2014/main" id="{60D702D6-D3D1-9235-E300-588ED98A8C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1918" y="919162"/>
            <a:ext cx="5624732" cy="4346391"/>
          </a:xfrm>
          <a:prstGeom prst="rect">
            <a:avLst/>
          </a:prstGeom>
          <a:ln>
            <a:noFill/>
          </a:ln>
          <a:effectLst>
            <a:outerShdw blurRad="190500" algn="tl" rotWithShape="0">
              <a:srgbClr val="000000">
                <a:alpha val="70000"/>
              </a:srgbClr>
            </a:outerShdw>
          </a:effectLst>
        </p:spPr>
      </p:pic>
      <p:pic>
        <p:nvPicPr>
          <p:cNvPr id="1026" name="Picture 2" descr="Image result for gold at end of rainbow images">
            <a:extLst>
              <a:ext uri="{FF2B5EF4-FFF2-40B4-BE49-F238E27FC236}">
                <a16:creationId xmlns:a16="http://schemas.microsoft.com/office/drawing/2014/main" id="{0DEE9CF2-C3F2-AD0B-AAEA-844014835A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482" y="1928812"/>
            <a:ext cx="193417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2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753585C-BB86-4C43-9679-5E59809CBD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7930" y="183263"/>
            <a:ext cx="3474140" cy="4563207"/>
          </a:xfrm>
          <a:prstGeom prst="rect">
            <a:avLst/>
          </a:prstGeom>
        </p:spPr>
      </p:pic>
      <p:pic>
        <p:nvPicPr>
          <p:cNvPr id="9" name="Picture 8" descr="Logo&#10;&#10;Description automatically generated">
            <a:extLst>
              <a:ext uri="{FF2B5EF4-FFF2-40B4-BE49-F238E27FC236}">
                <a16:creationId xmlns:a16="http://schemas.microsoft.com/office/drawing/2014/main" id="{DC02585C-248A-49DA-BF2F-57345E125F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881" y="290147"/>
            <a:ext cx="2276207" cy="43494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1107360"/>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AE7B-D069-9359-4127-4159FA67025B}"/>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3D1D197C-CBA1-1620-D462-D42F51D7B2E4}"/>
              </a:ext>
            </a:extLst>
          </p:cNvPr>
          <p:cNvSpPr>
            <a:spLocks noGrp="1"/>
          </p:cNvSpPr>
          <p:nvPr>
            <p:ph idx="1"/>
          </p:nvPr>
        </p:nvSpPr>
        <p:spPr>
          <a:xfrm>
            <a:off x="628650" y="1035844"/>
            <a:ext cx="7886700" cy="3596879"/>
          </a:xfrm>
        </p:spPr>
        <p:txBody>
          <a:bodyPr/>
          <a:lstStyle/>
          <a:p>
            <a:r>
              <a:rPr lang="en-US" dirty="0"/>
              <a:t>Higher quality plans to guide local conservation delivery</a:t>
            </a:r>
          </a:p>
          <a:p>
            <a:r>
              <a:rPr lang="en-US" dirty="0"/>
              <a:t>Varying degrees of functioning watershed partnership groups</a:t>
            </a:r>
          </a:p>
          <a:p>
            <a:r>
              <a:rPr lang="en-US" dirty="0"/>
              <a:t>Varying degrees of thoughtful targetted implementation</a:t>
            </a:r>
          </a:p>
          <a:p>
            <a:r>
              <a:rPr lang="en-US" dirty="0"/>
              <a:t>Projects, projects, projects</a:t>
            </a:r>
          </a:p>
          <a:p>
            <a:endParaRPr lang="en-US" dirty="0"/>
          </a:p>
        </p:txBody>
      </p:sp>
      <p:pic>
        <p:nvPicPr>
          <p:cNvPr id="7" name="Picture 6" descr="Map&#10;&#10;Description automatically generated">
            <a:extLst>
              <a:ext uri="{FF2B5EF4-FFF2-40B4-BE49-F238E27FC236}">
                <a16:creationId xmlns:a16="http://schemas.microsoft.com/office/drawing/2014/main" id="{05330D7C-8830-7EC9-1D33-EEEF76E4FB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8441" y="2707447"/>
            <a:ext cx="3846909" cy="2138421"/>
          </a:xfrm>
          <a:prstGeom prst="rect">
            <a:avLst/>
          </a:prstGeom>
        </p:spPr>
      </p:pic>
      <p:pic>
        <p:nvPicPr>
          <p:cNvPr id="8" name="Picture 7">
            <a:extLst>
              <a:ext uri="{FF2B5EF4-FFF2-40B4-BE49-F238E27FC236}">
                <a16:creationId xmlns:a16="http://schemas.microsoft.com/office/drawing/2014/main" id="{77B38860-ECC1-E6B7-F5BC-433479735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544" y="2913374"/>
            <a:ext cx="2886075" cy="2077974"/>
          </a:xfrm>
          <a:prstGeom prst="rect">
            <a:avLst/>
          </a:prstGeom>
        </p:spPr>
      </p:pic>
    </p:spTree>
    <p:extLst>
      <p:ext uri="{BB962C8B-B14F-4D97-AF65-F5344CB8AC3E}">
        <p14:creationId xmlns:p14="http://schemas.microsoft.com/office/powerpoint/2010/main" val="27225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ign in a field&#10;&#10;Description automatically generated">
            <a:extLst>
              <a:ext uri="{FF2B5EF4-FFF2-40B4-BE49-F238E27FC236}">
                <a16:creationId xmlns:a16="http://schemas.microsoft.com/office/drawing/2014/main" id="{000B854E-DA31-4A00-83E7-9FA09C94B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9568" y="-17643"/>
            <a:ext cx="3450119" cy="2587589"/>
          </a:xfrm>
          <a:prstGeom prst="rect">
            <a:avLst/>
          </a:prstGeom>
        </p:spPr>
      </p:pic>
      <p:sp>
        <p:nvSpPr>
          <p:cNvPr id="3" name="TextBox 2">
            <a:extLst>
              <a:ext uri="{FF2B5EF4-FFF2-40B4-BE49-F238E27FC236}">
                <a16:creationId xmlns:a16="http://schemas.microsoft.com/office/drawing/2014/main" id="{A7074D59-2C70-4D31-8F49-41037A55F15A}"/>
              </a:ext>
            </a:extLst>
          </p:cNvPr>
          <p:cNvSpPr txBox="1"/>
          <p:nvPr/>
        </p:nvSpPr>
        <p:spPr>
          <a:xfrm>
            <a:off x="8470861" y="2311710"/>
            <a:ext cx="811369" cy="245901"/>
          </a:xfrm>
          <a:prstGeom prst="rect">
            <a:avLst/>
          </a:prstGeom>
          <a:noFill/>
        </p:spPr>
        <p:txBody>
          <a:bodyPr wrap="square" rtlCol="0">
            <a:spAutoFit/>
          </a:bodyPr>
          <a:lstStyle/>
          <a:p>
            <a:pPr defTabSz="685800"/>
            <a:r>
              <a:rPr lang="en-US" sz="998">
                <a:solidFill>
                  <a:srgbClr val="FFFFFF"/>
                </a:solidFill>
                <a:latin typeface="Calibri"/>
              </a:rPr>
              <a:t>BWSR</a:t>
            </a:r>
          </a:p>
        </p:txBody>
      </p:sp>
      <p:pic>
        <p:nvPicPr>
          <p:cNvPr id="9" name="Picture 8">
            <a:extLst>
              <a:ext uri="{FF2B5EF4-FFF2-40B4-BE49-F238E27FC236}">
                <a16:creationId xmlns:a16="http://schemas.microsoft.com/office/drawing/2014/main" id="{68199D1C-0808-4F43-933E-F6037C18E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106" y="-150774"/>
            <a:ext cx="3583538" cy="3438660"/>
          </a:xfrm>
          <a:prstGeom prst="rect">
            <a:avLst/>
          </a:prstGeom>
        </p:spPr>
      </p:pic>
      <p:sp>
        <p:nvSpPr>
          <p:cNvPr id="12" name="TextBox 11">
            <a:extLst>
              <a:ext uri="{FF2B5EF4-FFF2-40B4-BE49-F238E27FC236}">
                <a16:creationId xmlns:a16="http://schemas.microsoft.com/office/drawing/2014/main" id="{08B3CB6E-F134-420C-A7AA-4BCD406C322E}"/>
              </a:ext>
            </a:extLst>
          </p:cNvPr>
          <p:cNvSpPr txBox="1"/>
          <p:nvPr/>
        </p:nvSpPr>
        <p:spPr>
          <a:xfrm>
            <a:off x="190500" y="2569946"/>
            <a:ext cx="2311222" cy="407484"/>
          </a:xfrm>
          <a:prstGeom prst="rect">
            <a:avLst/>
          </a:prstGeom>
          <a:noFill/>
        </p:spPr>
        <p:txBody>
          <a:bodyPr wrap="square" rtlCol="0">
            <a:spAutoFit/>
          </a:bodyPr>
          <a:lstStyle/>
          <a:p>
            <a:pPr defTabSz="685800"/>
            <a:r>
              <a:rPr lang="en-US" sz="998">
                <a:solidFill>
                  <a:srgbClr val="FFFFFF"/>
                </a:solidFill>
                <a:latin typeface="Calibri"/>
              </a:rPr>
              <a:t>Cass County; </a:t>
            </a:r>
            <a:r>
              <a:rPr lang="en-US" sz="1050" err="1">
                <a:solidFill>
                  <a:srgbClr val="FFFFFF"/>
                </a:solidFill>
                <a:latin typeface="Calibri" panose="020F0502020204030204" pitchFamily="34" charset="0"/>
                <a:ea typeface="Calibri" panose="020F0502020204030204" pitchFamily="34" charset="0"/>
              </a:rPr>
              <a:t>Ulteig</a:t>
            </a:r>
            <a:r>
              <a:rPr lang="en-US" sz="1050">
                <a:solidFill>
                  <a:srgbClr val="FFFFFF"/>
                </a:solidFill>
                <a:latin typeface="Calibri" panose="020F0502020204030204" pitchFamily="34" charset="0"/>
                <a:ea typeface="Calibri" panose="020F0502020204030204" pitchFamily="34" charset="0"/>
              </a:rPr>
              <a:t> Engineering </a:t>
            </a:r>
            <a:endParaRPr lang="en-US" sz="1050">
              <a:solidFill>
                <a:srgbClr val="FFFFFF"/>
              </a:solidFill>
              <a:latin typeface="Calibri"/>
            </a:endParaRPr>
          </a:p>
          <a:p>
            <a:pPr defTabSz="685800"/>
            <a:endParaRPr lang="en-US" sz="998">
              <a:solidFill>
                <a:srgbClr val="FFFFFF"/>
              </a:solidFill>
              <a:latin typeface="Calibri"/>
            </a:endParaRPr>
          </a:p>
        </p:txBody>
      </p:sp>
      <p:pic>
        <p:nvPicPr>
          <p:cNvPr id="1026" name="Picture 2">
            <a:extLst>
              <a:ext uri="{FF2B5EF4-FFF2-40B4-BE49-F238E27FC236}">
                <a16:creationId xmlns:a16="http://schemas.microsoft.com/office/drawing/2014/main" id="{470E28D4-7871-4CFB-BCD9-B2B1F7B5DD4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399735" y="0"/>
            <a:ext cx="2741600" cy="3438660"/>
          </a:xfrm>
          <a:prstGeom prst="rect">
            <a:avLst/>
          </a:prstGeom>
          <a:ln>
            <a:noFill/>
          </a:ln>
          <a:effectLst/>
        </p:spPr>
        <p:style>
          <a:lnRef idx="2">
            <a:schemeClr val="dk1"/>
          </a:lnRef>
          <a:fillRef idx="1">
            <a:schemeClr val="lt1"/>
          </a:fillRef>
          <a:effectRef idx="0">
            <a:schemeClr val="dk1"/>
          </a:effectRef>
          <a:fontRef idx="minor">
            <a:schemeClr val="dk1"/>
          </a:fontRef>
        </p:style>
      </p:pic>
      <p:sp>
        <p:nvSpPr>
          <p:cNvPr id="15" name="TextBox 14">
            <a:extLst>
              <a:ext uri="{FF2B5EF4-FFF2-40B4-BE49-F238E27FC236}">
                <a16:creationId xmlns:a16="http://schemas.microsoft.com/office/drawing/2014/main" id="{C828F08F-D86E-4941-B34B-E4C0A7F43606}"/>
              </a:ext>
            </a:extLst>
          </p:cNvPr>
          <p:cNvSpPr txBox="1"/>
          <p:nvPr/>
        </p:nvSpPr>
        <p:spPr>
          <a:xfrm>
            <a:off x="3432974" y="2569946"/>
            <a:ext cx="2311222" cy="399468"/>
          </a:xfrm>
          <a:prstGeom prst="rect">
            <a:avLst/>
          </a:prstGeom>
          <a:noFill/>
        </p:spPr>
        <p:txBody>
          <a:bodyPr wrap="square" rtlCol="0">
            <a:spAutoFit/>
          </a:bodyPr>
          <a:lstStyle/>
          <a:p>
            <a:pPr defTabSz="685800"/>
            <a:r>
              <a:rPr lang="en-US" sz="998">
                <a:solidFill>
                  <a:srgbClr val="FFFFFF"/>
                </a:solidFill>
                <a:latin typeface="Calibri"/>
              </a:rPr>
              <a:t>Pennington SWCD</a:t>
            </a:r>
            <a:endParaRPr lang="en-US" sz="1050">
              <a:solidFill>
                <a:srgbClr val="FFFFFF"/>
              </a:solidFill>
              <a:latin typeface="Calibri"/>
            </a:endParaRPr>
          </a:p>
          <a:p>
            <a:pPr defTabSz="685800"/>
            <a:endParaRPr lang="en-US" sz="998">
              <a:solidFill>
                <a:srgbClr val="FFFFFF"/>
              </a:solidFill>
              <a:latin typeface="Calibri"/>
            </a:endParaRPr>
          </a:p>
        </p:txBody>
      </p:sp>
      <p:pic>
        <p:nvPicPr>
          <p:cNvPr id="4" name="Picture 3">
            <a:extLst>
              <a:ext uri="{FF2B5EF4-FFF2-40B4-BE49-F238E27FC236}">
                <a16:creationId xmlns:a16="http://schemas.microsoft.com/office/drawing/2014/main" id="{8FAAE0BC-8D37-41CA-952A-14B7F5BB04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4940" y="2516980"/>
            <a:ext cx="4199060" cy="2626520"/>
          </a:xfrm>
          <a:prstGeom prst="rect">
            <a:avLst/>
          </a:prstGeom>
        </p:spPr>
      </p:pic>
      <p:sp>
        <p:nvSpPr>
          <p:cNvPr id="10" name="TextBox 9">
            <a:extLst>
              <a:ext uri="{FF2B5EF4-FFF2-40B4-BE49-F238E27FC236}">
                <a16:creationId xmlns:a16="http://schemas.microsoft.com/office/drawing/2014/main" id="{D6D743AA-6716-40E2-B94E-AF4A86525010}"/>
              </a:ext>
            </a:extLst>
          </p:cNvPr>
          <p:cNvSpPr txBox="1"/>
          <p:nvPr/>
        </p:nvSpPr>
        <p:spPr>
          <a:xfrm>
            <a:off x="8332632" y="4783430"/>
            <a:ext cx="811369" cy="245901"/>
          </a:xfrm>
          <a:prstGeom prst="rect">
            <a:avLst/>
          </a:prstGeom>
          <a:noFill/>
        </p:spPr>
        <p:txBody>
          <a:bodyPr wrap="square" rtlCol="0">
            <a:spAutoFit/>
          </a:bodyPr>
          <a:lstStyle/>
          <a:p>
            <a:pPr defTabSz="685800"/>
            <a:r>
              <a:rPr lang="en-US" sz="998">
                <a:solidFill>
                  <a:srgbClr val="FFFFFF"/>
                </a:solidFill>
                <a:latin typeface="Calibri"/>
              </a:rPr>
              <a:t>BWSR</a:t>
            </a:r>
          </a:p>
        </p:txBody>
      </p:sp>
      <p:pic>
        <p:nvPicPr>
          <p:cNvPr id="17" name="Picture 16">
            <a:extLst>
              <a:ext uri="{FF2B5EF4-FFF2-40B4-BE49-F238E27FC236}">
                <a16:creationId xmlns:a16="http://schemas.microsoft.com/office/drawing/2014/main" id="{53F868CA-FB6B-4A3E-8007-77A9349F4B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 y="3137112"/>
            <a:ext cx="5285124" cy="2006388"/>
          </a:xfrm>
          <a:prstGeom prst="rect">
            <a:avLst/>
          </a:prstGeom>
        </p:spPr>
      </p:pic>
      <p:sp>
        <p:nvSpPr>
          <p:cNvPr id="19" name="TextBox 18">
            <a:extLst>
              <a:ext uri="{FF2B5EF4-FFF2-40B4-BE49-F238E27FC236}">
                <a16:creationId xmlns:a16="http://schemas.microsoft.com/office/drawing/2014/main" id="{92FB224B-CE1E-409C-997A-1F995F80E9B2}"/>
              </a:ext>
            </a:extLst>
          </p:cNvPr>
          <p:cNvSpPr txBox="1"/>
          <p:nvPr/>
        </p:nvSpPr>
        <p:spPr>
          <a:xfrm>
            <a:off x="190500" y="4783430"/>
            <a:ext cx="2311222" cy="399468"/>
          </a:xfrm>
          <a:prstGeom prst="rect">
            <a:avLst/>
          </a:prstGeom>
          <a:noFill/>
        </p:spPr>
        <p:txBody>
          <a:bodyPr wrap="square" rtlCol="0">
            <a:spAutoFit/>
          </a:bodyPr>
          <a:lstStyle/>
          <a:p>
            <a:pPr defTabSz="685800"/>
            <a:r>
              <a:rPr lang="en-US" sz="998">
                <a:solidFill>
                  <a:srgbClr val="FFFFFF"/>
                </a:solidFill>
                <a:latin typeface="Calibri"/>
              </a:rPr>
              <a:t>Steve Snyder</a:t>
            </a:r>
            <a:endParaRPr lang="en-US" sz="1050">
              <a:solidFill>
                <a:srgbClr val="FFFFFF"/>
              </a:solidFill>
              <a:latin typeface="Calibri"/>
            </a:endParaRPr>
          </a:p>
          <a:p>
            <a:pPr defTabSz="685800"/>
            <a:endParaRPr lang="en-US" sz="998">
              <a:solidFill>
                <a:srgbClr val="FFFFFF"/>
              </a:solidFill>
              <a:latin typeface="Calibri"/>
            </a:endParaRPr>
          </a:p>
        </p:txBody>
      </p:sp>
    </p:spTree>
    <p:extLst>
      <p:ext uri="{BB962C8B-B14F-4D97-AF65-F5344CB8AC3E}">
        <p14:creationId xmlns:p14="http://schemas.microsoft.com/office/powerpoint/2010/main" val="193397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519D19-AA5F-4491-A7FB-D83166FB58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30" y="353960"/>
            <a:ext cx="2878980" cy="4278262"/>
          </a:xfrm>
          <a:prstGeom prst="rect">
            <a:avLst/>
          </a:prstGeom>
        </p:spPr>
      </p:pic>
      <p:sp>
        <p:nvSpPr>
          <p:cNvPr id="7" name="Rectangle 6">
            <a:extLst>
              <a:ext uri="{FF2B5EF4-FFF2-40B4-BE49-F238E27FC236}">
                <a16:creationId xmlns:a16="http://schemas.microsoft.com/office/drawing/2014/main" id="{5353EAAD-F0F2-41AE-BB72-EEEB00CD2F59}"/>
              </a:ext>
            </a:extLst>
          </p:cNvPr>
          <p:cNvSpPr/>
          <p:nvPr/>
        </p:nvSpPr>
        <p:spPr>
          <a:xfrm>
            <a:off x="3283974" y="931063"/>
            <a:ext cx="5668296" cy="369332"/>
          </a:xfrm>
          <a:prstGeom prst="rect">
            <a:avLst/>
          </a:prstGeom>
        </p:spPr>
        <p:txBody>
          <a:bodyPr wrap="square">
            <a:spAutoFit/>
          </a:bodyPr>
          <a:lstStyle/>
          <a:p>
            <a:r>
              <a:rPr lang="en-US" dirty="0">
                <a:solidFill>
                  <a:schemeClr val="bg1"/>
                </a:solidFill>
              </a:rPr>
              <a:t>https://bwsr.state.mn.us/one-watershed-one-plan-videos</a:t>
            </a:r>
          </a:p>
        </p:txBody>
      </p:sp>
      <p:sp>
        <p:nvSpPr>
          <p:cNvPr id="8" name="Rectangle 7">
            <a:extLst>
              <a:ext uri="{FF2B5EF4-FFF2-40B4-BE49-F238E27FC236}">
                <a16:creationId xmlns:a16="http://schemas.microsoft.com/office/drawing/2014/main" id="{3B68EC5E-6BFB-4710-94BC-F20167A8BF80}"/>
              </a:ext>
            </a:extLst>
          </p:cNvPr>
          <p:cNvSpPr/>
          <p:nvPr/>
        </p:nvSpPr>
        <p:spPr>
          <a:xfrm>
            <a:off x="3399503" y="1716242"/>
            <a:ext cx="5437237" cy="2126864"/>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What is One Watershed, One Plan? </a:t>
            </a:r>
            <a:r>
              <a:rPr lang="en-US" sz="1600" dirty="0">
                <a:solidFill>
                  <a:schemeClr val="bg1"/>
                </a:solidFill>
                <a:latin typeface="Segoe UI" panose="020B0502040204020203" pitchFamily="34" charset="0"/>
                <a:ea typeface="Times New Roman" panose="02020603050405020304" pitchFamily="18" charset="0"/>
              </a:rPr>
              <a:t> </a:t>
            </a:r>
            <a:endParaRPr lang="en-US" dirty="0">
              <a:solidFill>
                <a:schemeClr val="bg1"/>
              </a:solidFill>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Three Big Ideas </a:t>
            </a:r>
            <a:r>
              <a:rPr lang="en-US" sz="1600" dirty="0">
                <a:solidFill>
                  <a:schemeClr val="bg1"/>
                </a:solidFill>
                <a:latin typeface="Segoe UI" panose="020B0502040204020203" pitchFamily="34" charset="0"/>
                <a:ea typeface="Times New Roman" panose="02020603050405020304" pitchFamily="18" charset="0"/>
              </a:rPr>
              <a:t> </a:t>
            </a:r>
            <a:endParaRPr lang="en-US" dirty="0">
              <a:solidFill>
                <a:schemeClr val="bg1"/>
              </a:solidFill>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Roles, Committees, and Commitments </a:t>
            </a:r>
            <a:r>
              <a:rPr lang="en-US" sz="1600" dirty="0">
                <a:solidFill>
                  <a:schemeClr val="bg1"/>
                </a:solidFill>
                <a:latin typeface="Segoe UI" panose="020B0502040204020203" pitchFamily="34" charset="0"/>
                <a:ea typeface="Times New Roman" panose="02020603050405020304" pitchFamily="18" charset="0"/>
              </a:rPr>
              <a:t> </a:t>
            </a:r>
            <a:endParaRPr lang="en-US" dirty="0">
              <a:solidFill>
                <a:schemeClr val="bg1"/>
              </a:solidFill>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A Brief History of Water Management In Minnesota</a:t>
            </a:r>
            <a:r>
              <a:rPr lang="en-US" sz="1600" dirty="0">
                <a:solidFill>
                  <a:schemeClr val="bg1"/>
                </a:solidFill>
                <a:latin typeface="Segoe UI" panose="020B0502040204020203" pitchFamily="34" charset="0"/>
                <a:ea typeface="Times New Roman" panose="02020603050405020304" pitchFamily="18" charset="0"/>
              </a:rPr>
              <a:t> </a:t>
            </a:r>
            <a:endParaRPr lang="en-US" dirty="0">
              <a:solidFill>
                <a:schemeClr val="bg1"/>
              </a:solidFill>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Making Choices to Show Results</a:t>
            </a: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5175807"/>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80C373-ED4A-4E1D-82DA-9C1220880EEA}"/>
              </a:ext>
            </a:extLst>
          </p:cNvPr>
          <p:cNvSpPr>
            <a:spLocks noGrp="1"/>
          </p:cNvSpPr>
          <p:nvPr>
            <p:ph type="ctrTitle"/>
          </p:nvPr>
        </p:nvSpPr>
        <p:spPr/>
        <p:txBody>
          <a:bodyPr/>
          <a:lstStyle/>
          <a:p>
            <a:r>
              <a:rPr lang="en-US" dirty="0"/>
              <a:t>Feel Free To Contact Us!</a:t>
            </a:r>
          </a:p>
        </p:txBody>
      </p:sp>
      <p:sp>
        <p:nvSpPr>
          <p:cNvPr id="7" name="Text Placeholder 6">
            <a:extLst>
              <a:ext uri="{FF2B5EF4-FFF2-40B4-BE49-F238E27FC236}">
                <a16:creationId xmlns:a16="http://schemas.microsoft.com/office/drawing/2014/main" id="{7EFD84AC-99AA-4DA6-B8D4-1FCA4971DC00}"/>
              </a:ext>
            </a:extLst>
          </p:cNvPr>
          <p:cNvSpPr>
            <a:spLocks noGrp="1"/>
          </p:cNvSpPr>
          <p:nvPr>
            <p:ph type="body" sz="quarter" idx="14"/>
          </p:nvPr>
        </p:nvSpPr>
        <p:spPr/>
        <p:txBody>
          <a:bodyPr/>
          <a:lstStyle/>
          <a:p>
            <a:r>
              <a:rPr lang="en-US" dirty="0">
                <a:hlinkClick r:id="rId2"/>
              </a:rPr>
              <a:t>Henry.van.offelen@state.mn.us</a:t>
            </a:r>
            <a:endParaRPr lang="en-US" dirty="0"/>
          </a:p>
          <a:p>
            <a:r>
              <a:rPr lang="en-US" dirty="0">
                <a:hlinkClick r:id="rId3"/>
              </a:rPr>
              <a:t>Ryan.hughes@state.mn.us</a:t>
            </a:r>
            <a:r>
              <a:rPr lang="en-US" dirty="0"/>
              <a:t> </a:t>
            </a:r>
          </a:p>
        </p:txBody>
      </p:sp>
      <p:pic>
        <p:nvPicPr>
          <p:cNvPr id="2" name="Picture 1" descr="GoodLifeInMinnesotaTimeCover350.png">
            <a:extLst>
              <a:ext uri="{FF2B5EF4-FFF2-40B4-BE49-F238E27FC236}">
                <a16:creationId xmlns:a16="http://schemas.microsoft.com/office/drawing/2014/main" id="{C47C8667-5282-57CB-2D7F-AD13EE2229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76200">
            <a:off x="219056" y="263698"/>
            <a:ext cx="2134375" cy="2811277"/>
          </a:xfrm>
          <a:prstGeom prst="rect">
            <a:avLst/>
          </a:prstGeom>
        </p:spPr>
      </p:pic>
      <p:pic>
        <p:nvPicPr>
          <p:cNvPr id="3" name="Picture 2" descr="card00894_fr.jpg">
            <a:extLst>
              <a:ext uri="{FF2B5EF4-FFF2-40B4-BE49-F238E27FC236}">
                <a16:creationId xmlns:a16="http://schemas.microsoft.com/office/drawing/2014/main" id="{8126C18C-E388-8E4D-2B80-0F5E2233C2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51607">
            <a:off x="6933030" y="296162"/>
            <a:ext cx="1781640" cy="1134311"/>
          </a:xfrm>
          <a:prstGeom prst="rect">
            <a:avLst/>
          </a:prstGeom>
        </p:spPr>
      </p:pic>
      <p:pic>
        <p:nvPicPr>
          <p:cNvPr id="4" name="Picture 3" descr="3567361908_54b3b1195a_b.jpg">
            <a:extLst>
              <a:ext uri="{FF2B5EF4-FFF2-40B4-BE49-F238E27FC236}">
                <a16:creationId xmlns:a16="http://schemas.microsoft.com/office/drawing/2014/main" id="{F3A2D13E-E320-E9DC-B2F8-94F2E18FC9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09773">
            <a:off x="6358462" y="1901077"/>
            <a:ext cx="2116390" cy="1341344"/>
          </a:xfrm>
          <a:prstGeom prst="rect">
            <a:avLst/>
          </a:prstGeom>
        </p:spPr>
      </p:pic>
    </p:spTree>
    <p:extLst>
      <p:ext uri="{BB962C8B-B14F-4D97-AF65-F5344CB8AC3E}">
        <p14:creationId xmlns:p14="http://schemas.microsoft.com/office/powerpoint/2010/main" val="203375433"/>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215" y="3561326"/>
            <a:ext cx="3933141" cy="109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pPr algn="l"/>
            <a:r>
              <a:rPr lang="en-US" sz="3200" dirty="0"/>
              <a:t>Three Big Ideas</a:t>
            </a:r>
          </a:p>
        </p:txBody>
      </p:sp>
      <p:sp>
        <p:nvSpPr>
          <p:cNvPr id="4" name="Content Placeholder 3">
            <a:extLst>
              <a:ext uri="{FF2B5EF4-FFF2-40B4-BE49-F238E27FC236}">
                <a16:creationId xmlns:a16="http://schemas.microsoft.com/office/drawing/2014/main" id="{ABBD48C5-C98E-4FF5-9F07-ED1CA8BB3C3E}"/>
              </a:ext>
            </a:extLst>
          </p:cNvPr>
          <p:cNvSpPr>
            <a:spLocks noGrp="1"/>
          </p:cNvSpPr>
          <p:nvPr>
            <p:ph sz="half" idx="1"/>
          </p:nvPr>
        </p:nvSpPr>
        <p:spPr>
          <a:xfrm>
            <a:off x="296215" y="1386856"/>
            <a:ext cx="4479268" cy="1699631"/>
          </a:xfrm>
        </p:spPr>
        <p:txBody>
          <a:bodyPr>
            <a:noAutofit/>
          </a:bodyPr>
          <a:lstStyle/>
          <a:p>
            <a:r>
              <a:rPr lang="en-US" sz="2400" dirty="0"/>
              <a:t>Working together on local issues</a:t>
            </a:r>
          </a:p>
          <a:p>
            <a:r>
              <a:rPr lang="en-US" sz="2400" dirty="0"/>
              <a:t>Go as the water flows</a:t>
            </a:r>
          </a:p>
          <a:p>
            <a:r>
              <a:rPr lang="en-US" sz="2400" dirty="0"/>
              <a:t>Linking data to local action</a:t>
            </a:r>
          </a:p>
        </p:txBody>
      </p:sp>
      <p:sp>
        <p:nvSpPr>
          <p:cNvPr id="12" name="Content Placeholder 11">
            <a:extLst>
              <a:ext uri="{FF2B5EF4-FFF2-40B4-BE49-F238E27FC236}">
                <a16:creationId xmlns:a16="http://schemas.microsoft.com/office/drawing/2014/main" id="{8D6EEE16-80D9-4806-847D-98ED1BD5E053}"/>
              </a:ext>
            </a:extLst>
          </p:cNvPr>
          <p:cNvSpPr>
            <a:spLocks noGrp="1"/>
          </p:cNvSpPr>
          <p:nvPr>
            <p:ph sz="half" idx="2"/>
          </p:nvPr>
        </p:nvSpPr>
        <p:spPr/>
        <p:txBody>
          <a:bodyPr/>
          <a:lstStyle/>
          <a:p>
            <a:endParaRPr lang="en-US"/>
          </a:p>
        </p:txBody>
      </p:sp>
      <p:sp>
        <p:nvSpPr>
          <p:cNvPr id="3" name="Rectangle 2">
            <a:extLst>
              <a:ext uri="{FF2B5EF4-FFF2-40B4-BE49-F238E27FC236}">
                <a16:creationId xmlns:a16="http://schemas.microsoft.com/office/drawing/2014/main" id="{D119B7C1-A1F6-411C-A938-3B722CD5B962}"/>
              </a:ext>
            </a:extLst>
          </p:cNvPr>
          <p:cNvSpPr/>
          <p:nvPr/>
        </p:nvSpPr>
        <p:spPr>
          <a:xfrm>
            <a:off x="4572000" y="-69313"/>
            <a:ext cx="4895850" cy="55176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DBBA85D-323C-4C92-A6E9-5FDCC5AA54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1994" y="0"/>
            <a:ext cx="4479268" cy="5158522"/>
          </a:xfrm>
          <a:prstGeom prst="rect">
            <a:avLst/>
          </a:prstGeom>
        </p:spPr>
      </p:pic>
      <p:sp>
        <p:nvSpPr>
          <p:cNvPr id="2" name="Rectangle 1">
            <a:extLst>
              <a:ext uri="{FF2B5EF4-FFF2-40B4-BE49-F238E27FC236}">
                <a16:creationId xmlns:a16="http://schemas.microsoft.com/office/drawing/2014/main" id="{C8BC1522-7B95-4003-8CAF-0AFD22B20740}"/>
              </a:ext>
            </a:extLst>
          </p:cNvPr>
          <p:cNvSpPr/>
          <p:nvPr/>
        </p:nvSpPr>
        <p:spPr>
          <a:xfrm>
            <a:off x="6160168" y="313921"/>
            <a:ext cx="1203158" cy="167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4C4478-5982-47B6-93AB-6774BF11C8AA}"/>
              </a:ext>
            </a:extLst>
          </p:cNvPr>
          <p:cNvSpPr/>
          <p:nvPr/>
        </p:nvSpPr>
        <p:spPr>
          <a:xfrm>
            <a:off x="8181474" y="4107878"/>
            <a:ext cx="537410" cy="912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704D19-097F-4B0E-8A8A-8DDF80B65394}"/>
              </a:ext>
            </a:extLst>
          </p:cNvPr>
          <p:cNvSpPr/>
          <p:nvPr/>
        </p:nvSpPr>
        <p:spPr>
          <a:xfrm>
            <a:off x="7363326" y="2895600"/>
            <a:ext cx="1780674" cy="9601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E60D8C-17E3-4ECE-BEC7-694C112F1FDC}"/>
              </a:ext>
            </a:extLst>
          </p:cNvPr>
          <p:cNvSpPr/>
          <p:nvPr/>
        </p:nvSpPr>
        <p:spPr>
          <a:xfrm>
            <a:off x="8450179" y="4462961"/>
            <a:ext cx="1780674" cy="9601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3013A5-4D96-4972-9F18-CA87CA90978E}"/>
              </a:ext>
            </a:extLst>
          </p:cNvPr>
          <p:cNvSpPr/>
          <p:nvPr/>
        </p:nvSpPr>
        <p:spPr>
          <a:xfrm>
            <a:off x="5687728" y="4999857"/>
            <a:ext cx="2077164" cy="9601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838C1B-92C0-4880-998B-1083DE767C68}"/>
              </a:ext>
            </a:extLst>
          </p:cNvPr>
          <p:cNvSpPr/>
          <p:nvPr/>
        </p:nvSpPr>
        <p:spPr>
          <a:xfrm>
            <a:off x="6145573" y="-516993"/>
            <a:ext cx="2077164" cy="9601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8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D9146-7F47-4A95-8647-E1E80C0E2BF7}"/>
              </a:ext>
            </a:extLst>
          </p:cNvPr>
          <p:cNvSpPr>
            <a:spLocks noGrp="1"/>
          </p:cNvSpPr>
          <p:nvPr>
            <p:ph type="title"/>
          </p:nvPr>
        </p:nvSpPr>
        <p:spPr/>
        <p:txBody>
          <a:bodyPr/>
          <a:lstStyle/>
          <a:p>
            <a:r>
              <a:rPr lang="en-US" dirty="0"/>
              <a:t>The Challenge</a:t>
            </a:r>
          </a:p>
        </p:txBody>
      </p:sp>
      <p:sp>
        <p:nvSpPr>
          <p:cNvPr id="6" name="Rectangle 5">
            <a:extLst>
              <a:ext uri="{FF2B5EF4-FFF2-40B4-BE49-F238E27FC236}">
                <a16:creationId xmlns:a16="http://schemas.microsoft.com/office/drawing/2014/main" id="{8469A2C6-306B-4DCD-B231-83CD1A177F5D}"/>
              </a:ext>
            </a:extLst>
          </p:cNvPr>
          <p:cNvSpPr/>
          <p:nvPr/>
        </p:nvSpPr>
        <p:spPr>
          <a:xfrm>
            <a:off x="4079562" y="1291799"/>
            <a:ext cx="4467901" cy="34163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Minnesota’s water quality (and other) problems far exceed the available resources to fix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86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386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Minnesotans expect to see measurable progress toward clean water (especially before 2034).</a:t>
            </a:r>
          </a:p>
        </p:txBody>
      </p:sp>
      <p:pic>
        <p:nvPicPr>
          <p:cNvPr id="8" name="Picture 7">
            <a:extLst>
              <a:ext uri="{FF2B5EF4-FFF2-40B4-BE49-F238E27FC236}">
                <a16:creationId xmlns:a16="http://schemas.microsoft.com/office/drawing/2014/main" id="{D6B1F7CB-F8D8-481A-8A9A-85CCED2A5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227" y="134566"/>
            <a:ext cx="2441368" cy="46650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9759375"/>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
            <a:ext cx="9144000" cy="912019"/>
          </a:xfrm>
        </p:spPr>
        <p:txBody>
          <a:bodyPr>
            <a:normAutofit/>
          </a:bodyPr>
          <a:lstStyle/>
          <a:p>
            <a:r>
              <a:rPr lang="en-US" sz="3200"/>
              <a:t>Working on Local Issues</a:t>
            </a:r>
          </a:p>
        </p:txBody>
      </p:sp>
      <p:grpSp>
        <p:nvGrpSpPr>
          <p:cNvPr id="4" name="Group 3">
            <a:extLst>
              <a:ext uri="{FF2B5EF4-FFF2-40B4-BE49-F238E27FC236}">
                <a16:creationId xmlns:a16="http://schemas.microsoft.com/office/drawing/2014/main" id="{4429815D-F775-4C88-A9A5-7001B05D42E7}"/>
              </a:ext>
            </a:extLst>
          </p:cNvPr>
          <p:cNvGrpSpPr/>
          <p:nvPr/>
        </p:nvGrpSpPr>
        <p:grpSpPr>
          <a:xfrm>
            <a:off x="202303" y="1180531"/>
            <a:ext cx="3395299" cy="3753848"/>
            <a:chOff x="202302" y="1180530"/>
            <a:chExt cx="3395299" cy="3753848"/>
          </a:xfrm>
        </p:grpSpPr>
        <p:sp>
          <p:nvSpPr>
            <p:cNvPr id="14" name="Oval 13">
              <a:extLst>
                <a:ext uri="{FF2B5EF4-FFF2-40B4-BE49-F238E27FC236}">
                  <a16:creationId xmlns:a16="http://schemas.microsoft.com/office/drawing/2014/main" id="{B4BCAD6A-6F97-4823-B712-6B7166137100}"/>
                </a:ext>
              </a:extLst>
            </p:cNvPr>
            <p:cNvSpPr/>
            <p:nvPr/>
          </p:nvSpPr>
          <p:spPr>
            <a:xfrm>
              <a:off x="523344" y="3057274"/>
              <a:ext cx="1534957" cy="704552"/>
            </a:xfrm>
            <a:prstGeom prst="ellipse">
              <a:avLst/>
            </a:prstGeom>
            <a:solidFill>
              <a:srgbClr val="D6A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400">
                <a:solidFill>
                  <a:srgbClr val="003865"/>
                </a:solidFill>
                <a:latin typeface="Calibri"/>
              </a:endParaRPr>
            </a:p>
          </p:txBody>
        </p:sp>
        <p:grpSp>
          <p:nvGrpSpPr>
            <p:cNvPr id="2" name="Group 1">
              <a:extLst>
                <a:ext uri="{FF2B5EF4-FFF2-40B4-BE49-F238E27FC236}">
                  <a16:creationId xmlns:a16="http://schemas.microsoft.com/office/drawing/2014/main" id="{D6411699-4CD0-46BC-8534-408BC20058AE}"/>
                </a:ext>
              </a:extLst>
            </p:cNvPr>
            <p:cNvGrpSpPr/>
            <p:nvPr/>
          </p:nvGrpSpPr>
          <p:grpSpPr>
            <a:xfrm>
              <a:off x="202302" y="1180530"/>
              <a:ext cx="3395299" cy="3753848"/>
              <a:chOff x="202302" y="1180530"/>
              <a:chExt cx="3395299" cy="3753848"/>
            </a:xfrm>
          </p:grpSpPr>
          <p:sp>
            <p:nvSpPr>
              <p:cNvPr id="22" name="Oval 21">
                <a:extLst>
                  <a:ext uri="{FF2B5EF4-FFF2-40B4-BE49-F238E27FC236}">
                    <a16:creationId xmlns:a16="http://schemas.microsoft.com/office/drawing/2014/main" id="{2D571F5C-B4F2-498A-9A7C-B66A3F33DE8A}"/>
                  </a:ext>
                </a:extLst>
              </p:cNvPr>
              <p:cNvSpPr/>
              <p:nvPr/>
            </p:nvSpPr>
            <p:spPr>
              <a:xfrm>
                <a:off x="2054945" y="1180530"/>
                <a:ext cx="1542656" cy="7045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a:solidFill>
                      <a:srgbClr val="003865"/>
                    </a:solidFill>
                    <a:latin typeface="Calibri"/>
                  </a:rPr>
                  <a:t>State</a:t>
                </a:r>
              </a:p>
            </p:txBody>
          </p:sp>
          <p:sp>
            <p:nvSpPr>
              <p:cNvPr id="23" name="Oval 22">
                <a:extLst>
                  <a:ext uri="{FF2B5EF4-FFF2-40B4-BE49-F238E27FC236}">
                    <a16:creationId xmlns:a16="http://schemas.microsoft.com/office/drawing/2014/main" id="{25E553B7-7886-4F5C-8A22-0FC90D5184BF}"/>
                  </a:ext>
                </a:extLst>
              </p:cNvPr>
              <p:cNvSpPr/>
              <p:nvPr/>
            </p:nvSpPr>
            <p:spPr>
              <a:xfrm>
                <a:off x="1718597" y="4229826"/>
                <a:ext cx="1542656" cy="70455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a:solidFill>
                      <a:srgbClr val="003865"/>
                    </a:solidFill>
                    <a:latin typeface="Calibri"/>
                  </a:rPr>
                  <a:t>Federal</a:t>
                </a:r>
              </a:p>
            </p:txBody>
          </p:sp>
          <p:sp>
            <p:nvSpPr>
              <p:cNvPr id="24" name="Oval 23">
                <a:extLst>
                  <a:ext uri="{FF2B5EF4-FFF2-40B4-BE49-F238E27FC236}">
                    <a16:creationId xmlns:a16="http://schemas.microsoft.com/office/drawing/2014/main" id="{E5B1A1A0-B105-452A-8E62-F99EC6BA9540}"/>
                  </a:ext>
                </a:extLst>
              </p:cNvPr>
              <p:cNvSpPr/>
              <p:nvPr/>
            </p:nvSpPr>
            <p:spPr>
              <a:xfrm>
                <a:off x="589936" y="2236999"/>
                <a:ext cx="1534957" cy="70455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a:solidFill>
                      <a:srgbClr val="003865"/>
                    </a:solidFill>
                    <a:latin typeface="Calibri"/>
                  </a:rPr>
                  <a:t>Public</a:t>
                </a:r>
              </a:p>
            </p:txBody>
          </p:sp>
          <p:sp>
            <p:nvSpPr>
              <p:cNvPr id="25" name="Freeform 20">
                <a:extLst>
                  <a:ext uri="{FF2B5EF4-FFF2-40B4-BE49-F238E27FC236}">
                    <a16:creationId xmlns:a16="http://schemas.microsoft.com/office/drawing/2014/main" id="{197AA94F-98D0-4D93-B9DD-04B72670D15A}"/>
                  </a:ext>
                </a:extLst>
              </p:cNvPr>
              <p:cNvSpPr/>
              <p:nvPr/>
            </p:nvSpPr>
            <p:spPr>
              <a:xfrm rot="1380928">
                <a:off x="2022253" y="2000904"/>
                <a:ext cx="677689" cy="418576"/>
              </a:xfrm>
              <a:custGeom>
                <a:avLst/>
                <a:gdLst>
                  <a:gd name="connsiteX0" fmla="*/ 0 w 470907"/>
                  <a:gd name="connsiteY0" fmla="*/ 110174 h 550872"/>
                  <a:gd name="connsiteX1" fmla="*/ 235454 w 470907"/>
                  <a:gd name="connsiteY1" fmla="*/ 110174 h 550872"/>
                  <a:gd name="connsiteX2" fmla="*/ 235454 w 470907"/>
                  <a:gd name="connsiteY2" fmla="*/ 0 h 550872"/>
                  <a:gd name="connsiteX3" fmla="*/ 470907 w 470907"/>
                  <a:gd name="connsiteY3" fmla="*/ 275436 h 550872"/>
                  <a:gd name="connsiteX4" fmla="*/ 235454 w 470907"/>
                  <a:gd name="connsiteY4" fmla="*/ 550872 h 550872"/>
                  <a:gd name="connsiteX5" fmla="*/ 235454 w 470907"/>
                  <a:gd name="connsiteY5" fmla="*/ 440698 h 550872"/>
                  <a:gd name="connsiteX6" fmla="*/ 0 w 470907"/>
                  <a:gd name="connsiteY6" fmla="*/ 440698 h 550872"/>
                  <a:gd name="connsiteX7" fmla="*/ 0 w 470907"/>
                  <a:gd name="connsiteY7" fmla="*/ 110174 h 55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07" h="550872">
                    <a:moveTo>
                      <a:pt x="0" y="110174"/>
                    </a:moveTo>
                    <a:lnTo>
                      <a:pt x="235454" y="110174"/>
                    </a:lnTo>
                    <a:lnTo>
                      <a:pt x="235454" y="0"/>
                    </a:lnTo>
                    <a:lnTo>
                      <a:pt x="470907" y="275436"/>
                    </a:lnTo>
                    <a:lnTo>
                      <a:pt x="235454" y="550872"/>
                    </a:lnTo>
                    <a:lnTo>
                      <a:pt x="235454" y="440698"/>
                    </a:lnTo>
                    <a:lnTo>
                      <a:pt x="0" y="440698"/>
                    </a:lnTo>
                    <a:lnTo>
                      <a:pt x="0" y="110174"/>
                    </a:lnTo>
                    <a:close/>
                  </a:path>
                </a:pathLst>
              </a:custGeom>
              <a:solidFill>
                <a:schemeClr val="tx1">
                  <a:lumMod val="50000"/>
                  <a:lumOff val="50000"/>
                  <a:alpha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174" rIns="141272" bIns="110174" numCol="1" spcCol="1270" anchor="ctr" anchorCtr="0">
                <a:noAutofit/>
              </a:bodyPr>
              <a:lstStyle/>
              <a:p>
                <a:pPr algn="ctr" defTabSz="1022299">
                  <a:lnSpc>
                    <a:spcPct val="90000"/>
                  </a:lnSpc>
                  <a:spcBef>
                    <a:spcPct val="0"/>
                  </a:spcBef>
                  <a:spcAft>
                    <a:spcPct val="35000"/>
                  </a:spcAft>
                </a:pPr>
                <a:endParaRPr lang="en-US" sz="2300">
                  <a:solidFill>
                    <a:srgbClr val="FFFFFF"/>
                  </a:solidFill>
                  <a:latin typeface="Calibri"/>
                </a:endParaRPr>
              </a:p>
            </p:txBody>
          </p:sp>
          <p:sp>
            <p:nvSpPr>
              <p:cNvPr id="26" name="Freeform 14">
                <a:extLst>
                  <a:ext uri="{FF2B5EF4-FFF2-40B4-BE49-F238E27FC236}">
                    <a16:creationId xmlns:a16="http://schemas.microsoft.com/office/drawing/2014/main" id="{438F8DB1-8FAD-4BD4-ABFB-A44836139FB7}"/>
                  </a:ext>
                </a:extLst>
              </p:cNvPr>
              <p:cNvSpPr/>
              <p:nvPr/>
            </p:nvSpPr>
            <p:spPr>
              <a:xfrm rot="20119055">
                <a:off x="1739771" y="3721120"/>
                <a:ext cx="677689" cy="418576"/>
              </a:xfrm>
              <a:custGeom>
                <a:avLst/>
                <a:gdLst>
                  <a:gd name="connsiteX0" fmla="*/ 0 w 470907"/>
                  <a:gd name="connsiteY0" fmla="*/ 110174 h 550872"/>
                  <a:gd name="connsiteX1" fmla="*/ 235454 w 470907"/>
                  <a:gd name="connsiteY1" fmla="*/ 110174 h 550872"/>
                  <a:gd name="connsiteX2" fmla="*/ 235454 w 470907"/>
                  <a:gd name="connsiteY2" fmla="*/ 0 h 550872"/>
                  <a:gd name="connsiteX3" fmla="*/ 470907 w 470907"/>
                  <a:gd name="connsiteY3" fmla="*/ 275436 h 550872"/>
                  <a:gd name="connsiteX4" fmla="*/ 235454 w 470907"/>
                  <a:gd name="connsiteY4" fmla="*/ 550872 h 550872"/>
                  <a:gd name="connsiteX5" fmla="*/ 235454 w 470907"/>
                  <a:gd name="connsiteY5" fmla="*/ 440698 h 550872"/>
                  <a:gd name="connsiteX6" fmla="*/ 0 w 470907"/>
                  <a:gd name="connsiteY6" fmla="*/ 440698 h 550872"/>
                  <a:gd name="connsiteX7" fmla="*/ 0 w 470907"/>
                  <a:gd name="connsiteY7" fmla="*/ 110174 h 55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07" h="550872">
                    <a:moveTo>
                      <a:pt x="0" y="110174"/>
                    </a:moveTo>
                    <a:lnTo>
                      <a:pt x="235454" y="110174"/>
                    </a:lnTo>
                    <a:lnTo>
                      <a:pt x="235454" y="0"/>
                    </a:lnTo>
                    <a:lnTo>
                      <a:pt x="470907" y="275436"/>
                    </a:lnTo>
                    <a:lnTo>
                      <a:pt x="235454" y="550872"/>
                    </a:lnTo>
                    <a:lnTo>
                      <a:pt x="235454" y="440698"/>
                    </a:lnTo>
                    <a:lnTo>
                      <a:pt x="0" y="440698"/>
                    </a:lnTo>
                    <a:lnTo>
                      <a:pt x="0" y="110174"/>
                    </a:lnTo>
                    <a:close/>
                  </a:path>
                </a:pathLst>
              </a:custGeom>
              <a:solidFill>
                <a:schemeClr val="tx1">
                  <a:lumMod val="50000"/>
                  <a:lumOff val="50000"/>
                  <a:alpha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174" rIns="141272" bIns="110174" numCol="1" spcCol="1270" anchor="ctr" anchorCtr="0">
                <a:noAutofit/>
              </a:bodyPr>
              <a:lstStyle/>
              <a:p>
                <a:pPr algn="ctr" defTabSz="1022299">
                  <a:lnSpc>
                    <a:spcPct val="90000"/>
                  </a:lnSpc>
                  <a:spcBef>
                    <a:spcPct val="0"/>
                  </a:spcBef>
                  <a:spcAft>
                    <a:spcPct val="35000"/>
                  </a:spcAft>
                </a:pPr>
                <a:endParaRPr lang="en-US" sz="2300">
                  <a:solidFill>
                    <a:srgbClr val="FFFFFF"/>
                  </a:solidFill>
                  <a:latin typeface="Calibri"/>
                </a:endParaRPr>
              </a:p>
            </p:txBody>
          </p:sp>
          <p:sp>
            <p:nvSpPr>
              <p:cNvPr id="27" name="Oval 26">
                <a:extLst>
                  <a:ext uri="{FF2B5EF4-FFF2-40B4-BE49-F238E27FC236}">
                    <a16:creationId xmlns:a16="http://schemas.microsoft.com/office/drawing/2014/main" id="{4C1D7F10-5A0B-45FE-AC2B-98A7A9CED2C4}"/>
                  </a:ext>
                </a:extLst>
              </p:cNvPr>
              <p:cNvSpPr/>
              <p:nvPr/>
            </p:nvSpPr>
            <p:spPr>
              <a:xfrm>
                <a:off x="263937" y="1346018"/>
                <a:ext cx="1534957" cy="704552"/>
              </a:xfrm>
              <a:prstGeom prst="ellipse">
                <a:avLst/>
              </a:prstGeom>
              <a:solidFill>
                <a:srgbClr val="7DF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a:solidFill>
                      <a:srgbClr val="003865"/>
                    </a:solidFill>
                    <a:latin typeface="Calibri"/>
                  </a:rPr>
                  <a:t>Cities</a:t>
                </a:r>
              </a:p>
            </p:txBody>
          </p:sp>
          <p:sp>
            <p:nvSpPr>
              <p:cNvPr id="28" name="Oval 27">
                <a:extLst>
                  <a:ext uri="{FF2B5EF4-FFF2-40B4-BE49-F238E27FC236}">
                    <a16:creationId xmlns:a16="http://schemas.microsoft.com/office/drawing/2014/main" id="{64428ACD-4373-4CB4-A087-AD8A03AC22D1}"/>
                  </a:ext>
                </a:extLst>
              </p:cNvPr>
              <p:cNvSpPr/>
              <p:nvPr/>
            </p:nvSpPr>
            <p:spPr>
              <a:xfrm>
                <a:off x="202302" y="3893675"/>
                <a:ext cx="1534957" cy="704552"/>
              </a:xfrm>
              <a:prstGeom prst="ellipse">
                <a:avLst/>
              </a:prstGeom>
              <a:solidFill>
                <a:srgbClr val="CDF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dirty="0">
                    <a:solidFill>
                      <a:srgbClr val="003865"/>
                    </a:solidFill>
                    <a:latin typeface="Calibri"/>
                  </a:rPr>
                  <a:t>Tribes</a:t>
                </a:r>
              </a:p>
            </p:txBody>
          </p:sp>
          <p:sp>
            <p:nvSpPr>
              <p:cNvPr id="29" name="Rectangle 28">
                <a:extLst>
                  <a:ext uri="{FF2B5EF4-FFF2-40B4-BE49-F238E27FC236}">
                    <a16:creationId xmlns:a16="http://schemas.microsoft.com/office/drawing/2014/main" id="{FDE752BC-97B1-4432-BA3D-326991DC898B}"/>
                  </a:ext>
                </a:extLst>
              </p:cNvPr>
              <p:cNvSpPr/>
              <p:nvPr/>
            </p:nvSpPr>
            <p:spPr>
              <a:xfrm>
                <a:off x="643444" y="3083837"/>
                <a:ext cx="1365549" cy="646331"/>
              </a:xfrm>
              <a:prstGeom prst="rect">
                <a:avLst/>
              </a:prstGeom>
            </p:spPr>
            <p:txBody>
              <a:bodyPr wrap="square">
                <a:spAutoFit/>
              </a:bodyPr>
              <a:lstStyle/>
              <a:p>
                <a:pPr algn="ctr" defTabSz="914378"/>
                <a:r>
                  <a:rPr lang="en-US">
                    <a:solidFill>
                      <a:srgbClr val="003865"/>
                    </a:solidFill>
                    <a:latin typeface="Calibri"/>
                  </a:rPr>
                  <a:t>Special Interests</a:t>
                </a:r>
              </a:p>
            </p:txBody>
          </p:sp>
        </p:grpSp>
      </p:grpSp>
      <p:sp>
        <p:nvSpPr>
          <p:cNvPr id="30" name="Freeform 16">
            <a:extLst>
              <a:ext uri="{FF2B5EF4-FFF2-40B4-BE49-F238E27FC236}">
                <a16:creationId xmlns:a16="http://schemas.microsoft.com/office/drawing/2014/main" id="{5CEFD53E-3ABD-4530-A27B-29492FBBDF99}"/>
              </a:ext>
            </a:extLst>
          </p:cNvPr>
          <p:cNvSpPr/>
          <p:nvPr/>
        </p:nvSpPr>
        <p:spPr>
          <a:xfrm>
            <a:off x="2573813" y="1717988"/>
            <a:ext cx="6147909" cy="2966680"/>
          </a:xfrm>
          <a:custGeom>
            <a:avLst/>
            <a:gdLst>
              <a:gd name="connsiteX0" fmla="*/ 0 w 2961679"/>
              <a:gd name="connsiteY0" fmla="*/ 1480840 h 2961679"/>
              <a:gd name="connsiteX1" fmla="*/ 1480840 w 2961679"/>
              <a:gd name="connsiteY1" fmla="*/ 0 h 2961679"/>
              <a:gd name="connsiteX2" fmla="*/ 2961680 w 2961679"/>
              <a:gd name="connsiteY2" fmla="*/ 1480840 h 2961679"/>
              <a:gd name="connsiteX3" fmla="*/ 1480840 w 2961679"/>
              <a:gd name="connsiteY3" fmla="*/ 2961680 h 2961679"/>
              <a:gd name="connsiteX4" fmla="*/ 0 w 2961679"/>
              <a:gd name="connsiteY4" fmla="*/ 1480840 h 296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679" h="2961679">
                <a:moveTo>
                  <a:pt x="0" y="1480840"/>
                </a:moveTo>
                <a:cubicBezTo>
                  <a:pt x="0" y="662995"/>
                  <a:pt x="662995" y="0"/>
                  <a:pt x="1480840" y="0"/>
                </a:cubicBezTo>
                <a:cubicBezTo>
                  <a:pt x="2298685" y="0"/>
                  <a:pt x="2961680" y="662995"/>
                  <a:pt x="2961680" y="1480840"/>
                </a:cubicBezTo>
                <a:cubicBezTo>
                  <a:pt x="2961680" y="2298685"/>
                  <a:pt x="2298685" y="2961680"/>
                  <a:pt x="1480840" y="2961680"/>
                </a:cubicBezTo>
                <a:cubicBezTo>
                  <a:pt x="662995" y="2961680"/>
                  <a:pt x="0" y="2298685"/>
                  <a:pt x="0" y="1480840"/>
                </a:cubicBezTo>
                <a:close/>
              </a:path>
            </a:pathLst>
          </a:custGeom>
          <a:solidFill>
            <a:schemeClr val="accent5">
              <a:lumMod val="50000"/>
              <a:lumOff val="50000"/>
              <a:alpha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4528" tIns="484528" rIns="484528" bIns="484528" numCol="1" spcCol="1270" anchor="ctr" anchorCtr="0">
            <a:noAutofit/>
          </a:bodyPr>
          <a:lstStyle/>
          <a:p>
            <a:pPr algn="ctr" defTabSz="1777910">
              <a:lnSpc>
                <a:spcPct val="90000"/>
              </a:lnSpc>
              <a:spcBef>
                <a:spcPct val="0"/>
              </a:spcBef>
              <a:spcAft>
                <a:spcPct val="35000"/>
              </a:spcAft>
            </a:pPr>
            <a:endParaRPr lang="en-US" sz="4000">
              <a:solidFill>
                <a:srgbClr val="003865"/>
              </a:solidFill>
              <a:latin typeface="Calibri"/>
            </a:endParaRPr>
          </a:p>
          <a:p>
            <a:pPr algn="ctr" defTabSz="1777910">
              <a:lnSpc>
                <a:spcPct val="90000"/>
              </a:lnSpc>
              <a:spcBef>
                <a:spcPct val="0"/>
              </a:spcBef>
              <a:spcAft>
                <a:spcPct val="35000"/>
              </a:spcAft>
            </a:pPr>
            <a:endParaRPr lang="en-US" sz="4000">
              <a:solidFill>
                <a:srgbClr val="003865"/>
              </a:solidFill>
              <a:latin typeface="Calibri"/>
            </a:endParaRPr>
          </a:p>
          <a:p>
            <a:pPr algn="ctr" defTabSz="1777910">
              <a:lnSpc>
                <a:spcPct val="90000"/>
              </a:lnSpc>
              <a:spcBef>
                <a:spcPct val="0"/>
              </a:spcBef>
              <a:spcAft>
                <a:spcPct val="35000"/>
              </a:spcAft>
            </a:pPr>
            <a:r>
              <a:rPr lang="en-US" sz="3000">
                <a:solidFill>
                  <a:srgbClr val="003865"/>
                </a:solidFill>
                <a:latin typeface="Calibri"/>
              </a:rPr>
              <a:t>Shared vision and goals</a:t>
            </a:r>
          </a:p>
        </p:txBody>
      </p:sp>
      <p:grpSp>
        <p:nvGrpSpPr>
          <p:cNvPr id="31" name="Group 30">
            <a:extLst>
              <a:ext uri="{FF2B5EF4-FFF2-40B4-BE49-F238E27FC236}">
                <a16:creationId xmlns:a16="http://schemas.microsoft.com/office/drawing/2014/main" id="{A4061EAD-B520-4126-BE36-F5ACCC10DC05}"/>
              </a:ext>
            </a:extLst>
          </p:cNvPr>
          <p:cNvGrpSpPr/>
          <p:nvPr/>
        </p:nvGrpSpPr>
        <p:grpSpPr>
          <a:xfrm>
            <a:off x="4072523" y="1966051"/>
            <a:ext cx="1705533" cy="1027011"/>
            <a:chOff x="2788018" y="1905072"/>
            <a:chExt cx="2053790" cy="2053790"/>
          </a:xfrm>
        </p:grpSpPr>
        <p:sp>
          <p:nvSpPr>
            <p:cNvPr id="32" name="Freeform 5">
              <a:extLst>
                <a:ext uri="{FF2B5EF4-FFF2-40B4-BE49-F238E27FC236}">
                  <a16:creationId xmlns:a16="http://schemas.microsoft.com/office/drawing/2014/main" id="{3AF8710E-A910-4B78-8A4A-7CCC18C9244E}"/>
                </a:ext>
              </a:extLst>
            </p:cNvPr>
            <p:cNvSpPr/>
            <p:nvPr/>
          </p:nvSpPr>
          <p:spPr>
            <a:xfrm>
              <a:off x="2788018" y="1905072"/>
              <a:ext cx="2053790" cy="2053790"/>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73839" tIns="359413" rIns="273839" bIns="770172"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33" name="TextBox 32">
              <a:extLst>
                <a:ext uri="{FF2B5EF4-FFF2-40B4-BE49-F238E27FC236}">
                  <a16:creationId xmlns:a16="http://schemas.microsoft.com/office/drawing/2014/main" id="{0221B1B6-A9C7-48BD-9141-273A88EE26B5}"/>
                </a:ext>
              </a:extLst>
            </p:cNvPr>
            <p:cNvSpPr txBox="1"/>
            <p:nvPr/>
          </p:nvSpPr>
          <p:spPr>
            <a:xfrm>
              <a:off x="3045293" y="2462825"/>
              <a:ext cx="1539241" cy="923226"/>
            </a:xfrm>
            <a:prstGeom prst="rect">
              <a:avLst/>
            </a:prstGeom>
            <a:noFill/>
          </p:spPr>
          <p:txBody>
            <a:bodyPr wrap="none" rtlCol="0" anchor="ctr">
              <a:spAutoFit/>
            </a:bodyPr>
            <a:lstStyle/>
            <a:p>
              <a:pPr algn="ctr" defTabSz="914378"/>
              <a:r>
                <a:rPr lang="en-US" sz="2400">
                  <a:solidFill>
                    <a:srgbClr val="003865"/>
                  </a:solidFill>
                  <a:latin typeface="Calibri"/>
                </a:rPr>
                <a:t>Counties</a:t>
              </a:r>
            </a:p>
          </p:txBody>
        </p:sp>
      </p:grpSp>
      <p:grpSp>
        <p:nvGrpSpPr>
          <p:cNvPr id="34" name="Group 33">
            <a:extLst>
              <a:ext uri="{FF2B5EF4-FFF2-40B4-BE49-F238E27FC236}">
                <a16:creationId xmlns:a16="http://schemas.microsoft.com/office/drawing/2014/main" id="{E9F9EA38-0B85-43A7-8D58-033A024C5E7E}"/>
              </a:ext>
            </a:extLst>
          </p:cNvPr>
          <p:cNvGrpSpPr/>
          <p:nvPr/>
        </p:nvGrpSpPr>
        <p:grpSpPr>
          <a:xfrm>
            <a:off x="5599724" y="1966051"/>
            <a:ext cx="1705533" cy="1027010"/>
            <a:chOff x="4622273" y="1893839"/>
            <a:chExt cx="2053790" cy="2053790"/>
          </a:xfrm>
        </p:grpSpPr>
        <p:sp>
          <p:nvSpPr>
            <p:cNvPr id="35" name="Freeform 12">
              <a:extLst>
                <a:ext uri="{FF2B5EF4-FFF2-40B4-BE49-F238E27FC236}">
                  <a16:creationId xmlns:a16="http://schemas.microsoft.com/office/drawing/2014/main" id="{B6B2E9D9-1570-46C4-A37E-4BAE6FBAF124}"/>
                </a:ext>
              </a:extLst>
            </p:cNvPr>
            <p:cNvSpPr/>
            <p:nvPr/>
          </p:nvSpPr>
          <p:spPr>
            <a:xfrm>
              <a:off x="4622273" y="1893839"/>
              <a:ext cx="2053790" cy="2053790"/>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a:solidFill>
              <a:schemeClr val="accent6">
                <a:alpha val="5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193398" tIns="530562" rIns="628118" bIns="393644"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36" name="TextBox 35">
              <a:extLst>
                <a:ext uri="{FF2B5EF4-FFF2-40B4-BE49-F238E27FC236}">
                  <a16:creationId xmlns:a16="http://schemas.microsoft.com/office/drawing/2014/main" id="{33BE7165-E83F-4BDC-9667-98FB84D8E52E}"/>
                </a:ext>
              </a:extLst>
            </p:cNvPr>
            <p:cNvSpPr txBox="1"/>
            <p:nvPr/>
          </p:nvSpPr>
          <p:spPr>
            <a:xfrm>
              <a:off x="5000163" y="2459122"/>
              <a:ext cx="1285056" cy="923227"/>
            </a:xfrm>
            <a:prstGeom prst="rect">
              <a:avLst/>
            </a:prstGeom>
            <a:noFill/>
          </p:spPr>
          <p:txBody>
            <a:bodyPr wrap="none" rtlCol="0" anchor="ctr">
              <a:spAutoFit/>
            </a:bodyPr>
            <a:lstStyle/>
            <a:p>
              <a:pPr algn="ctr" defTabSz="914378"/>
              <a:r>
                <a:rPr lang="en-US" sz="2400">
                  <a:solidFill>
                    <a:srgbClr val="003865"/>
                  </a:solidFill>
                  <a:latin typeface="Calibri"/>
                </a:rPr>
                <a:t>SWCDs</a:t>
              </a:r>
            </a:p>
          </p:txBody>
        </p:sp>
      </p:grpSp>
      <p:grpSp>
        <p:nvGrpSpPr>
          <p:cNvPr id="37" name="Group 36">
            <a:extLst>
              <a:ext uri="{FF2B5EF4-FFF2-40B4-BE49-F238E27FC236}">
                <a16:creationId xmlns:a16="http://schemas.microsoft.com/office/drawing/2014/main" id="{24A3B723-01DE-4535-BC91-479CEBE0F164}"/>
              </a:ext>
            </a:extLst>
          </p:cNvPr>
          <p:cNvGrpSpPr/>
          <p:nvPr/>
        </p:nvGrpSpPr>
        <p:grpSpPr>
          <a:xfrm>
            <a:off x="4852645" y="2640013"/>
            <a:ext cx="1705533" cy="1027016"/>
            <a:chOff x="6454992" y="1395028"/>
            <a:chExt cx="2053790" cy="1342124"/>
          </a:xfrm>
          <a:solidFill>
            <a:srgbClr val="99D1FF">
              <a:alpha val="74902"/>
            </a:srgbClr>
          </a:solidFill>
        </p:grpSpPr>
        <p:sp>
          <p:nvSpPr>
            <p:cNvPr id="38" name="Freeform 12">
              <a:extLst>
                <a:ext uri="{FF2B5EF4-FFF2-40B4-BE49-F238E27FC236}">
                  <a16:creationId xmlns:a16="http://schemas.microsoft.com/office/drawing/2014/main" id="{4AC96ABE-0F49-4412-9CD1-F6B5CC63898F}"/>
                </a:ext>
              </a:extLst>
            </p:cNvPr>
            <p:cNvSpPr/>
            <p:nvPr/>
          </p:nvSpPr>
          <p:spPr>
            <a:xfrm>
              <a:off x="6454992" y="1395028"/>
              <a:ext cx="2053790" cy="1342124"/>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628118" tIns="530562" rIns="193398" bIns="393644"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39" name="TextBox 38">
              <a:extLst>
                <a:ext uri="{FF2B5EF4-FFF2-40B4-BE49-F238E27FC236}">
                  <a16:creationId xmlns:a16="http://schemas.microsoft.com/office/drawing/2014/main" id="{D5E01625-7CA5-40D1-9747-F9F238A0E5DA}"/>
                </a:ext>
              </a:extLst>
            </p:cNvPr>
            <p:cNvSpPr txBox="1"/>
            <p:nvPr/>
          </p:nvSpPr>
          <p:spPr>
            <a:xfrm>
              <a:off x="6480903" y="1561397"/>
              <a:ext cx="2027879" cy="1085963"/>
            </a:xfrm>
            <a:prstGeom prst="rect">
              <a:avLst/>
            </a:prstGeom>
            <a:noFill/>
          </p:spPr>
          <p:txBody>
            <a:bodyPr wrap="square" rtlCol="0" anchor="ctr">
              <a:spAutoFit/>
            </a:bodyPr>
            <a:lstStyle>
              <a:defPPr>
                <a:defRPr lang="en-US"/>
              </a:defPPr>
              <a:lvl1pPr>
                <a:defRPr sz="2400"/>
              </a:lvl1pPr>
            </a:lstStyle>
            <a:p>
              <a:pPr algn="ctr" defTabSz="914378"/>
              <a:r>
                <a:rPr lang="en-US">
                  <a:solidFill>
                    <a:srgbClr val="003865"/>
                  </a:solidFill>
                  <a:latin typeface="Calibri"/>
                </a:rPr>
                <a:t>Watershed Districts</a:t>
              </a:r>
            </a:p>
          </p:txBody>
        </p:sp>
      </p:grpSp>
    </p:spTree>
    <p:custDataLst>
      <p:tags r:id="rId1"/>
    </p:custDataLst>
    <p:extLst>
      <p:ext uri="{BB962C8B-B14F-4D97-AF65-F5344CB8AC3E}">
        <p14:creationId xmlns:p14="http://schemas.microsoft.com/office/powerpoint/2010/main" val="3894963266"/>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01392A8-6374-44CA-B198-F43BC6284832}"/>
              </a:ext>
            </a:extLst>
          </p:cNvPr>
          <p:cNvSpPr/>
          <p:nvPr/>
        </p:nvSpPr>
        <p:spPr>
          <a:xfrm>
            <a:off x="717925" y="1066470"/>
            <a:ext cx="2250839" cy="3826164"/>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952752" rIns="182880" bIns="1139952" numCol="1" spcCol="1270" anchor="ctr" anchorCtr="0">
            <a:noAutofit/>
          </a:bodyPr>
          <a:lstStyle/>
          <a:p>
            <a:pPr defTabSz="914378" fontAlgn="base"/>
            <a:endParaRPr lang="en-US" sz="2000">
              <a:solidFill>
                <a:srgbClr val="003865"/>
              </a:solidFill>
              <a:latin typeface="Calibri"/>
            </a:endParaRPr>
          </a:p>
        </p:txBody>
      </p:sp>
      <p:sp>
        <p:nvSpPr>
          <p:cNvPr id="10" name="Freeform: Shape 9">
            <a:extLst>
              <a:ext uri="{FF2B5EF4-FFF2-40B4-BE49-F238E27FC236}">
                <a16:creationId xmlns:a16="http://schemas.microsoft.com/office/drawing/2014/main" id="{845B4A27-10C0-44AA-8A9D-8E83C8A083E1}"/>
              </a:ext>
            </a:extLst>
          </p:cNvPr>
          <p:cNvSpPr/>
          <p:nvPr/>
        </p:nvSpPr>
        <p:spPr>
          <a:xfrm>
            <a:off x="3759583" y="1073397"/>
            <a:ext cx="2250838" cy="3826164"/>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rgbClr val="F0DC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952752" rIns="182880" bIns="1139952" numCol="1" spcCol="1270" anchor="ctr" anchorCtr="0">
            <a:noAutofit/>
          </a:bodyPr>
          <a:lstStyle/>
          <a:p>
            <a:pPr defTabSz="914378" fontAlgn="base"/>
            <a:endParaRPr lang="en-US" sz="1600">
              <a:solidFill>
                <a:srgbClr val="003865"/>
              </a:solidFill>
              <a:latin typeface="Calibri"/>
            </a:endParaRPr>
          </a:p>
          <a:p>
            <a:pPr defTabSz="914378" fontAlgn="base"/>
            <a:endParaRPr lang="en-US" sz="1600">
              <a:solidFill>
                <a:srgbClr val="003865"/>
              </a:solidFill>
              <a:latin typeface="Calibri"/>
            </a:endParaRPr>
          </a:p>
          <a:p>
            <a:pPr defTabSz="914378" fontAlgn="base"/>
            <a:endParaRPr lang="en-US" sz="1600">
              <a:solidFill>
                <a:srgbClr val="003865"/>
              </a:solidFill>
              <a:latin typeface="Calibri"/>
            </a:endParaRPr>
          </a:p>
        </p:txBody>
      </p:sp>
      <p:sp>
        <p:nvSpPr>
          <p:cNvPr id="9" name="Title 8"/>
          <p:cNvSpPr>
            <a:spLocks noGrp="1"/>
          </p:cNvSpPr>
          <p:nvPr>
            <p:ph type="title"/>
          </p:nvPr>
        </p:nvSpPr>
        <p:spPr>
          <a:xfrm>
            <a:off x="0" y="-1"/>
            <a:ext cx="9144000" cy="912019"/>
          </a:xfrm>
        </p:spPr>
        <p:txBody>
          <a:bodyPr>
            <a:normAutofit/>
          </a:bodyPr>
          <a:lstStyle/>
          <a:p>
            <a:r>
              <a:rPr lang="en-US" sz="3200" dirty="0"/>
              <a:t> Previous Approach - Local Plans</a:t>
            </a:r>
          </a:p>
        </p:txBody>
      </p:sp>
      <p:grpSp>
        <p:nvGrpSpPr>
          <p:cNvPr id="16" name="Group 15">
            <a:extLst>
              <a:ext uri="{FF2B5EF4-FFF2-40B4-BE49-F238E27FC236}">
                <a16:creationId xmlns:a16="http://schemas.microsoft.com/office/drawing/2014/main" id="{C4B8F433-65C5-441A-AD43-3585836C1E2D}"/>
              </a:ext>
            </a:extLst>
          </p:cNvPr>
          <p:cNvGrpSpPr/>
          <p:nvPr/>
        </p:nvGrpSpPr>
        <p:grpSpPr>
          <a:xfrm>
            <a:off x="982100" y="1425989"/>
            <a:ext cx="1705533" cy="1027011"/>
            <a:chOff x="2788018" y="1905072"/>
            <a:chExt cx="2053790" cy="2053790"/>
          </a:xfrm>
        </p:grpSpPr>
        <p:sp>
          <p:nvSpPr>
            <p:cNvPr id="17" name="Freeform 5">
              <a:extLst>
                <a:ext uri="{FF2B5EF4-FFF2-40B4-BE49-F238E27FC236}">
                  <a16:creationId xmlns:a16="http://schemas.microsoft.com/office/drawing/2014/main" id="{2972EE88-AB6B-403A-B659-26FF9A5A606F}"/>
                </a:ext>
              </a:extLst>
            </p:cNvPr>
            <p:cNvSpPr/>
            <p:nvPr/>
          </p:nvSpPr>
          <p:spPr>
            <a:xfrm>
              <a:off x="2788018" y="1905072"/>
              <a:ext cx="2053790" cy="2053790"/>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73839" tIns="359413" rIns="273839" bIns="770172"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18" name="TextBox 17">
              <a:extLst>
                <a:ext uri="{FF2B5EF4-FFF2-40B4-BE49-F238E27FC236}">
                  <a16:creationId xmlns:a16="http://schemas.microsoft.com/office/drawing/2014/main" id="{45B2252B-3D13-4CEE-9811-A7D829B1E586}"/>
                </a:ext>
              </a:extLst>
            </p:cNvPr>
            <p:cNvSpPr txBox="1"/>
            <p:nvPr/>
          </p:nvSpPr>
          <p:spPr>
            <a:xfrm>
              <a:off x="3045293" y="2462825"/>
              <a:ext cx="1539241" cy="923226"/>
            </a:xfrm>
            <a:prstGeom prst="rect">
              <a:avLst/>
            </a:prstGeom>
            <a:noFill/>
          </p:spPr>
          <p:txBody>
            <a:bodyPr wrap="none" rtlCol="0" anchor="ctr">
              <a:spAutoFit/>
            </a:bodyPr>
            <a:lstStyle/>
            <a:p>
              <a:pPr algn="ctr" defTabSz="914378"/>
              <a:r>
                <a:rPr lang="en-US" sz="2400">
                  <a:solidFill>
                    <a:srgbClr val="003865"/>
                  </a:solidFill>
                  <a:latin typeface="Calibri"/>
                </a:rPr>
                <a:t>Counties</a:t>
              </a:r>
            </a:p>
          </p:txBody>
        </p:sp>
      </p:grpSp>
      <p:grpSp>
        <p:nvGrpSpPr>
          <p:cNvPr id="19" name="Group 18">
            <a:extLst>
              <a:ext uri="{FF2B5EF4-FFF2-40B4-BE49-F238E27FC236}">
                <a16:creationId xmlns:a16="http://schemas.microsoft.com/office/drawing/2014/main" id="{B8626C0C-DB49-4139-9354-D7DDE3D9D1F3}"/>
              </a:ext>
            </a:extLst>
          </p:cNvPr>
          <p:cNvGrpSpPr/>
          <p:nvPr/>
        </p:nvGrpSpPr>
        <p:grpSpPr>
          <a:xfrm>
            <a:off x="4045373" y="1464160"/>
            <a:ext cx="1705533" cy="1027010"/>
            <a:chOff x="4622273" y="1893839"/>
            <a:chExt cx="2053790" cy="2053790"/>
          </a:xfrm>
        </p:grpSpPr>
        <p:sp>
          <p:nvSpPr>
            <p:cNvPr id="20" name="Freeform 12">
              <a:extLst>
                <a:ext uri="{FF2B5EF4-FFF2-40B4-BE49-F238E27FC236}">
                  <a16:creationId xmlns:a16="http://schemas.microsoft.com/office/drawing/2014/main" id="{D7F84D38-2B3A-4E89-8EED-1B40CF51FE40}"/>
                </a:ext>
              </a:extLst>
            </p:cNvPr>
            <p:cNvSpPr/>
            <p:nvPr/>
          </p:nvSpPr>
          <p:spPr>
            <a:xfrm>
              <a:off x="4622273" y="1893839"/>
              <a:ext cx="2053790" cy="2053790"/>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a:solidFill>
              <a:schemeClr val="accent6">
                <a:alpha val="5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193398" tIns="530562" rIns="628118" bIns="393644"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21" name="TextBox 20">
              <a:extLst>
                <a:ext uri="{FF2B5EF4-FFF2-40B4-BE49-F238E27FC236}">
                  <a16:creationId xmlns:a16="http://schemas.microsoft.com/office/drawing/2014/main" id="{AABE1D85-0AFF-40C5-9580-16B7E118BB16}"/>
                </a:ext>
              </a:extLst>
            </p:cNvPr>
            <p:cNvSpPr txBox="1"/>
            <p:nvPr/>
          </p:nvSpPr>
          <p:spPr>
            <a:xfrm>
              <a:off x="5000163" y="2459122"/>
              <a:ext cx="1285056" cy="923227"/>
            </a:xfrm>
            <a:prstGeom prst="rect">
              <a:avLst/>
            </a:prstGeom>
            <a:noFill/>
          </p:spPr>
          <p:txBody>
            <a:bodyPr wrap="none" rtlCol="0" anchor="ctr">
              <a:spAutoFit/>
            </a:bodyPr>
            <a:lstStyle/>
            <a:p>
              <a:pPr algn="ctr" defTabSz="914378"/>
              <a:r>
                <a:rPr lang="en-US" sz="2400">
                  <a:solidFill>
                    <a:srgbClr val="003865"/>
                  </a:solidFill>
                  <a:latin typeface="Calibri"/>
                </a:rPr>
                <a:t>SWCDs</a:t>
              </a:r>
            </a:p>
          </p:txBody>
        </p:sp>
      </p:grpSp>
      <p:grpSp>
        <p:nvGrpSpPr>
          <p:cNvPr id="12" name="Group 11">
            <a:extLst>
              <a:ext uri="{FF2B5EF4-FFF2-40B4-BE49-F238E27FC236}">
                <a16:creationId xmlns:a16="http://schemas.microsoft.com/office/drawing/2014/main" id="{023B2EEC-2456-44D7-9BCA-B76F54DDA282}"/>
              </a:ext>
            </a:extLst>
          </p:cNvPr>
          <p:cNvGrpSpPr/>
          <p:nvPr/>
        </p:nvGrpSpPr>
        <p:grpSpPr>
          <a:xfrm>
            <a:off x="412596" y="2355123"/>
            <a:ext cx="2674577" cy="2526814"/>
            <a:chOff x="412595" y="2355123"/>
            <a:chExt cx="2674577" cy="2526814"/>
          </a:xfrm>
        </p:grpSpPr>
        <p:pic>
          <p:nvPicPr>
            <p:cNvPr id="8" name="Graphic 7">
              <a:extLst>
                <a:ext uri="{FF2B5EF4-FFF2-40B4-BE49-F238E27FC236}">
                  <a16:creationId xmlns:a16="http://schemas.microsoft.com/office/drawing/2014/main" id="{A461103F-B6DE-4A16-89F8-F1D5050D5DD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748095">
              <a:off x="412595" y="2355123"/>
              <a:ext cx="2674577" cy="2526814"/>
            </a:xfrm>
            <a:prstGeom prst="rect">
              <a:avLst/>
            </a:prstGeom>
          </p:spPr>
        </p:pic>
        <p:sp>
          <p:nvSpPr>
            <p:cNvPr id="11" name="TextBox 10">
              <a:extLst>
                <a:ext uri="{FF2B5EF4-FFF2-40B4-BE49-F238E27FC236}">
                  <a16:creationId xmlns:a16="http://schemas.microsoft.com/office/drawing/2014/main" id="{1F3C0245-7017-452A-8B2F-62E4ED842934}"/>
                </a:ext>
              </a:extLst>
            </p:cNvPr>
            <p:cNvSpPr txBox="1"/>
            <p:nvPr/>
          </p:nvSpPr>
          <p:spPr>
            <a:xfrm rot="705333">
              <a:off x="1241641" y="3475220"/>
              <a:ext cx="913130" cy="646331"/>
            </a:xfrm>
            <a:prstGeom prst="rect">
              <a:avLst/>
            </a:prstGeom>
            <a:noFill/>
          </p:spPr>
          <p:txBody>
            <a:bodyPr wrap="square" rtlCol="0">
              <a:spAutoFit/>
            </a:bodyPr>
            <a:lstStyle/>
            <a:p>
              <a:pPr defTabSz="914378"/>
              <a:r>
                <a:rPr lang="en-US">
                  <a:solidFill>
                    <a:srgbClr val="78BE21">
                      <a:lumMod val="75000"/>
                    </a:srgbClr>
                  </a:solidFill>
                  <a:latin typeface="Calibri"/>
                </a:rPr>
                <a:t>County Plan</a:t>
              </a:r>
            </a:p>
          </p:txBody>
        </p:sp>
      </p:grpSp>
      <p:grpSp>
        <p:nvGrpSpPr>
          <p:cNvPr id="29" name="Group 28">
            <a:extLst>
              <a:ext uri="{FF2B5EF4-FFF2-40B4-BE49-F238E27FC236}">
                <a16:creationId xmlns:a16="http://schemas.microsoft.com/office/drawing/2014/main" id="{72A28ACF-AFEE-4C0D-93CA-ABB7BF153193}"/>
              </a:ext>
            </a:extLst>
          </p:cNvPr>
          <p:cNvGrpSpPr/>
          <p:nvPr/>
        </p:nvGrpSpPr>
        <p:grpSpPr>
          <a:xfrm>
            <a:off x="3547713" y="2413472"/>
            <a:ext cx="2674577" cy="2526814"/>
            <a:chOff x="412595" y="2355123"/>
            <a:chExt cx="2674577" cy="2526814"/>
          </a:xfrm>
        </p:grpSpPr>
        <p:pic>
          <p:nvPicPr>
            <p:cNvPr id="30" name="Graphic 29">
              <a:extLst>
                <a:ext uri="{FF2B5EF4-FFF2-40B4-BE49-F238E27FC236}">
                  <a16:creationId xmlns:a16="http://schemas.microsoft.com/office/drawing/2014/main" id="{64561042-9014-4C9B-BCA8-EF1C04F582E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748095">
              <a:off x="412595" y="2355123"/>
              <a:ext cx="2674577" cy="2526814"/>
            </a:xfrm>
            <a:prstGeom prst="rect">
              <a:avLst/>
            </a:prstGeom>
          </p:spPr>
        </p:pic>
        <p:sp>
          <p:nvSpPr>
            <p:cNvPr id="31" name="TextBox 30">
              <a:extLst>
                <a:ext uri="{FF2B5EF4-FFF2-40B4-BE49-F238E27FC236}">
                  <a16:creationId xmlns:a16="http://schemas.microsoft.com/office/drawing/2014/main" id="{11598568-5F4A-4176-9E44-E97E9F4B0B80}"/>
                </a:ext>
              </a:extLst>
            </p:cNvPr>
            <p:cNvSpPr txBox="1"/>
            <p:nvPr/>
          </p:nvSpPr>
          <p:spPr>
            <a:xfrm rot="830006">
              <a:off x="1248479" y="3445245"/>
              <a:ext cx="1002805" cy="646331"/>
            </a:xfrm>
            <a:prstGeom prst="rect">
              <a:avLst/>
            </a:prstGeom>
            <a:noFill/>
          </p:spPr>
          <p:txBody>
            <a:bodyPr wrap="square" rtlCol="0">
              <a:spAutoFit/>
            </a:bodyPr>
            <a:lstStyle/>
            <a:p>
              <a:pPr defTabSz="914378"/>
              <a:r>
                <a:rPr lang="en-US">
                  <a:solidFill>
                    <a:srgbClr val="5D295F"/>
                  </a:solidFill>
                  <a:latin typeface="Calibri"/>
                </a:rPr>
                <a:t>SWCD </a:t>
              </a:r>
            </a:p>
            <a:p>
              <a:pPr defTabSz="914378"/>
              <a:r>
                <a:rPr lang="en-US">
                  <a:solidFill>
                    <a:srgbClr val="5D295F"/>
                  </a:solidFill>
                  <a:latin typeface="Calibri"/>
                </a:rPr>
                <a:t>Plan</a:t>
              </a:r>
            </a:p>
          </p:txBody>
        </p:sp>
      </p:grpSp>
      <p:pic>
        <p:nvPicPr>
          <p:cNvPr id="33" name="Picture 5">
            <a:extLst>
              <a:ext uri="{FF2B5EF4-FFF2-40B4-BE49-F238E27FC236}">
                <a16:creationId xmlns:a16="http://schemas.microsoft.com/office/drawing/2014/main" id="{2D75B284-2758-46B5-92BF-3B8A47D9DC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62"/>
          <a:stretch/>
        </p:blipFill>
        <p:spPr>
          <a:xfrm rot="646813">
            <a:off x="4598089" y="2847228"/>
            <a:ext cx="832516" cy="506876"/>
          </a:xfrm>
          <a:prstGeom prst="rect">
            <a:avLst/>
          </a:prstGeom>
        </p:spPr>
      </p:pic>
      <p:pic>
        <p:nvPicPr>
          <p:cNvPr id="34" name="Picture 33" descr="A small boat in a body of water&#10;&#10;Description automatically generated">
            <a:extLst>
              <a:ext uri="{FF2B5EF4-FFF2-40B4-BE49-F238E27FC236}">
                <a16:creationId xmlns:a16="http://schemas.microsoft.com/office/drawing/2014/main" id="{C16991D3-636F-4285-A0BA-2F37BA3C81A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709690">
            <a:off x="1453609" y="2819815"/>
            <a:ext cx="872034" cy="516860"/>
          </a:xfrm>
          <a:prstGeom prst="rect">
            <a:avLst/>
          </a:prstGeom>
        </p:spPr>
      </p:pic>
      <p:sp>
        <p:nvSpPr>
          <p:cNvPr id="32" name="Freeform: Shape 31">
            <a:extLst>
              <a:ext uri="{FF2B5EF4-FFF2-40B4-BE49-F238E27FC236}">
                <a16:creationId xmlns:a16="http://schemas.microsoft.com/office/drawing/2014/main" id="{9DF6D43D-CEC1-4529-BEEB-CC37EAD93603}"/>
              </a:ext>
            </a:extLst>
          </p:cNvPr>
          <p:cNvSpPr/>
          <p:nvPr/>
        </p:nvSpPr>
        <p:spPr>
          <a:xfrm>
            <a:off x="6566286" y="1066470"/>
            <a:ext cx="2250838" cy="3826164"/>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tx1">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952752" rIns="182880" bIns="1139952" numCol="1" spcCol="1270" anchor="ctr" anchorCtr="0">
            <a:noAutofit/>
          </a:bodyPr>
          <a:lstStyle/>
          <a:p>
            <a:pPr defTabSz="914378"/>
            <a:endParaRPr lang="en-US" sz="2000" i="1">
              <a:solidFill>
                <a:srgbClr val="003865"/>
              </a:solidFill>
              <a:latin typeface="Calibri"/>
            </a:endParaRPr>
          </a:p>
        </p:txBody>
      </p:sp>
      <p:grpSp>
        <p:nvGrpSpPr>
          <p:cNvPr id="35" name="Group 34">
            <a:extLst>
              <a:ext uri="{FF2B5EF4-FFF2-40B4-BE49-F238E27FC236}">
                <a16:creationId xmlns:a16="http://schemas.microsoft.com/office/drawing/2014/main" id="{22A9CFD9-75F5-4D60-A8F8-E3E9CE2498CE}"/>
              </a:ext>
            </a:extLst>
          </p:cNvPr>
          <p:cNvGrpSpPr/>
          <p:nvPr/>
        </p:nvGrpSpPr>
        <p:grpSpPr>
          <a:xfrm>
            <a:off x="6838934" y="1457227"/>
            <a:ext cx="1705533" cy="1027016"/>
            <a:chOff x="6454992" y="1395028"/>
            <a:chExt cx="2053790" cy="1342124"/>
          </a:xfrm>
          <a:solidFill>
            <a:schemeClr val="tx1">
              <a:lumMod val="25000"/>
              <a:lumOff val="75000"/>
            </a:schemeClr>
          </a:solidFill>
        </p:grpSpPr>
        <p:sp>
          <p:nvSpPr>
            <p:cNvPr id="36" name="Freeform 12">
              <a:extLst>
                <a:ext uri="{FF2B5EF4-FFF2-40B4-BE49-F238E27FC236}">
                  <a16:creationId xmlns:a16="http://schemas.microsoft.com/office/drawing/2014/main" id="{DBF31CE8-F445-4D7C-8712-BD372D93AFB0}"/>
                </a:ext>
              </a:extLst>
            </p:cNvPr>
            <p:cNvSpPr/>
            <p:nvPr/>
          </p:nvSpPr>
          <p:spPr>
            <a:xfrm>
              <a:off x="6454992" y="1395028"/>
              <a:ext cx="2053790" cy="1342124"/>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628118" tIns="530562" rIns="193398" bIns="393644"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37" name="TextBox 36">
              <a:extLst>
                <a:ext uri="{FF2B5EF4-FFF2-40B4-BE49-F238E27FC236}">
                  <a16:creationId xmlns:a16="http://schemas.microsoft.com/office/drawing/2014/main" id="{A4C90A00-889D-411B-8D8E-91C306F36D4E}"/>
                </a:ext>
              </a:extLst>
            </p:cNvPr>
            <p:cNvSpPr txBox="1"/>
            <p:nvPr/>
          </p:nvSpPr>
          <p:spPr>
            <a:xfrm>
              <a:off x="6480903" y="1561397"/>
              <a:ext cx="2027879" cy="1085963"/>
            </a:xfrm>
            <a:prstGeom prst="rect">
              <a:avLst/>
            </a:prstGeom>
            <a:noFill/>
          </p:spPr>
          <p:txBody>
            <a:bodyPr wrap="square" rtlCol="0" anchor="ctr">
              <a:spAutoFit/>
            </a:bodyPr>
            <a:lstStyle>
              <a:defPPr>
                <a:defRPr lang="en-US"/>
              </a:defPPr>
              <a:lvl1pPr>
                <a:defRPr sz="2400"/>
              </a:lvl1pPr>
            </a:lstStyle>
            <a:p>
              <a:pPr algn="ctr" defTabSz="914378"/>
              <a:r>
                <a:rPr lang="en-US" dirty="0">
                  <a:solidFill>
                    <a:srgbClr val="003865"/>
                  </a:solidFill>
                  <a:latin typeface="Calibri"/>
                </a:rPr>
                <a:t>Watershed Districts</a:t>
              </a:r>
            </a:p>
          </p:txBody>
        </p:sp>
      </p:grpSp>
      <p:grpSp>
        <p:nvGrpSpPr>
          <p:cNvPr id="38" name="Group 37">
            <a:extLst>
              <a:ext uri="{FF2B5EF4-FFF2-40B4-BE49-F238E27FC236}">
                <a16:creationId xmlns:a16="http://schemas.microsoft.com/office/drawing/2014/main" id="{BF9BD01F-317D-4F56-9C29-8A324878FCA2}"/>
              </a:ext>
            </a:extLst>
          </p:cNvPr>
          <p:cNvGrpSpPr/>
          <p:nvPr/>
        </p:nvGrpSpPr>
        <p:grpSpPr>
          <a:xfrm>
            <a:off x="6298318" y="2419743"/>
            <a:ext cx="2674577" cy="2526814"/>
            <a:chOff x="420090" y="2355123"/>
            <a:chExt cx="2674577" cy="2526814"/>
          </a:xfrm>
        </p:grpSpPr>
        <p:pic>
          <p:nvPicPr>
            <p:cNvPr id="39" name="Graphic 38">
              <a:extLst>
                <a:ext uri="{FF2B5EF4-FFF2-40B4-BE49-F238E27FC236}">
                  <a16:creationId xmlns:a16="http://schemas.microsoft.com/office/drawing/2014/main" id="{84D39661-C5BF-4A96-94C6-F33C08CA31E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748095">
              <a:off x="420090" y="2355123"/>
              <a:ext cx="2674577" cy="2526814"/>
            </a:xfrm>
            <a:prstGeom prst="rect">
              <a:avLst/>
            </a:prstGeom>
          </p:spPr>
        </p:pic>
        <p:sp>
          <p:nvSpPr>
            <p:cNvPr id="40" name="TextBox 39">
              <a:extLst>
                <a:ext uri="{FF2B5EF4-FFF2-40B4-BE49-F238E27FC236}">
                  <a16:creationId xmlns:a16="http://schemas.microsoft.com/office/drawing/2014/main" id="{54ABD769-2987-4919-BCE3-76AED12C5C94}"/>
                </a:ext>
              </a:extLst>
            </p:cNvPr>
            <p:cNvSpPr txBox="1"/>
            <p:nvPr/>
          </p:nvSpPr>
          <p:spPr>
            <a:xfrm rot="705333">
              <a:off x="1132218" y="3439220"/>
              <a:ext cx="1250321" cy="923330"/>
            </a:xfrm>
            <a:prstGeom prst="rect">
              <a:avLst/>
            </a:prstGeom>
            <a:noFill/>
          </p:spPr>
          <p:txBody>
            <a:bodyPr wrap="square" rtlCol="0">
              <a:spAutoFit/>
            </a:bodyPr>
            <a:lstStyle/>
            <a:p>
              <a:pPr defTabSz="914378"/>
              <a:r>
                <a:rPr lang="en-US">
                  <a:solidFill>
                    <a:srgbClr val="003865"/>
                  </a:solidFill>
                  <a:latin typeface="Calibri"/>
                </a:rPr>
                <a:t>Watershed District Plan</a:t>
              </a:r>
            </a:p>
          </p:txBody>
        </p:sp>
      </p:grpSp>
      <p:pic>
        <p:nvPicPr>
          <p:cNvPr id="41" name="Picture 40" descr="A picture containing indoor, person, text, person&#10;&#10;Description automatically generated">
            <a:extLst>
              <a:ext uri="{FF2B5EF4-FFF2-40B4-BE49-F238E27FC236}">
                <a16:creationId xmlns:a16="http://schemas.microsoft.com/office/drawing/2014/main" id="{655E7500-A74B-41C5-9BA2-D4A2A7F205B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696795">
            <a:off x="7336548" y="2837353"/>
            <a:ext cx="836552" cy="552577"/>
          </a:xfrm>
          <a:prstGeom prst="rect">
            <a:avLst/>
          </a:prstGeom>
        </p:spPr>
      </p:pic>
    </p:spTree>
    <p:extLst>
      <p:ext uri="{BB962C8B-B14F-4D97-AF65-F5344CB8AC3E}">
        <p14:creationId xmlns:p14="http://schemas.microsoft.com/office/powerpoint/2010/main" val="681026575"/>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01392A8-6374-44CA-B198-F43BC6284832}"/>
              </a:ext>
            </a:extLst>
          </p:cNvPr>
          <p:cNvSpPr/>
          <p:nvPr/>
        </p:nvSpPr>
        <p:spPr>
          <a:xfrm>
            <a:off x="717925" y="1066470"/>
            <a:ext cx="2250839" cy="3826164"/>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952752" rIns="182880" bIns="1139952" numCol="1" spcCol="1270" anchor="ctr" anchorCtr="0">
            <a:noAutofit/>
          </a:bodyPr>
          <a:lstStyle/>
          <a:p>
            <a:pPr defTabSz="914378" fontAlgn="base"/>
            <a:endParaRPr lang="en-US" sz="2000" dirty="0">
              <a:solidFill>
                <a:srgbClr val="003865"/>
              </a:solidFill>
              <a:latin typeface="Calibri"/>
            </a:endParaRPr>
          </a:p>
          <a:p>
            <a:pPr defTabSz="914378" fontAlgn="base"/>
            <a:endParaRPr lang="en-US" sz="2000" dirty="0">
              <a:solidFill>
                <a:srgbClr val="003865"/>
              </a:solidFill>
              <a:latin typeface="Calibri"/>
            </a:endParaRPr>
          </a:p>
          <a:p>
            <a:pPr marL="225419" indent="-225419" defTabSz="914378">
              <a:buFont typeface="Arial" panose="020B0604020202020204" pitchFamily="34" charset="0"/>
              <a:buChar char="•"/>
            </a:pPr>
            <a:r>
              <a:rPr lang="en-US" sz="2000" i="1" dirty="0">
                <a:solidFill>
                  <a:srgbClr val="003865"/>
                </a:solidFill>
                <a:latin typeface="Calibri"/>
              </a:rPr>
              <a:t>ad valorem</a:t>
            </a:r>
            <a:r>
              <a:rPr lang="en-US" sz="2000" dirty="0">
                <a:solidFill>
                  <a:srgbClr val="003865"/>
                </a:solidFill>
                <a:latin typeface="Calibri"/>
              </a:rPr>
              <a:t> taxes </a:t>
            </a:r>
          </a:p>
          <a:p>
            <a:pPr marL="285743" indent="-285743" defTabSz="914378">
              <a:buFont typeface="Arial" panose="020B0604020202020204" pitchFamily="34" charset="0"/>
              <a:buChar char="•"/>
            </a:pPr>
            <a:endParaRPr lang="en-US" sz="900" dirty="0">
              <a:solidFill>
                <a:srgbClr val="003865"/>
              </a:solidFill>
              <a:latin typeface="Calibri"/>
            </a:endParaRPr>
          </a:p>
          <a:p>
            <a:pPr marL="225419" indent="-225419" defTabSz="914378">
              <a:buFont typeface="Arial" panose="020B0604020202020204" pitchFamily="34" charset="0"/>
              <a:buChar char="•"/>
            </a:pPr>
            <a:r>
              <a:rPr lang="en-US" sz="2000" dirty="0">
                <a:solidFill>
                  <a:srgbClr val="003865"/>
                </a:solidFill>
                <a:latin typeface="Calibri"/>
              </a:rPr>
              <a:t>Grants</a:t>
            </a:r>
          </a:p>
          <a:p>
            <a:pPr marL="225419" indent="-225419" defTabSz="914378">
              <a:buFont typeface="Arial" panose="020B0604020202020204" pitchFamily="34" charset="0"/>
              <a:buChar char="•"/>
            </a:pPr>
            <a:endParaRPr lang="en-US" sz="1000" dirty="0">
              <a:solidFill>
                <a:srgbClr val="003865"/>
              </a:solidFill>
              <a:latin typeface="Calibri"/>
            </a:endParaRPr>
          </a:p>
          <a:p>
            <a:pPr marL="225419" indent="-225419" defTabSz="914378">
              <a:buFont typeface="Arial" panose="020B0604020202020204" pitchFamily="34" charset="0"/>
              <a:buChar char="•"/>
            </a:pPr>
            <a:r>
              <a:rPr lang="en-US" dirty="0">
                <a:solidFill>
                  <a:srgbClr val="003865"/>
                </a:solidFill>
                <a:latin typeface="Calibri"/>
              </a:rPr>
              <a:t>County Program Aid (State $)</a:t>
            </a:r>
          </a:p>
          <a:p>
            <a:pPr defTabSz="914378"/>
            <a:endParaRPr lang="en-US" sz="2000" dirty="0">
              <a:solidFill>
                <a:srgbClr val="003865"/>
              </a:solidFill>
              <a:latin typeface="Calibri"/>
            </a:endParaRPr>
          </a:p>
        </p:txBody>
      </p:sp>
      <p:sp>
        <p:nvSpPr>
          <p:cNvPr id="10" name="Freeform: Shape 9">
            <a:extLst>
              <a:ext uri="{FF2B5EF4-FFF2-40B4-BE49-F238E27FC236}">
                <a16:creationId xmlns:a16="http://schemas.microsoft.com/office/drawing/2014/main" id="{845B4A27-10C0-44AA-8A9D-8E83C8A083E1}"/>
              </a:ext>
            </a:extLst>
          </p:cNvPr>
          <p:cNvSpPr/>
          <p:nvPr/>
        </p:nvSpPr>
        <p:spPr>
          <a:xfrm>
            <a:off x="3456023" y="1066470"/>
            <a:ext cx="2250838" cy="3826164"/>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rgbClr val="F0DC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952752" rIns="182880" bIns="1139952" numCol="1" spcCol="1270" anchor="ctr" anchorCtr="0">
            <a:noAutofit/>
          </a:bodyPr>
          <a:lstStyle/>
          <a:p>
            <a:pPr defTabSz="914378" fontAlgn="base"/>
            <a:endParaRPr lang="en-US" sz="1600" dirty="0">
              <a:solidFill>
                <a:srgbClr val="003865"/>
              </a:solidFill>
              <a:latin typeface="Calibri"/>
            </a:endParaRPr>
          </a:p>
          <a:p>
            <a:pPr defTabSz="914378" fontAlgn="base"/>
            <a:endParaRPr lang="en-US" sz="1600" dirty="0">
              <a:solidFill>
                <a:srgbClr val="003865"/>
              </a:solidFill>
              <a:latin typeface="Calibri"/>
            </a:endParaRPr>
          </a:p>
          <a:p>
            <a:pPr defTabSz="914378" fontAlgn="base"/>
            <a:endParaRPr lang="en-US" sz="1600" dirty="0">
              <a:solidFill>
                <a:srgbClr val="003865"/>
              </a:solidFill>
              <a:latin typeface="Calibri"/>
            </a:endParaRPr>
          </a:p>
          <a:p>
            <a:pPr marL="225419" indent="-225419" defTabSz="914378">
              <a:buFont typeface="Arial" panose="020B0604020202020204" pitchFamily="34" charset="0"/>
              <a:buChar char="•"/>
            </a:pPr>
            <a:r>
              <a:rPr lang="en-US" sz="2000" dirty="0">
                <a:solidFill>
                  <a:srgbClr val="003865"/>
                </a:solidFill>
                <a:latin typeface="Calibri"/>
              </a:rPr>
              <a:t>funds from </a:t>
            </a:r>
            <a:r>
              <a:rPr lang="en-US" sz="2000" i="1" dirty="0">
                <a:solidFill>
                  <a:srgbClr val="003865"/>
                </a:solidFill>
                <a:latin typeface="Calibri"/>
              </a:rPr>
              <a:t>ad valorem </a:t>
            </a:r>
            <a:r>
              <a:rPr lang="en-US" sz="2000" dirty="0">
                <a:solidFill>
                  <a:srgbClr val="003865"/>
                </a:solidFill>
                <a:latin typeface="Calibri"/>
              </a:rPr>
              <a:t>taxes </a:t>
            </a:r>
            <a:r>
              <a:rPr lang="en-US" sz="1300" dirty="0">
                <a:solidFill>
                  <a:srgbClr val="003865"/>
                </a:solidFill>
                <a:latin typeface="Calibri"/>
              </a:rPr>
              <a:t>(allocated by county)</a:t>
            </a:r>
            <a:endParaRPr lang="en-US" sz="1300" i="1" dirty="0">
              <a:solidFill>
                <a:srgbClr val="003865"/>
              </a:solidFill>
              <a:latin typeface="Calibri"/>
            </a:endParaRPr>
          </a:p>
          <a:p>
            <a:pPr marL="225419" indent="-225419" defTabSz="914378">
              <a:buFont typeface="Arial" panose="020B0604020202020204" pitchFamily="34" charset="0"/>
              <a:buChar char="•"/>
            </a:pPr>
            <a:endParaRPr lang="en-US" sz="2000" i="1" dirty="0">
              <a:solidFill>
                <a:srgbClr val="003865"/>
              </a:solidFill>
              <a:latin typeface="Calibri"/>
            </a:endParaRPr>
          </a:p>
          <a:p>
            <a:pPr marL="225419" indent="-225419" defTabSz="914378">
              <a:buFont typeface="Arial" panose="020B0604020202020204" pitchFamily="34" charset="0"/>
              <a:buChar char="•"/>
            </a:pPr>
            <a:r>
              <a:rPr lang="en-US" sz="2000" dirty="0">
                <a:solidFill>
                  <a:srgbClr val="003865"/>
                </a:solidFill>
                <a:latin typeface="Calibri"/>
              </a:rPr>
              <a:t>grants</a:t>
            </a:r>
          </a:p>
        </p:txBody>
      </p:sp>
      <p:sp>
        <p:nvSpPr>
          <p:cNvPr id="9" name="Title 8"/>
          <p:cNvSpPr>
            <a:spLocks noGrp="1"/>
          </p:cNvSpPr>
          <p:nvPr>
            <p:ph type="title"/>
          </p:nvPr>
        </p:nvSpPr>
        <p:spPr>
          <a:xfrm>
            <a:off x="0" y="-1"/>
            <a:ext cx="9144000" cy="912019"/>
          </a:xfrm>
        </p:spPr>
        <p:txBody>
          <a:bodyPr>
            <a:normAutofit fontScale="90000"/>
          </a:bodyPr>
          <a:lstStyle/>
          <a:p>
            <a:r>
              <a:rPr lang="en-US" sz="3200" dirty="0"/>
              <a:t>Previous Approach to Local Conservation Funding</a:t>
            </a:r>
          </a:p>
        </p:txBody>
      </p:sp>
      <p:grpSp>
        <p:nvGrpSpPr>
          <p:cNvPr id="16" name="Group 15">
            <a:extLst>
              <a:ext uri="{FF2B5EF4-FFF2-40B4-BE49-F238E27FC236}">
                <a16:creationId xmlns:a16="http://schemas.microsoft.com/office/drawing/2014/main" id="{C4B8F433-65C5-441A-AD43-3585836C1E2D}"/>
              </a:ext>
            </a:extLst>
          </p:cNvPr>
          <p:cNvGrpSpPr/>
          <p:nvPr/>
        </p:nvGrpSpPr>
        <p:grpSpPr>
          <a:xfrm>
            <a:off x="982100" y="1425989"/>
            <a:ext cx="1705533" cy="1027011"/>
            <a:chOff x="2788018" y="1905072"/>
            <a:chExt cx="2053790" cy="2053790"/>
          </a:xfrm>
        </p:grpSpPr>
        <p:sp>
          <p:nvSpPr>
            <p:cNvPr id="17" name="Freeform 5">
              <a:extLst>
                <a:ext uri="{FF2B5EF4-FFF2-40B4-BE49-F238E27FC236}">
                  <a16:creationId xmlns:a16="http://schemas.microsoft.com/office/drawing/2014/main" id="{2972EE88-AB6B-403A-B659-26FF9A5A606F}"/>
                </a:ext>
              </a:extLst>
            </p:cNvPr>
            <p:cNvSpPr/>
            <p:nvPr/>
          </p:nvSpPr>
          <p:spPr>
            <a:xfrm>
              <a:off x="2788018" y="1905072"/>
              <a:ext cx="2053790" cy="2053790"/>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73839" tIns="359413" rIns="273839" bIns="770172"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18" name="TextBox 17">
              <a:extLst>
                <a:ext uri="{FF2B5EF4-FFF2-40B4-BE49-F238E27FC236}">
                  <a16:creationId xmlns:a16="http://schemas.microsoft.com/office/drawing/2014/main" id="{45B2252B-3D13-4CEE-9811-A7D829B1E586}"/>
                </a:ext>
              </a:extLst>
            </p:cNvPr>
            <p:cNvSpPr txBox="1"/>
            <p:nvPr/>
          </p:nvSpPr>
          <p:spPr>
            <a:xfrm>
              <a:off x="3045293" y="2462825"/>
              <a:ext cx="1539241" cy="923226"/>
            </a:xfrm>
            <a:prstGeom prst="rect">
              <a:avLst/>
            </a:prstGeom>
            <a:noFill/>
          </p:spPr>
          <p:txBody>
            <a:bodyPr wrap="none" rtlCol="0" anchor="ctr">
              <a:spAutoFit/>
            </a:bodyPr>
            <a:lstStyle/>
            <a:p>
              <a:pPr algn="ctr" defTabSz="914378"/>
              <a:r>
                <a:rPr lang="en-US" sz="2400">
                  <a:solidFill>
                    <a:srgbClr val="003865"/>
                  </a:solidFill>
                  <a:latin typeface="Calibri"/>
                </a:rPr>
                <a:t>Counties</a:t>
              </a:r>
            </a:p>
          </p:txBody>
        </p:sp>
      </p:grpSp>
      <p:grpSp>
        <p:nvGrpSpPr>
          <p:cNvPr id="19" name="Group 18">
            <a:extLst>
              <a:ext uri="{FF2B5EF4-FFF2-40B4-BE49-F238E27FC236}">
                <a16:creationId xmlns:a16="http://schemas.microsoft.com/office/drawing/2014/main" id="{B8626C0C-DB49-4139-9354-D7DDE3D9D1F3}"/>
              </a:ext>
            </a:extLst>
          </p:cNvPr>
          <p:cNvGrpSpPr/>
          <p:nvPr/>
        </p:nvGrpSpPr>
        <p:grpSpPr>
          <a:xfrm>
            <a:off x="3741813" y="1457233"/>
            <a:ext cx="1705533" cy="1027010"/>
            <a:chOff x="4622273" y="1893839"/>
            <a:chExt cx="2053790" cy="2053790"/>
          </a:xfrm>
        </p:grpSpPr>
        <p:sp>
          <p:nvSpPr>
            <p:cNvPr id="20" name="Freeform 12">
              <a:extLst>
                <a:ext uri="{FF2B5EF4-FFF2-40B4-BE49-F238E27FC236}">
                  <a16:creationId xmlns:a16="http://schemas.microsoft.com/office/drawing/2014/main" id="{D7F84D38-2B3A-4E89-8EED-1B40CF51FE40}"/>
                </a:ext>
              </a:extLst>
            </p:cNvPr>
            <p:cNvSpPr/>
            <p:nvPr/>
          </p:nvSpPr>
          <p:spPr>
            <a:xfrm>
              <a:off x="4622273" y="1893839"/>
              <a:ext cx="2053790" cy="2053790"/>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a:solidFill>
              <a:schemeClr val="accent6">
                <a:alpha val="5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193398" tIns="530562" rIns="628118" bIns="393644"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21" name="TextBox 20">
              <a:extLst>
                <a:ext uri="{FF2B5EF4-FFF2-40B4-BE49-F238E27FC236}">
                  <a16:creationId xmlns:a16="http://schemas.microsoft.com/office/drawing/2014/main" id="{AABE1D85-0AFF-40C5-9580-16B7E118BB16}"/>
                </a:ext>
              </a:extLst>
            </p:cNvPr>
            <p:cNvSpPr txBox="1"/>
            <p:nvPr/>
          </p:nvSpPr>
          <p:spPr>
            <a:xfrm>
              <a:off x="5000163" y="2459122"/>
              <a:ext cx="1285056" cy="923227"/>
            </a:xfrm>
            <a:prstGeom prst="rect">
              <a:avLst/>
            </a:prstGeom>
            <a:noFill/>
          </p:spPr>
          <p:txBody>
            <a:bodyPr wrap="none" rtlCol="0" anchor="ctr">
              <a:spAutoFit/>
            </a:bodyPr>
            <a:lstStyle/>
            <a:p>
              <a:pPr algn="ctr" defTabSz="914378"/>
              <a:r>
                <a:rPr lang="en-US" sz="2400" dirty="0">
                  <a:solidFill>
                    <a:srgbClr val="003865"/>
                  </a:solidFill>
                  <a:latin typeface="Calibri"/>
                </a:rPr>
                <a:t>SWCDs</a:t>
              </a:r>
            </a:p>
          </p:txBody>
        </p:sp>
      </p:grpSp>
      <p:sp>
        <p:nvSpPr>
          <p:cNvPr id="25" name="Freeform: Shape 24">
            <a:extLst>
              <a:ext uri="{FF2B5EF4-FFF2-40B4-BE49-F238E27FC236}">
                <a16:creationId xmlns:a16="http://schemas.microsoft.com/office/drawing/2014/main" id="{C7ADCD68-030F-44C1-8C4C-83812983E265}"/>
              </a:ext>
            </a:extLst>
          </p:cNvPr>
          <p:cNvSpPr/>
          <p:nvPr/>
        </p:nvSpPr>
        <p:spPr>
          <a:xfrm>
            <a:off x="6319539" y="1066470"/>
            <a:ext cx="2250838" cy="3826164"/>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tx1">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952752" rIns="182880" bIns="1139952" numCol="1" spcCol="1270" anchor="ctr" anchorCtr="0">
            <a:noAutofit/>
          </a:bodyPr>
          <a:lstStyle/>
          <a:p>
            <a:pPr marL="285743" indent="-285743" defTabSz="914378">
              <a:buFont typeface="Arial" panose="020B0604020202020204" pitchFamily="34" charset="0"/>
              <a:buChar char="•"/>
            </a:pPr>
            <a:endParaRPr lang="en-US" sz="2000" i="1" dirty="0">
              <a:solidFill>
                <a:srgbClr val="003865"/>
              </a:solidFill>
              <a:latin typeface="Calibri"/>
            </a:endParaRPr>
          </a:p>
          <a:p>
            <a:pPr defTabSz="914378"/>
            <a:endParaRPr lang="en-US" sz="2000" i="1" dirty="0">
              <a:solidFill>
                <a:srgbClr val="003865"/>
              </a:solidFill>
              <a:latin typeface="Calibri"/>
            </a:endParaRPr>
          </a:p>
          <a:p>
            <a:pPr marL="225419" indent="-225419" defTabSz="914378">
              <a:buFont typeface="Arial" panose="020B0604020202020204" pitchFamily="34" charset="0"/>
              <a:buChar char="•"/>
            </a:pPr>
            <a:r>
              <a:rPr lang="en-US" sz="2000" i="1" dirty="0">
                <a:solidFill>
                  <a:srgbClr val="003865"/>
                </a:solidFill>
                <a:latin typeface="Calibri"/>
              </a:rPr>
              <a:t>ad valorem </a:t>
            </a:r>
            <a:r>
              <a:rPr lang="en-US" sz="2000" dirty="0">
                <a:solidFill>
                  <a:srgbClr val="003865"/>
                </a:solidFill>
                <a:latin typeface="Calibri"/>
              </a:rPr>
              <a:t>taxes </a:t>
            </a:r>
          </a:p>
          <a:p>
            <a:pPr defTabSz="914378"/>
            <a:endParaRPr lang="en-US" sz="2000" i="1" dirty="0">
              <a:solidFill>
                <a:srgbClr val="003865"/>
              </a:solidFill>
              <a:latin typeface="Calibri"/>
            </a:endParaRPr>
          </a:p>
          <a:p>
            <a:pPr marL="225419" indent="-225419" defTabSz="914378">
              <a:buFont typeface="Arial" panose="020B0604020202020204" pitchFamily="34" charset="0"/>
              <a:buChar char="•"/>
            </a:pPr>
            <a:r>
              <a:rPr lang="en-US" sz="2000" dirty="0">
                <a:solidFill>
                  <a:srgbClr val="003865"/>
                </a:solidFill>
                <a:latin typeface="Calibri"/>
              </a:rPr>
              <a:t>grants</a:t>
            </a:r>
          </a:p>
          <a:p>
            <a:pPr defTabSz="914378"/>
            <a:endParaRPr lang="en-US" sz="2000" i="1" dirty="0">
              <a:solidFill>
                <a:srgbClr val="003865"/>
              </a:solidFill>
              <a:latin typeface="Calibri"/>
            </a:endParaRPr>
          </a:p>
        </p:txBody>
      </p:sp>
      <p:grpSp>
        <p:nvGrpSpPr>
          <p:cNvPr id="26" name="Group 25">
            <a:extLst>
              <a:ext uri="{FF2B5EF4-FFF2-40B4-BE49-F238E27FC236}">
                <a16:creationId xmlns:a16="http://schemas.microsoft.com/office/drawing/2014/main" id="{E28327A1-0E27-4B81-9BA8-705336DB614C}"/>
              </a:ext>
            </a:extLst>
          </p:cNvPr>
          <p:cNvGrpSpPr/>
          <p:nvPr/>
        </p:nvGrpSpPr>
        <p:grpSpPr>
          <a:xfrm>
            <a:off x="6592187" y="1457227"/>
            <a:ext cx="1705533" cy="1027016"/>
            <a:chOff x="6454992" y="1395028"/>
            <a:chExt cx="2053790" cy="1342124"/>
          </a:xfrm>
          <a:solidFill>
            <a:schemeClr val="tx1">
              <a:lumMod val="25000"/>
              <a:lumOff val="75000"/>
            </a:schemeClr>
          </a:solidFill>
        </p:grpSpPr>
        <p:sp>
          <p:nvSpPr>
            <p:cNvPr id="27" name="Freeform 12">
              <a:extLst>
                <a:ext uri="{FF2B5EF4-FFF2-40B4-BE49-F238E27FC236}">
                  <a16:creationId xmlns:a16="http://schemas.microsoft.com/office/drawing/2014/main" id="{53A14DD2-81BA-4A20-ACDD-A4DBE3C421FB}"/>
                </a:ext>
              </a:extLst>
            </p:cNvPr>
            <p:cNvSpPr/>
            <p:nvPr/>
          </p:nvSpPr>
          <p:spPr>
            <a:xfrm>
              <a:off x="6454992" y="1395028"/>
              <a:ext cx="2053790" cy="1342124"/>
            </a:xfrm>
            <a:custGeom>
              <a:avLst/>
              <a:gdLst>
                <a:gd name="connsiteX0" fmla="*/ 0 w 2053790"/>
                <a:gd name="connsiteY0" fmla="*/ 1026895 h 2053790"/>
                <a:gd name="connsiteX1" fmla="*/ 1026895 w 2053790"/>
                <a:gd name="connsiteY1" fmla="*/ 0 h 2053790"/>
                <a:gd name="connsiteX2" fmla="*/ 2053790 w 2053790"/>
                <a:gd name="connsiteY2" fmla="*/ 1026895 h 2053790"/>
                <a:gd name="connsiteX3" fmla="*/ 1026895 w 2053790"/>
                <a:gd name="connsiteY3" fmla="*/ 2053790 h 2053790"/>
                <a:gd name="connsiteX4" fmla="*/ 0 w 2053790"/>
                <a:gd name="connsiteY4" fmla="*/ 1026895 h 20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0" h="2053790">
                  <a:moveTo>
                    <a:pt x="0" y="1026895"/>
                  </a:moveTo>
                  <a:cubicBezTo>
                    <a:pt x="0" y="459757"/>
                    <a:pt x="459757" y="0"/>
                    <a:pt x="1026895" y="0"/>
                  </a:cubicBezTo>
                  <a:cubicBezTo>
                    <a:pt x="1594033" y="0"/>
                    <a:pt x="2053790" y="459757"/>
                    <a:pt x="2053790" y="1026895"/>
                  </a:cubicBezTo>
                  <a:cubicBezTo>
                    <a:pt x="2053790" y="1594033"/>
                    <a:pt x="1594033" y="2053790"/>
                    <a:pt x="1026895" y="2053790"/>
                  </a:cubicBezTo>
                  <a:cubicBezTo>
                    <a:pt x="459757" y="2053790"/>
                    <a:pt x="0" y="1594033"/>
                    <a:pt x="0" y="1026895"/>
                  </a:cubicBezTo>
                  <a:close/>
                </a:path>
              </a:pathLst>
            </a:cu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628118" tIns="530562" rIns="193398" bIns="393644" numCol="1" spcCol="1270" anchor="ctr" anchorCtr="0">
              <a:noAutofit/>
            </a:bodyPr>
            <a:lstStyle/>
            <a:p>
              <a:pPr algn="ctr" defTabSz="933427">
                <a:lnSpc>
                  <a:spcPct val="90000"/>
                </a:lnSpc>
                <a:spcBef>
                  <a:spcPct val="0"/>
                </a:spcBef>
                <a:spcAft>
                  <a:spcPct val="35000"/>
                </a:spcAft>
              </a:pPr>
              <a:endParaRPr lang="en-US" sz="2100">
                <a:solidFill>
                  <a:srgbClr val="003865"/>
                </a:solidFill>
                <a:latin typeface="Calibri"/>
              </a:endParaRPr>
            </a:p>
          </p:txBody>
        </p:sp>
        <p:sp>
          <p:nvSpPr>
            <p:cNvPr id="28" name="TextBox 27">
              <a:extLst>
                <a:ext uri="{FF2B5EF4-FFF2-40B4-BE49-F238E27FC236}">
                  <a16:creationId xmlns:a16="http://schemas.microsoft.com/office/drawing/2014/main" id="{4B9F3398-CFCA-4CED-8525-B983923E253F}"/>
                </a:ext>
              </a:extLst>
            </p:cNvPr>
            <p:cNvSpPr txBox="1"/>
            <p:nvPr/>
          </p:nvSpPr>
          <p:spPr>
            <a:xfrm>
              <a:off x="6480903" y="1561397"/>
              <a:ext cx="2027879" cy="1085963"/>
            </a:xfrm>
            <a:prstGeom prst="rect">
              <a:avLst/>
            </a:prstGeom>
            <a:noFill/>
          </p:spPr>
          <p:txBody>
            <a:bodyPr wrap="square" rtlCol="0" anchor="ctr">
              <a:spAutoFit/>
            </a:bodyPr>
            <a:lstStyle>
              <a:defPPr>
                <a:defRPr lang="en-US"/>
              </a:defPPr>
              <a:lvl1pPr>
                <a:defRPr sz="2400"/>
              </a:lvl1pPr>
            </a:lstStyle>
            <a:p>
              <a:pPr algn="ctr" defTabSz="914378"/>
              <a:r>
                <a:rPr lang="en-US" dirty="0">
                  <a:solidFill>
                    <a:srgbClr val="003865"/>
                  </a:solidFill>
                  <a:latin typeface="Calibri"/>
                </a:rPr>
                <a:t>Watershed Districts</a:t>
              </a:r>
            </a:p>
          </p:txBody>
        </p:sp>
      </p:grpSp>
    </p:spTree>
    <p:custDataLst>
      <p:tags r:id="rId1"/>
    </p:custDataLst>
    <p:extLst>
      <p:ext uri="{BB962C8B-B14F-4D97-AF65-F5344CB8AC3E}">
        <p14:creationId xmlns:p14="http://schemas.microsoft.com/office/powerpoint/2010/main" val="2013588479"/>
      </p:ext>
    </p:extLst>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D9146-7F47-4A95-8647-E1E80C0E2BF7}"/>
              </a:ext>
            </a:extLst>
          </p:cNvPr>
          <p:cNvSpPr>
            <a:spLocks noGrp="1"/>
          </p:cNvSpPr>
          <p:nvPr>
            <p:ph type="title"/>
          </p:nvPr>
        </p:nvSpPr>
        <p:spPr/>
        <p:txBody>
          <a:bodyPr/>
          <a:lstStyle/>
          <a:p>
            <a:r>
              <a:rPr lang="en-US" dirty="0"/>
              <a:t>Water Management Transformation</a:t>
            </a:r>
          </a:p>
        </p:txBody>
      </p:sp>
      <p:sp>
        <p:nvSpPr>
          <p:cNvPr id="8" name="TextBox 7">
            <a:extLst>
              <a:ext uri="{FF2B5EF4-FFF2-40B4-BE49-F238E27FC236}">
                <a16:creationId xmlns:a16="http://schemas.microsoft.com/office/drawing/2014/main" id="{F034F0E1-0940-4E83-9255-1C214509E19B}"/>
              </a:ext>
            </a:extLst>
          </p:cNvPr>
          <p:cNvSpPr txBox="1"/>
          <p:nvPr/>
        </p:nvSpPr>
        <p:spPr>
          <a:xfrm>
            <a:off x="5719380" y="3196407"/>
            <a:ext cx="2826977" cy="830997"/>
          </a:xfrm>
          <a:prstGeom prst="rect">
            <a:avLst/>
          </a:prstGeom>
          <a:solidFill>
            <a:schemeClr val="accent2">
              <a:lumMod val="40000"/>
              <a:lumOff val="60000"/>
            </a:schemeClr>
          </a:solidFill>
        </p:spPr>
        <p:txBody>
          <a:bodyPr wrap="square" rtlCol="0">
            <a:spAutoFit/>
          </a:bodyPr>
          <a:lstStyle/>
          <a:p>
            <a:pPr algn="ctr" defTabSz="914378"/>
            <a:r>
              <a:rPr lang="en-US" sz="2400" dirty="0">
                <a:solidFill>
                  <a:srgbClr val="003865"/>
                </a:solidFill>
                <a:latin typeface="Calibri"/>
              </a:rPr>
              <a:t>Resource – focused, data driven</a:t>
            </a:r>
          </a:p>
        </p:txBody>
      </p:sp>
      <p:sp>
        <p:nvSpPr>
          <p:cNvPr id="10" name="TextBox 9">
            <a:extLst>
              <a:ext uri="{FF2B5EF4-FFF2-40B4-BE49-F238E27FC236}">
                <a16:creationId xmlns:a16="http://schemas.microsoft.com/office/drawing/2014/main" id="{32BE7861-18AC-44D3-8B6B-AB788B7F71B1}"/>
              </a:ext>
            </a:extLst>
          </p:cNvPr>
          <p:cNvSpPr txBox="1"/>
          <p:nvPr/>
        </p:nvSpPr>
        <p:spPr>
          <a:xfrm>
            <a:off x="439625" y="3196407"/>
            <a:ext cx="2566582" cy="830997"/>
          </a:xfrm>
          <a:prstGeom prst="rect">
            <a:avLst/>
          </a:prstGeom>
          <a:solidFill>
            <a:schemeClr val="accent6">
              <a:lumMod val="40000"/>
              <a:lumOff val="60000"/>
            </a:schemeClr>
          </a:solidFill>
        </p:spPr>
        <p:txBody>
          <a:bodyPr wrap="square" rtlCol="0">
            <a:spAutoFit/>
          </a:bodyPr>
          <a:lstStyle/>
          <a:p>
            <a:pPr algn="ctr" defTabSz="914378"/>
            <a:r>
              <a:rPr lang="en-US" sz="2400" dirty="0">
                <a:solidFill>
                  <a:srgbClr val="003865"/>
                </a:solidFill>
                <a:latin typeface="Calibri"/>
              </a:rPr>
              <a:t>Shared vision and priorities</a:t>
            </a:r>
          </a:p>
        </p:txBody>
      </p:sp>
      <p:sp>
        <p:nvSpPr>
          <p:cNvPr id="11" name="TextBox 10">
            <a:extLst>
              <a:ext uri="{FF2B5EF4-FFF2-40B4-BE49-F238E27FC236}">
                <a16:creationId xmlns:a16="http://schemas.microsoft.com/office/drawing/2014/main" id="{8EAFE4B0-DD7F-4C50-B7A2-8D53F97585A5}"/>
              </a:ext>
            </a:extLst>
          </p:cNvPr>
          <p:cNvSpPr txBox="1"/>
          <p:nvPr/>
        </p:nvSpPr>
        <p:spPr>
          <a:xfrm>
            <a:off x="3219840" y="4047595"/>
            <a:ext cx="2285964" cy="830997"/>
          </a:xfrm>
          <a:prstGeom prst="rect">
            <a:avLst/>
          </a:prstGeom>
          <a:solidFill>
            <a:schemeClr val="accent4">
              <a:lumMod val="40000"/>
              <a:lumOff val="60000"/>
            </a:schemeClr>
          </a:solidFill>
        </p:spPr>
        <p:txBody>
          <a:bodyPr wrap="square" rtlCol="0">
            <a:spAutoFit/>
          </a:bodyPr>
          <a:lstStyle/>
          <a:p>
            <a:pPr algn="ctr" defTabSz="914378"/>
            <a:r>
              <a:rPr lang="en-US" sz="2400" dirty="0">
                <a:solidFill>
                  <a:srgbClr val="003865"/>
                </a:solidFill>
                <a:latin typeface="Calibri"/>
              </a:rPr>
              <a:t>Multiple funding sources</a:t>
            </a:r>
          </a:p>
        </p:txBody>
      </p:sp>
      <p:sp>
        <p:nvSpPr>
          <p:cNvPr id="12" name="TextBox 11">
            <a:extLst>
              <a:ext uri="{FF2B5EF4-FFF2-40B4-BE49-F238E27FC236}">
                <a16:creationId xmlns:a16="http://schemas.microsoft.com/office/drawing/2014/main" id="{91DE55A7-E319-4D89-813E-3A9BA3E4EF5E}"/>
              </a:ext>
            </a:extLst>
          </p:cNvPr>
          <p:cNvSpPr txBox="1"/>
          <p:nvPr/>
        </p:nvSpPr>
        <p:spPr>
          <a:xfrm>
            <a:off x="3327869" y="2388493"/>
            <a:ext cx="2069908" cy="830997"/>
          </a:xfrm>
          <a:prstGeom prst="rect">
            <a:avLst/>
          </a:prstGeom>
          <a:solidFill>
            <a:srgbClr val="F5D070"/>
          </a:solidFill>
        </p:spPr>
        <p:txBody>
          <a:bodyPr wrap="square" rtlCol="0">
            <a:spAutoFit/>
          </a:bodyPr>
          <a:lstStyle/>
          <a:p>
            <a:pPr algn="ctr" defTabSz="914378"/>
            <a:r>
              <a:rPr lang="en-US" sz="2400" dirty="0">
                <a:solidFill>
                  <a:srgbClr val="003865"/>
                </a:solidFill>
                <a:latin typeface="Calibri"/>
              </a:rPr>
              <a:t>Measurable results</a:t>
            </a:r>
          </a:p>
        </p:txBody>
      </p:sp>
      <p:sp>
        <p:nvSpPr>
          <p:cNvPr id="14" name="TextBox 13">
            <a:extLst>
              <a:ext uri="{FF2B5EF4-FFF2-40B4-BE49-F238E27FC236}">
                <a16:creationId xmlns:a16="http://schemas.microsoft.com/office/drawing/2014/main" id="{3D8648A6-8DCA-4E09-85EF-3BB40A814261}"/>
              </a:ext>
            </a:extLst>
          </p:cNvPr>
          <p:cNvSpPr txBox="1"/>
          <p:nvPr/>
        </p:nvSpPr>
        <p:spPr>
          <a:xfrm>
            <a:off x="5719380" y="1580580"/>
            <a:ext cx="2724518" cy="830997"/>
          </a:xfrm>
          <a:prstGeom prst="rect">
            <a:avLst/>
          </a:prstGeom>
          <a:solidFill>
            <a:schemeClr val="tx1">
              <a:lumMod val="25000"/>
              <a:lumOff val="75000"/>
            </a:schemeClr>
          </a:solidFill>
        </p:spPr>
        <p:txBody>
          <a:bodyPr wrap="square" rtlCol="0">
            <a:spAutoFit/>
          </a:bodyPr>
          <a:lstStyle/>
          <a:p>
            <a:pPr algn="ctr" defTabSz="914378"/>
            <a:r>
              <a:rPr lang="en-US" sz="2400" dirty="0">
                <a:solidFill>
                  <a:srgbClr val="003865"/>
                </a:solidFill>
                <a:latin typeface="Calibri"/>
              </a:rPr>
              <a:t>Coordinated implementation</a:t>
            </a:r>
          </a:p>
        </p:txBody>
      </p:sp>
      <p:sp>
        <p:nvSpPr>
          <p:cNvPr id="15" name="Rectangle 14">
            <a:extLst>
              <a:ext uri="{FF2B5EF4-FFF2-40B4-BE49-F238E27FC236}">
                <a16:creationId xmlns:a16="http://schemas.microsoft.com/office/drawing/2014/main" id="{9F5BF376-A010-403A-A321-AAC9FE88E665}"/>
              </a:ext>
            </a:extLst>
          </p:cNvPr>
          <p:cNvSpPr/>
          <p:nvPr/>
        </p:nvSpPr>
        <p:spPr>
          <a:xfrm>
            <a:off x="700105" y="1580580"/>
            <a:ext cx="2045624" cy="830997"/>
          </a:xfrm>
          <a:prstGeom prst="rect">
            <a:avLst/>
          </a:prstGeom>
          <a:solidFill>
            <a:schemeClr val="accent5">
              <a:lumMod val="25000"/>
              <a:lumOff val="75000"/>
            </a:schemeClr>
          </a:solidFill>
        </p:spPr>
        <p:txBody>
          <a:bodyPr wrap="square" rtlCol="0">
            <a:spAutoFit/>
          </a:bodyPr>
          <a:lstStyle/>
          <a:p>
            <a:pPr algn="ctr" defTabSz="914378"/>
            <a:r>
              <a:rPr lang="en-US" sz="2400" dirty="0">
                <a:solidFill>
                  <a:srgbClr val="003865"/>
                </a:solidFill>
                <a:latin typeface="Calibri"/>
              </a:rPr>
              <a:t>Collaborative planning</a:t>
            </a:r>
          </a:p>
        </p:txBody>
      </p:sp>
    </p:spTree>
    <p:extLst>
      <p:ext uri="{BB962C8B-B14F-4D97-AF65-F5344CB8AC3E}">
        <p14:creationId xmlns:p14="http://schemas.microsoft.com/office/powerpoint/2010/main" val="12041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process -  Committees</a:t>
            </a:r>
          </a:p>
        </p:txBody>
      </p:sp>
      <p:sp>
        <p:nvSpPr>
          <p:cNvPr id="7" name="Freeform: Shape 6">
            <a:extLst>
              <a:ext uri="{FF2B5EF4-FFF2-40B4-BE49-F238E27FC236}">
                <a16:creationId xmlns:a16="http://schemas.microsoft.com/office/drawing/2014/main" id="{DC65828D-5A5E-49D3-A9BC-F25F0951244D}"/>
              </a:ext>
            </a:extLst>
          </p:cNvPr>
          <p:cNvSpPr/>
          <p:nvPr/>
        </p:nvSpPr>
        <p:spPr>
          <a:xfrm>
            <a:off x="599090" y="1161656"/>
            <a:ext cx="8261131" cy="695565"/>
          </a:xfrm>
          <a:custGeom>
            <a:avLst/>
            <a:gdLst>
              <a:gd name="connsiteX0" fmla="*/ 0 w 8261131"/>
              <a:gd name="connsiteY0" fmla="*/ 115930 h 695565"/>
              <a:gd name="connsiteX1" fmla="*/ 115930 w 8261131"/>
              <a:gd name="connsiteY1" fmla="*/ 0 h 695565"/>
              <a:gd name="connsiteX2" fmla="*/ 8145201 w 8261131"/>
              <a:gd name="connsiteY2" fmla="*/ 0 h 695565"/>
              <a:gd name="connsiteX3" fmla="*/ 8261131 w 8261131"/>
              <a:gd name="connsiteY3" fmla="*/ 115930 h 695565"/>
              <a:gd name="connsiteX4" fmla="*/ 8261131 w 8261131"/>
              <a:gd name="connsiteY4" fmla="*/ 579635 h 695565"/>
              <a:gd name="connsiteX5" fmla="*/ 8145201 w 8261131"/>
              <a:gd name="connsiteY5" fmla="*/ 695565 h 695565"/>
              <a:gd name="connsiteX6" fmla="*/ 115930 w 8261131"/>
              <a:gd name="connsiteY6" fmla="*/ 695565 h 695565"/>
              <a:gd name="connsiteX7" fmla="*/ 0 w 8261131"/>
              <a:gd name="connsiteY7" fmla="*/ 579635 h 695565"/>
              <a:gd name="connsiteX8" fmla="*/ 0 w 8261131"/>
              <a:gd name="connsiteY8"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1131" h="695565">
                <a:moveTo>
                  <a:pt x="0" y="115930"/>
                </a:moveTo>
                <a:cubicBezTo>
                  <a:pt x="0" y="51904"/>
                  <a:pt x="51904" y="0"/>
                  <a:pt x="115930" y="0"/>
                </a:cubicBezTo>
                <a:lnTo>
                  <a:pt x="8145201" y="0"/>
                </a:lnTo>
                <a:cubicBezTo>
                  <a:pt x="8209227" y="0"/>
                  <a:pt x="8261131" y="51904"/>
                  <a:pt x="8261131" y="115930"/>
                </a:cubicBezTo>
                <a:lnTo>
                  <a:pt x="8261131" y="579635"/>
                </a:lnTo>
                <a:cubicBezTo>
                  <a:pt x="8261131" y="643661"/>
                  <a:pt x="8209227" y="695565"/>
                  <a:pt x="8145201" y="695565"/>
                </a:cubicBezTo>
                <a:lnTo>
                  <a:pt x="115930" y="695565"/>
                </a:lnTo>
                <a:cubicBezTo>
                  <a:pt x="51904" y="695565"/>
                  <a:pt x="0" y="643661"/>
                  <a:pt x="0" y="579635"/>
                </a:cubicBezTo>
                <a:lnTo>
                  <a:pt x="0" y="115930"/>
                </a:lnTo>
                <a:close/>
              </a:path>
            </a:pathLst>
          </a:custGeom>
          <a:solidFill>
            <a:schemeClr val="tx1">
              <a:lumMod val="50000"/>
              <a:lumOff val="50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4445" tIns="144445" rIns="144445" bIns="144445" numCol="1" spcCol="1270" anchor="ctr" anchorCtr="0">
            <a:noAutofit/>
          </a:bodyPr>
          <a:lstStyle/>
          <a:p>
            <a:pPr defTabSz="1289018">
              <a:lnSpc>
                <a:spcPct val="90000"/>
              </a:lnSpc>
              <a:spcBef>
                <a:spcPct val="0"/>
              </a:spcBef>
              <a:spcAft>
                <a:spcPct val="35000"/>
              </a:spcAft>
            </a:pPr>
            <a:r>
              <a:rPr lang="en-US" sz="2900">
                <a:solidFill>
                  <a:srgbClr val="003865"/>
                </a:solidFill>
                <a:latin typeface="Calibri"/>
              </a:rPr>
              <a:t>Policy Committee</a:t>
            </a:r>
          </a:p>
        </p:txBody>
      </p:sp>
      <p:sp>
        <p:nvSpPr>
          <p:cNvPr id="8" name="Freeform: Shape 7">
            <a:extLst>
              <a:ext uri="{FF2B5EF4-FFF2-40B4-BE49-F238E27FC236}">
                <a16:creationId xmlns:a16="http://schemas.microsoft.com/office/drawing/2014/main" id="{404FF244-75F2-43EB-B5C8-9EF3DE6C9BFD}"/>
              </a:ext>
            </a:extLst>
          </p:cNvPr>
          <p:cNvSpPr/>
          <p:nvPr/>
        </p:nvSpPr>
        <p:spPr>
          <a:xfrm>
            <a:off x="3184634" y="1211749"/>
            <a:ext cx="5675586" cy="480240"/>
          </a:xfrm>
          <a:custGeom>
            <a:avLst/>
            <a:gdLst>
              <a:gd name="connsiteX0" fmla="*/ 0 w 8261131"/>
              <a:gd name="connsiteY0" fmla="*/ 0 h 480240"/>
              <a:gd name="connsiteX1" fmla="*/ 8261131 w 8261131"/>
              <a:gd name="connsiteY1" fmla="*/ 0 h 480240"/>
              <a:gd name="connsiteX2" fmla="*/ 8261131 w 8261131"/>
              <a:gd name="connsiteY2" fmla="*/ 480240 h 480240"/>
              <a:gd name="connsiteX3" fmla="*/ 0 w 8261131"/>
              <a:gd name="connsiteY3" fmla="*/ 480240 h 480240"/>
              <a:gd name="connsiteX4" fmla="*/ 0 w 8261131"/>
              <a:gd name="connsiteY4" fmla="*/ 0 h 48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131" h="480240">
                <a:moveTo>
                  <a:pt x="0" y="0"/>
                </a:moveTo>
                <a:lnTo>
                  <a:pt x="8261131" y="0"/>
                </a:lnTo>
                <a:lnTo>
                  <a:pt x="8261131" y="480240"/>
                </a:lnTo>
                <a:lnTo>
                  <a:pt x="0" y="48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291" tIns="36830" rIns="206248" bIns="36830" numCol="1" spcCol="1270" anchor="t" anchorCtr="0">
            <a:noAutofit/>
          </a:bodyPr>
          <a:lstStyle/>
          <a:p>
            <a:pPr marL="0" lvl="1" algn="r" defTabSz="1022324">
              <a:lnSpc>
                <a:spcPct val="90000"/>
              </a:lnSpc>
              <a:spcBef>
                <a:spcPct val="0"/>
              </a:spcBef>
              <a:spcAft>
                <a:spcPct val="20000"/>
              </a:spcAft>
            </a:pPr>
            <a:r>
              <a:rPr lang="en-US" sz="2000">
                <a:solidFill>
                  <a:srgbClr val="FFFFFF"/>
                </a:solidFill>
                <a:latin typeface="Calibri"/>
              </a:rPr>
              <a:t>One official from each board/council</a:t>
            </a:r>
          </a:p>
        </p:txBody>
      </p:sp>
      <p:sp>
        <p:nvSpPr>
          <p:cNvPr id="9" name="Freeform: Shape 8">
            <a:extLst>
              <a:ext uri="{FF2B5EF4-FFF2-40B4-BE49-F238E27FC236}">
                <a16:creationId xmlns:a16="http://schemas.microsoft.com/office/drawing/2014/main" id="{237C771F-83A5-4330-8647-A4D655E97412}"/>
              </a:ext>
            </a:extLst>
          </p:cNvPr>
          <p:cNvSpPr/>
          <p:nvPr/>
        </p:nvSpPr>
        <p:spPr>
          <a:xfrm>
            <a:off x="599090" y="2653487"/>
            <a:ext cx="8261131" cy="695565"/>
          </a:xfrm>
          <a:custGeom>
            <a:avLst/>
            <a:gdLst>
              <a:gd name="connsiteX0" fmla="*/ 0 w 8261131"/>
              <a:gd name="connsiteY0" fmla="*/ 115930 h 695565"/>
              <a:gd name="connsiteX1" fmla="*/ 115930 w 8261131"/>
              <a:gd name="connsiteY1" fmla="*/ 0 h 695565"/>
              <a:gd name="connsiteX2" fmla="*/ 8145201 w 8261131"/>
              <a:gd name="connsiteY2" fmla="*/ 0 h 695565"/>
              <a:gd name="connsiteX3" fmla="*/ 8261131 w 8261131"/>
              <a:gd name="connsiteY3" fmla="*/ 115930 h 695565"/>
              <a:gd name="connsiteX4" fmla="*/ 8261131 w 8261131"/>
              <a:gd name="connsiteY4" fmla="*/ 579635 h 695565"/>
              <a:gd name="connsiteX5" fmla="*/ 8145201 w 8261131"/>
              <a:gd name="connsiteY5" fmla="*/ 695565 h 695565"/>
              <a:gd name="connsiteX6" fmla="*/ 115930 w 8261131"/>
              <a:gd name="connsiteY6" fmla="*/ 695565 h 695565"/>
              <a:gd name="connsiteX7" fmla="*/ 0 w 8261131"/>
              <a:gd name="connsiteY7" fmla="*/ 579635 h 695565"/>
              <a:gd name="connsiteX8" fmla="*/ 0 w 8261131"/>
              <a:gd name="connsiteY8"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1131" h="695565">
                <a:moveTo>
                  <a:pt x="0" y="115930"/>
                </a:moveTo>
                <a:cubicBezTo>
                  <a:pt x="0" y="51904"/>
                  <a:pt x="51904" y="0"/>
                  <a:pt x="115930" y="0"/>
                </a:cubicBezTo>
                <a:lnTo>
                  <a:pt x="8145201" y="0"/>
                </a:lnTo>
                <a:cubicBezTo>
                  <a:pt x="8209227" y="0"/>
                  <a:pt x="8261131" y="51904"/>
                  <a:pt x="8261131" y="115930"/>
                </a:cubicBezTo>
                <a:lnTo>
                  <a:pt x="8261131" y="579635"/>
                </a:lnTo>
                <a:cubicBezTo>
                  <a:pt x="8261131" y="643661"/>
                  <a:pt x="8209227" y="695565"/>
                  <a:pt x="8145201" y="695565"/>
                </a:cubicBezTo>
                <a:lnTo>
                  <a:pt x="115930" y="695565"/>
                </a:lnTo>
                <a:cubicBezTo>
                  <a:pt x="51904" y="695565"/>
                  <a:pt x="0" y="643661"/>
                  <a:pt x="0" y="579635"/>
                </a:cubicBezTo>
                <a:lnTo>
                  <a:pt x="0" y="115930"/>
                </a:lnTo>
                <a:close/>
              </a:path>
            </a:pathLst>
          </a:custGeom>
          <a:solidFill>
            <a:schemeClr val="accent2"/>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144445" tIns="144445" rIns="144445" bIns="144445" numCol="1" spcCol="1270" anchor="ctr" anchorCtr="0">
            <a:noAutofit/>
          </a:bodyPr>
          <a:lstStyle/>
          <a:p>
            <a:pPr defTabSz="1289018">
              <a:lnSpc>
                <a:spcPct val="90000"/>
              </a:lnSpc>
              <a:spcBef>
                <a:spcPct val="0"/>
              </a:spcBef>
              <a:spcAft>
                <a:spcPct val="35000"/>
              </a:spcAft>
            </a:pPr>
            <a:r>
              <a:rPr lang="en-US" sz="2900">
                <a:solidFill>
                  <a:srgbClr val="003865"/>
                </a:solidFill>
                <a:latin typeface="Calibri"/>
              </a:rPr>
              <a:t>Advisory Committee</a:t>
            </a:r>
          </a:p>
        </p:txBody>
      </p:sp>
      <p:sp>
        <p:nvSpPr>
          <p:cNvPr id="11" name="Freeform: Shape 10">
            <a:extLst>
              <a:ext uri="{FF2B5EF4-FFF2-40B4-BE49-F238E27FC236}">
                <a16:creationId xmlns:a16="http://schemas.microsoft.com/office/drawing/2014/main" id="{F2B80BC1-74CA-457E-BF25-56329502EF3D}"/>
              </a:ext>
            </a:extLst>
          </p:cNvPr>
          <p:cNvSpPr/>
          <p:nvPr/>
        </p:nvSpPr>
        <p:spPr>
          <a:xfrm>
            <a:off x="599090" y="3796196"/>
            <a:ext cx="8261131" cy="695565"/>
          </a:xfrm>
          <a:custGeom>
            <a:avLst/>
            <a:gdLst>
              <a:gd name="connsiteX0" fmla="*/ 0 w 8261131"/>
              <a:gd name="connsiteY0" fmla="*/ 115930 h 695565"/>
              <a:gd name="connsiteX1" fmla="*/ 115930 w 8261131"/>
              <a:gd name="connsiteY1" fmla="*/ 0 h 695565"/>
              <a:gd name="connsiteX2" fmla="*/ 8145201 w 8261131"/>
              <a:gd name="connsiteY2" fmla="*/ 0 h 695565"/>
              <a:gd name="connsiteX3" fmla="*/ 8261131 w 8261131"/>
              <a:gd name="connsiteY3" fmla="*/ 115930 h 695565"/>
              <a:gd name="connsiteX4" fmla="*/ 8261131 w 8261131"/>
              <a:gd name="connsiteY4" fmla="*/ 579635 h 695565"/>
              <a:gd name="connsiteX5" fmla="*/ 8145201 w 8261131"/>
              <a:gd name="connsiteY5" fmla="*/ 695565 h 695565"/>
              <a:gd name="connsiteX6" fmla="*/ 115930 w 8261131"/>
              <a:gd name="connsiteY6" fmla="*/ 695565 h 695565"/>
              <a:gd name="connsiteX7" fmla="*/ 0 w 8261131"/>
              <a:gd name="connsiteY7" fmla="*/ 579635 h 695565"/>
              <a:gd name="connsiteX8" fmla="*/ 0 w 8261131"/>
              <a:gd name="connsiteY8"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1131" h="695565">
                <a:moveTo>
                  <a:pt x="0" y="115930"/>
                </a:moveTo>
                <a:cubicBezTo>
                  <a:pt x="0" y="51904"/>
                  <a:pt x="51904" y="0"/>
                  <a:pt x="115930" y="0"/>
                </a:cubicBezTo>
                <a:lnTo>
                  <a:pt x="8145201" y="0"/>
                </a:lnTo>
                <a:cubicBezTo>
                  <a:pt x="8209227" y="0"/>
                  <a:pt x="8261131" y="51904"/>
                  <a:pt x="8261131" y="115930"/>
                </a:cubicBezTo>
                <a:lnTo>
                  <a:pt x="8261131" y="579635"/>
                </a:lnTo>
                <a:cubicBezTo>
                  <a:pt x="8261131" y="643661"/>
                  <a:pt x="8209227" y="695565"/>
                  <a:pt x="8145201" y="695565"/>
                </a:cubicBezTo>
                <a:lnTo>
                  <a:pt x="115930" y="695565"/>
                </a:lnTo>
                <a:cubicBezTo>
                  <a:pt x="51904" y="695565"/>
                  <a:pt x="0" y="643661"/>
                  <a:pt x="0" y="579635"/>
                </a:cubicBezTo>
                <a:lnTo>
                  <a:pt x="0" y="115930"/>
                </a:lnTo>
                <a:close/>
              </a:path>
            </a:pathLst>
          </a:custGeom>
          <a:solidFill>
            <a:srgbClr val="00B050"/>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144445" tIns="144445" rIns="144445" bIns="144445" numCol="1" spcCol="1270" anchor="ctr" anchorCtr="0">
            <a:noAutofit/>
          </a:bodyPr>
          <a:lstStyle/>
          <a:p>
            <a:pPr defTabSz="1289018">
              <a:lnSpc>
                <a:spcPct val="90000"/>
              </a:lnSpc>
              <a:spcBef>
                <a:spcPct val="0"/>
              </a:spcBef>
              <a:spcAft>
                <a:spcPct val="35000"/>
              </a:spcAft>
            </a:pPr>
            <a:r>
              <a:rPr lang="en-US" sz="2900">
                <a:solidFill>
                  <a:srgbClr val="003865"/>
                </a:solidFill>
                <a:latin typeface="Calibri"/>
              </a:rPr>
              <a:t>Steering Team</a:t>
            </a:r>
          </a:p>
        </p:txBody>
      </p:sp>
      <p:sp>
        <p:nvSpPr>
          <p:cNvPr id="3" name="Rectangle 2">
            <a:extLst>
              <a:ext uri="{FF2B5EF4-FFF2-40B4-BE49-F238E27FC236}">
                <a16:creationId xmlns:a16="http://schemas.microsoft.com/office/drawing/2014/main" id="{DA9C5B76-2B61-4A11-8F54-2C4E30D4C008}"/>
              </a:ext>
            </a:extLst>
          </p:cNvPr>
          <p:cNvSpPr/>
          <p:nvPr/>
        </p:nvSpPr>
        <p:spPr>
          <a:xfrm>
            <a:off x="4288220" y="2689295"/>
            <a:ext cx="4572000" cy="369332"/>
          </a:xfrm>
          <a:prstGeom prst="rect">
            <a:avLst/>
          </a:prstGeom>
        </p:spPr>
        <p:txBody>
          <a:bodyPr>
            <a:spAutoFit/>
          </a:bodyPr>
          <a:lstStyle/>
          <a:p>
            <a:pPr marL="0" lvl="1" algn="r" defTabSz="1022324">
              <a:lnSpc>
                <a:spcPct val="90000"/>
              </a:lnSpc>
              <a:spcBef>
                <a:spcPct val="0"/>
              </a:spcBef>
              <a:spcAft>
                <a:spcPct val="20000"/>
              </a:spcAft>
            </a:pPr>
            <a:r>
              <a:rPr lang="en-US" sz="2000">
                <a:solidFill>
                  <a:srgbClr val="FFFFFF"/>
                </a:solidFill>
                <a:latin typeface="Calibri"/>
              </a:rPr>
              <a:t>Staff, state agencies, others</a:t>
            </a:r>
          </a:p>
        </p:txBody>
      </p:sp>
      <p:sp>
        <p:nvSpPr>
          <p:cNvPr id="16" name="Freeform: Shape 15">
            <a:extLst>
              <a:ext uri="{FF2B5EF4-FFF2-40B4-BE49-F238E27FC236}">
                <a16:creationId xmlns:a16="http://schemas.microsoft.com/office/drawing/2014/main" id="{FFE2E30F-5C8E-4E57-B93F-2BFF5BBB0D2E}"/>
              </a:ext>
            </a:extLst>
          </p:cNvPr>
          <p:cNvSpPr/>
          <p:nvPr/>
        </p:nvSpPr>
        <p:spPr>
          <a:xfrm>
            <a:off x="3326524" y="3868021"/>
            <a:ext cx="5533697" cy="480240"/>
          </a:xfrm>
          <a:custGeom>
            <a:avLst/>
            <a:gdLst>
              <a:gd name="connsiteX0" fmla="*/ 0 w 8261131"/>
              <a:gd name="connsiteY0" fmla="*/ 0 h 480240"/>
              <a:gd name="connsiteX1" fmla="*/ 8261131 w 8261131"/>
              <a:gd name="connsiteY1" fmla="*/ 0 h 480240"/>
              <a:gd name="connsiteX2" fmla="*/ 8261131 w 8261131"/>
              <a:gd name="connsiteY2" fmla="*/ 480240 h 480240"/>
              <a:gd name="connsiteX3" fmla="*/ 0 w 8261131"/>
              <a:gd name="connsiteY3" fmla="*/ 480240 h 480240"/>
              <a:gd name="connsiteX4" fmla="*/ 0 w 8261131"/>
              <a:gd name="connsiteY4" fmla="*/ 0 h 48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131" h="480240">
                <a:moveTo>
                  <a:pt x="0" y="0"/>
                </a:moveTo>
                <a:lnTo>
                  <a:pt x="8261131" y="0"/>
                </a:lnTo>
                <a:lnTo>
                  <a:pt x="8261131" y="480240"/>
                </a:lnTo>
                <a:lnTo>
                  <a:pt x="0" y="48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291" tIns="36830" rIns="206248" bIns="36830" numCol="1" spcCol="1270" anchor="t" anchorCtr="0">
            <a:noAutofit/>
          </a:bodyPr>
          <a:lstStyle/>
          <a:p>
            <a:pPr marL="0" lvl="1" algn="r" defTabSz="1022324">
              <a:lnSpc>
                <a:spcPct val="90000"/>
              </a:lnSpc>
              <a:spcBef>
                <a:spcPct val="0"/>
              </a:spcBef>
              <a:spcAft>
                <a:spcPct val="20000"/>
              </a:spcAft>
            </a:pPr>
            <a:r>
              <a:rPr lang="en-US" sz="2000">
                <a:solidFill>
                  <a:srgbClr val="FFFFFF"/>
                </a:solidFill>
                <a:latin typeface="Calibri"/>
              </a:rPr>
              <a:t>Local staff, BWSR BC, consultants</a:t>
            </a:r>
          </a:p>
        </p:txBody>
      </p:sp>
      <p:grpSp>
        <p:nvGrpSpPr>
          <p:cNvPr id="17" name="Group 16">
            <a:extLst>
              <a:ext uri="{FF2B5EF4-FFF2-40B4-BE49-F238E27FC236}">
                <a16:creationId xmlns:a16="http://schemas.microsoft.com/office/drawing/2014/main" id="{2FCB9101-48F9-4390-9F02-FDB48DBEBEAE}"/>
              </a:ext>
            </a:extLst>
          </p:cNvPr>
          <p:cNvGrpSpPr/>
          <p:nvPr/>
        </p:nvGrpSpPr>
        <p:grpSpPr>
          <a:xfrm>
            <a:off x="757022" y="1853498"/>
            <a:ext cx="8103198" cy="695520"/>
            <a:chOff x="0" y="701448"/>
            <a:chExt cx="8103198" cy="695520"/>
          </a:xfrm>
        </p:grpSpPr>
        <p:sp>
          <p:nvSpPr>
            <p:cNvPr id="18" name="Rectangle 17">
              <a:extLst>
                <a:ext uri="{FF2B5EF4-FFF2-40B4-BE49-F238E27FC236}">
                  <a16:creationId xmlns:a16="http://schemas.microsoft.com/office/drawing/2014/main" id="{D61E80E7-7823-44C0-9C7F-505285FF3462}"/>
                </a:ext>
              </a:extLst>
            </p:cNvPr>
            <p:cNvSpPr/>
            <p:nvPr/>
          </p:nvSpPr>
          <p:spPr>
            <a:xfrm>
              <a:off x="0" y="701448"/>
              <a:ext cx="7765256" cy="695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AACC86F-F57F-43C1-AC1A-12B179392308}"/>
                </a:ext>
              </a:extLst>
            </p:cNvPr>
            <p:cNvSpPr txBox="1"/>
            <p:nvPr/>
          </p:nvSpPr>
          <p:spPr>
            <a:xfrm>
              <a:off x="0" y="701448"/>
              <a:ext cx="8103198" cy="695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6547" tIns="35560" rIns="199136" bIns="35560" numCol="1" spcCol="1270" anchor="t" anchorCtr="0">
              <a:noAutofit/>
            </a:bodyPr>
            <a:lstStyle/>
            <a:p>
              <a:pPr marL="228594" lvl="1" indent="-228594" defTabSz="977876">
                <a:lnSpc>
                  <a:spcPct val="90000"/>
                </a:lnSpc>
                <a:spcBef>
                  <a:spcPct val="0"/>
                </a:spcBef>
                <a:spcAft>
                  <a:spcPct val="20000"/>
                </a:spcAft>
                <a:buFontTx/>
                <a:buChar char="•"/>
              </a:pPr>
              <a:r>
                <a:rPr lang="en-US" sz="2200">
                  <a:solidFill>
                    <a:srgbClr val="003865">
                      <a:hueOff val="0"/>
                      <a:satOff val="0"/>
                      <a:lumOff val="0"/>
                      <a:alphaOff val="0"/>
                    </a:srgbClr>
                  </a:solidFill>
                  <a:latin typeface="Calibri"/>
                </a:rPr>
                <a:t>Represent participating entities, which make decisions</a:t>
              </a:r>
            </a:p>
            <a:p>
              <a:pPr marL="228594" lvl="1" indent="-228594" defTabSz="977876">
                <a:lnSpc>
                  <a:spcPct val="90000"/>
                </a:lnSpc>
                <a:spcBef>
                  <a:spcPct val="0"/>
                </a:spcBef>
                <a:spcAft>
                  <a:spcPct val="20000"/>
                </a:spcAft>
                <a:buFontTx/>
                <a:buChar char="•"/>
              </a:pPr>
              <a:r>
                <a:rPr lang="en-US" sz="2200">
                  <a:solidFill>
                    <a:srgbClr val="003865">
                      <a:hueOff val="0"/>
                      <a:satOff val="0"/>
                      <a:lumOff val="0"/>
                      <a:alphaOff val="0"/>
                    </a:srgbClr>
                  </a:solidFill>
                  <a:latin typeface="Calibri"/>
                </a:rPr>
                <a:t>May host joint public hearings on behalf of participating entities</a:t>
              </a:r>
            </a:p>
          </p:txBody>
        </p:sp>
      </p:grpSp>
      <p:grpSp>
        <p:nvGrpSpPr>
          <p:cNvPr id="20" name="Group 19">
            <a:extLst>
              <a:ext uri="{FF2B5EF4-FFF2-40B4-BE49-F238E27FC236}">
                <a16:creationId xmlns:a16="http://schemas.microsoft.com/office/drawing/2014/main" id="{7B440240-9597-45B2-B69C-AEE2DD729696}"/>
              </a:ext>
            </a:extLst>
          </p:cNvPr>
          <p:cNvGrpSpPr/>
          <p:nvPr/>
        </p:nvGrpSpPr>
        <p:grpSpPr>
          <a:xfrm>
            <a:off x="757023" y="3365677"/>
            <a:ext cx="7765256" cy="463680"/>
            <a:chOff x="0" y="2068548"/>
            <a:chExt cx="7765256" cy="463680"/>
          </a:xfrm>
        </p:grpSpPr>
        <p:sp>
          <p:nvSpPr>
            <p:cNvPr id="21" name="Rectangle 20">
              <a:extLst>
                <a:ext uri="{FF2B5EF4-FFF2-40B4-BE49-F238E27FC236}">
                  <a16:creationId xmlns:a16="http://schemas.microsoft.com/office/drawing/2014/main" id="{10D32280-1E96-4E84-8B1A-AD79464530E9}"/>
                </a:ext>
              </a:extLst>
            </p:cNvPr>
            <p:cNvSpPr/>
            <p:nvPr/>
          </p:nvSpPr>
          <p:spPr>
            <a:xfrm>
              <a:off x="0" y="2068548"/>
              <a:ext cx="7765256" cy="463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5CD611F6-31E1-4877-8769-32DF887282BB}"/>
                </a:ext>
              </a:extLst>
            </p:cNvPr>
            <p:cNvSpPr txBox="1"/>
            <p:nvPr/>
          </p:nvSpPr>
          <p:spPr>
            <a:xfrm>
              <a:off x="0" y="2068548"/>
              <a:ext cx="7765256" cy="463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6547" tIns="35560" rIns="199136" bIns="35560" numCol="1" spcCol="1270" anchor="t" anchorCtr="0">
              <a:noAutofit/>
            </a:bodyPr>
            <a:lstStyle/>
            <a:p>
              <a:pPr marL="228594" lvl="1" indent="-228594" defTabSz="977876">
                <a:lnSpc>
                  <a:spcPct val="90000"/>
                </a:lnSpc>
                <a:spcBef>
                  <a:spcPct val="0"/>
                </a:spcBef>
                <a:spcAft>
                  <a:spcPct val="20000"/>
                </a:spcAft>
                <a:buFontTx/>
                <a:buChar char="•"/>
              </a:pPr>
              <a:r>
                <a:rPr lang="en-US" sz="2200">
                  <a:solidFill>
                    <a:srgbClr val="003865"/>
                  </a:solidFill>
                  <a:latin typeface="Calibri"/>
                </a:rPr>
                <a:t>Make recommendations</a:t>
              </a:r>
            </a:p>
          </p:txBody>
        </p:sp>
      </p:grpSp>
      <p:grpSp>
        <p:nvGrpSpPr>
          <p:cNvPr id="23" name="Group 22">
            <a:extLst>
              <a:ext uri="{FF2B5EF4-FFF2-40B4-BE49-F238E27FC236}">
                <a16:creationId xmlns:a16="http://schemas.microsoft.com/office/drawing/2014/main" id="{2A971628-BC18-4961-ABBD-81838FC1C50A}"/>
              </a:ext>
            </a:extLst>
          </p:cNvPr>
          <p:cNvGrpSpPr/>
          <p:nvPr/>
        </p:nvGrpSpPr>
        <p:grpSpPr>
          <a:xfrm>
            <a:off x="757023" y="4355859"/>
            <a:ext cx="7765256" cy="696430"/>
            <a:chOff x="0" y="3203808"/>
            <a:chExt cx="7765256" cy="696430"/>
          </a:xfrm>
        </p:grpSpPr>
        <p:sp>
          <p:nvSpPr>
            <p:cNvPr id="24" name="Rectangle 23">
              <a:extLst>
                <a:ext uri="{FF2B5EF4-FFF2-40B4-BE49-F238E27FC236}">
                  <a16:creationId xmlns:a16="http://schemas.microsoft.com/office/drawing/2014/main" id="{E0E60519-05B1-4DA7-AFE6-9DE17FB3B279}"/>
                </a:ext>
              </a:extLst>
            </p:cNvPr>
            <p:cNvSpPr/>
            <p:nvPr/>
          </p:nvSpPr>
          <p:spPr>
            <a:xfrm>
              <a:off x="0" y="3203808"/>
              <a:ext cx="7765256" cy="463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2B1D3591-A15A-456D-BC95-8F45E643E2D2}"/>
                </a:ext>
              </a:extLst>
            </p:cNvPr>
            <p:cNvSpPr txBox="1"/>
            <p:nvPr/>
          </p:nvSpPr>
          <p:spPr>
            <a:xfrm>
              <a:off x="0" y="3436558"/>
              <a:ext cx="7765256" cy="463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6547" tIns="35560" rIns="199136" bIns="35560" numCol="1" spcCol="1270" anchor="t" anchorCtr="0">
              <a:noAutofit/>
            </a:bodyPr>
            <a:lstStyle/>
            <a:p>
              <a:pPr marL="228594" lvl="1" indent="-228594" defTabSz="977876">
                <a:lnSpc>
                  <a:spcPct val="90000"/>
                </a:lnSpc>
                <a:spcBef>
                  <a:spcPct val="0"/>
                </a:spcBef>
                <a:spcAft>
                  <a:spcPct val="20000"/>
                </a:spcAft>
                <a:buFontTx/>
                <a:buChar char="•"/>
              </a:pPr>
              <a:r>
                <a:rPr lang="en-US" sz="2200">
                  <a:solidFill>
                    <a:srgbClr val="003865">
                      <a:hueOff val="0"/>
                      <a:satOff val="0"/>
                      <a:lumOff val="0"/>
                      <a:alphaOff val="0"/>
                    </a:srgbClr>
                  </a:solidFill>
                  <a:latin typeface="Calibri"/>
                </a:rPr>
                <a:t>Handle logistics</a:t>
              </a:r>
            </a:p>
          </p:txBody>
        </p:sp>
      </p:grpSp>
    </p:spTree>
    <p:custDataLst>
      <p:tags r:id="rId1"/>
    </p:custDataLst>
    <p:extLst>
      <p:ext uri="{BB962C8B-B14F-4D97-AF65-F5344CB8AC3E}">
        <p14:creationId xmlns:p14="http://schemas.microsoft.com/office/powerpoint/2010/main" val="176763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3F80C7-0D00-4823-A85C-8CCB0AB037DF}"/>
              </a:ext>
            </a:extLst>
          </p:cNvPr>
          <p:cNvSpPr>
            <a:spLocks noGrp="1"/>
          </p:cNvSpPr>
          <p:nvPr>
            <p:ph type="title"/>
          </p:nvPr>
        </p:nvSpPr>
        <p:spPr/>
        <p:txBody>
          <a:bodyPr/>
          <a:lstStyle/>
          <a:p>
            <a:r>
              <a:rPr lang="en-US" dirty="0"/>
              <a:t>Plan Elements</a:t>
            </a:r>
          </a:p>
        </p:txBody>
      </p:sp>
      <p:sp>
        <p:nvSpPr>
          <p:cNvPr id="3" name="Content Placeholder 2">
            <a:extLst>
              <a:ext uri="{FF2B5EF4-FFF2-40B4-BE49-F238E27FC236}">
                <a16:creationId xmlns:a16="http://schemas.microsoft.com/office/drawing/2014/main" id="{1E6552AA-8044-41C0-BFAF-1D480D2E7C19}"/>
              </a:ext>
            </a:extLst>
          </p:cNvPr>
          <p:cNvSpPr>
            <a:spLocks noGrp="1"/>
          </p:cNvSpPr>
          <p:nvPr>
            <p:ph idx="1"/>
          </p:nvPr>
        </p:nvSpPr>
        <p:spPr>
          <a:xfrm>
            <a:off x="242888" y="1339578"/>
            <a:ext cx="7886700" cy="3263504"/>
          </a:xfrm>
        </p:spPr>
        <p:txBody>
          <a:bodyPr/>
          <a:lstStyle/>
          <a:p>
            <a:r>
              <a:rPr lang="en-US" dirty="0"/>
              <a:t>Land and Water Resources Narrative</a:t>
            </a:r>
          </a:p>
          <a:p>
            <a:r>
              <a:rPr lang="en-US" dirty="0"/>
              <a:t>Priority Resources and Issues</a:t>
            </a:r>
          </a:p>
          <a:p>
            <a:r>
              <a:rPr lang="en-US" dirty="0"/>
              <a:t>Measurable Goals</a:t>
            </a:r>
          </a:p>
          <a:p>
            <a:r>
              <a:rPr lang="en-US" dirty="0"/>
              <a:t>Targeted Implementation Schedule</a:t>
            </a:r>
          </a:p>
          <a:p>
            <a:r>
              <a:rPr lang="en-US" dirty="0"/>
              <a:t>Plan Implementation Programs</a:t>
            </a:r>
          </a:p>
          <a:p>
            <a:r>
              <a:rPr lang="en-US" dirty="0"/>
              <a:t>Plan Administration and Coordination</a:t>
            </a:r>
          </a:p>
          <a:p>
            <a:endParaRPr lang="en-US" dirty="0"/>
          </a:p>
          <a:p>
            <a:endParaRPr lang="en-US" dirty="0"/>
          </a:p>
        </p:txBody>
      </p:sp>
      <p:pic>
        <p:nvPicPr>
          <p:cNvPr id="2" name="Picture 1" descr="A group of people standing in a room&#10;&#10;Description automatically generated with medium confidence">
            <a:extLst>
              <a:ext uri="{FF2B5EF4-FFF2-40B4-BE49-F238E27FC236}">
                <a16:creationId xmlns:a16="http://schemas.microsoft.com/office/drawing/2014/main" id="{17C93E41-F889-F852-FADE-1D5C15907D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305" y="1148247"/>
            <a:ext cx="2400300" cy="1800225"/>
          </a:xfrm>
          <a:prstGeom prst="rect">
            <a:avLst/>
          </a:prstGeom>
        </p:spPr>
      </p:pic>
      <p:pic>
        <p:nvPicPr>
          <p:cNvPr id="4" name="Picture 3">
            <a:extLst>
              <a:ext uri="{FF2B5EF4-FFF2-40B4-BE49-F238E27FC236}">
                <a16:creationId xmlns:a16="http://schemas.microsoft.com/office/drawing/2014/main" id="{68453702-4EE6-A336-786F-CC5DC9035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5120">
            <a:off x="7059502" y="2899958"/>
            <a:ext cx="1796815" cy="191176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63110A01-F0CB-71A7-5367-B357D7A2AE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629"/>
          <a:stretch/>
        </p:blipFill>
        <p:spPr>
          <a:xfrm rot="470035">
            <a:off x="7089127" y="1233531"/>
            <a:ext cx="1977885" cy="137318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5E15E894-C071-BF2B-8964-8C88F58C3A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96168" y="4178071"/>
            <a:ext cx="3689074" cy="90930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9FC3AB6-752E-EC53-EADB-D1F320E732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80510">
            <a:off x="4618895" y="3037226"/>
            <a:ext cx="2264392" cy="974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5695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11.2|7.6|4.2"/>
</p:tagLst>
</file>

<file path=ppt/tags/tag3.xml><?xml version="1.0" encoding="utf-8"?>
<p:tagLst xmlns:a="http://schemas.openxmlformats.org/drawingml/2006/main" xmlns:r="http://schemas.openxmlformats.org/officeDocument/2006/relationships" xmlns:p="http://schemas.openxmlformats.org/presentationml/2006/main">
  <p:tag name="TIMING" val="|2.9|12.6|16.3|3.7|11.2"/>
</p:tagLst>
</file>

<file path=ppt/tags/tag4.xml><?xml version="1.0" encoding="utf-8"?>
<p:tagLst xmlns:a="http://schemas.openxmlformats.org/drawingml/2006/main" xmlns:r="http://schemas.openxmlformats.org/officeDocument/2006/relationships" xmlns:p="http://schemas.openxmlformats.org/presentationml/2006/main">
  <p:tag name="TIMING" val="|15.8|14|14.3"/>
</p:tagLst>
</file>

<file path=ppt/theme/theme1.xml><?xml version="1.0" encoding="utf-8"?>
<a:theme xmlns:a="http://schemas.openxmlformats.org/drawingml/2006/main" name="3_Office Theme">
  <a:themeElements>
    <a:clrScheme name="Custom 1">
      <a:dk1>
        <a:srgbClr val="173860"/>
      </a:dk1>
      <a:lt1>
        <a:srgbClr val="FFFF3B"/>
      </a:lt1>
      <a:dk2>
        <a:srgbClr val="173860"/>
      </a:dk2>
      <a:lt2>
        <a:srgbClr val="FFFF3B"/>
      </a:lt2>
      <a:accent1>
        <a:srgbClr val="4F81BD"/>
      </a:accent1>
      <a:accent2>
        <a:srgbClr val="C0504D"/>
      </a:accent2>
      <a:accent3>
        <a:srgbClr val="C3D69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WSR Theme new logo">
  <a:themeElements>
    <a:clrScheme name="BWSR PPT template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SR Theme new logo" id="{B728A305-B794-4B6E-90E6-13B01FE5291D}" vid="{127FEAA3-005A-48C1-BD58-B2D9A0233B5D}"/>
    </a:ext>
  </a:extLst>
</a:theme>
</file>

<file path=ppt/theme/theme3.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WCD_Board_Nov_2021" id="{89566E6C-710B-455C-8936-6428AC2F33E5}" vid="{01AC2AFD-DD0A-4FBC-A97D-A56D9DFB81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WSR slides">
      <a:dk1>
        <a:srgbClr val="007DB1"/>
      </a:dk1>
      <a:lt1>
        <a:sysClr val="window" lastClr="FFFFFF"/>
      </a:lt1>
      <a:dk2>
        <a:srgbClr val="6D8D24"/>
      </a:dk2>
      <a:lt2>
        <a:srgbClr val="B1BB36"/>
      </a:lt2>
      <a:accent1>
        <a:srgbClr val="000000"/>
      </a:accent1>
      <a:accent2>
        <a:srgbClr val="164679"/>
      </a:accent2>
      <a:accent3>
        <a:srgbClr val="87331B"/>
      </a:accent3>
      <a:accent4>
        <a:srgbClr val="EEB111"/>
      </a:accent4>
      <a:accent5>
        <a:srgbClr val="008F88"/>
      </a:accent5>
      <a:accent6>
        <a:srgbClr val="4F5652"/>
      </a:accent6>
      <a:hlink>
        <a:srgbClr val="6380B0"/>
      </a:hlink>
      <a:folHlink>
        <a:srgbClr val="D689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0C84D1B00AC04D9DBC9C5DC1C6A00F" ma:contentTypeVersion="13" ma:contentTypeDescription="Create a new document." ma:contentTypeScope="" ma:versionID="7622b09b17b2c33677c49cf6a33e3e0b">
  <xsd:schema xmlns:xsd="http://www.w3.org/2001/XMLSchema" xmlns:xs="http://www.w3.org/2001/XMLSchema" xmlns:p="http://schemas.microsoft.com/office/2006/metadata/properties" xmlns:ns3="054a89b7-3883-4504-83cd-c5b0b066609a" xmlns:ns4="5a761333-8e26-4768-822a-e41999f03fe2" targetNamespace="http://schemas.microsoft.com/office/2006/metadata/properties" ma:root="true" ma:fieldsID="7fcf7de2510ba1e311b406d5d9665da7" ns3:_="" ns4:_="">
    <xsd:import namespace="054a89b7-3883-4504-83cd-c5b0b066609a"/>
    <xsd:import namespace="5a761333-8e26-4768-822a-e41999f03f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a89b7-3883-4504-83cd-c5b0b0666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761333-8e26-4768-822a-e41999f03f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54a89b7-3883-4504-83cd-c5b0b06660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31651D-C2E3-4196-B5CE-ED1FE3ADB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a89b7-3883-4504-83cd-c5b0b066609a"/>
    <ds:schemaRef ds:uri="5a761333-8e26-4768-822a-e41999f03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D0D784-7035-4659-BCE0-82DC8D99FB56}">
  <ds:schemaRefs>
    <ds:schemaRef ds:uri="http://schemas.microsoft.com/office/2006/documentManagement/types"/>
    <ds:schemaRef ds:uri="http://purl.org/dc/terms/"/>
    <ds:schemaRef ds:uri="http://schemas.openxmlformats.org/package/2006/metadata/core-properties"/>
    <ds:schemaRef ds:uri="054a89b7-3883-4504-83cd-c5b0b066609a"/>
    <ds:schemaRef ds:uri="http://purl.org/dc/dcmitype/"/>
    <ds:schemaRef ds:uri="http://schemas.microsoft.com/office/infopath/2007/PartnerControls"/>
    <ds:schemaRef ds:uri="http://purl.org/dc/elements/1.1/"/>
    <ds:schemaRef ds:uri="http://schemas.microsoft.com/office/2006/metadata/properties"/>
    <ds:schemaRef ds:uri="5a761333-8e26-4768-822a-e41999f03fe2"/>
    <ds:schemaRef ds:uri="http://www.w3.org/XML/1998/namespace"/>
  </ds:schemaRefs>
</ds:datastoreItem>
</file>

<file path=customXml/itemProps3.xml><?xml version="1.0" encoding="utf-8"?>
<ds:datastoreItem xmlns:ds="http://schemas.openxmlformats.org/officeDocument/2006/customXml" ds:itemID="{A917700C-44DA-4D8C-96DD-931411CCCFEF}">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BWSR PPT logo_left</Template>
  <TotalTime>1885</TotalTime>
  <Words>1814</Words>
  <Application>Microsoft Office PowerPoint</Application>
  <PresentationFormat>On-screen Show (16:9)</PresentationFormat>
  <Paragraphs>204</Paragraphs>
  <Slides>19</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NeueHaasGroteskText Std</vt:lpstr>
      <vt:lpstr>Segoe UI</vt:lpstr>
      <vt:lpstr>Symbol</vt:lpstr>
      <vt:lpstr>3_Office Theme</vt:lpstr>
      <vt:lpstr>1_BWSR Theme new logo</vt:lpstr>
      <vt:lpstr>MN.IT</vt:lpstr>
      <vt:lpstr>MN Program Update</vt:lpstr>
      <vt:lpstr>Three Big Ideas</vt:lpstr>
      <vt:lpstr>The Challenge</vt:lpstr>
      <vt:lpstr>Working on Local Issues</vt:lpstr>
      <vt:lpstr> Previous Approach - Local Plans</vt:lpstr>
      <vt:lpstr>Previous Approach to Local Conservation Funding</vt:lpstr>
      <vt:lpstr>Water Management Transformation</vt:lpstr>
      <vt:lpstr>Planning process -  Committees</vt:lpstr>
      <vt:lpstr>Plan Elements</vt:lpstr>
      <vt:lpstr>Targeting Conservation</vt:lpstr>
      <vt:lpstr>Making Choices to Show Results</vt:lpstr>
      <vt:lpstr>PowerPoint Presentation</vt:lpstr>
      <vt:lpstr>Status of planning efforts</vt:lpstr>
      <vt:lpstr>Post plan implementation</vt:lpstr>
      <vt:lpstr>PowerPoint Presentation</vt:lpstr>
      <vt:lpstr>Outcomes</vt:lpstr>
      <vt:lpstr>PowerPoint Presentation</vt:lpstr>
      <vt:lpstr>PowerPoint Presentation</vt:lpstr>
      <vt:lpstr>Feel Free To Contact Us!</vt:lpstr>
    </vt:vector>
  </TitlesOfParts>
  <Company>Office of Enterprise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Maleitzke</dc:creator>
  <cp:lastModifiedBy>Ray Ledgerwood</cp:lastModifiedBy>
  <cp:revision>25</cp:revision>
  <cp:lastPrinted>2017-01-26T16:47:21Z</cp:lastPrinted>
  <dcterms:created xsi:type="dcterms:W3CDTF">2013-06-21T17:01:20Z</dcterms:created>
  <dcterms:modified xsi:type="dcterms:W3CDTF">2023-09-22T03:44:33Z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0x0101000B0C84D1B00AC04D9DBC9C5DC1C6A00F</vt:lpwstr>
  </property>
</Properties>
</file>