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5"/>
  </p:notesMasterIdLst>
  <p:sldIdLst>
    <p:sldId id="256" r:id="rId6"/>
    <p:sldId id="710" r:id="rId7"/>
    <p:sldId id="303" r:id="rId8"/>
    <p:sldId id="711" r:id="rId9"/>
    <p:sldId id="712" r:id="rId10"/>
    <p:sldId id="713" r:id="rId11"/>
    <p:sldId id="708" r:id="rId12"/>
    <p:sldId id="697" r:id="rId13"/>
    <p:sldId id="70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5ED001-A7EA-B02B-F47D-CB9ACE2FB30E}" name="Switzer, John (MDARD)" initials="JS" userId="S::SwitzerJ3@michigan.gov::857edfdb-f51d-447a-bc59-0258e41d6da7" providerId="AD"/>
  <p188:author id="{7A289E0B-77BD-B278-012B-3280A68876CC}" name="Berthiaume, Nadene (MDARD)" initials="BN(" userId="S::BerthiaumeN@michigan.gov::0b582c92-dcdc-4377-b1e3-f2e9eff53003" providerId="AD"/>
  <p188:author id="{EB1B1B21-0424-D9A2-07A7-040462AFF832}" name="Berthiaume, Nadene (MDARD)" initials="B(" userId="S::berthiaumen@michigan.gov::0b582c92-dcdc-4377-b1e3-f2e9eff53003" providerId="AD"/>
  <p188:author id="{7124FE59-F892-C0E7-014C-90E0956CBAAE}" name="Switzer, John (MDARD)" initials="S(" userId="S::switzerj3@michigan.gov::857edfdb-f51d-447a-bc59-0258e41d6da7" providerId="AD"/>
  <p188:author id="{7BF34682-3623-6066-8F6B-3B29FCBD9638}" name="Mcculloch, Sheila (MDARD)" initials="SM" userId="S::McCullochS@michigan.gov::3d040834-e30f-47fe-bfa1-0cd73bc158e1" providerId="AD"/>
  <p188:author id="{98C53EA5-CD48-89D4-2523-885818795DB3}" name="Smith, Meredith (MDARD)" initials="SM(" userId="S::SmithM10@michigan.gov::06cbcd52-942a-4657-b281-ccf665c2d6e2" providerId="AD"/>
  <p188:author id="{CC869AAF-E9D1-885C-0F5E-65B75442DF40}" name="Guth, Rachael (MDARD)" initials="RG" userId="S::GuthR@michigan.gov::81885bef-d6fe-47fb-bedc-d3da6c318924" providerId="AD"/>
  <p188:author id="{BE210ECD-483C-A881-F0AB-E2FCC32486C9}" name="Rogers, Chad (MDARD)" initials="R(" userId="S::rogersc1@michigan.gov::2c35b1ef-665e-4c93-a713-cbd5ebe75832" providerId="AD"/>
  <p188:author id="{BEA511DA-6EDD-D499-C1B1-B068421377D7}" name="Smith, Meredith (MDARD)" initials="S(" userId="S::smithm10@michigan.gov::06cbcd52-942a-4657-b281-ccf665c2d6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DD7EE"/>
    <a:srgbClr val="FF5050"/>
    <a:srgbClr val="006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85B76-0DA3-E900-2E62-451921A48DCC}" v="1" dt="2024-09-23T19:10:11.592"/>
    <p1510:client id="{0D25BB4B-28AB-1FFA-4B97-092BA27C6C51}" v="3" dt="2024-09-23T18:44:54.025"/>
    <p1510:client id="{214A17C8-5ECF-A170-06CF-63A92C447F34}" v="4" dt="2024-09-23T14:46:28.240"/>
    <p1510:client id="{9CD25BCB-65DB-4FCB-B663-AC887F08DB6B}" v="4" dt="2024-09-23T14:43:28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97" autoAdjust="0"/>
  </p:normalViewPr>
  <p:slideViewPr>
    <p:cSldViewPr snapToGrid="0">
      <p:cViewPr varScale="1">
        <p:scale>
          <a:sx n="64" d="100"/>
          <a:sy n="64" d="100"/>
        </p:scale>
        <p:origin x="90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18BF0-7AF2-45D6-AAA4-363E369C188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167EF-DB39-4A25-AAC4-4884F0239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167EF-DB39-4A25-AAC4-4884F0239D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5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Like other states, CDs are required by law to follow certain accounting practices and standards</a:t>
            </a:r>
          </a:p>
          <a:p>
            <a:r>
              <a:rPr lang="en-US"/>
              <a:t>Gaps in accounting knowledge/skills include: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Managers with little to no accounting background or training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Little room in CD budgets for accounting/bookkeeping training or to hire dedicated accountants/bookkeepers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High manager turnover results in starting over, and over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Most CD directors don’t have the skills, background, or confidence to offer support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/>
              <a:t>MDARD requires CDs to use QuickBooks but has limited resources to provide support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 The accounting manual is old, outdated, and possibly inconsistent with current laws and requirements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We do not have access to QuickBooks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We had limited skill and experience in accounting/bookkeeping with our district support staff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Third-party contractors not meeting training/support needs and would end up doing it for them instead of teaching them how to do it themselves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4CD4D-9EF8-4C73-9851-30F3EE5B6A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We discontinued the accounting support agreement with previous third-party contractor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Put out a bid for services knowing it would be more expensive than before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Found a reputable CPA capable of providing the level of support we wanted, and districts needed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Timely responses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Knowledgeable in QB Online and QB Desktop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Able to develop and provide training content on topics requested by us/CDs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A source for many of the “grey area” questions we have/get around CDs and governmental accounting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Despite being a large firm, they dedicated 2-3 staff to work on the contract so that relationships could be established (with us and CDs) and for consistence guidance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167EF-DB39-4A25-AAC4-4884F0239D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6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Due to a retirement, we had the opportunity to fill a regional coordinator position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Accounting experience was not a requirement of the position posting but identified as a desirable skillset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/>
              <a:t>Nadene not only had accounting &amp; QuickBooks experience (along with all the other required qualifications) but a desire to use it to help support districts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/>
              <a:t>Nadene took over as the main point of contact with the CPA firm, establishing a relationship with their dedicated staff and helped them better understand CDs which allowed them to provide better support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/>
              <a:t>Refined process: &amp; improved support: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Initial rollout of the CPA one-on-one support was clunky and a few CDs were taking advantage of the free support, eating up the funding/support available to others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Recommended a change to the process for better tracking of usage as well as awareness of types of issues/support being provided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Now initial requests for support are referred to Nadene by the district’s regional coordinator/field staff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Nadene meets with the district to understand the situation and provides one-on-one assistance if it’s within her ability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If it’s beyond Nadene’s ability she refers them to CPA firm with an estimate of how much time they can allocate to helping with the issue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167EF-DB39-4A25-AAC4-4884F0239D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5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Until a trusting relationship is established they might be afraid to ask questions, afraid to let anyone in their system, afraid to say they don’t know</a:t>
            </a:r>
            <a:endParaRPr lang="en-US" dirty="0">
              <a:solidFill>
                <a:srgbClr val="FF0000"/>
              </a:solidFill>
              <a:cs typeface="Calibri"/>
            </a:endParaRPr>
          </a:p>
          <a:p>
            <a:endParaRPr lang="en-US" dirty="0">
              <a:solidFill>
                <a:srgbClr val="FF0000"/>
              </a:solidFill>
              <a:cs typeface="Calibri"/>
            </a:endParaRPr>
          </a:p>
          <a:p>
            <a:r>
              <a:rPr lang="en-US" dirty="0">
                <a:solidFill>
                  <a:srgbClr val="FF0000"/>
                </a:solidFill>
                <a:cs typeface="Calibri"/>
              </a:rPr>
              <a:t>They might know there’s an issue but don’t know how to resolve it or they might not even know they have an issue</a:t>
            </a: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cs typeface="Calibri"/>
              </a:rPr>
              <a:t>They don’t know what they don’t know</a:t>
            </a: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  <a:cs typeface="Calibri"/>
            </a:endParaRPr>
          </a:p>
          <a:p>
            <a:r>
              <a:rPr lang="en-US" dirty="0">
                <a:solidFill>
                  <a:srgbClr val="FF0000"/>
                </a:solidFill>
                <a:cs typeface="Calibri"/>
              </a:rPr>
              <a:t>The more one-on-one support we provide the more trends in knowledge gaps can be identified and addressed through group trainings and development of support tool/resources</a:t>
            </a: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4CD4D-9EF8-4C73-9851-30F3EE5B6A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51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Protecting the State’s investment: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Better financial reporting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Accurate usage of funds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More assurance on government funds being administered by districts</a:t>
            </a:r>
          </a:p>
          <a:p>
            <a:r>
              <a:rPr lang="en-US"/>
              <a:t>Increased transparency: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Internal- easier for boards to understand financial reports and financial standings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External- better data for audits, more confidence in financial reports if ever FOIA’d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/>
              <a:t>Faster payments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Easier for MDARD staff (and other grantors) to read/approve financial reports resulting in fewer delays in grant payments being issued</a:t>
            </a:r>
          </a:p>
          <a:p>
            <a:r>
              <a:rPr lang="en-US"/>
              <a:t>Better data to make decisions with rather than guessing, not knowing, or not being able to trust the numbers</a:t>
            </a:r>
          </a:p>
          <a:p>
            <a:r>
              <a:rPr lang="en-US"/>
              <a:t>Improved support: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More ability to support districts’ accounting needs than before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Working on a QB online subscription for Nadene/MDARD staff to provide better 1-on-1 support and training materials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Working on developing a relationship with Treasury to help with governmental accounting grey areas and support needs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Hoping to wean off 3</a:t>
            </a:r>
            <a:r>
              <a:rPr lang="en-US" baseline="30000"/>
              <a:t>rd</a:t>
            </a:r>
            <a:r>
              <a:rPr lang="en-US"/>
              <a:t> party contractor support as we develop more internal capacity to provide support and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167EF-DB39-4A25-AAC4-4884F0239D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13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167EF-DB39-4A25-AAC4-4884F0239D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7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7FF4089-432C-D694-A622-97E4B238D02D}"/>
              </a:ext>
            </a:extLst>
          </p:cNvPr>
          <p:cNvGrpSpPr/>
          <p:nvPr userDrawn="1"/>
        </p:nvGrpSpPr>
        <p:grpSpPr>
          <a:xfrm>
            <a:off x="-2" y="0"/>
            <a:ext cx="12192002" cy="6779572"/>
            <a:chOff x="-2" y="0"/>
            <a:chExt cx="12192002" cy="6779572"/>
          </a:xfrm>
        </p:grpSpPr>
        <p:pic>
          <p:nvPicPr>
            <p:cNvPr id="9" name="Picture 8" descr="A picture containing text, whiteboard&#10;&#10;Description automatically generated">
              <a:extLst>
                <a:ext uri="{FF2B5EF4-FFF2-40B4-BE49-F238E27FC236}">
                  <a16:creationId xmlns:a16="http://schemas.microsoft.com/office/drawing/2014/main" id="{CF8412E5-71D3-44BE-52AF-2508493201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0"/>
              <a:ext cx="6779572" cy="6779572"/>
            </a:xfrm>
            <a:prstGeom prst="rect">
              <a:avLst/>
            </a:prstGeom>
          </p:spPr>
        </p:pic>
        <p:pic>
          <p:nvPicPr>
            <p:cNvPr id="11" name="Picture 10" descr="A picture containing text, whiteboard&#10;&#10;Description automatically generated">
              <a:extLst>
                <a:ext uri="{FF2B5EF4-FFF2-40B4-BE49-F238E27FC236}">
                  <a16:creationId xmlns:a16="http://schemas.microsoft.com/office/drawing/2014/main" id="{1558400C-8423-7CC2-1ABE-58D1188733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20"/>
            <a:stretch/>
          </p:blipFill>
          <p:spPr>
            <a:xfrm>
              <a:off x="6776457" y="0"/>
              <a:ext cx="5415543" cy="67795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4FD878F-6EFC-4B0E-A49F-C33E58D5C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C141A-54CF-4D0F-8248-FDE36BF0F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3C3E9-F794-4FE0-94E3-6E4A478D7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120C9-1A77-4236-8E39-86D0E97C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2B7A6-301C-4AA6-8621-1FFFE06A27A4}"/>
              </a:ext>
            </a:extLst>
          </p:cNvPr>
          <p:cNvSpPr/>
          <p:nvPr userDrawn="1"/>
        </p:nvSpPr>
        <p:spPr>
          <a:xfrm>
            <a:off x="-1" y="6791325"/>
            <a:ext cx="3034462" cy="785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39A000-EFE5-44C7-A365-E45144BB4995}"/>
              </a:ext>
            </a:extLst>
          </p:cNvPr>
          <p:cNvSpPr/>
          <p:nvPr userDrawn="1"/>
        </p:nvSpPr>
        <p:spPr>
          <a:xfrm>
            <a:off x="3034461" y="6791325"/>
            <a:ext cx="3034462" cy="785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60B2FE-CCEF-4EF5-BC9F-3FC2E774B721}"/>
              </a:ext>
            </a:extLst>
          </p:cNvPr>
          <p:cNvSpPr/>
          <p:nvPr userDrawn="1"/>
        </p:nvSpPr>
        <p:spPr>
          <a:xfrm>
            <a:off x="6068923" y="6791325"/>
            <a:ext cx="3034462" cy="785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F5556E-6325-4291-A719-16A60788422C}"/>
              </a:ext>
            </a:extLst>
          </p:cNvPr>
          <p:cNvSpPr/>
          <p:nvPr userDrawn="1"/>
        </p:nvSpPr>
        <p:spPr>
          <a:xfrm>
            <a:off x="9103384" y="6791325"/>
            <a:ext cx="3088615" cy="78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167933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13A950E-32F6-4AB3-129A-05A6C9AECEF6}"/>
              </a:ext>
            </a:extLst>
          </p:cNvPr>
          <p:cNvGrpSpPr/>
          <p:nvPr userDrawn="1"/>
        </p:nvGrpSpPr>
        <p:grpSpPr>
          <a:xfrm>
            <a:off x="-2" y="0"/>
            <a:ext cx="12192002" cy="6779572"/>
            <a:chOff x="-2" y="0"/>
            <a:chExt cx="12192002" cy="6779572"/>
          </a:xfrm>
        </p:grpSpPr>
        <p:pic>
          <p:nvPicPr>
            <p:cNvPr id="10" name="Picture 9" descr="A picture containing text, whiteboard&#10;&#10;Description automatically generated">
              <a:extLst>
                <a:ext uri="{FF2B5EF4-FFF2-40B4-BE49-F238E27FC236}">
                  <a16:creationId xmlns:a16="http://schemas.microsoft.com/office/drawing/2014/main" id="{34619EE8-AF3A-25D4-B216-983395E674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0"/>
              <a:ext cx="6779572" cy="6779572"/>
            </a:xfrm>
            <a:prstGeom prst="rect">
              <a:avLst/>
            </a:prstGeom>
          </p:spPr>
        </p:pic>
        <p:pic>
          <p:nvPicPr>
            <p:cNvPr id="14" name="Picture 13" descr="A picture containing text, whiteboard&#10;&#10;Description automatically generated">
              <a:extLst>
                <a:ext uri="{FF2B5EF4-FFF2-40B4-BE49-F238E27FC236}">
                  <a16:creationId xmlns:a16="http://schemas.microsoft.com/office/drawing/2014/main" id="{359575BE-5C84-FD54-D000-A2779FF5D4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20"/>
            <a:stretch/>
          </p:blipFill>
          <p:spPr>
            <a:xfrm>
              <a:off x="6776457" y="0"/>
              <a:ext cx="5415543" cy="677957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274DC5-DA1C-4643-B7E3-EF1AB8A3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BF33A-A9D9-449B-8B5F-08A56B0D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BD7E7-58B6-402B-9804-CC1C8CF7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B85334-5C58-407C-8730-2029D060317A}"/>
              </a:ext>
            </a:extLst>
          </p:cNvPr>
          <p:cNvSpPr/>
          <p:nvPr userDrawn="1"/>
        </p:nvSpPr>
        <p:spPr>
          <a:xfrm>
            <a:off x="-1" y="6791325"/>
            <a:ext cx="3034462" cy="785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D663A-560B-48F3-A77E-BF1BCA544F6B}"/>
              </a:ext>
            </a:extLst>
          </p:cNvPr>
          <p:cNvSpPr/>
          <p:nvPr userDrawn="1"/>
        </p:nvSpPr>
        <p:spPr>
          <a:xfrm>
            <a:off x="3034461" y="6791325"/>
            <a:ext cx="3034462" cy="785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3A085C-1C1C-4DC5-A187-FDC980C8CD28}"/>
              </a:ext>
            </a:extLst>
          </p:cNvPr>
          <p:cNvSpPr/>
          <p:nvPr userDrawn="1"/>
        </p:nvSpPr>
        <p:spPr>
          <a:xfrm>
            <a:off x="6068923" y="6791325"/>
            <a:ext cx="3034462" cy="785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FEEE6-0EAE-426F-9F3E-032EE061715F}"/>
              </a:ext>
            </a:extLst>
          </p:cNvPr>
          <p:cNvSpPr/>
          <p:nvPr userDrawn="1"/>
        </p:nvSpPr>
        <p:spPr>
          <a:xfrm>
            <a:off x="9103384" y="6791325"/>
            <a:ext cx="3088615" cy="78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419052-4959-41BC-8D96-AE307A2085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5750" y="1790700"/>
            <a:ext cx="3876675" cy="387667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D1FF7FD-0D58-4240-BB3B-38EAAEBD05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62425" y="1790700"/>
            <a:ext cx="3876675" cy="38766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C6A077A-5358-4C72-8A77-F6B5F1A177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39100" y="1790700"/>
            <a:ext cx="3876675" cy="3876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1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C4AAE-57D3-4C29-B441-127DBD3F0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15561-69A5-4938-B999-3425384F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CC6130-A7DA-4E9E-8CED-A1D9C93DB010}"/>
              </a:ext>
            </a:extLst>
          </p:cNvPr>
          <p:cNvSpPr/>
          <p:nvPr userDrawn="1"/>
        </p:nvSpPr>
        <p:spPr>
          <a:xfrm>
            <a:off x="-1" y="6791325"/>
            <a:ext cx="3034462" cy="785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78D5AB-A0E9-42C6-AC6F-DDE300227CFB}"/>
              </a:ext>
            </a:extLst>
          </p:cNvPr>
          <p:cNvSpPr/>
          <p:nvPr userDrawn="1"/>
        </p:nvSpPr>
        <p:spPr>
          <a:xfrm>
            <a:off x="3034461" y="6791325"/>
            <a:ext cx="3034462" cy="785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747B52-B6FD-4CD2-B7F7-AC20FB449D7F}"/>
              </a:ext>
            </a:extLst>
          </p:cNvPr>
          <p:cNvSpPr/>
          <p:nvPr userDrawn="1"/>
        </p:nvSpPr>
        <p:spPr>
          <a:xfrm>
            <a:off x="6068923" y="6791325"/>
            <a:ext cx="3034462" cy="785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002FA3-2D1C-4308-9084-A8599F94426D}"/>
              </a:ext>
            </a:extLst>
          </p:cNvPr>
          <p:cNvSpPr/>
          <p:nvPr userDrawn="1"/>
        </p:nvSpPr>
        <p:spPr>
          <a:xfrm>
            <a:off x="9103384" y="6791325"/>
            <a:ext cx="3088615" cy="78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276438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4388-8C46-46E6-BB56-A6A7B163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D52C0-FD32-4861-97AF-A5EECCAEE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48728-2F48-415C-8331-11A49078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2B04C-E850-4839-B067-D14F9644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C06B6-31C4-4C45-943A-CAF904728A2C}"/>
              </a:ext>
            </a:extLst>
          </p:cNvPr>
          <p:cNvSpPr/>
          <p:nvPr userDrawn="1"/>
        </p:nvSpPr>
        <p:spPr>
          <a:xfrm>
            <a:off x="-1" y="6791325"/>
            <a:ext cx="3034462" cy="785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596C1F-8F7E-4C7E-B72C-35A742885D47}"/>
              </a:ext>
            </a:extLst>
          </p:cNvPr>
          <p:cNvSpPr/>
          <p:nvPr userDrawn="1"/>
        </p:nvSpPr>
        <p:spPr>
          <a:xfrm>
            <a:off x="3034461" y="6791325"/>
            <a:ext cx="3034462" cy="785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02E6A-00EB-4D5A-A049-20CE824C3C47}"/>
              </a:ext>
            </a:extLst>
          </p:cNvPr>
          <p:cNvSpPr/>
          <p:nvPr userDrawn="1"/>
        </p:nvSpPr>
        <p:spPr>
          <a:xfrm>
            <a:off x="6068923" y="6791325"/>
            <a:ext cx="3034462" cy="785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B21459-0986-4C6F-AFE0-173128A0A860}"/>
              </a:ext>
            </a:extLst>
          </p:cNvPr>
          <p:cNvSpPr/>
          <p:nvPr userDrawn="1"/>
        </p:nvSpPr>
        <p:spPr>
          <a:xfrm>
            <a:off x="9103384" y="6791325"/>
            <a:ext cx="3088615" cy="78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427113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D917-510B-4A9D-87A6-16550708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899" y="1290638"/>
            <a:ext cx="84709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9E0A9-6297-4B09-911B-6BA0BAED4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2899" y="4170363"/>
            <a:ext cx="84709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3F65-DCD7-461F-9FAC-B5AE07C2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00760-E2FF-4174-B2F2-48204237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group of strawberries in a container&#10;&#10;Description automatically generated with low confidence">
            <a:extLst>
              <a:ext uri="{FF2B5EF4-FFF2-40B4-BE49-F238E27FC236}">
                <a16:creationId xmlns:a16="http://schemas.microsoft.com/office/drawing/2014/main" id="{53EB6C55-3FAF-4FBC-A883-51169EB2C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7"/>
          <a:stretch/>
        </p:blipFill>
        <p:spPr>
          <a:xfrm>
            <a:off x="0" y="0"/>
            <a:ext cx="23321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E456B3-7223-4EB8-99A5-54B932F3A990}"/>
              </a:ext>
            </a:extLst>
          </p:cNvPr>
          <p:cNvSpPr/>
          <p:nvPr userDrawn="1"/>
        </p:nvSpPr>
        <p:spPr>
          <a:xfrm>
            <a:off x="0" y="0"/>
            <a:ext cx="2332100" cy="6858000"/>
          </a:xfrm>
          <a:prstGeom prst="rect">
            <a:avLst/>
          </a:prstGeom>
          <a:solidFill>
            <a:srgbClr val="0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7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D917-510B-4A9D-87A6-16550708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899" y="1290638"/>
            <a:ext cx="84709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9E0A9-6297-4B09-911B-6BA0BAED4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2899" y="4170363"/>
            <a:ext cx="84709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3F65-DCD7-461F-9FAC-B5AE07C2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00760-E2FF-4174-B2F2-48204237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EB6C55-3FAF-4FBC-A883-51169EB2C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5" r="38685"/>
          <a:stretch/>
        </p:blipFill>
        <p:spPr>
          <a:xfrm>
            <a:off x="0" y="0"/>
            <a:ext cx="23321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E456B3-7223-4EB8-99A5-54B932F3A990}"/>
              </a:ext>
            </a:extLst>
          </p:cNvPr>
          <p:cNvSpPr/>
          <p:nvPr userDrawn="1"/>
        </p:nvSpPr>
        <p:spPr>
          <a:xfrm>
            <a:off x="-5525" y="0"/>
            <a:ext cx="2332100" cy="6858000"/>
          </a:xfrm>
          <a:prstGeom prst="rect">
            <a:avLst/>
          </a:prstGeom>
          <a:solidFill>
            <a:srgbClr val="0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3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3F65-DCD7-461F-9FAC-B5AE07C2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00760-E2FF-4174-B2F2-48204237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47A70534-E4B7-443F-AA59-7771189C0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03"/>
          <a:stretch/>
        </p:blipFill>
        <p:spPr>
          <a:xfrm>
            <a:off x="0" y="0"/>
            <a:ext cx="5671343" cy="6824994"/>
          </a:xfrm>
          <a:prstGeom prst="rect">
            <a:avLst/>
          </a:prstGeom>
        </p:spPr>
      </p:pic>
      <p:pic>
        <p:nvPicPr>
          <p:cNvPr id="7" name="Graphic 6" descr="Open quotation mark with solid fill">
            <a:extLst>
              <a:ext uri="{FF2B5EF4-FFF2-40B4-BE49-F238E27FC236}">
                <a16:creationId xmlns:a16="http://schemas.microsoft.com/office/drawing/2014/main" id="{9AF08466-6598-4CC7-B7D9-EB5FDCB99B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43206" y="-1230644"/>
            <a:ext cx="7739394" cy="7739394"/>
          </a:xfrm>
          <a:prstGeom prst="rect">
            <a:avLst/>
          </a:prstGeom>
        </p:spPr>
      </p:pic>
      <p:pic>
        <p:nvPicPr>
          <p:cNvPr id="14" name="Graphic 13" descr="Open quotation mark with solid fill">
            <a:extLst>
              <a:ext uri="{FF2B5EF4-FFF2-40B4-BE49-F238E27FC236}">
                <a16:creationId xmlns:a16="http://schemas.microsoft.com/office/drawing/2014/main" id="{ED44C433-5348-4ADE-AC9F-C471CE0DD5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28906" y="-1097294"/>
            <a:ext cx="7739394" cy="7739394"/>
          </a:xfrm>
          <a:prstGeom prst="rect">
            <a:avLst/>
          </a:prstGeom>
        </p:spPr>
      </p:pic>
      <p:pic>
        <p:nvPicPr>
          <p:cNvPr id="15" name="Graphic 14" descr="Open quotation mark with solid fill">
            <a:extLst>
              <a:ext uri="{FF2B5EF4-FFF2-40B4-BE49-F238E27FC236}">
                <a16:creationId xmlns:a16="http://schemas.microsoft.com/office/drawing/2014/main" id="{6E5A9AF4-CC42-47B7-8A8B-D115D938F7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795736" y="2581223"/>
            <a:ext cx="4687043" cy="4687043"/>
          </a:xfrm>
          <a:prstGeom prst="rect">
            <a:avLst/>
          </a:prstGeom>
        </p:spPr>
      </p:pic>
      <p:pic>
        <p:nvPicPr>
          <p:cNvPr id="16" name="Graphic 15" descr="Open quotation mark with solid fill">
            <a:extLst>
              <a:ext uri="{FF2B5EF4-FFF2-40B4-BE49-F238E27FC236}">
                <a16:creationId xmlns:a16="http://schemas.microsoft.com/office/drawing/2014/main" id="{FD339A08-BCA1-4E08-BF53-FADCF82BC01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910036" y="2714573"/>
            <a:ext cx="4687043" cy="4687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7D917-510B-4A9D-87A6-16550708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869" y="1132768"/>
            <a:ext cx="5953125" cy="361786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9E0A9-6297-4B09-911B-6BA0BAED4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2869" y="4796589"/>
            <a:ext cx="5953125" cy="103981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36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6815-CA4D-4A58-B192-42C91C98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77DB9-256B-4D70-B333-0AB89C27C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F94A9-2258-493B-9699-E87273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2B6B4-3892-420E-9644-D4605F5F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6ED39-BCDF-4FE1-BCB4-E85A5599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2B8A9-D8D2-4013-AC6E-736900A4109C}"/>
              </a:ext>
            </a:extLst>
          </p:cNvPr>
          <p:cNvSpPr/>
          <p:nvPr userDrawn="1"/>
        </p:nvSpPr>
        <p:spPr>
          <a:xfrm>
            <a:off x="-1" y="6791325"/>
            <a:ext cx="3034462" cy="785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5351D-A491-45CC-B1AD-1AB5075CA9E9}"/>
              </a:ext>
            </a:extLst>
          </p:cNvPr>
          <p:cNvSpPr/>
          <p:nvPr userDrawn="1"/>
        </p:nvSpPr>
        <p:spPr>
          <a:xfrm>
            <a:off x="3034461" y="6791325"/>
            <a:ext cx="3034462" cy="785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31BB1-F73C-4F8E-81C7-8ADF1BD2950E}"/>
              </a:ext>
            </a:extLst>
          </p:cNvPr>
          <p:cNvSpPr/>
          <p:nvPr userDrawn="1"/>
        </p:nvSpPr>
        <p:spPr>
          <a:xfrm>
            <a:off x="6068923" y="6791325"/>
            <a:ext cx="3034462" cy="785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57CCA1-A125-4C00-B175-0037F7AD5D5F}"/>
              </a:ext>
            </a:extLst>
          </p:cNvPr>
          <p:cNvSpPr/>
          <p:nvPr userDrawn="1"/>
        </p:nvSpPr>
        <p:spPr>
          <a:xfrm>
            <a:off x="9103384" y="6791325"/>
            <a:ext cx="3088615" cy="78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171588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Evid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D0808-DE74-4367-8681-2C419D57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150" y="365125"/>
            <a:ext cx="51831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2093F-125C-4ED4-B50F-D747861A48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415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01B29-3E35-415B-84A8-63A8B52CB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415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6AEC-04A6-4A48-946B-ADB27F56B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FAB2A-5BD3-40EC-81B6-7B4FD1CC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E90B504-0CFA-4CDE-A9F7-8F480EAD3F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0075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19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Evid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D0808-DE74-4367-8681-2C419D57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150" y="365125"/>
            <a:ext cx="51831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2093F-125C-4ED4-B50F-D747861A48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415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01B29-3E35-415B-84A8-63A8B52CB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415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6AEC-04A6-4A48-946B-ADB27F56B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FAB2A-5BD3-40EC-81B6-7B4FD1CC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E90B504-0CFA-4CDE-A9F7-8F480EAD3F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0075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F2E39B7-4E20-4679-A8AA-9847DDD5D7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6000750" cy="342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72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Evid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01B29-3E35-415B-84A8-63A8B52CB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2125" y="681831"/>
            <a:ext cx="5781674" cy="5494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6AEC-04A6-4A48-946B-ADB27F56B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1E110-CCFE-49FB-AAF3-708F3BBF0ED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FAB2A-5BD3-40EC-81B6-7B4FD1CC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34C3C7-946D-4DE2-9512-24ABDCEE16AF}"/>
              </a:ext>
            </a:extLst>
          </p:cNvPr>
          <p:cNvSpPr/>
          <p:nvPr userDrawn="1"/>
        </p:nvSpPr>
        <p:spPr>
          <a:xfrm>
            <a:off x="0" y="0"/>
            <a:ext cx="44291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0808-DE74-4367-8681-2C419D57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55" y="2289572"/>
            <a:ext cx="3630613" cy="22788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92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C2B7E-AF5A-42AB-B4A6-5991F3E1F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0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906AB-DAC9-479C-A4DB-944A75E9E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487DA-8878-47B1-9C5E-51A728898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5400" y="6356350"/>
            <a:ext cx="933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1E110-CCFE-49FB-AAF3-708F3BBF0ED0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46650-0C7B-46A6-BBCE-A7B611286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0299" y="6356350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55401-8D97-4621-8140-30195D46D51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4B0AB2E-928E-4279-961E-E4C616EA93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488" y="6335139"/>
            <a:ext cx="1399273" cy="3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8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61" r:id="rId5"/>
    <p:sldLayoutId id="2147483652" r:id="rId6"/>
    <p:sldLayoutId id="2147483653" r:id="rId7"/>
    <p:sldLayoutId id="2147483660" r:id="rId8"/>
    <p:sldLayoutId id="2147483659" r:id="rId9"/>
    <p:sldLayoutId id="2147483654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RomanC@Michigan.gov" TargetMode="External"/><Relationship Id="rId7" Type="http://schemas.openxmlformats.org/officeDocument/2006/relationships/hyperlink" Target="mailto:SwitzerJ3@Michigan.gov" TargetMode="External"/><Relationship Id="rId2" Type="http://schemas.openxmlformats.org/officeDocument/2006/relationships/hyperlink" Target="mailto:BerthiaumeN@Michigan.gov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KnorekJ@Michigan.gov" TargetMode="External"/><Relationship Id="rId5" Type="http://schemas.openxmlformats.org/officeDocument/2006/relationships/hyperlink" Target="mailto:PawlowiczJ@Michigan.gov" TargetMode="External"/><Relationship Id="rId4" Type="http://schemas.openxmlformats.org/officeDocument/2006/relationships/hyperlink" Target="mailto:GuthR@Michigan.gov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/MichDeptofAg" TargetMode="External"/><Relationship Id="rId3" Type="http://schemas.openxmlformats.org/officeDocument/2006/relationships/hyperlink" Target="https://www.facebook.com/michdeptofag/" TargetMode="External"/><Relationship Id="rId7" Type="http://schemas.openxmlformats.org/officeDocument/2006/relationships/hyperlink" Target="https://www.instagram.com/michdeptofag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MichDeptofAg" TargetMode="External"/><Relationship Id="rId5" Type="http://schemas.openxmlformats.org/officeDocument/2006/relationships/hyperlink" Target="https://www.linkedin.com/company/michdeptofag/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3EADC-B0AE-4D15-89C0-FE03B3776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601" y="457200"/>
            <a:ext cx="6826179" cy="2868857"/>
          </a:xfrm>
        </p:spPr>
        <p:txBody>
          <a:bodyPr>
            <a:noAutofit/>
          </a:bodyPr>
          <a:lstStyle/>
          <a:p>
            <a:pPr algn="l"/>
            <a:r>
              <a:rPr lang="en-US" sz="4400"/>
              <a:t>Overview of Accounting Support to Michigan’s Conservation Districts</a:t>
            </a:r>
            <a:br>
              <a:rPr lang="en-US" sz="4400"/>
            </a:br>
            <a:endParaRPr lang="en-US" sz="4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1111F4-1BB0-4919-8674-4FE031B35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601" y="3206663"/>
            <a:ext cx="6381749" cy="115239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/>
              <a:t>NASCA Staff Sharing Session</a:t>
            </a:r>
          </a:p>
          <a:p>
            <a:pPr algn="l">
              <a:lnSpc>
                <a:spcPct val="100000"/>
              </a:lnSpc>
            </a:pPr>
            <a:r>
              <a:rPr lang="en-US"/>
              <a:t>October 7-8, 2024</a:t>
            </a:r>
            <a:endParaRPr lang="en-US">
              <a:cs typeface="Arial"/>
            </a:endParaRPr>
          </a:p>
          <a:p>
            <a:pPr algn="l">
              <a:lnSpc>
                <a:spcPct val="120000"/>
              </a:lnSpc>
            </a:pPr>
            <a:endParaRPr lang="en-US" b="1"/>
          </a:p>
          <a:p>
            <a:pPr algn="l">
              <a:lnSpc>
                <a:spcPct val="120000"/>
              </a:lnSpc>
            </a:pPr>
            <a:r>
              <a:rPr lang="en-US"/>
              <a:t>Nadene Berthiaume </a:t>
            </a:r>
          </a:p>
          <a:p>
            <a:pPr algn="l">
              <a:lnSpc>
                <a:spcPct val="120000"/>
              </a:lnSpc>
            </a:pPr>
            <a:r>
              <a:rPr lang="en-US"/>
              <a:t>Southeast Michigan Regional Coordinator MDARD Conservation Programs Unit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74BD0-8E14-485D-996E-67D934AE4720}"/>
              </a:ext>
            </a:extLst>
          </p:cNvPr>
          <p:cNvGrpSpPr/>
          <p:nvPr/>
        </p:nvGrpSpPr>
        <p:grpSpPr>
          <a:xfrm>
            <a:off x="-7006" y="-1"/>
            <a:ext cx="4531903" cy="6801610"/>
            <a:chOff x="-7006" y="-1"/>
            <a:chExt cx="4334651" cy="650556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B2D359-AADE-43FE-9BB5-F938CAE26002}"/>
                </a:ext>
              </a:extLst>
            </p:cNvPr>
            <p:cNvSpPr/>
            <p:nvPr/>
          </p:nvSpPr>
          <p:spPr>
            <a:xfrm>
              <a:off x="0" y="-1"/>
              <a:ext cx="2171700" cy="21716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trips of candy">
              <a:extLst>
                <a:ext uri="{FF2B5EF4-FFF2-40B4-BE49-F238E27FC236}">
                  <a16:creationId xmlns:a16="http://schemas.microsoft.com/office/drawing/2014/main" id="{073B88C5-A444-4A06-9452-3124B881D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63" r="47565" b="23776"/>
            <a:stretch/>
          </p:blipFill>
          <p:spPr>
            <a:xfrm>
              <a:off x="2164556" y="0"/>
              <a:ext cx="2162175" cy="2171700"/>
            </a:xfrm>
            <a:prstGeom prst="rect">
              <a:avLst/>
            </a:prstGeom>
          </p:spPr>
        </p:pic>
        <p:pic>
          <p:nvPicPr>
            <p:cNvPr id="13" name="Picture 12" descr="A picture containing blue, displayed, set, several&#10;&#10;Description automatically generated">
              <a:extLst>
                <a:ext uri="{FF2B5EF4-FFF2-40B4-BE49-F238E27FC236}">
                  <a16:creationId xmlns:a16="http://schemas.microsoft.com/office/drawing/2014/main" id="{86D18D97-7CC5-4D8C-925B-CDEA30826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93" b="16693"/>
            <a:stretch/>
          </p:blipFill>
          <p:spPr>
            <a:xfrm>
              <a:off x="1605" y="2171697"/>
              <a:ext cx="2171700" cy="21717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23C158-4953-42E7-A0B0-31AE8969BE4D}"/>
                </a:ext>
              </a:extLst>
            </p:cNvPr>
            <p:cNvSpPr/>
            <p:nvPr/>
          </p:nvSpPr>
          <p:spPr>
            <a:xfrm>
              <a:off x="-7006" y="4343401"/>
              <a:ext cx="2231094" cy="216216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closeup of a bee pollinating pink flower">
              <a:extLst>
                <a:ext uri="{FF2B5EF4-FFF2-40B4-BE49-F238E27FC236}">
                  <a16:creationId xmlns:a16="http://schemas.microsoft.com/office/drawing/2014/main" id="{442762B6-7920-4276-9B90-7A17F356E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0" r="16660"/>
            <a:stretch/>
          </p:blipFill>
          <p:spPr>
            <a:xfrm>
              <a:off x="2164976" y="4343393"/>
              <a:ext cx="2162174" cy="216217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19CF7E-0A41-44E3-BB00-B3A58B347C5D}"/>
                </a:ext>
              </a:extLst>
            </p:cNvPr>
            <p:cNvSpPr/>
            <p:nvPr/>
          </p:nvSpPr>
          <p:spPr>
            <a:xfrm>
              <a:off x="2165471" y="2171699"/>
              <a:ext cx="2162174" cy="21716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9559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D6FE-4538-43A6-9836-C6F91D4EB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2" y="365125"/>
            <a:ext cx="5883838" cy="1945996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Accounting Challenges in Michigan Conservation Districts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19604-E7F5-463C-887E-C0735ABED4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80362"/>
            <a:ext cx="6096000" cy="36052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/>
              <a:t>Accounting requirements in Conservation District (CD) law, other laws, and most grants</a:t>
            </a:r>
          </a:p>
          <a:p>
            <a:pPr lvl="1">
              <a:lnSpc>
                <a:spcPct val="100000"/>
              </a:lnSpc>
            </a:pPr>
            <a:r>
              <a:rPr lang="en-US">
                <a:cs typeface="Arial"/>
              </a:rPr>
              <a:t>Gaps in accounting knowledge, skills, and abilities</a:t>
            </a:r>
          </a:p>
          <a:p>
            <a:pPr lvl="1">
              <a:lnSpc>
                <a:spcPct val="100000"/>
              </a:lnSpc>
            </a:pPr>
            <a:r>
              <a:rPr lang="en-US"/>
              <a:t>MDARD requires CDs to use QuickBooks</a:t>
            </a:r>
          </a:p>
          <a:p>
            <a:pPr lvl="1">
              <a:lnSpc>
                <a:spcPct val="100000"/>
              </a:lnSpc>
            </a:pPr>
            <a:r>
              <a:rPr lang="en-US">
                <a:cs typeface="Arial"/>
              </a:rPr>
              <a:t>Limited tools and resources to help</a:t>
            </a:r>
          </a:p>
          <a:p>
            <a:pPr lvl="1">
              <a:lnSpc>
                <a:spcPct val="100000"/>
              </a:lnSpc>
            </a:pPr>
            <a:endParaRPr lang="en-US">
              <a:cs typeface="Arial"/>
            </a:endParaRPr>
          </a:p>
          <a:p>
            <a:endParaRPr lang="en-US"/>
          </a:p>
        </p:txBody>
      </p:sp>
      <p:pic>
        <p:nvPicPr>
          <p:cNvPr id="7" name="Picture Placeholder 6" descr="Colleagues reviewing documents">
            <a:extLst>
              <a:ext uri="{FF2B5EF4-FFF2-40B4-BE49-F238E27FC236}">
                <a16:creationId xmlns:a16="http://schemas.microsoft.com/office/drawing/2014/main" id="{5B8AC8AC-06E6-4C8D-9394-893F34FA7C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3" r="20853"/>
          <a:stretch/>
        </p:blipFill>
        <p:spPr/>
      </p:pic>
    </p:spTree>
    <p:extLst>
      <p:ext uri="{BB962C8B-B14F-4D97-AF65-F5344CB8AC3E}">
        <p14:creationId xmlns:p14="http://schemas.microsoft.com/office/powerpoint/2010/main" val="3273999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84886-E145-FBE8-CBE1-134DD3EFB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854" y="694415"/>
            <a:ext cx="5183188" cy="143059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Calling</a:t>
            </a:r>
            <a:r>
              <a:rPr lang="en-US" sz="4000" dirty="0"/>
              <a:t> in the Professionals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E547C-590E-9DB6-DF2C-D146FF6CC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1252" y="2480310"/>
            <a:ext cx="6000748" cy="3683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i="0">
                <a:solidFill>
                  <a:srgbClr val="212529"/>
                </a:solidFill>
                <a:effectLst/>
              </a:rPr>
              <a:t>Contract with a local Certified Public Accountant (CPA) firm</a:t>
            </a:r>
            <a:endParaRPr lang="en-US" sz="2400">
              <a:solidFill>
                <a:srgbClr val="212529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rgbClr val="212529"/>
                </a:solidFill>
                <a:cs typeface="Arial"/>
              </a:rPr>
              <a:t>O</a:t>
            </a:r>
            <a:r>
              <a:rPr lang="en-US">
                <a:cs typeface="Arial"/>
              </a:rPr>
              <a:t>ne-on-one assistance</a:t>
            </a:r>
          </a:p>
          <a:p>
            <a:pPr lvl="1">
              <a:lnSpc>
                <a:spcPct val="100000"/>
              </a:lnSpc>
            </a:pPr>
            <a:r>
              <a:rPr lang="en-US">
                <a:cs typeface="Arial"/>
              </a:rPr>
              <a:t>Trainings (webinars and in-person)</a:t>
            </a:r>
          </a:p>
          <a:p>
            <a:pPr lvl="1">
              <a:lnSpc>
                <a:spcPct val="100000"/>
              </a:lnSpc>
            </a:pPr>
            <a:r>
              <a:rPr lang="en-US">
                <a:cs typeface="Arial"/>
              </a:rPr>
              <a:t>Consultation on governmental accounting questions</a:t>
            </a:r>
          </a:p>
          <a:p>
            <a:pPr>
              <a:lnSpc>
                <a:spcPct val="100000"/>
              </a:lnSpc>
            </a:pPr>
            <a:r>
              <a:rPr lang="en-US" sz="2400">
                <a:cs typeface="Arial"/>
              </a:rPr>
              <a:t>Dedicated QuickBooks and governmental accounting specialists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8D1BEB4-DD2F-C5E2-906C-A6296F5F11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5816" b="1581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6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F20E5-5E68-4C82-9780-35E5AC4E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150" y="504811"/>
            <a:ext cx="5183188" cy="1697476"/>
          </a:xfrm>
        </p:spPr>
        <p:txBody>
          <a:bodyPr>
            <a:noAutofit/>
          </a:bodyPr>
          <a:lstStyle/>
          <a:p>
            <a:pPr algn="ctr"/>
            <a:r>
              <a:rPr lang="en-US" sz="4000"/>
              <a:t>Increasing Our</a:t>
            </a:r>
            <a:br>
              <a:rPr lang="en-US" sz="4000"/>
            </a:br>
            <a:r>
              <a:rPr lang="en-US" sz="4000"/>
              <a:t>Internal </a:t>
            </a:r>
            <a:r>
              <a:rPr lang="en-US"/>
              <a:t>Capacity</a:t>
            </a:r>
            <a:r>
              <a:rPr lang="en-US" sz="4000"/>
              <a:t> to Provide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FBC1C-06F4-45D3-824C-2379EA917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2701" y="2701757"/>
            <a:ext cx="5526086" cy="380064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/>
              <a:t>Opportunity to bring on new staff</a:t>
            </a:r>
          </a:p>
          <a:p>
            <a:pPr>
              <a:lnSpc>
                <a:spcPct val="100000"/>
              </a:lnSpc>
            </a:pPr>
            <a:r>
              <a:rPr lang="en-US"/>
              <a:t>Skillset and interest to provide accounting support</a:t>
            </a:r>
          </a:p>
          <a:p>
            <a:pPr>
              <a:lnSpc>
                <a:spcPct val="100000"/>
              </a:lnSpc>
            </a:pPr>
            <a:r>
              <a:rPr lang="en-US"/>
              <a:t>Main point of contact on CPA contract</a:t>
            </a:r>
          </a:p>
          <a:p>
            <a:pPr>
              <a:lnSpc>
                <a:spcPct val="100000"/>
              </a:lnSpc>
            </a:pPr>
            <a:r>
              <a:rPr lang="en-US"/>
              <a:t>Refined process and improved support being provided</a:t>
            </a:r>
          </a:p>
          <a:p>
            <a:pPr>
              <a:lnSpc>
                <a:spcPct val="100000"/>
              </a:lnSpc>
            </a:pPr>
            <a:endParaRPr lang="en-US"/>
          </a:p>
        </p:txBody>
      </p:sp>
      <p:pic>
        <p:nvPicPr>
          <p:cNvPr id="7" name="Picture Placeholder 6" descr="Documents on desk">
            <a:extLst>
              <a:ext uri="{FF2B5EF4-FFF2-40B4-BE49-F238E27FC236}">
                <a16:creationId xmlns:a16="http://schemas.microsoft.com/office/drawing/2014/main" id="{F0BBE3B9-8959-4AE6-8DDF-4FBF0C5931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r="20822"/>
          <a:stretch/>
        </p:blipFill>
        <p:spPr>
          <a:xfrm>
            <a:off x="0" y="0"/>
            <a:ext cx="6000750" cy="6858000"/>
          </a:xfrm>
        </p:spPr>
      </p:pic>
    </p:spTree>
    <p:extLst>
      <p:ext uri="{BB962C8B-B14F-4D97-AF65-F5344CB8AC3E}">
        <p14:creationId xmlns:p14="http://schemas.microsoft.com/office/powerpoint/2010/main" val="285788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7624-AE0F-455B-BDC2-9600F62D9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79549"/>
            <a:ext cx="6000749" cy="2101021"/>
          </a:xfrm>
        </p:spPr>
        <p:txBody>
          <a:bodyPr>
            <a:normAutofit/>
          </a:bodyPr>
          <a:lstStyle/>
          <a:p>
            <a:pPr algn="ctr"/>
            <a:r>
              <a:rPr lang="en-US"/>
              <a:t>Lessons Learned</a:t>
            </a:r>
            <a:br>
              <a:rPr lang="en-US" sz="4400"/>
            </a:b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FB5D1-87F2-4BA0-9EC1-786217866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1079" y="2192055"/>
            <a:ext cx="5763759" cy="39039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Relationships count</a:t>
            </a:r>
          </a:p>
          <a:p>
            <a:pPr lvl="1">
              <a:lnSpc>
                <a:spcPct val="100000"/>
              </a:lnSpc>
            </a:pPr>
            <a:r>
              <a:rPr lang="en-US" sz="2800"/>
              <a:t>Building trust to overcome fears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Known unknowns and unknown unknowns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These in-depth looks help identify broader training needs</a:t>
            </a:r>
          </a:p>
          <a:p>
            <a:pPr>
              <a:lnSpc>
                <a:spcPct val="100000"/>
              </a:lnSpc>
            </a:pPr>
            <a:endParaRPr lang="en-US"/>
          </a:p>
        </p:txBody>
      </p:sp>
      <p:pic>
        <p:nvPicPr>
          <p:cNvPr id="7" name="Picture Placeholder 6" descr="Business people video conferencing">
            <a:extLst>
              <a:ext uri="{FF2B5EF4-FFF2-40B4-BE49-F238E27FC236}">
                <a16:creationId xmlns:a16="http://schemas.microsoft.com/office/drawing/2014/main" id="{3550ADE3-EC17-4BB0-8DCC-1E35698DAB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r="20840"/>
          <a:stretch/>
        </p:blipFill>
        <p:spPr/>
      </p:pic>
    </p:spTree>
    <p:extLst>
      <p:ext uri="{BB962C8B-B14F-4D97-AF65-F5344CB8AC3E}">
        <p14:creationId xmlns:p14="http://schemas.microsoft.com/office/powerpoint/2010/main" val="343566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7624-AE0F-455B-BDC2-9600F62D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Outcomes</a:t>
            </a:r>
          </a:p>
        </p:txBody>
      </p:sp>
      <p:pic>
        <p:nvPicPr>
          <p:cNvPr id="7" name="Picture Placeholder 6" descr="Documents on desk">
            <a:extLst>
              <a:ext uri="{FF2B5EF4-FFF2-40B4-BE49-F238E27FC236}">
                <a16:creationId xmlns:a16="http://schemas.microsoft.com/office/drawing/2014/main" id="{3550ADE3-EC17-4BB0-8DCC-1E35698DAB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r="20818"/>
          <a:stretch/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35D473-1A40-B307-FDD8-1B3C739CA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4150" y="1849582"/>
            <a:ext cx="5183188" cy="434008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/>
              <a:t>Protecting Michigan’s investment</a:t>
            </a:r>
          </a:p>
          <a:p>
            <a:pPr>
              <a:lnSpc>
                <a:spcPct val="100000"/>
              </a:lnSpc>
            </a:pPr>
            <a:r>
              <a:rPr lang="en-US">
                <a:cs typeface="Arial"/>
              </a:rPr>
              <a:t>Increased transparency</a:t>
            </a:r>
          </a:p>
          <a:p>
            <a:pPr>
              <a:lnSpc>
                <a:spcPct val="100000"/>
              </a:lnSpc>
            </a:pPr>
            <a:r>
              <a:rPr lang="en-US">
                <a:cs typeface="Arial"/>
              </a:rPr>
              <a:t>Clearer reporting results in faster payments received</a:t>
            </a:r>
          </a:p>
          <a:p>
            <a:pPr>
              <a:lnSpc>
                <a:spcPct val="100000"/>
              </a:lnSpc>
            </a:pPr>
            <a:r>
              <a:rPr lang="en-US">
                <a:cs typeface="Arial"/>
              </a:rPr>
              <a:t>Better understanding and better decisions locally</a:t>
            </a:r>
          </a:p>
          <a:p>
            <a:pPr>
              <a:lnSpc>
                <a:spcPct val="100000"/>
              </a:lnSpc>
            </a:pPr>
            <a:r>
              <a:rPr lang="en-US">
                <a:cs typeface="Arial"/>
              </a:rPr>
              <a:t>Improved support to CDs (and growing)</a:t>
            </a:r>
          </a:p>
        </p:txBody>
      </p:sp>
    </p:spTree>
    <p:extLst>
      <p:ext uri="{BB962C8B-B14F-4D97-AF65-F5344CB8AC3E}">
        <p14:creationId xmlns:p14="http://schemas.microsoft.com/office/powerpoint/2010/main" val="1452602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8E65A-C8E6-D03D-07D6-7649A87D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Questions</a:t>
            </a:r>
            <a:r>
              <a:rPr lang="en-US" sz="4000">
                <a:cs typeface="Arial"/>
              </a:rPr>
              <a:t>?</a:t>
            </a:r>
            <a:endParaRPr lang="en-US" sz="4000"/>
          </a:p>
        </p:txBody>
      </p:sp>
      <p:pic>
        <p:nvPicPr>
          <p:cNvPr id="4" name="Picture 4" descr="Close-up of raised hands at office training with speaker out of focus in background">
            <a:extLst>
              <a:ext uri="{FF2B5EF4-FFF2-40B4-BE49-F238E27FC236}">
                <a16:creationId xmlns:a16="http://schemas.microsoft.com/office/drawing/2014/main" id="{01992BBD-EAAE-1C98-0E07-169E49569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1978" y="1371600"/>
            <a:ext cx="7208044" cy="4805363"/>
          </a:xfrm>
        </p:spPr>
      </p:pic>
    </p:spTree>
    <p:extLst>
      <p:ext uri="{BB962C8B-B14F-4D97-AF65-F5344CB8AC3E}">
        <p14:creationId xmlns:p14="http://schemas.microsoft.com/office/powerpoint/2010/main" val="1831198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C932EE-CA3C-8F07-DC8B-33258B9F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MDARD Conservation Programs Unit Field Staff Contact Information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F9189-1836-F8AA-62B1-CED55372C0DB}"/>
              </a:ext>
            </a:extLst>
          </p:cNvPr>
          <p:cNvSpPr txBox="1"/>
          <p:nvPr/>
        </p:nvSpPr>
        <p:spPr>
          <a:xfrm>
            <a:off x="8185093" y="1228502"/>
            <a:ext cx="3200400" cy="14630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Nadene Berthiaume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Southeast Michigan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</a:rPr>
              <a:t>Regional Coordinator</a:t>
            </a:r>
            <a:endParaRPr lang="en-US">
              <a:solidFill>
                <a:srgbClr val="0563C1"/>
              </a:solidFill>
              <a:latin typeface="Arial"/>
            </a:endParaRPr>
          </a:p>
          <a:p>
            <a:pPr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>
                <a:solidFill>
                  <a:srgbClr val="0070C0"/>
                </a:solidFill>
                <a:latin typeface="Arial" panose="020B0604020202020204"/>
                <a:hlinkClick r:id="rId2"/>
              </a:rPr>
              <a:t>BerthiaumeN@Michigan.gov</a:t>
            </a:r>
            <a:endParaRPr lang="en-US">
              <a:solidFill>
                <a:srgbClr val="0070C0"/>
              </a:solidFill>
              <a:latin typeface="Arial" panose="020B0604020202020204"/>
            </a:endParaRPr>
          </a:p>
          <a:p>
            <a:pPr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810-348-6259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2A139D-D87A-6548-BBD5-7A2E4F4D485C}"/>
              </a:ext>
            </a:extLst>
          </p:cNvPr>
          <p:cNvSpPr txBox="1"/>
          <p:nvPr/>
        </p:nvSpPr>
        <p:spPr>
          <a:xfrm>
            <a:off x="4984694" y="2967358"/>
            <a:ext cx="3200400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FR" b="1">
                <a:solidFill>
                  <a:srgbClr val="000000"/>
                </a:solidFill>
                <a:latin typeface="Arial" panose="020B0604020202020204"/>
              </a:rPr>
              <a:t>Christy Roman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Northeast Michigan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Regional Coordinator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solidFill>
                  <a:srgbClr val="0070C0"/>
                </a:solidFill>
                <a:latin typeface="Arial" panose="020B0604020202020204"/>
                <a:hlinkClick r:id="rId3"/>
              </a:rPr>
              <a:t>RomanC@Michigan.gov</a:t>
            </a:r>
            <a:endParaRPr lang="fr-FR">
              <a:solidFill>
                <a:srgbClr val="0070C0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517-243-0117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A018A-86AD-3730-1A29-48E4894D36F8}"/>
              </a:ext>
            </a:extLst>
          </p:cNvPr>
          <p:cNvSpPr txBox="1"/>
          <p:nvPr/>
        </p:nvSpPr>
        <p:spPr>
          <a:xfrm>
            <a:off x="4984693" y="4568428"/>
            <a:ext cx="3200400" cy="14630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Rachael Guth</a:t>
            </a:r>
            <a:r>
              <a:rPr lang="es-ES" b="1">
                <a:solidFill>
                  <a:srgbClr val="000000"/>
                </a:solidFill>
                <a:latin typeface="Arial" panose="020B0604020202020204"/>
              </a:rPr>
              <a:t> 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Upper Peninsula</a:t>
            </a:r>
            <a:r>
              <a:rPr lang="es-ES">
                <a:solidFill>
                  <a:srgbClr val="000000"/>
                </a:solidFill>
                <a:latin typeface="Arial" panose="020B0604020202020204"/>
              </a:rPr>
              <a:t> </a:t>
            </a:r>
            <a:endParaRPr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Regional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Coordinator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>
                <a:solidFill>
                  <a:srgbClr val="0070C0"/>
                </a:solidFill>
                <a:latin typeface="Arial" panose="020B0604020202020204"/>
                <a:hlinkClick r:id="rId4"/>
              </a:rPr>
              <a:t>GuthR@Michigan.gov</a:t>
            </a:r>
            <a:endParaRPr lang="es-ES">
              <a:solidFill>
                <a:srgbClr val="0070C0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906-251-8727</a:t>
            </a:r>
            <a:r>
              <a:rPr lang="es-ES">
                <a:solidFill>
                  <a:srgbClr val="000000"/>
                </a:solidFill>
                <a:latin typeface="Arial" panose="020B0604020202020204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648DD7-F495-5D36-13E6-8488852C5196}"/>
              </a:ext>
            </a:extLst>
          </p:cNvPr>
          <p:cNvSpPr txBox="1"/>
          <p:nvPr/>
        </p:nvSpPr>
        <p:spPr>
          <a:xfrm>
            <a:off x="8185094" y="2967358"/>
            <a:ext cx="3200400" cy="14630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pl-PL" b="1">
                <a:solidFill>
                  <a:srgbClr val="000000"/>
                </a:solidFill>
                <a:latin typeface="Arial" panose="020B0604020202020204"/>
                <a:sym typeface="Arial"/>
              </a:rPr>
              <a:t>Jim Pawlowicz </a:t>
            </a:r>
            <a:endParaRPr lang="en-US" b="1">
              <a:solidFill>
                <a:srgbClr val="000000"/>
              </a:solidFill>
              <a:latin typeface="Arial" panose="020B0604020202020204"/>
              <a:sym typeface="Arial"/>
            </a:endParaRP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Northwest Michigan</a:t>
            </a:r>
            <a:r>
              <a:rPr lang="en-US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Regional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Coordinator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l-PL" kern="0">
                <a:solidFill>
                  <a:srgbClr val="0563C1"/>
                </a:solidFill>
                <a:latin typeface="Arial" panose="020B0604020202020204"/>
                <a:cs typeface="Arial"/>
                <a:sym typeface="Arial"/>
                <a:hlinkClick r:id="rId5"/>
              </a:rPr>
              <a:t>PawlowiczJ@</a:t>
            </a:r>
            <a:r>
              <a:rPr lang="en-US" kern="0">
                <a:solidFill>
                  <a:srgbClr val="0563C1"/>
                </a:solidFill>
                <a:latin typeface="Arial" panose="020B0604020202020204"/>
                <a:cs typeface="Arial"/>
                <a:sym typeface="Arial"/>
                <a:hlinkClick r:id="rId5"/>
              </a:rPr>
              <a:t>M</a:t>
            </a:r>
            <a:r>
              <a:rPr lang="pl-PL" kern="0">
                <a:solidFill>
                  <a:srgbClr val="0070C0"/>
                </a:solidFill>
                <a:latin typeface="Arial" panose="020B0604020202020204"/>
                <a:cs typeface="Arial"/>
                <a:sym typeface="Arial"/>
                <a:hlinkClick r:id="rId5"/>
              </a:rPr>
              <a:t>ichigan.gov</a:t>
            </a:r>
            <a:endParaRPr lang="en-US" kern="0">
              <a:solidFill>
                <a:srgbClr val="0070C0"/>
              </a:solidFill>
              <a:latin typeface="Arial" panose="020B06040202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231-357-4357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77C560-0113-8A3B-E5BA-F8C8CF5F8411}"/>
              </a:ext>
            </a:extLst>
          </p:cNvPr>
          <p:cNvSpPr txBox="1"/>
          <p:nvPr/>
        </p:nvSpPr>
        <p:spPr>
          <a:xfrm>
            <a:off x="8185093" y="4568428"/>
            <a:ext cx="3200400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>
                <a:solidFill>
                  <a:srgbClr val="000000"/>
                </a:solidFill>
                <a:latin typeface="Arial" panose="020B0604020202020204"/>
                <a:sym typeface="Arial"/>
              </a:rPr>
              <a:t>Jack Knorek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Southwest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Regional Coordinator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>
                <a:solidFill>
                  <a:srgbClr val="0070C0"/>
                </a:solidFill>
                <a:latin typeface="Arial" panose="020B0604020202020204"/>
                <a:cs typeface="Arial"/>
                <a:sym typeface="Arial"/>
                <a:hlinkClick r:id="rId6"/>
              </a:rPr>
              <a:t>KnorekJ@Michigan.gov</a:t>
            </a:r>
            <a:endParaRPr lang="en-US" kern="0">
              <a:solidFill>
                <a:srgbClr val="0070C0"/>
              </a:solidFill>
              <a:latin typeface="Arial" panose="020B06040202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517-243-0072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F70E3-7E7B-66F9-F3A9-116DC2A860BA}"/>
              </a:ext>
            </a:extLst>
          </p:cNvPr>
          <p:cNvSpPr txBox="1">
            <a:spLocks/>
          </p:cNvSpPr>
          <p:nvPr/>
        </p:nvSpPr>
        <p:spPr>
          <a:xfrm>
            <a:off x="4961734" y="1228502"/>
            <a:ext cx="3200400" cy="14630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b="1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John Switzer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Conservation Programs Unit Manager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0070C0"/>
                </a:solidFill>
                <a:latin typeface="Arial" panose="020B0604020202020204"/>
                <a:ea typeface="+mn-ea"/>
                <a:cs typeface="+mn-cs"/>
                <a:hlinkClick r:id="rId7"/>
              </a:rPr>
              <a:t>SwitzerJ3@Michigan.gov</a:t>
            </a:r>
            <a:endParaRPr lang="en-US" sz="1800">
              <a:solidFill>
                <a:srgbClr val="0070C0"/>
              </a:solidFill>
              <a:latin typeface="Arial" panose="020B060402020202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schemeClr val="tx1"/>
                </a:solidFill>
                <a:latin typeface="Arial" panose="020B0604020202020204"/>
                <a:ea typeface="+mn-ea"/>
                <a:cs typeface="+mn-cs"/>
              </a:rPr>
              <a:t>517-</a:t>
            </a:r>
            <a:r>
              <a:rPr lang="en-US" sz="1800">
                <a:solidFill>
                  <a:srgbClr val="000000"/>
                </a:solidFill>
                <a:latin typeface="Arial" panose="020B0604020202020204"/>
                <a:ea typeface="+mn-ea"/>
                <a:cs typeface="+mn-cs"/>
              </a:rPr>
              <a:t>881-5172</a:t>
            </a:r>
          </a:p>
        </p:txBody>
      </p:sp>
    </p:spTree>
    <p:extLst>
      <p:ext uri="{BB962C8B-B14F-4D97-AF65-F5344CB8AC3E}">
        <p14:creationId xmlns:p14="http://schemas.microsoft.com/office/powerpoint/2010/main" val="4048881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D81C9-F827-4371-9448-922BCDC8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150" y="1917700"/>
            <a:ext cx="5183188" cy="1797050"/>
          </a:xfrm>
        </p:spPr>
        <p:txBody>
          <a:bodyPr>
            <a:normAutofit/>
          </a:bodyPr>
          <a:lstStyle/>
          <a:p>
            <a:r>
              <a:rPr lang="en-US" sz="6000"/>
              <a:t>Thank you!</a:t>
            </a:r>
          </a:p>
        </p:txBody>
      </p:sp>
      <p:pic>
        <p:nvPicPr>
          <p:cNvPr id="17" name="Picture Placeholder 16" descr="Wheat field at dusk">
            <a:extLst>
              <a:ext uri="{FF2B5EF4-FFF2-40B4-BE49-F238E27FC236}">
                <a16:creationId xmlns:a16="http://schemas.microsoft.com/office/drawing/2014/main" id="{DBE4D876-92FD-44DD-BB0F-E5D85253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" r="44416" b="70"/>
          <a:stretch/>
        </p:blipFill>
        <p:spPr>
          <a:xfrm>
            <a:off x="0" y="0"/>
            <a:ext cx="6000750" cy="6858000"/>
          </a:xfrm>
        </p:spPr>
      </p:pic>
      <p:pic>
        <p:nvPicPr>
          <p:cNvPr id="5" name="Picture 4" descr="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CDF2E0E-414C-4BB6-9CCD-B9E7C4F294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8" b="50296"/>
          <a:stretch/>
        </p:blipFill>
        <p:spPr>
          <a:xfrm>
            <a:off x="6604001" y="3412330"/>
            <a:ext cx="611508" cy="60484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1BC93C03-EE66-49A6-B8F8-481F370214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7" r="32491" b="50296"/>
          <a:stretch/>
        </p:blipFill>
        <p:spPr>
          <a:xfrm>
            <a:off x="9056567" y="3412329"/>
            <a:ext cx="694708" cy="60483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0BFD7605-10EA-4DA9-8B54-BC055A019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50296" r="53479"/>
          <a:stretch/>
        </p:blipFill>
        <p:spPr>
          <a:xfrm>
            <a:off x="7251637" y="3362383"/>
            <a:ext cx="626441" cy="60484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E6A4DBF8-0500-49B3-995E-3A15202A9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38" b="50000"/>
          <a:stretch/>
        </p:blipFill>
        <p:spPr>
          <a:xfrm>
            <a:off x="7914206" y="3417644"/>
            <a:ext cx="611508" cy="60844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5DC141D6-B5B5-4028-B08D-5983D52D6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1" t="51183" r="12447"/>
          <a:stretch/>
        </p:blipFill>
        <p:spPr>
          <a:xfrm>
            <a:off x="8525714" y="3385700"/>
            <a:ext cx="611507" cy="594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15620B-3FF3-4070-A407-732455006C93}"/>
              </a:ext>
            </a:extLst>
          </p:cNvPr>
          <p:cNvSpPr txBox="1"/>
          <p:nvPr/>
        </p:nvSpPr>
        <p:spPr>
          <a:xfrm>
            <a:off x="9727973" y="3528829"/>
            <a:ext cx="1826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@MichDeptofAg</a:t>
            </a:r>
          </a:p>
        </p:txBody>
      </p:sp>
    </p:spTree>
    <p:extLst>
      <p:ext uri="{BB962C8B-B14F-4D97-AF65-F5344CB8AC3E}">
        <p14:creationId xmlns:p14="http://schemas.microsoft.com/office/powerpoint/2010/main" val="1450217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ARD Update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19C"/>
      </a:accent1>
      <a:accent2>
        <a:srgbClr val="019470"/>
      </a:accent2>
      <a:accent3>
        <a:srgbClr val="C7C8CA"/>
      </a:accent3>
      <a:accent4>
        <a:srgbClr val="F3CA6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664c3e-f049-4574-bd7d-7499d2032cca">
      <Value>2</Value>
      <Value>16</Value>
    </TaxCatchAll>
    <som_IsOpenInNewTab xmlns="e4664c3e-f049-4574-bd7d-7499d2032cca">false</som_IsOpenInNewTab>
    <kfc2e9f34b584e09a4dfad45193fd617 xmlns="e4664c3e-f049-4574-bd7d-7499d2032cca">
      <Terms xmlns="http://schemas.microsoft.com/office/infopath/2007/PartnerControls">
        <TermInfo xmlns="http://schemas.microsoft.com/office/infopath/2007/PartnerControls">
          <TermName xmlns="http://schemas.microsoft.com/office/infopath/2007/PartnerControls">All Employees</TermName>
          <TermId xmlns="http://schemas.microsoft.com/office/infopath/2007/PartnerControls">6bc884fa-9dfb-49ce-af07-824c4a8a1ac0</TermId>
        </TermInfo>
      </Terms>
    </kfc2e9f34b584e09a4dfad45193fd617>
    <k34b14aa96934db7a6567dc83a5ee0ba xmlns="e4664c3e-f049-4574-bd7d-7499d2032cca">
      <Terms xmlns="http://schemas.microsoft.com/office/infopath/2007/PartnerControls"/>
    </k34b14aa96934db7a6567dc83a5ee0ba>
    <d8220c9e1229488886af245725860cbe xmlns="e4664c3e-f049-4574-bd7d-7499d2032cca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e539783f-af07-412f-87c2-3668423b470a</TermId>
        </TermInfo>
      </Terms>
    </d8220c9e1229488886af245725860cbe>
    <Page_x0020_Sort_x0020_Order xmlns="e4664c3e-f049-4574-bd7d-7499d2032cca" xsi:nil="true"/>
    <Fillable xmlns="e4664c3e-f049-4574-bd7d-7499d2032cca" xsi:nil="true"/>
    <Document_x0020_Description xmlns="e4664c3e-f049-4574-bd7d-7499d2032cca" xsi:nil="true"/>
    <Document_x0020_Number xmlns="e4664c3e-f049-4574-bd7d-7499d2032cc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OM Document" ma:contentTypeID="0x010100D80FC88A48A3EA4889EF01C87FCFD42A002B7F772D16645B40A6041B0EBD0503FA" ma:contentTypeVersion="5" ma:contentTypeDescription="" ma:contentTypeScope="" ma:versionID="b4dec96b40d72205e2e3510003f3bade">
  <xsd:schema xmlns:xsd="http://www.w3.org/2001/XMLSchema" xmlns:xs="http://www.w3.org/2001/XMLSchema" xmlns:p="http://schemas.microsoft.com/office/2006/metadata/properties" xmlns:ns2="e4664c3e-f049-4574-bd7d-7499d2032cca" targetNamespace="http://schemas.microsoft.com/office/2006/metadata/properties" ma:root="true" ma:fieldsID="a1fba0d3cfb9b964f3ee98697523cd50" ns2:_="">
    <xsd:import namespace="e4664c3e-f049-4574-bd7d-7499d2032cca"/>
    <xsd:element name="properties">
      <xsd:complexType>
        <xsd:sequence>
          <xsd:element name="documentManagement">
            <xsd:complexType>
              <xsd:all>
                <xsd:element ref="ns2:Document_x0020_Number" minOccurs="0"/>
                <xsd:element ref="ns2:Document_x0020_Description" minOccurs="0"/>
                <xsd:element ref="ns2:Page_x0020_Sort_x0020_Order" minOccurs="0"/>
                <xsd:element ref="ns2:Fillable" minOccurs="0"/>
                <xsd:element ref="ns2:som_IsOpenInNewTab" minOccurs="0"/>
                <xsd:element ref="ns2:kfc2e9f34b584e09a4dfad45193fd617" minOccurs="0"/>
                <xsd:element ref="ns2:k34b14aa96934db7a6567dc83a5ee0ba" minOccurs="0"/>
                <xsd:element ref="ns2:d8220c9e1229488886af245725860cbe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64c3e-f049-4574-bd7d-7499d2032cca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2" nillable="true" ma:displayName="Document Number" ma:internalName="Document_x0020_Number">
      <xsd:simpleType>
        <xsd:restriction base="dms:Text">
          <xsd:maxLength value="255"/>
        </xsd:restriction>
      </xsd:simpleType>
    </xsd:element>
    <xsd:element name="Document_x0020_Description" ma:index="3" nillable="true" ma:displayName="Document Description" ma:internalName="Document_x0020_Description">
      <xsd:simpleType>
        <xsd:restriction base="dms:Note">
          <xsd:maxLength value="255"/>
        </xsd:restriction>
      </xsd:simpleType>
    </xsd:element>
    <xsd:element name="Page_x0020_Sort_x0020_Order" ma:index="6" nillable="true" ma:displayName="Page Sort Order" ma:internalName="Page_x0020_Sort_x0020_Order">
      <xsd:simpleType>
        <xsd:restriction base="dms:Number"/>
      </xsd:simpleType>
    </xsd:element>
    <xsd:element name="Fillable" ma:index="7" nillable="true" ma:displayName="Fillable" ma:format="Dropdown" ma:internalName="Fillable">
      <xsd:simpleType>
        <xsd:restriction base="dms:Choice">
          <xsd:enumeration value="Nonfillable"/>
          <xsd:enumeration value="Fillable"/>
        </xsd:restriction>
      </xsd:simpleType>
    </xsd:element>
    <xsd:element name="som_IsOpenInNewTab" ma:index="8" nillable="true" ma:displayName="Open Link In New Tab" ma:default="0" ma:internalName="som_IsOpenInNewTab">
      <xsd:simpleType>
        <xsd:restriction base="dms:Boolean"/>
      </xsd:simpleType>
    </xsd:element>
    <xsd:element name="kfc2e9f34b584e09a4dfad45193fd617" ma:index="10" nillable="true" ma:taxonomy="true" ma:internalName="kfc2e9f34b584e09a4dfad45193fd617" ma:taxonomyFieldName="Content_x0020_Audience" ma:displayName="Content Audience" ma:default="2;#All Employees|6bc884fa-9dfb-49ce-af07-824c4a8a1ac0" ma:fieldId="{4fc2e9f3-4b58-4e09-a4df-ad45193fd617}" ma:sspId="c0d83692-8000-456c-81e0-753272234f01" ma:termSetId="1b6069bf-5926-44b7-98d6-cc0bec659d3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34b14aa96934db7a6567dc83a5ee0ba" ma:index="11" nillable="true" ma:taxonomy="true" ma:internalName="k34b14aa96934db7a6567dc83a5ee0ba" ma:taxonomyFieldName="Topic_x0020_Keyword" ma:displayName="Topic Keyword" ma:default="" ma:fieldId="{434b14aa-9693-4db7-a656-7dc83a5ee0ba}" ma:taxonomyMulti="true" ma:sspId="c0d83692-8000-456c-81e0-753272234f01" ma:termSetId="327cd3ef-44fa-40bc-92ad-acd4fab1e8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8220c9e1229488886af245725860cbe" ma:index="13" nillable="true" ma:taxonomy="true" ma:internalName="d8220c9e1229488886af245725860cbe" ma:taxonomyFieldName="Type_x0020_Keyword" ma:displayName="Type Keyword" ma:default="" ma:fieldId="{d8220c9e-1229-4888-86af-245725860cbe}" ma:taxonomyMulti="true" ma:sspId="c0d83692-8000-456c-81e0-753272234f01" ma:termSetId="18693f18-3c31-473d-87dc-6b6a3b715b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efefb4e9-4781-4a1f-a267-5a7e1067a309}" ma:internalName="TaxCatchAll" ma:showField="CatchAllData" ma:web="1d0ecb05-982b-45b2-86c0-9f26144cc7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efefb4e9-4781-4a1f-a267-5a7e1067a309}" ma:internalName="TaxCatchAllLabel" ma:readOnly="true" ma:showField="CatchAllDataLabel" ma:web="1d0ecb05-982b-45b2-86c0-9f26144cc7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c0d83692-8000-456c-81e0-753272234f01" ContentTypeId="0x010100D80FC88A48A3EA4889EF01C87FCFD42A" PreviousValue="false"/>
</file>

<file path=customXml/itemProps1.xml><?xml version="1.0" encoding="utf-8"?>
<ds:datastoreItem xmlns:ds="http://schemas.openxmlformats.org/officeDocument/2006/customXml" ds:itemID="{654B69C8-F32F-4D49-820D-ABB7BABD0FCD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e4664c3e-f049-4574-bd7d-7499d2032cca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1BE8DBF-C2C2-4D57-9EF8-95DB8DB4FE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50476C-49EA-43F8-866B-0B53B6BD7C87}">
  <ds:schemaRefs>
    <ds:schemaRef ds:uri="e4664c3e-f049-4574-bd7d-7499d2032c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49703F0F-DBB2-4115-B57E-1BEBECF21074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1012</Words>
  <Application>Microsoft Office PowerPoint</Application>
  <PresentationFormat>Widescreen</PresentationFormat>
  <Paragraphs>123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Overview of Accounting Support to Michigan’s Conservation Districts </vt:lpstr>
      <vt:lpstr>Accounting Challenges in Michigan Conservation Districts</vt:lpstr>
      <vt:lpstr>Calling in the Professionals</vt:lpstr>
      <vt:lpstr>Increasing Our Internal Capacity to Provide Support</vt:lpstr>
      <vt:lpstr>Lessons Learned </vt:lpstr>
      <vt:lpstr>Outcomes</vt:lpstr>
      <vt:lpstr>Questions?</vt:lpstr>
      <vt:lpstr>MDARD Conservation Programs Unit Field Staff Contact Information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MDARD PowerPoint Template</dc:title>
  <dc:creator>Spelich, Rachel (MDARD)</dc:creator>
  <cp:lastModifiedBy>Ray Ledgerwood</cp:lastModifiedBy>
  <cp:revision>8</cp:revision>
  <dcterms:created xsi:type="dcterms:W3CDTF">2021-08-09T18:43:34Z</dcterms:created>
  <dcterms:modified xsi:type="dcterms:W3CDTF">2024-09-30T21:10:47Z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etDate">
    <vt:lpwstr>2021-08-09T20:28:06Z</vt:lpwstr>
  </property>
  <property fmtid="{D5CDD505-2E9C-101B-9397-08002B2CF9AE}" pid="4" name="MSIP_Label_3a2fed65-62e7-46ea-af74-187e0c17143a_Method">
    <vt:lpwstr>Privileged</vt:lpwstr>
  </property>
  <property fmtid="{D5CDD505-2E9C-101B-9397-08002B2CF9AE}" pid="5" name="MSIP_Label_3a2fed65-62e7-46ea-af74-187e0c17143a_Name">
    <vt:lpwstr>3a2fed65-62e7-46ea-af74-187e0c17143a</vt:lpwstr>
  </property>
  <property fmtid="{D5CDD505-2E9C-101B-9397-08002B2CF9AE}" pid="6" name="MSIP_Label_3a2fed65-62e7-46ea-af74-187e0c17143a_SiteId">
    <vt:lpwstr>d5fb7087-3777-42ad-966a-892ef47225d1</vt:lpwstr>
  </property>
  <property fmtid="{D5CDD505-2E9C-101B-9397-08002B2CF9AE}" pid="7" name="MSIP_Label_3a2fed65-62e7-46ea-af74-187e0c17143a_ActionId">
    <vt:lpwstr>400d113c-2a86-4397-9845-c2f327926fc1</vt:lpwstr>
  </property>
  <property fmtid="{D5CDD505-2E9C-101B-9397-08002B2CF9AE}" pid="8" name="MSIP_Label_3a2fed65-62e7-46ea-af74-187e0c17143a_ContentBits">
    <vt:lpwstr>0</vt:lpwstr>
  </property>
  <property fmtid="{D5CDD505-2E9C-101B-9397-08002B2CF9AE}" pid="9" name="ContentTypeId">
    <vt:lpwstr>0x010100D80FC88A48A3EA4889EF01C87FCFD42A002B7F772D16645B40A6041B0EBD0503FA</vt:lpwstr>
  </property>
  <property fmtid="{D5CDD505-2E9C-101B-9397-08002B2CF9AE}" pid="10" name="Content Audience">
    <vt:lpwstr>2;#All Employees|6bc884fa-9dfb-49ce-af07-824c4a8a1ac0</vt:lpwstr>
  </property>
  <property fmtid="{D5CDD505-2E9C-101B-9397-08002B2CF9AE}" pid="11" name="Topic_x0020_Keyword">
    <vt:lpwstr/>
  </property>
  <property fmtid="{D5CDD505-2E9C-101B-9397-08002B2CF9AE}" pid="12" name="Type_x0020_Keyword">
    <vt:lpwstr/>
  </property>
  <property fmtid="{D5CDD505-2E9C-101B-9397-08002B2CF9AE}" pid="13" name="Type Keyword">
    <vt:lpwstr>16;#Template|e539783f-af07-412f-87c2-3668423b470a</vt:lpwstr>
  </property>
  <property fmtid="{D5CDD505-2E9C-101B-9397-08002B2CF9AE}" pid="14" name="Topic Keyword">
    <vt:lpwstr/>
  </property>
</Properties>
</file>