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m" ContentType="application/vnd.ms-excel.sheet.macroEnabled.12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20"/>
  </p:notesMasterIdLst>
  <p:sldIdLst>
    <p:sldId id="256" r:id="rId2"/>
    <p:sldId id="257" r:id="rId3"/>
    <p:sldId id="282" r:id="rId4"/>
    <p:sldId id="293" r:id="rId5"/>
    <p:sldId id="258" r:id="rId6"/>
    <p:sldId id="283" r:id="rId7"/>
    <p:sldId id="284" r:id="rId8"/>
    <p:sldId id="285" r:id="rId9"/>
    <p:sldId id="286" r:id="rId10"/>
    <p:sldId id="287" r:id="rId11"/>
    <p:sldId id="288" r:id="rId12"/>
    <p:sldId id="294" r:id="rId13"/>
    <p:sldId id="295" r:id="rId14"/>
    <p:sldId id="297" r:id="rId15"/>
    <p:sldId id="298" r:id="rId16"/>
    <p:sldId id="291" r:id="rId17"/>
    <p:sldId id="290" r:id="rId18"/>
    <p:sldId id="292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087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0688" autoAdjust="0"/>
  </p:normalViewPr>
  <p:slideViewPr>
    <p:cSldViewPr snapToGrid="0">
      <p:cViewPr varScale="1">
        <p:scale>
          <a:sx n="78" d="100"/>
          <a:sy n="78" d="100"/>
        </p:scale>
        <p:origin x="387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svg"/><Relationship Id="rId2" Type="http://schemas.openxmlformats.org/officeDocument/2006/relationships/image" Target="../media/image15.svg"/><Relationship Id="rId1" Type="http://schemas.openxmlformats.org/officeDocument/2006/relationships/image" Target="../media/image14.png"/><Relationship Id="rId6" Type="http://schemas.openxmlformats.org/officeDocument/2006/relationships/image" Target="../media/image19.sv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svg"/><Relationship Id="rId4" Type="http://schemas.openxmlformats.org/officeDocument/2006/relationships/image" Target="../media/image17.svg"/><Relationship Id="rId9" Type="http://schemas.openxmlformats.org/officeDocument/2006/relationships/image" Target="../media/image22.png"/></Relationships>
</file>

<file path=ppt/diagrams/_rels/data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13" Type="http://schemas.openxmlformats.org/officeDocument/2006/relationships/image" Target="../media/image39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8.svg"/><Relationship Id="rId2" Type="http://schemas.openxmlformats.org/officeDocument/2006/relationships/image" Target="../media/image28.svg"/><Relationship Id="rId1" Type="http://schemas.openxmlformats.org/officeDocument/2006/relationships/image" Target="../media/image27.png"/><Relationship Id="rId6" Type="http://schemas.openxmlformats.org/officeDocument/2006/relationships/image" Target="../media/image32.sv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svg"/><Relationship Id="rId4" Type="http://schemas.openxmlformats.org/officeDocument/2006/relationships/image" Target="../media/image30.svg"/><Relationship Id="rId9" Type="http://schemas.openxmlformats.org/officeDocument/2006/relationships/image" Target="../media/image35.png"/><Relationship Id="rId14" Type="http://schemas.openxmlformats.org/officeDocument/2006/relationships/image" Target="../media/image40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svg"/><Relationship Id="rId2" Type="http://schemas.openxmlformats.org/officeDocument/2006/relationships/image" Target="../media/image15.svg"/><Relationship Id="rId1" Type="http://schemas.openxmlformats.org/officeDocument/2006/relationships/image" Target="../media/image14.png"/><Relationship Id="rId6" Type="http://schemas.openxmlformats.org/officeDocument/2006/relationships/image" Target="../media/image19.sv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svg"/><Relationship Id="rId4" Type="http://schemas.openxmlformats.org/officeDocument/2006/relationships/image" Target="../media/image17.svg"/><Relationship Id="rId9" Type="http://schemas.openxmlformats.org/officeDocument/2006/relationships/image" Target="../media/image22.png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13" Type="http://schemas.openxmlformats.org/officeDocument/2006/relationships/image" Target="../media/image39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8.svg"/><Relationship Id="rId2" Type="http://schemas.openxmlformats.org/officeDocument/2006/relationships/image" Target="../media/image28.svg"/><Relationship Id="rId1" Type="http://schemas.openxmlformats.org/officeDocument/2006/relationships/image" Target="../media/image27.png"/><Relationship Id="rId6" Type="http://schemas.openxmlformats.org/officeDocument/2006/relationships/image" Target="../media/image32.sv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svg"/><Relationship Id="rId4" Type="http://schemas.openxmlformats.org/officeDocument/2006/relationships/image" Target="../media/image30.svg"/><Relationship Id="rId9" Type="http://schemas.openxmlformats.org/officeDocument/2006/relationships/image" Target="../media/image35.png"/><Relationship Id="rId14" Type="http://schemas.openxmlformats.org/officeDocument/2006/relationships/image" Target="../media/image40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icon_accent6_2">
  <dgm:title val=""/>
  <dgm:desc val=""/>
  <dgm:catLst>
    <dgm:cat type="accent6" pri="16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0EF4B0A-534D-4E24-94E9-080D5D624722}" type="doc">
      <dgm:prSet loTypeId="urn:microsoft.com/office/officeart/2005/8/layout/default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C7747A63-60F5-49EB-A41A-A78B9A9C58AD}">
      <dgm:prSet/>
      <dgm:spPr/>
      <dgm:t>
        <a:bodyPr/>
        <a:lstStyle/>
        <a:p>
          <a:r>
            <a:rPr lang="en-US"/>
            <a:t>US EPA Section 319 Grant Funds</a:t>
          </a:r>
        </a:p>
      </dgm:t>
    </dgm:pt>
    <dgm:pt modelId="{F53E6287-81FF-4C4C-988D-45ED7BA388F1}" type="parTrans" cxnId="{0A355D25-C408-4515-BE08-406B056F88F7}">
      <dgm:prSet/>
      <dgm:spPr/>
      <dgm:t>
        <a:bodyPr/>
        <a:lstStyle/>
        <a:p>
          <a:endParaRPr lang="en-US"/>
        </a:p>
      </dgm:t>
    </dgm:pt>
    <dgm:pt modelId="{8179380D-7890-466A-A005-6B40FAEE1890}" type="sibTrans" cxnId="{0A355D25-C408-4515-BE08-406B056F88F7}">
      <dgm:prSet/>
      <dgm:spPr/>
      <dgm:t>
        <a:bodyPr/>
        <a:lstStyle/>
        <a:p>
          <a:endParaRPr lang="en-US"/>
        </a:p>
      </dgm:t>
    </dgm:pt>
    <dgm:pt modelId="{213129F1-D59F-4886-9985-4A21BFDB5A04}">
      <dgm:prSet/>
      <dgm:spPr/>
      <dgm:t>
        <a:bodyPr/>
        <a:lstStyle/>
        <a:p>
          <a:r>
            <a:rPr lang="en-US"/>
            <a:t>Multi-Agency</a:t>
          </a:r>
        </a:p>
      </dgm:t>
    </dgm:pt>
    <dgm:pt modelId="{642910F7-52F0-4876-9B4A-06051067A06C}" type="parTrans" cxnId="{84E6A1BD-2A7B-4A24-B50B-51DFE9E8455C}">
      <dgm:prSet/>
      <dgm:spPr/>
      <dgm:t>
        <a:bodyPr/>
        <a:lstStyle/>
        <a:p>
          <a:endParaRPr lang="en-US"/>
        </a:p>
      </dgm:t>
    </dgm:pt>
    <dgm:pt modelId="{B0BFC499-639C-44A3-85A6-C28F94CD6876}" type="sibTrans" cxnId="{84E6A1BD-2A7B-4A24-B50B-51DFE9E8455C}">
      <dgm:prSet/>
      <dgm:spPr/>
      <dgm:t>
        <a:bodyPr/>
        <a:lstStyle/>
        <a:p>
          <a:endParaRPr lang="en-US"/>
        </a:p>
      </dgm:t>
    </dgm:pt>
    <dgm:pt modelId="{7FA89EB9-07CE-4F90-9EBC-FE46B94D7D64}">
      <dgm:prSet/>
      <dgm:spPr/>
      <dgm:t>
        <a:bodyPr/>
        <a:lstStyle/>
        <a:p>
          <a:r>
            <a:rPr lang="en-US" dirty="0"/>
            <a:t>5 Year Funding</a:t>
          </a:r>
        </a:p>
      </dgm:t>
    </dgm:pt>
    <dgm:pt modelId="{C134203C-D9C6-45F7-BAFF-9BB4350CD246}" type="parTrans" cxnId="{C4D1DD8C-24CC-4A2D-B0B2-AD8E3B6C0479}">
      <dgm:prSet/>
      <dgm:spPr/>
      <dgm:t>
        <a:bodyPr/>
        <a:lstStyle/>
        <a:p>
          <a:endParaRPr lang="en-US"/>
        </a:p>
      </dgm:t>
    </dgm:pt>
    <dgm:pt modelId="{FACF86E2-9432-47F0-8BFF-7EF4326634A7}" type="sibTrans" cxnId="{C4D1DD8C-24CC-4A2D-B0B2-AD8E3B6C0479}">
      <dgm:prSet/>
      <dgm:spPr/>
      <dgm:t>
        <a:bodyPr/>
        <a:lstStyle/>
        <a:p>
          <a:endParaRPr lang="en-US"/>
        </a:p>
      </dgm:t>
    </dgm:pt>
    <dgm:pt modelId="{6F57BFEF-1520-4345-9B00-1BD20597921D}">
      <dgm:prSet/>
      <dgm:spPr/>
      <dgm:t>
        <a:bodyPr/>
        <a:lstStyle/>
        <a:p>
          <a:r>
            <a:rPr lang="en-US" dirty="0"/>
            <a:t>$130,000</a:t>
          </a:r>
        </a:p>
      </dgm:t>
    </dgm:pt>
    <dgm:pt modelId="{7BEE4812-298C-4E06-A91B-2ED219AF0C72}" type="parTrans" cxnId="{5D1E1E50-C899-430D-AA13-3B6D53294006}">
      <dgm:prSet/>
      <dgm:spPr/>
      <dgm:t>
        <a:bodyPr/>
        <a:lstStyle/>
        <a:p>
          <a:endParaRPr lang="en-US"/>
        </a:p>
      </dgm:t>
    </dgm:pt>
    <dgm:pt modelId="{2D03FB30-ED00-44B6-8D46-3D894A335275}" type="sibTrans" cxnId="{5D1E1E50-C899-430D-AA13-3B6D53294006}">
      <dgm:prSet/>
      <dgm:spPr/>
      <dgm:t>
        <a:bodyPr/>
        <a:lstStyle/>
        <a:p>
          <a:endParaRPr lang="en-US"/>
        </a:p>
      </dgm:t>
    </dgm:pt>
    <dgm:pt modelId="{96A2E6A3-F192-47AD-8E42-A54025BE4139}">
      <dgm:prSet/>
      <dgm:spPr/>
      <dgm:t>
        <a:bodyPr/>
        <a:lstStyle/>
        <a:p>
          <a:r>
            <a:rPr lang="en-US" dirty="0"/>
            <a:t>Best Management Practices</a:t>
          </a:r>
        </a:p>
      </dgm:t>
    </dgm:pt>
    <dgm:pt modelId="{622E6D8E-A161-42F3-8DF4-898743D331B6}" type="parTrans" cxnId="{EDD06B2D-2071-437F-82E8-EA58BF05C864}">
      <dgm:prSet/>
      <dgm:spPr/>
      <dgm:t>
        <a:bodyPr/>
        <a:lstStyle/>
        <a:p>
          <a:endParaRPr lang="en-US"/>
        </a:p>
      </dgm:t>
    </dgm:pt>
    <dgm:pt modelId="{CBC257CE-A457-4564-8719-6CCD51ADA778}" type="sibTrans" cxnId="{EDD06B2D-2071-437F-82E8-EA58BF05C864}">
      <dgm:prSet/>
      <dgm:spPr/>
      <dgm:t>
        <a:bodyPr/>
        <a:lstStyle/>
        <a:p>
          <a:endParaRPr lang="en-US"/>
        </a:p>
      </dgm:t>
    </dgm:pt>
    <dgm:pt modelId="{429DB1D1-1C24-4A6B-83BE-F7B664608F3D}">
      <dgm:prSet/>
      <dgm:spPr/>
      <dgm:t>
        <a:bodyPr/>
        <a:lstStyle/>
        <a:p>
          <a:r>
            <a:rPr lang="en-US" dirty="0"/>
            <a:t>Target Watersheds</a:t>
          </a:r>
        </a:p>
      </dgm:t>
    </dgm:pt>
    <dgm:pt modelId="{1AF544C2-9A33-48ED-945B-54211ABAFECD}" type="parTrans" cxnId="{58644FBD-A18D-463F-A4F3-778830AA2FAC}">
      <dgm:prSet/>
      <dgm:spPr/>
      <dgm:t>
        <a:bodyPr/>
        <a:lstStyle/>
        <a:p>
          <a:endParaRPr lang="en-US"/>
        </a:p>
      </dgm:t>
    </dgm:pt>
    <dgm:pt modelId="{4E9ACC55-6E83-400C-90DB-54E0AE327B84}" type="sibTrans" cxnId="{58644FBD-A18D-463F-A4F3-778830AA2FAC}">
      <dgm:prSet/>
      <dgm:spPr/>
      <dgm:t>
        <a:bodyPr/>
        <a:lstStyle/>
        <a:p>
          <a:endParaRPr lang="en-US"/>
        </a:p>
      </dgm:t>
    </dgm:pt>
    <dgm:pt modelId="{05424024-9A91-4051-AB86-9EEA10A98FE1}" type="pres">
      <dgm:prSet presAssocID="{10EF4B0A-534D-4E24-94E9-080D5D624722}" presName="diagram" presStyleCnt="0">
        <dgm:presLayoutVars>
          <dgm:dir/>
          <dgm:resizeHandles val="exact"/>
        </dgm:presLayoutVars>
      </dgm:prSet>
      <dgm:spPr/>
    </dgm:pt>
    <dgm:pt modelId="{27043565-335C-4C17-B4CE-BE3C03B710A8}" type="pres">
      <dgm:prSet presAssocID="{C7747A63-60F5-49EB-A41A-A78B9A9C58AD}" presName="node" presStyleLbl="node1" presStyleIdx="0" presStyleCnt="6">
        <dgm:presLayoutVars>
          <dgm:bulletEnabled val="1"/>
        </dgm:presLayoutVars>
      </dgm:prSet>
      <dgm:spPr/>
    </dgm:pt>
    <dgm:pt modelId="{6E9350FE-999A-4731-8994-168C5EFB8378}" type="pres">
      <dgm:prSet presAssocID="{8179380D-7890-466A-A005-6B40FAEE1890}" presName="sibTrans" presStyleCnt="0"/>
      <dgm:spPr/>
    </dgm:pt>
    <dgm:pt modelId="{48E36650-C657-4420-B9FA-73692B04DE33}" type="pres">
      <dgm:prSet presAssocID="{213129F1-D59F-4886-9985-4A21BFDB5A04}" presName="node" presStyleLbl="node1" presStyleIdx="1" presStyleCnt="6">
        <dgm:presLayoutVars>
          <dgm:bulletEnabled val="1"/>
        </dgm:presLayoutVars>
      </dgm:prSet>
      <dgm:spPr/>
    </dgm:pt>
    <dgm:pt modelId="{D9D17CB5-ECC3-4B47-9552-38350871EE85}" type="pres">
      <dgm:prSet presAssocID="{B0BFC499-639C-44A3-85A6-C28F94CD6876}" presName="sibTrans" presStyleCnt="0"/>
      <dgm:spPr/>
    </dgm:pt>
    <dgm:pt modelId="{40E4B59A-A743-42D2-8A86-48C141950612}" type="pres">
      <dgm:prSet presAssocID="{7FA89EB9-07CE-4F90-9EBC-FE46B94D7D64}" presName="node" presStyleLbl="node1" presStyleIdx="2" presStyleCnt="6">
        <dgm:presLayoutVars>
          <dgm:bulletEnabled val="1"/>
        </dgm:presLayoutVars>
      </dgm:prSet>
      <dgm:spPr/>
    </dgm:pt>
    <dgm:pt modelId="{CD9F2D0A-2C9E-4AC0-AFCD-C79C8053E482}" type="pres">
      <dgm:prSet presAssocID="{FACF86E2-9432-47F0-8BFF-7EF4326634A7}" presName="sibTrans" presStyleCnt="0"/>
      <dgm:spPr/>
    </dgm:pt>
    <dgm:pt modelId="{6ECB7B76-932A-4F5E-9957-9CFD500D552E}" type="pres">
      <dgm:prSet presAssocID="{6F57BFEF-1520-4345-9B00-1BD20597921D}" presName="node" presStyleLbl="node1" presStyleIdx="3" presStyleCnt="6">
        <dgm:presLayoutVars>
          <dgm:bulletEnabled val="1"/>
        </dgm:presLayoutVars>
      </dgm:prSet>
      <dgm:spPr/>
    </dgm:pt>
    <dgm:pt modelId="{ADAD5C54-BD2D-4B4B-B079-E001E98B62A1}" type="pres">
      <dgm:prSet presAssocID="{2D03FB30-ED00-44B6-8D46-3D894A335275}" presName="sibTrans" presStyleCnt="0"/>
      <dgm:spPr/>
    </dgm:pt>
    <dgm:pt modelId="{C8E53215-43FF-4F58-8E8E-3F3AACAD2E32}" type="pres">
      <dgm:prSet presAssocID="{96A2E6A3-F192-47AD-8E42-A54025BE4139}" presName="node" presStyleLbl="node1" presStyleIdx="4" presStyleCnt="6">
        <dgm:presLayoutVars>
          <dgm:bulletEnabled val="1"/>
        </dgm:presLayoutVars>
      </dgm:prSet>
      <dgm:spPr/>
    </dgm:pt>
    <dgm:pt modelId="{25EBC975-E64E-4746-8804-9336B9DBD9B5}" type="pres">
      <dgm:prSet presAssocID="{CBC257CE-A457-4564-8719-6CCD51ADA778}" presName="sibTrans" presStyleCnt="0"/>
      <dgm:spPr/>
    </dgm:pt>
    <dgm:pt modelId="{8FB1713A-9010-4597-B468-0771B0CDF4A9}" type="pres">
      <dgm:prSet presAssocID="{429DB1D1-1C24-4A6B-83BE-F7B664608F3D}" presName="node" presStyleLbl="node1" presStyleIdx="5" presStyleCnt="6">
        <dgm:presLayoutVars>
          <dgm:bulletEnabled val="1"/>
        </dgm:presLayoutVars>
      </dgm:prSet>
      <dgm:spPr/>
    </dgm:pt>
  </dgm:ptLst>
  <dgm:cxnLst>
    <dgm:cxn modelId="{BF7B3F06-928E-48F0-B11F-E148C4B8B80F}" type="presOf" srcId="{213129F1-D59F-4886-9985-4A21BFDB5A04}" destId="{48E36650-C657-4420-B9FA-73692B04DE33}" srcOrd="0" destOrd="0" presId="urn:microsoft.com/office/officeart/2005/8/layout/default"/>
    <dgm:cxn modelId="{0A355D25-C408-4515-BE08-406B056F88F7}" srcId="{10EF4B0A-534D-4E24-94E9-080D5D624722}" destId="{C7747A63-60F5-49EB-A41A-A78B9A9C58AD}" srcOrd="0" destOrd="0" parTransId="{F53E6287-81FF-4C4C-988D-45ED7BA388F1}" sibTransId="{8179380D-7890-466A-A005-6B40FAEE1890}"/>
    <dgm:cxn modelId="{EDD06B2D-2071-437F-82E8-EA58BF05C864}" srcId="{10EF4B0A-534D-4E24-94E9-080D5D624722}" destId="{96A2E6A3-F192-47AD-8E42-A54025BE4139}" srcOrd="4" destOrd="0" parTransId="{622E6D8E-A161-42F3-8DF4-898743D331B6}" sibTransId="{CBC257CE-A457-4564-8719-6CCD51ADA778}"/>
    <dgm:cxn modelId="{8C8AEC40-724F-4273-A59F-0657320C77E4}" type="presOf" srcId="{429DB1D1-1C24-4A6B-83BE-F7B664608F3D}" destId="{8FB1713A-9010-4597-B468-0771B0CDF4A9}" srcOrd="0" destOrd="0" presId="urn:microsoft.com/office/officeart/2005/8/layout/default"/>
    <dgm:cxn modelId="{D820915E-52FB-429F-BF89-94154E9694C6}" type="presOf" srcId="{10EF4B0A-534D-4E24-94E9-080D5D624722}" destId="{05424024-9A91-4051-AB86-9EEA10A98FE1}" srcOrd="0" destOrd="0" presId="urn:microsoft.com/office/officeart/2005/8/layout/default"/>
    <dgm:cxn modelId="{5D1E1E50-C899-430D-AA13-3B6D53294006}" srcId="{10EF4B0A-534D-4E24-94E9-080D5D624722}" destId="{6F57BFEF-1520-4345-9B00-1BD20597921D}" srcOrd="3" destOrd="0" parTransId="{7BEE4812-298C-4E06-A91B-2ED219AF0C72}" sibTransId="{2D03FB30-ED00-44B6-8D46-3D894A335275}"/>
    <dgm:cxn modelId="{3843A370-6C40-4814-8814-EA6E34F1C55E}" type="presOf" srcId="{96A2E6A3-F192-47AD-8E42-A54025BE4139}" destId="{C8E53215-43FF-4F58-8E8E-3F3AACAD2E32}" srcOrd="0" destOrd="0" presId="urn:microsoft.com/office/officeart/2005/8/layout/default"/>
    <dgm:cxn modelId="{6D60F380-AE00-4181-ABF2-ED731CE5C37C}" type="presOf" srcId="{C7747A63-60F5-49EB-A41A-A78B9A9C58AD}" destId="{27043565-335C-4C17-B4CE-BE3C03B710A8}" srcOrd="0" destOrd="0" presId="urn:microsoft.com/office/officeart/2005/8/layout/default"/>
    <dgm:cxn modelId="{C4D1DD8C-24CC-4A2D-B0B2-AD8E3B6C0479}" srcId="{10EF4B0A-534D-4E24-94E9-080D5D624722}" destId="{7FA89EB9-07CE-4F90-9EBC-FE46B94D7D64}" srcOrd="2" destOrd="0" parTransId="{C134203C-D9C6-45F7-BAFF-9BB4350CD246}" sibTransId="{FACF86E2-9432-47F0-8BFF-7EF4326634A7}"/>
    <dgm:cxn modelId="{EBA7D8AB-819C-42BD-B21B-1B504A624002}" type="presOf" srcId="{7FA89EB9-07CE-4F90-9EBC-FE46B94D7D64}" destId="{40E4B59A-A743-42D2-8A86-48C141950612}" srcOrd="0" destOrd="0" presId="urn:microsoft.com/office/officeart/2005/8/layout/default"/>
    <dgm:cxn modelId="{32609CAF-FCE2-4103-8F2B-D4E0220D1825}" type="presOf" srcId="{6F57BFEF-1520-4345-9B00-1BD20597921D}" destId="{6ECB7B76-932A-4F5E-9957-9CFD500D552E}" srcOrd="0" destOrd="0" presId="urn:microsoft.com/office/officeart/2005/8/layout/default"/>
    <dgm:cxn modelId="{58644FBD-A18D-463F-A4F3-778830AA2FAC}" srcId="{10EF4B0A-534D-4E24-94E9-080D5D624722}" destId="{429DB1D1-1C24-4A6B-83BE-F7B664608F3D}" srcOrd="5" destOrd="0" parTransId="{1AF544C2-9A33-48ED-945B-54211ABAFECD}" sibTransId="{4E9ACC55-6E83-400C-90DB-54E0AE327B84}"/>
    <dgm:cxn modelId="{84E6A1BD-2A7B-4A24-B50B-51DFE9E8455C}" srcId="{10EF4B0A-534D-4E24-94E9-080D5D624722}" destId="{213129F1-D59F-4886-9985-4A21BFDB5A04}" srcOrd="1" destOrd="0" parTransId="{642910F7-52F0-4876-9B4A-06051067A06C}" sibTransId="{B0BFC499-639C-44A3-85A6-C28F94CD6876}"/>
    <dgm:cxn modelId="{B1A954DE-6D58-42BD-9C81-7E3E8A99E585}" type="presParOf" srcId="{05424024-9A91-4051-AB86-9EEA10A98FE1}" destId="{27043565-335C-4C17-B4CE-BE3C03B710A8}" srcOrd="0" destOrd="0" presId="urn:microsoft.com/office/officeart/2005/8/layout/default"/>
    <dgm:cxn modelId="{4FEC196C-4FC9-424B-8A87-8C815C67270B}" type="presParOf" srcId="{05424024-9A91-4051-AB86-9EEA10A98FE1}" destId="{6E9350FE-999A-4731-8994-168C5EFB8378}" srcOrd="1" destOrd="0" presId="urn:microsoft.com/office/officeart/2005/8/layout/default"/>
    <dgm:cxn modelId="{758BDC89-42E7-4D5A-8C0A-101052057953}" type="presParOf" srcId="{05424024-9A91-4051-AB86-9EEA10A98FE1}" destId="{48E36650-C657-4420-B9FA-73692B04DE33}" srcOrd="2" destOrd="0" presId="urn:microsoft.com/office/officeart/2005/8/layout/default"/>
    <dgm:cxn modelId="{DAE7EEFC-A94A-4436-9546-0428486A4C1D}" type="presParOf" srcId="{05424024-9A91-4051-AB86-9EEA10A98FE1}" destId="{D9D17CB5-ECC3-4B47-9552-38350871EE85}" srcOrd="3" destOrd="0" presId="urn:microsoft.com/office/officeart/2005/8/layout/default"/>
    <dgm:cxn modelId="{6E6D2D31-A333-479F-A4C5-7D9DD5DEC14D}" type="presParOf" srcId="{05424024-9A91-4051-AB86-9EEA10A98FE1}" destId="{40E4B59A-A743-42D2-8A86-48C141950612}" srcOrd="4" destOrd="0" presId="urn:microsoft.com/office/officeart/2005/8/layout/default"/>
    <dgm:cxn modelId="{081FA739-078C-460F-B102-308E109E12AA}" type="presParOf" srcId="{05424024-9A91-4051-AB86-9EEA10A98FE1}" destId="{CD9F2D0A-2C9E-4AC0-AFCD-C79C8053E482}" srcOrd="5" destOrd="0" presId="urn:microsoft.com/office/officeart/2005/8/layout/default"/>
    <dgm:cxn modelId="{0A9F50B6-5079-46BE-8D08-192F89E58E26}" type="presParOf" srcId="{05424024-9A91-4051-AB86-9EEA10A98FE1}" destId="{6ECB7B76-932A-4F5E-9957-9CFD500D552E}" srcOrd="6" destOrd="0" presId="urn:microsoft.com/office/officeart/2005/8/layout/default"/>
    <dgm:cxn modelId="{8AE0F78D-C28F-463C-858A-D119DE36543E}" type="presParOf" srcId="{05424024-9A91-4051-AB86-9EEA10A98FE1}" destId="{ADAD5C54-BD2D-4B4B-B079-E001E98B62A1}" srcOrd="7" destOrd="0" presId="urn:microsoft.com/office/officeart/2005/8/layout/default"/>
    <dgm:cxn modelId="{BD3FF529-D42D-4517-BCF9-653ECC168095}" type="presParOf" srcId="{05424024-9A91-4051-AB86-9EEA10A98FE1}" destId="{C8E53215-43FF-4F58-8E8E-3F3AACAD2E32}" srcOrd="8" destOrd="0" presId="urn:microsoft.com/office/officeart/2005/8/layout/default"/>
    <dgm:cxn modelId="{DBCF8B67-3F91-4429-84C7-3A44E6A321C0}" type="presParOf" srcId="{05424024-9A91-4051-AB86-9EEA10A98FE1}" destId="{25EBC975-E64E-4746-8804-9336B9DBD9B5}" srcOrd="9" destOrd="0" presId="urn:microsoft.com/office/officeart/2005/8/layout/default"/>
    <dgm:cxn modelId="{F077BAF6-F698-4E29-961B-CF51A8119546}" type="presParOf" srcId="{05424024-9A91-4051-AB86-9EEA10A98FE1}" destId="{8FB1713A-9010-4597-B468-0771B0CDF4A9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9727D7E-8F5A-419C-8C33-0CB71582A88C}" type="doc">
      <dgm:prSet loTypeId="urn:microsoft.com/office/officeart/2018/5/layout/IconLeafLabelList" loCatId="icon" qsTypeId="urn:microsoft.com/office/officeart/2005/8/quickstyle/simple1" qsCatId="simple" csTypeId="urn:microsoft.com/office/officeart/2018/5/colors/Iconchunking_neutralicon_accent6_2" csCatId="accent6" phldr="1"/>
      <dgm:spPr/>
      <dgm:t>
        <a:bodyPr/>
        <a:lstStyle/>
        <a:p>
          <a:endParaRPr lang="en-US"/>
        </a:p>
      </dgm:t>
    </dgm:pt>
    <dgm:pt modelId="{487BACA9-11FD-408C-971F-6DB2E081F775}">
      <dgm:prSet custT="1"/>
      <dgm:spPr/>
      <dgm:t>
        <a:bodyPr/>
        <a:lstStyle/>
        <a:p>
          <a:pPr>
            <a:defRPr cap="all"/>
          </a:pPr>
          <a:r>
            <a:rPr lang="en-US" sz="1800" b="1" dirty="0"/>
            <a:t>Promote Ag Water Quality Plans</a:t>
          </a:r>
        </a:p>
      </dgm:t>
    </dgm:pt>
    <dgm:pt modelId="{116920AC-EFA9-4F86-B26B-2BE770D585BB}" type="parTrans" cxnId="{0FF95AD7-5242-4914-8F2C-C47A5EA8496D}">
      <dgm:prSet/>
      <dgm:spPr/>
      <dgm:t>
        <a:bodyPr/>
        <a:lstStyle/>
        <a:p>
          <a:endParaRPr lang="en-US"/>
        </a:p>
      </dgm:t>
    </dgm:pt>
    <dgm:pt modelId="{F83B4F89-716A-47D1-8869-7D06C0615FBD}" type="sibTrans" cxnId="{0FF95AD7-5242-4914-8F2C-C47A5EA8496D}">
      <dgm:prSet/>
      <dgm:spPr/>
      <dgm:t>
        <a:bodyPr/>
        <a:lstStyle/>
        <a:p>
          <a:endParaRPr lang="en-US"/>
        </a:p>
      </dgm:t>
    </dgm:pt>
    <dgm:pt modelId="{66CCFA5A-8431-46EA-8FE8-BAAD1A94056F}">
      <dgm:prSet custT="1"/>
      <dgm:spPr/>
      <dgm:t>
        <a:bodyPr/>
        <a:lstStyle/>
        <a:p>
          <a:pPr>
            <a:defRPr cap="all"/>
          </a:pPr>
          <a:r>
            <a:rPr lang="en-US" sz="1800" b="1" dirty="0"/>
            <a:t>Landowner Education</a:t>
          </a:r>
        </a:p>
      </dgm:t>
    </dgm:pt>
    <dgm:pt modelId="{5FA01C8F-9804-4823-8CE0-D901BFAE4371}" type="parTrans" cxnId="{8E314153-23C9-4971-9CB4-EA8415C2EBE1}">
      <dgm:prSet/>
      <dgm:spPr/>
      <dgm:t>
        <a:bodyPr/>
        <a:lstStyle/>
        <a:p>
          <a:endParaRPr lang="en-US"/>
        </a:p>
      </dgm:t>
    </dgm:pt>
    <dgm:pt modelId="{E3A792F5-436A-4B4D-AE32-B2F68BF8E3FC}" type="sibTrans" cxnId="{8E314153-23C9-4971-9CB4-EA8415C2EBE1}">
      <dgm:prSet/>
      <dgm:spPr/>
      <dgm:t>
        <a:bodyPr/>
        <a:lstStyle/>
        <a:p>
          <a:endParaRPr lang="en-US"/>
        </a:p>
      </dgm:t>
    </dgm:pt>
    <dgm:pt modelId="{1CDEE0DE-1FFB-4E18-B022-5956F9E87967}">
      <dgm:prSet custT="1"/>
      <dgm:spPr/>
      <dgm:t>
        <a:bodyPr/>
        <a:lstStyle/>
        <a:p>
          <a:pPr>
            <a:defRPr cap="all"/>
          </a:pPr>
          <a:r>
            <a:rPr lang="en-US" sz="1800" b="1" dirty="0"/>
            <a:t>Ky Nutrient Management Plans</a:t>
          </a:r>
        </a:p>
      </dgm:t>
    </dgm:pt>
    <dgm:pt modelId="{70F8C5CE-7E12-40E3-8E2C-75FB7988960E}" type="parTrans" cxnId="{524BEC0F-39B4-4840-9D27-1E9174364615}">
      <dgm:prSet/>
      <dgm:spPr/>
      <dgm:t>
        <a:bodyPr/>
        <a:lstStyle/>
        <a:p>
          <a:endParaRPr lang="en-US"/>
        </a:p>
      </dgm:t>
    </dgm:pt>
    <dgm:pt modelId="{919283B8-7A15-4774-A08F-2254BCC9B435}" type="sibTrans" cxnId="{524BEC0F-39B4-4840-9D27-1E9174364615}">
      <dgm:prSet/>
      <dgm:spPr/>
      <dgm:t>
        <a:bodyPr/>
        <a:lstStyle/>
        <a:p>
          <a:endParaRPr lang="en-US"/>
        </a:p>
      </dgm:t>
    </dgm:pt>
    <dgm:pt modelId="{24C04F33-4A23-47BE-9DAD-621ADE000CDA}">
      <dgm:prSet custT="1"/>
      <dgm:spPr/>
      <dgm:t>
        <a:bodyPr/>
        <a:lstStyle/>
        <a:p>
          <a:pPr>
            <a:defRPr cap="all"/>
          </a:pPr>
          <a:r>
            <a:rPr lang="en-US" sz="1800" b="1" dirty="0"/>
            <a:t>Watershed Awareness</a:t>
          </a:r>
        </a:p>
      </dgm:t>
    </dgm:pt>
    <dgm:pt modelId="{9BC55EFF-C94D-4426-A393-0002F0F3D1AC}" type="parTrans" cxnId="{C1B48607-8301-47B0-87DF-2EC5B0E148F2}">
      <dgm:prSet/>
      <dgm:spPr/>
      <dgm:t>
        <a:bodyPr/>
        <a:lstStyle/>
        <a:p>
          <a:endParaRPr lang="en-US"/>
        </a:p>
      </dgm:t>
    </dgm:pt>
    <dgm:pt modelId="{6F392CB2-58AC-49A0-9236-379B2B1B6E6E}" type="sibTrans" cxnId="{C1B48607-8301-47B0-87DF-2EC5B0E148F2}">
      <dgm:prSet/>
      <dgm:spPr/>
      <dgm:t>
        <a:bodyPr/>
        <a:lstStyle/>
        <a:p>
          <a:endParaRPr lang="en-US"/>
        </a:p>
      </dgm:t>
    </dgm:pt>
    <dgm:pt modelId="{030326F2-5099-44DC-BD25-E0FD0239C323}">
      <dgm:prSet custT="1"/>
      <dgm:spPr/>
      <dgm:t>
        <a:bodyPr/>
        <a:lstStyle/>
        <a:p>
          <a:pPr>
            <a:defRPr cap="all"/>
          </a:pPr>
          <a:r>
            <a:rPr lang="en-US" sz="1800" b="1" dirty="0"/>
            <a:t>Reduce Agriculture Impact</a:t>
          </a:r>
        </a:p>
      </dgm:t>
    </dgm:pt>
    <dgm:pt modelId="{EFDEDAF3-A70A-4477-AB0F-A8EB99B5D822}" type="parTrans" cxnId="{9DEF89AE-C903-49F3-BB5F-47753992DEF1}">
      <dgm:prSet/>
      <dgm:spPr/>
      <dgm:t>
        <a:bodyPr/>
        <a:lstStyle/>
        <a:p>
          <a:endParaRPr lang="en-US"/>
        </a:p>
      </dgm:t>
    </dgm:pt>
    <dgm:pt modelId="{C67B4880-BCF3-4C17-97FA-B18CF00CE78D}" type="sibTrans" cxnId="{9DEF89AE-C903-49F3-BB5F-47753992DEF1}">
      <dgm:prSet/>
      <dgm:spPr/>
      <dgm:t>
        <a:bodyPr/>
        <a:lstStyle/>
        <a:p>
          <a:endParaRPr lang="en-US"/>
        </a:p>
      </dgm:t>
    </dgm:pt>
    <dgm:pt modelId="{3BC95D4A-45FB-4857-89E4-50ECCE6A07B9}">
      <dgm:prSet custT="1"/>
      <dgm:spPr/>
      <dgm:t>
        <a:bodyPr/>
        <a:lstStyle/>
        <a:p>
          <a:pPr>
            <a:defRPr cap="all"/>
          </a:pPr>
          <a:r>
            <a:rPr lang="en-US" sz="1800" b="1" dirty="0"/>
            <a:t>Cost Share Assistance</a:t>
          </a:r>
        </a:p>
      </dgm:t>
    </dgm:pt>
    <dgm:pt modelId="{89AEE0FF-F177-451A-9C18-178E68059373}" type="parTrans" cxnId="{C7E74BCD-DA63-49C8-BDEE-0EE50DC23CE4}">
      <dgm:prSet/>
      <dgm:spPr/>
      <dgm:t>
        <a:bodyPr/>
        <a:lstStyle/>
        <a:p>
          <a:endParaRPr lang="en-US"/>
        </a:p>
      </dgm:t>
    </dgm:pt>
    <dgm:pt modelId="{FFE7BA82-90AE-4798-A958-EFE53B5AD087}" type="sibTrans" cxnId="{C7E74BCD-DA63-49C8-BDEE-0EE50DC23CE4}">
      <dgm:prSet/>
      <dgm:spPr/>
      <dgm:t>
        <a:bodyPr/>
        <a:lstStyle/>
        <a:p>
          <a:endParaRPr lang="en-US"/>
        </a:p>
      </dgm:t>
    </dgm:pt>
    <dgm:pt modelId="{E5487B7F-AD27-402C-90D0-E857DE85132B}" type="pres">
      <dgm:prSet presAssocID="{89727D7E-8F5A-419C-8C33-0CB71582A88C}" presName="root" presStyleCnt="0">
        <dgm:presLayoutVars>
          <dgm:dir/>
          <dgm:resizeHandles val="exact"/>
        </dgm:presLayoutVars>
      </dgm:prSet>
      <dgm:spPr/>
    </dgm:pt>
    <dgm:pt modelId="{A3FEE4B8-711A-495C-BD20-5E4DEE98D3BF}" type="pres">
      <dgm:prSet presAssocID="{487BACA9-11FD-408C-971F-6DB2E081F775}" presName="compNode" presStyleCnt="0"/>
      <dgm:spPr/>
    </dgm:pt>
    <dgm:pt modelId="{D3E51117-DC75-4A7D-B4CF-A269F633FF51}" type="pres">
      <dgm:prSet presAssocID="{487BACA9-11FD-408C-971F-6DB2E081F775}" presName="iconBgRect" presStyleLbl="bgShp" presStyleIdx="0" presStyleCnt="6"/>
      <dgm:spPr>
        <a:prstGeom prst="round2DiagRect">
          <a:avLst>
            <a:gd name="adj1" fmla="val 29727"/>
            <a:gd name="adj2" fmla="val 0"/>
          </a:avLst>
        </a:prstGeom>
        <a:solidFill>
          <a:schemeClr val="bg2">
            <a:lumMod val="60000"/>
            <a:lumOff val="40000"/>
          </a:schemeClr>
        </a:solidFill>
      </dgm:spPr>
    </dgm:pt>
    <dgm:pt modelId="{C1BBE1BD-1A09-4E4F-8770-D3D16E63E80A}" type="pres">
      <dgm:prSet presAssocID="{487BACA9-11FD-408C-971F-6DB2E081F775}" presName="iconRect" presStyleLbl="node1" presStyleIdx="0" presStyleCnt="6"/>
      <dgm:spPr>
        <a:blipFill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ater"/>
        </a:ext>
      </dgm:extLst>
    </dgm:pt>
    <dgm:pt modelId="{A266C26B-D566-452B-B50D-DCEC73723C28}" type="pres">
      <dgm:prSet presAssocID="{487BACA9-11FD-408C-971F-6DB2E081F775}" presName="spaceRect" presStyleCnt="0"/>
      <dgm:spPr/>
    </dgm:pt>
    <dgm:pt modelId="{207720EA-DE57-4543-A7F5-9A2844F2E055}" type="pres">
      <dgm:prSet presAssocID="{487BACA9-11FD-408C-971F-6DB2E081F775}" presName="textRect" presStyleLbl="revTx" presStyleIdx="0" presStyleCnt="6" custScaleX="125889">
        <dgm:presLayoutVars>
          <dgm:chMax val="1"/>
          <dgm:chPref val="1"/>
        </dgm:presLayoutVars>
      </dgm:prSet>
      <dgm:spPr/>
    </dgm:pt>
    <dgm:pt modelId="{D4509605-D3E7-45BD-A170-03E4425CD3F4}" type="pres">
      <dgm:prSet presAssocID="{F83B4F89-716A-47D1-8869-7D06C0615FBD}" presName="sibTrans" presStyleCnt="0"/>
      <dgm:spPr/>
    </dgm:pt>
    <dgm:pt modelId="{1BA95D5F-15A0-47B0-AB8B-42E51B02EBFE}" type="pres">
      <dgm:prSet presAssocID="{66CCFA5A-8431-46EA-8FE8-BAAD1A94056F}" presName="compNode" presStyleCnt="0"/>
      <dgm:spPr/>
    </dgm:pt>
    <dgm:pt modelId="{102B4EC4-28F1-47D0-8664-8A4183E0512A}" type="pres">
      <dgm:prSet presAssocID="{66CCFA5A-8431-46EA-8FE8-BAAD1A94056F}" presName="iconBgRect" presStyleLbl="bgShp" presStyleIdx="1" presStyleCnt="6"/>
      <dgm:spPr>
        <a:prstGeom prst="round2DiagRect">
          <a:avLst>
            <a:gd name="adj1" fmla="val 29727"/>
            <a:gd name="adj2" fmla="val 0"/>
          </a:avLst>
        </a:prstGeom>
        <a:solidFill>
          <a:srgbClr val="92D050"/>
        </a:solidFill>
      </dgm:spPr>
    </dgm:pt>
    <dgm:pt modelId="{0B44B28B-0DD2-4EB9-892E-D36A0696E914}" type="pres">
      <dgm:prSet presAssocID="{66CCFA5A-8431-46EA-8FE8-BAAD1A94056F}" presName="iconRect" presStyleLbl="node1" presStyleIdx="1" presStyleCnt="6"/>
      <dgm:spPr>
        <a:blipFill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5C659AB8-C59F-439E-B3AD-7851126D0985}" type="pres">
      <dgm:prSet presAssocID="{66CCFA5A-8431-46EA-8FE8-BAAD1A94056F}" presName="spaceRect" presStyleCnt="0"/>
      <dgm:spPr/>
    </dgm:pt>
    <dgm:pt modelId="{72B320EE-47B5-4DB5-A300-30CCDD9F4397}" type="pres">
      <dgm:prSet presAssocID="{66CCFA5A-8431-46EA-8FE8-BAAD1A94056F}" presName="textRect" presStyleLbl="revTx" presStyleIdx="1" presStyleCnt="6" custScaleX="120402" custScaleY="100118">
        <dgm:presLayoutVars>
          <dgm:chMax val="1"/>
          <dgm:chPref val="1"/>
        </dgm:presLayoutVars>
      </dgm:prSet>
      <dgm:spPr/>
    </dgm:pt>
    <dgm:pt modelId="{C8329AAE-57BA-405F-A65C-4A343083F560}" type="pres">
      <dgm:prSet presAssocID="{E3A792F5-436A-4B4D-AE32-B2F68BF8E3FC}" presName="sibTrans" presStyleCnt="0"/>
      <dgm:spPr/>
    </dgm:pt>
    <dgm:pt modelId="{1A6F05D8-9004-44B4-B651-5B02C27A9A7C}" type="pres">
      <dgm:prSet presAssocID="{1CDEE0DE-1FFB-4E18-B022-5956F9E87967}" presName="compNode" presStyleCnt="0"/>
      <dgm:spPr/>
    </dgm:pt>
    <dgm:pt modelId="{9AF405BB-628F-4A53-91F9-0983196B011B}" type="pres">
      <dgm:prSet presAssocID="{1CDEE0DE-1FFB-4E18-B022-5956F9E87967}" presName="iconBgRect" presStyleLbl="bgShp" presStyleIdx="2" presStyleCnt="6"/>
      <dgm:spPr>
        <a:prstGeom prst="round2DiagRect">
          <a:avLst>
            <a:gd name="adj1" fmla="val 29727"/>
            <a:gd name="adj2" fmla="val 0"/>
          </a:avLst>
        </a:prstGeom>
        <a:solidFill>
          <a:schemeClr val="bg2">
            <a:lumMod val="20000"/>
            <a:lumOff val="80000"/>
          </a:schemeClr>
        </a:solidFill>
      </dgm:spPr>
    </dgm:pt>
    <dgm:pt modelId="{E6C90366-31B6-47B0-A329-C59308174449}" type="pres">
      <dgm:prSet presAssocID="{1CDEE0DE-1FFB-4E18-B022-5956F9E87967}" presName="iconRect" presStyleLbl="node1" presStyleIdx="2" presStyleCnt="6"/>
      <dgm:spPr>
        <a:blipFill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lant"/>
        </a:ext>
      </dgm:extLst>
    </dgm:pt>
    <dgm:pt modelId="{098DCE82-CEFC-48C3-8AEC-108E752A0073}" type="pres">
      <dgm:prSet presAssocID="{1CDEE0DE-1FFB-4E18-B022-5956F9E87967}" presName="spaceRect" presStyleCnt="0"/>
      <dgm:spPr/>
    </dgm:pt>
    <dgm:pt modelId="{A370C3D3-1DEA-4CAB-A8AA-47C573ED9A8E}" type="pres">
      <dgm:prSet presAssocID="{1CDEE0DE-1FFB-4E18-B022-5956F9E87967}" presName="textRect" presStyleLbl="revTx" presStyleIdx="2" presStyleCnt="6" custScaleX="125381">
        <dgm:presLayoutVars>
          <dgm:chMax val="1"/>
          <dgm:chPref val="1"/>
        </dgm:presLayoutVars>
      </dgm:prSet>
      <dgm:spPr/>
    </dgm:pt>
    <dgm:pt modelId="{1D15AE0C-97B4-4617-8723-01A839381DAF}" type="pres">
      <dgm:prSet presAssocID="{919283B8-7A15-4774-A08F-2254BCC9B435}" presName="sibTrans" presStyleCnt="0"/>
      <dgm:spPr/>
    </dgm:pt>
    <dgm:pt modelId="{0F387916-507E-40B6-97BE-BE60D39E7353}" type="pres">
      <dgm:prSet presAssocID="{24C04F33-4A23-47BE-9DAD-621ADE000CDA}" presName="compNode" presStyleCnt="0"/>
      <dgm:spPr/>
    </dgm:pt>
    <dgm:pt modelId="{A5BE6279-E98A-4606-9816-24D338D5562C}" type="pres">
      <dgm:prSet presAssocID="{24C04F33-4A23-47BE-9DAD-621ADE000CDA}" presName="iconBgRect" presStyleLbl="bgShp" presStyleIdx="3" presStyleCnt="6"/>
      <dgm:spPr>
        <a:prstGeom prst="round2DiagRect">
          <a:avLst>
            <a:gd name="adj1" fmla="val 29727"/>
            <a:gd name="adj2" fmla="val 0"/>
          </a:avLst>
        </a:prstGeom>
        <a:solidFill>
          <a:schemeClr val="accent1">
            <a:lumMod val="60000"/>
            <a:lumOff val="40000"/>
          </a:schemeClr>
        </a:solidFill>
      </dgm:spPr>
    </dgm:pt>
    <dgm:pt modelId="{3F7C382F-0FB9-4B8C-8EFA-0EFAF88FD6A2}" type="pres">
      <dgm:prSet presAssocID="{24C04F33-4A23-47BE-9DAD-621ADE000CDA}" presName="iconRect" presStyleLbl="node1" presStyleIdx="3" presStyleCnt="6"/>
      <dgm:spPr>
        <a:blipFill>
          <a:blip xmlns:r="http://schemas.openxmlformats.org/officeDocument/2006/relationships"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ike"/>
        </a:ext>
      </dgm:extLst>
    </dgm:pt>
    <dgm:pt modelId="{F268FD94-D6BF-4464-8071-B4F833DB520D}" type="pres">
      <dgm:prSet presAssocID="{24C04F33-4A23-47BE-9DAD-621ADE000CDA}" presName="spaceRect" presStyleCnt="0"/>
      <dgm:spPr/>
    </dgm:pt>
    <dgm:pt modelId="{7C36EC90-99F8-449E-8CED-DF27F0911039}" type="pres">
      <dgm:prSet presAssocID="{24C04F33-4A23-47BE-9DAD-621ADE000CDA}" presName="textRect" presStyleLbl="revTx" presStyleIdx="3" presStyleCnt="6" custScaleX="116357">
        <dgm:presLayoutVars>
          <dgm:chMax val="1"/>
          <dgm:chPref val="1"/>
        </dgm:presLayoutVars>
      </dgm:prSet>
      <dgm:spPr/>
    </dgm:pt>
    <dgm:pt modelId="{1371618B-553C-439B-BB65-076FE0EED233}" type="pres">
      <dgm:prSet presAssocID="{6F392CB2-58AC-49A0-9236-379B2B1B6E6E}" presName="sibTrans" presStyleCnt="0"/>
      <dgm:spPr/>
    </dgm:pt>
    <dgm:pt modelId="{0000AF39-EE01-4CED-931D-9807D10329B5}" type="pres">
      <dgm:prSet presAssocID="{030326F2-5099-44DC-BD25-E0FD0239C323}" presName="compNode" presStyleCnt="0"/>
      <dgm:spPr/>
    </dgm:pt>
    <dgm:pt modelId="{7F542DE0-46D5-4D56-8D07-1EFDC79A21C6}" type="pres">
      <dgm:prSet presAssocID="{030326F2-5099-44DC-BD25-E0FD0239C323}" presName="iconBgRect" presStyleLbl="bgShp" presStyleIdx="4" presStyleCnt="6"/>
      <dgm:spPr>
        <a:prstGeom prst="round2DiagRect">
          <a:avLst>
            <a:gd name="adj1" fmla="val 29727"/>
            <a:gd name="adj2" fmla="val 0"/>
          </a:avLst>
        </a:prstGeom>
        <a:solidFill>
          <a:schemeClr val="accent6">
            <a:lumMod val="20000"/>
            <a:lumOff val="80000"/>
          </a:schemeClr>
        </a:solidFill>
      </dgm:spPr>
    </dgm:pt>
    <dgm:pt modelId="{BF773C39-22C6-4FF3-A6AC-F40490EA5E43}" type="pres">
      <dgm:prSet presAssocID="{030326F2-5099-44DC-BD25-E0FD0239C323}" presName="iconRect" presStyleLbl="node1" presStyleIdx="4" presStyleCnt="6"/>
      <dgm:spPr>
        <a:blipFill>
          <a:blip xmlns:r="http://schemas.openxmlformats.org/officeDocument/2006/relationships"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w"/>
        </a:ext>
      </dgm:extLst>
    </dgm:pt>
    <dgm:pt modelId="{321C0608-245C-435A-9CBE-EB93CA23EAE7}" type="pres">
      <dgm:prSet presAssocID="{030326F2-5099-44DC-BD25-E0FD0239C323}" presName="spaceRect" presStyleCnt="0"/>
      <dgm:spPr/>
    </dgm:pt>
    <dgm:pt modelId="{01A81B49-10CA-4EC2-8749-FB6B9C45428C}" type="pres">
      <dgm:prSet presAssocID="{030326F2-5099-44DC-BD25-E0FD0239C323}" presName="textRect" presStyleLbl="revTx" presStyleIdx="4" presStyleCnt="6" custScaleX="126016">
        <dgm:presLayoutVars>
          <dgm:chMax val="1"/>
          <dgm:chPref val="1"/>
        </dgm:presLayoutVars>
      </dgm:prSet>
      <dgm:spPr/>
    </dgm:pt>
    <dgm:pt modelId="{41A87AC3-0503-4AAA-A5BA-B289701CE242}" type="pres">
      <dgm:prSet presAssocID="{C67B4880-BCF3-4C17-97FA-B18CF00CE78D}" presName="sibTrans" presStyleCnt="0"/>
      <dgm:spPr/>
    </dgm:pt>
    <dgm:pt modelId="{89F33F3B-728D-41FE-90EA-EE05F4407DCE}" type="pres">
      <dgm:prSet presAssocID="{3BC95D4A-45FB-4857-89E4-50ECCE6A07B9}" presName="compNode" presStyleCnt="0"/>
      <dgm:spPr/>
    </dgm:pt>
    <dgm:pt modelId="{481C4C92-422A-4AA8-B9C6-BD9A11CBE6AC}" type="pres">
      <dgm:prSet presAssocID="{3BC95D4A-45FB-4857-89E4-50ECCE6A07B9}" presName="iconBgRect" presStyleLbl="bgShp" presStyleIdx="5" presStyleCnt="6"/>
      <dgm:spPr>
        <a:prstGeom prst="round2DiagRect">
          <a:avLst>
            <a:gd name="adj1" fmla="val 29727"/>
            <a:gd name="adj2" fmla="val 0"/>
          </a:avLst>
        </a:prstGeom>
      </dgm:spPr>
    </dgm:pt>
    <dgm:pt modelId="{AD7EFFD0-1409-4681-9C0A-C27FD0E5BC0F}" type="pres">
      <dgm:prSet presAssocID="{3BC95D4A-45FB-4857-89E4-50ECCE6A07B9}" presName="iconRect" presStyleLbl="node1" presStyleIdx="5" presStyleCnt="6"/>
      <dgm:spPr>
        <a:blipFill>
          <a:blip xmlns:r="http://schemas.openxmlformats.org/officeDocument/2006/relationships"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ney"/>
        </a:ext>
      </dgm:extLst>
    </dgm:pt>
    <dgm:pt modelId="{14034A36-5830-47B9-A664-E51D92C15E06}" type="pres">
      <dgm:prSet presAssocID="{3BC95D4A-45FB-4857-89E4-50ECCE6A07B9}" presName="spaceRect" presStyleCnt="0"/>
      <dgm:spPr/>
    </dgm:pt>
    <dgm:pt modelId="{3A4F47B3-D779-4311-B473-F77E0FEEC1D0}" type="pres">
      <dgm:prSet presAssocID="{3BC95D4A-45FB-4857-89E4-50ECCE6A07B9}" presName="textRect" presStyleLbl="revTx" presStyleIdx="5" presStyleCnt="6">
        <dgm:presLayoutVars>
          <dgm:chMax val="1"/>
          <dgm:chPref val="1"/>
        </dgm:presLayoutVars>
      </dgm:prSet>
      <dgm:spPr/>
    </dgm:pt>
  </dgm:ptLst>
  <dgm:cxnLst>
    <dgm:cxn modelId="{C1B48607-8301-47B0-87DF-2EC5B0E148F2}" srcId="{89727D7E-8F5A-419C-8C33-0CB71582A88C}" destId="{24C04F33-4A23-47BE-9DAD-621ADE000CDA}" srcOrd="3" destOrd="0" parTransId="{9BC55EFF-C94D-4426-A393-0002F0F3D1AC}" sibTransId="{6F392CB2-58AC-49A0-9236-379B2B1B6E6E}"/>
    <dgm:cxn modelId="{524BEC0F-39B4-4840-9D27-1E9174364615}" srcId="{89727D7E-8F5A-419C-8C33-0CB71582A88C}" destId="{1CDEE0DE-1FFB-4E18-B022-5956F9E87967}" srcOrd="2" destOrd="0" parTransId="{70F8C5CE-7E12-40E3-8E2C-75FB7988960E}" sibTransId="{919283B8-7A15-4774-A08F-2254BCC9B435}"/>
    <dgm:cxn modelId="{683CBF2E-0F64-4AA7-B6A2-393B7E118D08}" type="presOf" srcId="{24C04F33-4A23-47BE-9DAD-621ADE000CDA}" destId="{7C36EC90-99F8-449E-8CED-DF27F0911039}" srcOrd="0" destOrd="0" presId="urn:microsoft.com/office/officeart/2018/5/layout/IconLeafLabelList"/>
    <dgm:cxn modelId="{FDEF2966-3646-4ADC-BA74-196BC8B423A0}" type="presOf" srcId="{030326F2-5099-44DC-BD25-E0FD0239C323}" destId="{01A81B49-10CA-4EC2-8749-FB6B9C45428C}" srcOrd="0" destOrd="0" presId="urn:microsoft.com/office/officeart/2018/5/layout/IconLeafLabelList"/>
    <dgm:cxn modelId="{BFA9EE6F-5BA4-44C9-8215-5C6E3BF162A4}" type="presOf" srcId="{487BACA9-11FD-408C-971F-6DB2E081F775}" destId="{207720EA-DE57-4543-A7F5-9A2844F2E055}" srcOrd="0" destOrd="0" presId="urn:microsoft.com/office/officeart/2018/5/layout/IconLeafLabelList"/>
    <dgm:cxn modelId="{8E314153-23C9-4971-9CB4-EA8415C2EBE1}" srcId="{89727D7E-8F5A-419C-8C33-0CB71582A88C}" destId="{66CCFA5A-8431-46EA-8FE8-BAAD1A94056F}" srcOrd="1" destOrd="0" parTransId="{5FA01C8F-9804-4823-8CE0-D901BFAE4371}" sibTransId="{E3A792F5-436A-4B4D-AE32-B2F68BF8E3FC}"/>
    <dgm:cxn modelId="{BA37DF7C-7DB5-4056-AD13-E54D7E371065}" type="presOf" srcId="{66CCFA5A-8431-46EA-8FE8-BAAD1A94056F}" destId="{72B320EE-47B5-4DB5-A300-30CCDD9F4397}" srcOrd="0" destOrd="0" presId="urn:microsoft.com/office/officeart/2018/5/layout/IconLeafLabelList"/>
    <dgm:cxn modelId="{692037A3-A9FE-4FF3-86E5-3AB4FB9260A8}" type="presOf" srcId="{89727D7E-8F5A-419C-8C33-0CB71582A88C}" destId="{E5487B7F-AD27-402C-90D0-E857DE85132B}" srcOrd="0" destOrd="0" presId="urn:microsoft.com/office/officeart/2018/5/layout/IconLeafLabelList"/>
    <dgm:cxn modelId="{9DEF89AE-C903-49F3-BB5F-47753992DEF1}" srcId="{89727D7E-8F5A-419C-8C33-0CB71582A88C}" destId="{030326F2-5099-44DC-BD25-E0FD0239C323}" srcOrd="4" destOrd="0" parTransId="{EFDEDAF3-A70A-4477-AB0F-A8EB99B5D822}" sibTransId="{C67B4880-BCF3-4C17-97FA-B18CF00CE78D}"/>
    <dgm:cxn modelId="{071EFFC4-9734-49F0-BECE-98D5BB7493F9}" type="presOf" srcId="{1CDEE0DE-1FFB-4E18-B022-5956F9E87967}" destId="{A370C3D3-1DEA-4CAB-A8AA-47C573ED9A8E}" srcOrd="0" destOrd="0" presId="urn:microsoft.com/office/officeart/2018/5/layout/IconLeafLabelList"/>
    <dgm:cxn modelId="{C7E74BCD-DA63-49C8-BDEE-0EE50DC23CE4}" srcId="{89727D7E-8F5A-419C-8C33-0CB71582A88C}" destId="{3BC95D4A-45FB-4857-89E4-50ECCE6A07B9}" srcOrd="5" destOrd="0" parTransId="{89AEE0FF-F177-451A-9C18-178E68059373}" sibTransId="{FFE7BA82-90AE-4798-A958-EFE53B5AD087}"/>
    <dgm:cxn modelId="{0FF95AD7-5242-4914-8F2C-C47A5EA8496D}" srcId="{89727D7E-8F5A-419C-8C33-0CB71582A88C}" destId="{487BACA9-11FD-408C-971F-6DB2E081F775}" srcOrd="0" destOrd="0" parTransId="{116920AC-EFA9-4F86-B26B-2BE770D585BB}" sibTransId="{F83B4F89-716A-47D1-8869-7D06C0615FBD}"/>
    <dgm:cxn modelId="{44625FF7-1C0E-4D0B-8FFF-5953BFC4F663}" type="presOf" srcId="{3BC95D4A-45FB-4857-89E4-50ECCE6A07B9}" destId="{3A4F47B3-D779-4311-B473-F77E0FEEC1D0}" srcOrd="0" destOrd="0" presId="urn:microsoft.com/office/officeart/2018/5/layout/IconLeafLabelList"/>
    <dgm:cxn modelId="{DB95DE43-FDAF-4E9B-98DE-072EFB217CB9}" type="presParOf" srcId="{E5487B7F-AD27-402C-90D0-E857DE85132B}" destId="{A3FEE4B8-711A-495C-BD20-5E4DEE98D3BF}" srcOrd="0" destOrd="0" presId="urn:microsoft.com/office/officeart/2018/5/layout/IconLeafLabelList"/>
    <dgm:cxn modelId="{32B71A85-A3F3-4C6F-83CD-1E8A43472A47}" type="presParOf" srcId="{A3FEE4B8-711A-495C-BD20-5E4DEE98D3BF}" destId="{D3E51117-DC75-4A7D-B4CF-A269F633FF51}" srcOrd="0" destOrd="0" presId="urn:microsoft.com/office/officeart/2018/5/layout/IconLeafLabelList"/>
    <dgm:cxn modelId="{1360F124-5C36-44C7-A965-AC5A3587D906}" type="presParOf" srcId="{A3FEE4B8-711A-495C-BD20-5E4DEE98D3BF}" destId="{C1BBE1BD-1A09-4E4F-8770-D3D16E63E80A}" srcOrd="1" destOrd="0" presId="urn:microsoft.com/office/officeart/2018/5/layout/IconLeafLabelList"/>
    <dgm:cxn modelId="{ED2C22D5-599D-49B4-8F66-4C86B890B0AA}" type="presParOf" srcId="{A3FEE4B8-711A-495C-BD20-5E4DEE98D3BF}" destId="{A266C26B-D566-452B-B50D-DCEC73723C28}" srcOrd="2" destOrd="0" presId="urn:microsoft.com/office/officeart/2018/5/layout/IconLeafLabelList"/>
    <dgm:cxn modelId="{A05F0709-F0A5-40CA-8E7F-925A8D04AC60}" type="presParOf" srcId="{A3FEE4B8-711A-495C-BD20-5E4DEE98D3BF}" destId="{207720EA-DE57-4543-A7F5-9A2844F2E055}" srcOrd="3" destOrd="0" presId="urn:microsoft.com/office/officeart/2018/5/layout/IconLeafLabelList"/>
    <dgm:cxn modelId="{B9463D66-EB05-444F-943A-193196DABDEF}" type="presParOf" srcId="{E5487B7F-AD27-402C-90D0-E857DE85132B}" destId="{D4509605-D3E7-45BD-A170-03E4425CD3F4}" srcOrd="1" destOrd="0" presId="urn:microsoft.com/office/officeart/2018/5/layout/IconLeafLabelList"/>
    <dgm:cxn modelId="{6906C43F-1791-4515-9330-E1DDBC64518A}" type="presParOf" srcId="{E5487B7F-AD27-402C-90D0-E857DE85132B}" destId="{1BA95D5F-15A0-47B0-AB8B-42E51B02EBFE}" srcOrd="2" destOrd="0" presId="urn:microsoft.com/office/officeart/2018/5/layout/IconLeafLabelList"/>
    <dgm:cxn modelId="{DE06007B-5C6C-464A-8ECD-1D74541D33FF}" type="presParOf" srcId="{1BA95D5F-15A0-47B0-AB8B-42E51B02EBFE}" destId="{102B4EC4-28F1-47D0-8664-8A4183E0512A}" srcOrd="0" destOrd="0" presId="urn:microsoft.com/office/officeart/2018/5/layout/IconLeafLabelList"/>
    <dgm:cxn modelId="{BEAD1244-1199-4BF4-8DBF-8EC3D47648B1}" type="presParOf" srcId="{1BA95D5F-15A0-47B0-AB8B-42E51B02EBFE}" destId="{0B44B28B-0DD2-4EB9-892E-D36A0696E914}" srcOrd="1" destOrd="0" presId="urn:microsoft.com/office/officeart/2018/5/layout/IconLeafLabelList"/>
    <dgm:cxn modelId="{0ED12073-3409-42F0-A2D6-DEE6AFAE4A80}" type="presParOf" srcId="{1BA95D5F-15A0-47B0-AB8B-42E51B02EBFE}" destId="{5C659AB8-C59F-439E-B3AD-7851126D0985}" srcOrd="2" destOrd="0" presId="urn:microsoft.com/office/officeart/2018/5/layout/IconLeafLabelList"/>
    <dgm:cxn modelId="{4A523B18-5F9A-47EB-910F-C2C585A09F0F}" type="presParOf" srcId="{1BA95D5F-15A0-47B0-AB8B-42E51B02EBFE}" destId="{72B320EE-47B5-4DB5-A300-30CCDD9F4397}" srcOrd="3" destOrd="0" presId="urn:microsoft.com/office/officeart/2018/5/layout/IconLeafLabelList"/>
    <dgm:cxn modelId="{9F7404C5-831C-4CE5-A33D-41876D786D29}" type="presParOf" srcId="{E5487B7F-AD27-402C-90D0-E857DE85132B}" destId="{C8329AAE-57BA-405F-A65C-4A343083F560}" srcOrd="3" destOrd="0" presId="urn:microsoft.com/office/officeart/2018/5/layout/IconLeafLabelList"/>
    <dgm:cxn modelId="{643B2BC3-43FE-4410-BAFF-9382110505F6}" type="presParOf" srcId="{E5487B7F-AD27-402C-90D0-E857DE85132B}" destId="{1A6F05D8-9004-44B4-B651-5B02C27A9A7C}" srcOrd="4" destOrd="0" presId="urn:microsoft.com/office/officeart/2018/5/layout/IconLeafLabelList"/>
    <dgm:cxn modelId="{9460B5F9-FD6C-4EF4-9373-50E70D8CBC52}" type="presParOf" srcId="{1A6F05D8-9004-44B4-B651-5B02C27A9A7C}" destId="{9AF405BB-628F-4A53-91F9-0983196B011B}" srcOrd="0" destOrd="0" presId="urn:microsoft.com/office/officeart/2018/5/layout/IconLeafLabelList"/>
    <dgm:cxn modelId="{5127059E-C31F-46E8-ADFC-C87D34DAECC8}" type="presParOf" srcId="{1A6F05D8-9004-44B4-B651-5B02C27A9A7C}" destId="{E6C90366-31B6-47B0-A329-C59308174449}" srcOrd="1" destOrd="0" presId="urn:microsoft.com/office/officeart/2018/5/layout/IconLeafLabelList"/>
    <dgm:cxn modelId="{F4EBA2F0-C2D0-4C48-8089-B195666288FB}" type="presParOf" srcId="{1A6F05D8-9004-44B4-B651-5B02C27A9A7C}" destId="{098DCE82-CEFC-48C3-8AEC-108E752A0073}" srcOrd="2" destOrd="0" presId="urn:microsoft.com/office/officeart/2018/5/layout/IconLeafLabelList"/>
    <dgm:cxn modelId="{E324A255-D18F-4141-B393-943AA7866D07}" type="presParOf" srcId="{1A6F05D8-9004-44B4-B651-5B02C27A9A7C}" destId="{A370C3D3-1DEA-4CAB-A8AA-47C573ED9A8E}" srcOrd="3" destOrd="0" presId="urn:microsoft.com/office/officeart/2018/5/layout/IconLeafLabelList"/>
    <dgm:cxn modelId="{A88D2B55-006A-4151-9D4E-D9D2298EDD3D}" type="presParOf" srcId="{E5487B7F-AD27-402C-90D0-E857DE85132B}" destId="{1D15AE0C-97B4-4617-8723-01A839381DAF}" srcOrd="5" destOrd="0" presId="urn:microsoft.com/office/officeart/2018/5/layout/IconLeafLabelList"/>
    <dgm:cxn modelId="{6C2F702F-2E66-463F-8C10-822C9A58C088}" type="presParOf" srcId="{E5487B7F-AD27-402C-90D0-E857DE85132B}" destId="{0F387916-507E-40B6-97BE-BE60D39E7353}" srcOrd="6" destOrd="0" presId="urn:microsoft.com/office/officeart/2018/5/layout/IconLeafLabelList"/>
    <dgm:cxn modelId="{153E49BB-427A-4811-A934-57DFB023A749}" type="presParOf" srcId="{0F387916-507E-40B6-97BE-BE60D39E7353}" destId="{A5BE6279-E98A-4606-9816-24D338D5562C}" srcOrd="0" destOrd="0" presId="urn:microsoft.com/office/officeart/2018/5/layout/IconLeafLabelList"/>
    <dgm:cxn modelId="{E56112A8-C5C1-42C5-B82E-3D9179ACA453}" type="presParOf" srcId="{0F387916-507E-40B6-97BE-BE60D39E7353}" destId="{3F7C382F-0FB9-4B8C-8EFA-0EFAF88FD6A2}" srcOrd="1" destOrd="0" presId="urn:microsoft.com/office/officeart/2018/5/layout/IconLeafLabelList"/>
    <dgm:cxn modelId="{694EAA9C-2A4F-4C07-BFCA-9A3F2272EE52}" type="presParOf" srcId="{0F387916-507E-40B6-97BE-BE60D39E7353}" destId="{F268FD94-D6BF-4464-8071-B4F833DB520D}" srcOrd="2" destOrd="0" presId="urn:microsoft.com/office/officeart/2018/5/layout/IconLeafLabelList"/>
    <dgm:cxn modelId="{E136B0A6-B6E1-4312-BC93-CCA1CBB4E3E7}" type="presParOf" srcId="{0F387916-507E-40B6-97BE-BE60D39E7353}" destId="{7C36EC90-99F8-449E-8CED-DF27F0911039}" srcOrd="3" destOrd="0" presId="urn:microsoft.com/office/officeart/2018/5/layout/IconLeafLabelList"/>
    <dgm:cxn modelId="{9BF0C8B6-A09F-4B5A-BD78-793F7F4A8AB3}" type="presParOf" srcId="{E5487B7F-AD27-402C-90D0-E857DE85132B}" destId="{1371618B-553C-439B-BB65-076FE0EED233}" srcOrd="7" destOrd="0" presId="urn:microsoft.com/office/officeart/2018/5/layout/IconLeafLabelList"/>
    <dgm:cxn modelId="{D1A82ACD-D8B1-4CD9-AEBB-C44A1784BB3E}" type="presParOf" srcId="{E5487B7F-AD27-402C-90D0-E857DE85132B}" destId="{0000AF39-EE01-4CED-931D-9807D10329B5}" srcOrd="8" destOrd="0" presId="urn:microsoft.com/office/officeart/2018/5/layout/IconLeafLabelList"/>
    <dgm:cxn modelId="{2021D7AC-D1DA-4F0D-9696-58F16F7364FC}" type="presParOf" srcId="{0000AF39-EE01-4CED-931D-9807D10329B5}" destId="{7F542DE0-46D5-4D56-8D07-1EFDC79A21C6}" srcOrd="0" destOrd="0" presId="urn:microsoft.com/office/officeart/2018/5/layout/IconLeafLabelList"/>
    <dgm:cxn modelId="{C5D72DDC-1C6C-4225-AEA9-D880FE3C0D7A}" type="presParOf" srcId="{0000AF39-EE01-4CED-931D-9807D10329B5}" destId="{BF773C39-22C6-4FF3-A6AC-F40490EA5E43}" srcOrd="1" destOrd="0" presId="urn:microsoft.com/office/officeart/2018/5/layout/IconLeafLabelList"/>
    <dgm:cxn modelId="{1403CE1A-9940-4E55-ACA9-B4D4F2946990}" type="presParOf" srcId="{0000AF39-EE01-4CED-931D-9807D10329B5}" destId="{321C0608-245C-435A-9CBE-EB93CA23EAE7}" srcOrd="2" destOrd="0" presId="urn:microsoft.com/office/officeart/2018/5/layout/IconLeafLabelList"/>
    <dgm:cxn modelId="{DBB0700F-A608-4246-BAF7-706590B3FB5C}" type="presParOf" srcId="{0000AF39-EE01-4CED-931D-9807D10329B5}" destId="{01A81B49-10CA-4EC2-8749-FB6B9C45428C}" srcOrd="3" destOrd="0" presId="urn:microsoft.com/office/officeart/2018/5/layout/IconLeafLabelList"/>
    <dgm:cxn modelId="{3B545520-928B-41DC-A3C8-C25B880F4B9B}" type="presParOf" srcId="{E5487B7F-AD27-402C-90D0-E857DE85132B}" destId="{41A87AC3-0503-4AAA-A5BA-B289701CE242}" srcOrd="9" destOrd="0" presId="urn:microsoft.com/office/officeart/2018/5/layout/IconLeafLabelList"/>
    <dgm:cxn modelId="{05F14AF3-E1E8-4BC8-A669-15BEB54899EE}" type="presParOf" srcId="{E5487B7F-AD27-402C-90D0-E857DE85132B}" destId="{89F33F3B-728D-41FE-90EA-EE05F4407DCE}" srcOrd="10" destOrd="0" presId="urn:microsoft.com/office/officeart/2018/5/layout/IconLeafLabelList"/>
    <dgm:cxn modelId="{9250103A-521D-4BB1-B6FE-0FC81433F703}" type="presParOf" srcId="{89F33F3B-728D-41FE-90EA-EE05F4407DCE}" destId="{481C4C92-422A-4AA8-B9C6-BD9A11CBE6AC}" srcOrd="0" destOrd="0" presId="urn:microsoft.com/office/officeart/2018/5/layout/IconLeafLabelList"/>
    <dgm:cxn modelId="{3389D828-BF23-4CAE-A946-063A816CBDAB}" type="presParOf" srcId="{89F33F3B-728D-41FE-90EA-EE05F4407DCE}" destId="{AD7EFFD0-1409-4681-9C0A-C27FD0E5BC0F}" srcOrd="1" destOrd="0" presId="urn:microsoft.com/office/officeart/2018/5/layout/IconLeafLabelList"/>
    <dgm:cxn modelId="{F26ACDE3-10BE-4B46-8BC0-0382859625BB}" type="presParOf" srcId="{89F33F3B-728D-41FE-90EA-EE05F4407DCE}" destId="{14034A36-5830-47B9-A664-E51D92C15E06}" srcOrd="2" destOrd="0" presId="urn:microsoft.com/office/officeart/2018/5/layout/IconLeafLabelList"/>
    <dgm:cxn modelId="{3795B232-7655-43C2-80BE-FE45AF487364}" type="presParOf" srcId="{89F33F3B-728D-41FE-90EA-EE05F4407DCE}" destId="{3A4F47B3-D779-4311-B473-F77E0FEEC1D0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5CD95C3-72B1-43C8-AF57-CF42A48EC179}" type="doc">
      <dgm:prSet loTypeId="urn:microsoft.com/office/officeart/2005/8/layout/cycle6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92934ED-86F6-49D9-BBFA-41FFE374F048}">
      <dgm:prSet custT="1"/>
      <dgm:spPr>
        <a:solidFill>
          <a:schemeClr val="bg2">
            <a:lumMod val="60000"/>
            <a:lumOff val="40000"/>
          </a:schemeClr>
        </a:solidFill>
      </dgm:spPr>
      <dgm:t>
        <a:bodyPr/>
        <a:lstStyle/>
        <a:p>
          <a:r>
            <a:rPr lang="en-US" sz="2000" b="1" dirty="0">
              <a:effectLst>
                <a:outerShdw blurRad="50800" dist="25400" dir="5400000" algn="ctr" rotWithShape="0">
                  <a:schemeClr val="accent1"/>
                </a:outerShdw>
              </a:effectLst>
            </a:rPr>
            <a:t>Handling livestock Waste</a:t>
          </a:r>
        </a:p>
      </dgm:t>
    </dgm:pt>
    <dgm:pt modelId="{3418F56D-6AFC-47F9-A061-95821045397A}" type="parTrans" cxnId="{65C905D5-6BC4-486B-9FC1-4AD6B76DF537}">
      <dgm:prSet/>
      <dgm:spPr/>
      <dgm:t>
        <a:bodyPr/>
        <a:lstStyle/>
        <a:p>
          <a:endParaRPr lang="en-US" b="1">
            <a:effectLst>
              <a:outerShdw blurRad="50800" dist="25400" dir="5400000" algn="ctr" rotWithShape="0">
                <a:schemeClr val="accent1"/>
              </a:outerShdw>
            </a:effectLst>
          </a:endParaRPr>
        </a:p>
      </dgm:t>
    </dgm:pt>
    <dgm:pt modelId="{CE90E4B4-1857-44EA-9833-FB6CFA00F9B9}" type="sibTrans" cxnId="{65C905D5-6BC4-486B-9FC1-4AD6B76DF537}">
      <dgm:prSet/>
      <dgm:spPr/>
      <dgm:t>
        <a:bodyPr/>
        <a:lstStyle/>
        <a:p>
          <a:endParaRPr lang="en-US" b="1">
            <a:effectLst>
              <a:outerShdw blurRad="50800" dist="25400" dir="5400000" algn="ctr" rotWithShape="0">
                <a:schemeClr val="accent1"/>
              </a:outerShdw>
            </a:effectLst>
          </a:endParaRPr>
        </a:p>
      </dgm:t>
    </dgm:pt>
    <dgm:pt modelId="{4494C5DC-1F41-442C-9B46-1CC46823BCE1}">
      <dgm:prSet custT="1"/>
      <dgm:spPr>
        <a:solidFill>
          <a:schemeClr val="bg2">
            <a:lumMod val="60000"/>
            <a:lumOff val="40000"/>
          </a:schemeClr>
        </a:solidFill>
      </dgm:spPr>
      <dgm:t>
        <a:bodyPr/>
        <a:lstStyle/>
        <a:p>
          <a:r>
            <a:rPr lang="en-US" sz="2000" b="1" dirty="0">
              <a:effectLst>
                <a:outerShdw blurRad="50800" dist="25400" dir="5400000" algn="ctr" rotWithShape="0">
                  <a:schemeClr val="accent1"/>
                </a:outerShdw>
              </a:effectLst>
            </a:rPr>
            <a:t>USDA Farm Service Agency Loan</a:t>
          </a:r>
        </a:p>
      </dgm:t>
    </dgm:pt>
    <dgm:pt modelId="{E2139183-8AF5-4928-B6C2-8641AE8B1288}" type="parTrans" cxnId="{A4AC313C-828B-4571-B3A6-8FE4C4A7C481}">
      <dgm:prSet/>
      <dgm:spPr/>
      <dgm:t>
        <a:bodyPr/>
        <a:lstStyle/>
        <a:p>
          <a:endParaRPr lang="en-US" b="1">
            <a:effectLst>
              <a:outerShdw blurRad="50800" dist="25400" dir="5400000" algn="ctr" rotWithShape="0">
                <a:schemeClr val="accent1"/>
              </a:outerShdw>
            </a:effectLst>
          </a:endParaRPr>
        </a:p>
      </dgm:t>
    </dgm:pt>
    <dgm:pt modelId="{E0BCD88B-1DDF-4D3A-AA83-E050A087459A}" type="sibTrans" cxnId="{A4AC313C-828B-4571-B3A6-8FE4C4A7C481}">
      <dgm:prSet/>
      <dgm:spPr/>
      <dgm:t>
        <a:bodyPr/>
        <a:lstStyle/>
        <a:p>
          <a:endParaRPr lang="en-US" b="1">
            <a:effectLst>
              <a:outerShdw blurRad="50800" dist="25400" dir="5400000" algn="ctr" rotWithShape="0">
                <a:schemeClr val="accent1"/>
              </a:outerShdw>
            </a:effectLst>
          </a:endParaRPr>
        </a:p>
      </dgm:t>
    </dgm:pt>
    <dgm:pt modelId="{6E5039DB-9E4E-49C1-B61A-6A94153D88CD}">
      <dgm:prSet custT="1"/>
      <dgm:spPr>
        <a:solidFill>
          <a:schemeClr val="bg2">
            <a:lumMod val="60000"/>
            <a:lumOff val="40000"/>
          </a:schemeClr>
        </a:solidFill>
      </dgm:spPr>
      <dgm:t>
        <a:bodyPr/>
        <a:lstStyle/>
        <a:p>
          <a:r>
            <a:rPr lang="en-US" sz="2000" b="1" dirty="0">
              <a:effectLst>
                <a:outerShdw blurRad="50800" dist="25400" dir="5400000" sx="101000" sy="101000" algn="ctr" rotWithShape="0">
                  <a:schemeClr val="accent1"/>
                </a:outerShdw>
              </a:effectLst>
            </a:rPr>
            <a:t>State Cost Share</a:t>
          </a:r>
        </a:p>
      </dgm:t>
    </dgm:pt>
    <dgm:pt modelId="{53AF0696-89D7-4DD0-A0D9-7AA451DABB63}" type="parTrans" cxnId="{08B8D598-1B90-40CD-B8C7-30874147D1F2}">
      <dgm:prSet/>
      <dgm:spPr/>
      <dgm:t>
        <a:bodyPr/>
        <a:lstStyle/>
        <a:p>
          <a:endParaRPr lang="en-US" b="1">
            <a:effectLst>
              <a:outerShdw blurRad="50800" dist="25400" dir="5400000" algn="ctr" rotWithShape="0">
                <a:schemeClr val="accent1"/>
              </a:outerShdw>
            </a:effectLst>
          </a:endParaRPr>
        </a:p>
      </dgm:t>
    </dgm:pt>
    <dgm:pt modelId="{E23B83B6-11F0-411E-A3BE-34FF505B35E9}" type="sibTrans" cxnId="{08B8D598-1B90-40CD-B8C7-30874147D1F2}">
      <dgm:prSet/>
      <dgm:spPr/>
      <dgm:t>
        <a:bodyPr/>
        <a:lstStyle/>
        <a:p>
          <a:endParaRPr lang="en-US" b="1">
            <a:effectLst>
              <a:outerShdw blurRad="50800" dist="25400" dir="5400000" algn="ctr" rotWithShape="0">
                <a:schemeClr val="accent1"/>
              </a:outerShdw>
            </a:effectLst>
          </a:endParaRPr>
        </a:p>
      </dgm:t>
    </dgm:pt>
    <dgm:pt modelId="{7283E052-13C2-4CB9-A4C9-87CC1A13C27C}">
      <dgm:prSet custT="1"/>
      <dgm:spPr>
        <a:solidFill>
          <a:schemeClr val="bg2">
            <a:lumMod val="60000"/>
            <a:lumOff val="40000"/>
          </a:schemeClr>
        </a:solidFill>
      </dgm:spPr>
      <dgm:t>
        <a:bodyPr/>
        <a:lstStyle/>
        <a:p>
          <a:r>
            <a:rPr lang="en-US" sz="2000" b="1" dirty="0">
              <a:effectLst>
                <a:outerShdw blurRad="50800" dist="25400" dir="5400000" algn="ctr" rotWithShape="0">
                  <a:schemeClr val="accent1"/>
                </a:outerShdw>
              </a:effectLst>
            </a:rPr>
            <a:t>Division of Water Referral</a:t>
          </a:r>
        </a:p>
      </dgm:t>
    </dgm:pt>
    <dgm:pt modelId="{D4341EC3-9EC6-40BB-8951-07A33E7746DB}" type="parTrans" cxnId="{869E9D4F-E0C1-46B3-B737-4453A1D384B4}">
      <dgm:prSet/>
      <dgm:spPr/>
      <dgm:t>
        <a:bodyPr/>
        <a:lstStyle/>
        <a:p>
          <a:endParaRPr lang="en-US" b="1">
            <a:effectLst>
              <a:outerShdw blurRad="50800" dist="25400" dir="5400000" algn="ctr" rotWithShape="0">
                <a:schemeClr val="accent1"/>
              </a:outerShdw>
            </a:effectLst>
          </a:endParaRPr>
        </a:p>
      </dgm:t>
    </dgm:pt>
    <dgm:pt modelId="{7FF08568-F78B-45D3-8A85-96559E5BA513}" type="sibTrans" cxnId="{869E9D4F-E0C1-46B3-B737-4453A1D384B4}">
      <dgm:prSet/>
      <dgm:spPr/>
      <dgm:t>
        <a:bodyPr/>
        <a:lstStyle/>
        <a:p>
          <a:endParaRPr lang="en-US" b="1">
            <a:effectLst>
              <a:outerShdw blurRad="50800" dist="25400" dir="5400000" algn="ctr" rotWithShape="0">
                <a:schemeClr val="accent1"/>
              </a:outerShdw>
            </a:effectLst>
          </a:endParaRPr>
        </a:p>
      </dgm:t>
    </dgm:pt>
    <dgm:pt modelId="{EAAEC54C-18FD-45C0-B487-0DFC83012185}">
      <dgm:prSet custT="1"/>
      <dgm:spPr>
        <a:solidFill>
          <a:schemeClr val="bg2">
            <a:lumMod val="60000"/>
            <a:lumOff val="40000"/>
          </a:schemeClr>
        </a:solidFill>
      </dgm:spPr>
      <dgm:t>
        <a:bodyPr/>
        <a:lstStyle/>
        <a:p>
          <a:r>
            <a:rPr lang="en-US" sz="2000" b="1" dirty="0">
              <a:effectLst>
                <a:outerShdw blurRad="50800" dist="25400" dir="5400000" algn="ctr" rotWithShape="0">
                  <a:schemeClr val="accent1"/>
                </a:outerShdw>
              </a:effectLst>
            </a:rPr>
            <a:t>Landowner Request</a:t>
          </a:r>
        </a:p>
      </dgm:t>
    </dgm:pt>
    <dgm:pt modelId="{AB7BB186-85E4-450F-BDBB-1780927FE4E7}" type="parTrans" cxnId="{578E2632-EA45-4AE3-8C6E-C59C57489CF1}">
      <dgm:prSet/>
      <dgm:spPr/>
      <dgm:t>
        <a:bodyPr/>
        <a:lstStyle/>
        <a:p>
          <a:endParaRPr lang="en-US" b="1">
            <a:effectLst>
              <a:outerShdw blurRad="50800" dist="25400" dir="5400000" algn="ctr" rotWithShape="0">
                <a:schemeClr val="accent1"/>
              </a:outerShdw>
            </a:effectLst>
          </a:endParaRPr>
        </a:p>
      </dgm:t>
    </dgm:pt>
    <dgm:pt modelId="{005ED842-FC2B-493E-B468-67A64E39DEA3}" type="sibTrans" cxnId="{578E2632-EA45-4AE3-8C6E-C59C57489CF1}">
      <dgm:prSet/>
      <dgm:spPr/>
      <dgm:t>
        <a:bodyPr/>
        <a:lstStyle/>
        <a:p>
          <a:endParaRPr lang="en-US" b="1">
            <a:effectLst>
              <a:outerShdw blurRad="50800" dist="25400" dir="5400000" algn="ctr" rotWithShape="0">
                <a:schemeClr val="accent1"/>
              </a:outerShdw>
            </a:effectLst>
          </a:endParaRPr>
        </a:p>
      </dgm:t>
    </dgm:pt>
    <dgm:pt modelId="{EDCA6129-52D7-4FEB-95B0-6E062426A6CA}">
      <dgm:prSet custT="1"/>
      <dgm:spPr>
        <a:solidFill>
          <a:schemeClr val="bg2">
            <a:lumMod val="60000"/>
            <a:lumOff val="40000"/>
          </a:schemeClr>
        </a:solidFill>
      </dgm:spPr>
      <dgm:t>
        <a:bodyPr/>
        <a:lstStyle/>
        <a:p>
          <a:r>
            <a:rPr lang="en-US" sz="2000" b="1" dirty="0">
              <a:effectLst>
                <a:outerShdw blurRad="50800" dist="25400" dir="5400000" algn="ctr" rotWithShape="0">
                  <a:schemeClr val="accent1"/>
                </a:outerShdw>
              </a:effectLst>
            </a:rPr>
            <a:t>Ag Water Quality Act</a:t>
          </a:r>
        </a:p>
      </dgm:t>
    </dgm:pt>
    <dgm:pt modelId="{DA283823-7EC5-41E3-9AE7-AF6E1519EA91}" type="parTrans" cxnId="{F37C2F9E-839C-4C3B-BF2B-C399FD4E5C71}">
      <dgm:prSet/>
      <dgm:spPr/>
      <dgm:t>
        <a:bodyPr/>
        <a:lstStyle/>
        <a:p>
          <a:endParaRPr lang="en-US" b="1">
            <a:effectLst>
              <a:outerShdw blurRad="50800" dist="25400" dir="5400000" algn="ctr" rotWithShape="0">
                <a:schemeClr val="accent1"/>
              </a:outerShdw>
            </a:effectLst>
          </a:endParaRPr>
        </a:p>
      </dgm:t>
    </dgm:pt>
    <dgm:pt modelId="{26AE67B0-D289-4B3D-A285-EB070F9FFC38}" type="sibTrans" cxnId="{F37C2F9E-839C-4C3B-BF2B-C399FD4E5C71}">
      <dgm:prSet/>
      <dgm:spPr/>
      <dgm:t>
        <a:bodyPr/>
        <a:lstStyle/>
        <a:p>
          <a:endParaRPr lang="en-US" b="1">
            <a:effectLst>
              <a:outerShdw blurRad="50800" dist="25400" dir="5400000" algn="ctr" rotWithShape="0">
                <a:schemeClr val="accent1"/>
              </a:outerShdw>
            </a:effectLst>
          </a:endParaRPr>
        </a:p>
      </dgm:t>
    </dgm:pt>
    <dgm:pt modelId="{8BC5B50F-BAD0-4314-97AD-95902001B08F}" type="pres">
      <dgm:prSet presAssocID="{C5CD95C3-72B1-43C8-AF57-CF42A48EC179}" presName="cycle" presStyleCnt="0">
        <dgm:presLayoutVars>
          <dgm:dir/>
          <dgm:resizeHandles val="exact"/>
        </dgm:presLayoutVars>
      </dgm:prSet>
      <dgm:spPr/>
    </dgm:pt>
    <dgm:pt modelId="{7E7741D2-A824-4239-A9FA-B42FCCA4C0AB}" type="pres">
      <dgm:prSet presAssocID="{192934ED-86F6-49D9-BBFA-41FFE374F048}" presName="node" presStyleLbl="node1" presStyleIdx="0" presStyleCnt="6" custScaleX="148743">
        <dgm:presLayoutVars>
          <dgm:bulletEnabled val="1"/>
        </dgm:presLayoutVars>
      </dgm:prSet>
      <dgm:spPr/>
    </dgm:pt>
    <dgm:pt modelId="{1908830E-1786-4FA8-A199-BCA44194D353}" type="pres">
      <dgm:prSet presAssocID="{192934ED-86F6-49D9-BBFA-41FFE374F048}" presName="spNode" presStyleCnt="0"/>
      <dgm:spPr/>
    </dgm:pt>
    <dgm:pt modelId="{527EDF30-64F9-4765-8166-6164BA06ECC7}" type="pres">
      <dgm:prSet presAssocID="{CE90E4B4-1857-44EA-9833-FB6CFA00F9B9}" presName="sibTrans" presStyleLbl="sibTrans1D1" presStyleIdx="0" presStyleCnt="6"/>
      <dgm:spPr/>
    </dgm:pt>
    <dgm:pt modelId="{0BC73F18-3AC5-4E1E-BB5B-AFFE6BFCD289}" type="pres">
      <dgm:prSet presAssocID="{4494C5DC-1F41-442C-9B46-1CC46823BCE1}" presName="node" presStyleLbl="node1" presStyleIdx="1" presStyleCnt="6" custScaleX="146524">
        <dgm:presLayoutVars>
          <dgm:bulletEnabled val="1"/>
        </dgm:presLayoutVars>
      </dgm:prSet>
      <dgm:spPr/>
    </dgm:pt>
    <dgm:pt modelId="{F48C8050-1544-4713-BBA9-8040E4749F8C}" type="pres">
      <dgm:prSet presAssocID="{4494C5DC-1F41-442C-9B46-1CC46823BCE1}" presName="spNode" presStyleCnt="0"/>
      <dgm:spPr/>
    </dgm:pt>
    <dgm:pt modelId="{AAFB1F44-4750-4620-A005-C31EED57B524}" type="pres">
      <dgm:prSet presAssocID="{E0BCD88B-1DDF-4D3A-AA83-E050A087459A}" presName="sibTrans" presStyleLbl="sibTrans1D1" presStyleIdx="1" presStyleCnt="6"/>
      <dgm:spPr/>
    </dgm:pt>
    <dgm:pt modelId="{171334C7-D309-4050-BCBB-FC8651EB4445}" type="pres">
      <dgm:prSet presAssocID="{6E5039DB-9E4E-49C1-B61A-6A94153D88CD}" presName="node" presStyleLbl="node1" presStyleIdx="2" presStyleCnt="6" custScaleX="144806">
        <dgm:presLayoutVars>
          <dgm:bulletEnabled val="1"/>
        </dgm:presLayoutVars>
      </dgm:prSet>
      <dgm:spPr/>
    </dgm:pt>
    <dgm:pt modelId="{7A4AC901-5801-40CD-B1EF-8A7CDE7270B8}" type="pres">
      <dgm:prSet presAssocID="{6E5039DB-9E4E-49C1-B61A-6A94153D88CD}" presName="spNode" presStyleCnt="0"/>
      <dgm:spPr/>
    </dgm:pt>
    <dgm:pt modelId="{DF9C5D1D-690C-45F2-8EFC-A9477532EA25}" type="pres">
      <dgm:prSet presAssocID="{E23B83B6-11F0-411E-A3BE-34FF505B35E9}" presName="sibTrans" presStyleLbl="sibTrans1D1" presStyleIdx="2" presStyleCnt="6"/>
      <dgm:spPr/>
    </dgm:pt>
    <dgm:pt modelId="{1FBC8677-B329-470B-9047-C1FFCD17E741}" type="pres">
      <dgm:prSet presAssocID="{7283E052-13C2-4CB9-A4C9-87CC1A13C27C}" presName="node" presStyleLbl="node1" presStyleIdx="3" presStyleCnt="6" custScaleX="156908">
        <dgm:presLayoutVars>
          <dgm:bulletEnabled val="1"/>
        </dgm:presLayoutVars>
      </dgm:prSet>
      <dgm:spPr/>
    </dgm:pt>
    <dgm:pt modelId="{DCCF170D-35EE-47CD-9B41-F91584DD4163}" type="pres">
      <dgm:prSet presAssocID="{7283E052-13C2-4CB9-A4C9-87CC1A13C27C}" presName="spNode" presStyleCnt="0"/>
      <dgm:spPr/>
    </dgm:pt>
    <dgm:pt modelId="{EC85E477-A5EE-4C32-9A8D-79CFB3CC16E1}" type="pres">
      <dgm:prSet presAssocID="{7FF08568-F78B-45D3-8A85-96559E5BA513}" presName="sibTrans" presStyleLbl="sibTrans1D1" presStyleIdx="3" presStyleCnt="6"/>
      <dgm:spPr/>
    </dgm:pt>
    <dgm:pt modelId="{D13698CE-9117-4292-AEE2-93BA0A685D4F}" type="pres">
      <dgm:prSet presAssocID="{EAAEC54C-18FD-45C0-B487-0DFC83012185}" presName="node" presStyleLbl="node1" presStyleIdx="4" presStyleCnt="6" custScaleX="158239">
        <dgm:presLayoutVars>
          <dgm:bulletEnabled val="1"/>
        </dgm:presLayoutVars>
      </dgm:prSet>
      <dgm:spPr/>
    </dgm:pt>
    <dgm:pt modelId="{8083078B-85E4-4232-930C-90B08E738C3F}" type="pres">
      <dgm:prSet presAssocID="{EAAEC54C-18FD-45C0-B487-0DFC83012185}" presName="spNode" presStyleCnt="0"/>
      <dgm:spPr/>
    </dgm:pt>
    <dgm:pt modelId="{D61B3A93-0244-4450-BB8B-F58A533E2F7C}" type="pres">
      <dgm:prSet presAssocID="{005ED842-FC2B-493E-B468-67A64E39DEA3}" presName="sibTrans" presStyleLbl="sibTrans1D1" presStyleIdx="4" presStyleCnt="6"/>
      <dgm:spPr/>
    </dgm:pt>
    <dgm:pt modelId="{C16DF11F-C36B-4D4F-95B5-1C54788442F0}" type="pres">
      <dgm:prSet presAssocID="{EDCA6129-52D7-4FEB-95B0-6E062426A6CA}" presName="node" presStyleLbl="node1" presStyleIdx="5" presStyleCnt="6" custScaleX="149390">
        <dgm:presLayoutVars>
          <dgm:bulletEnabled val="1"/>
        </dgm:presLayoutVars>
      </dgm:prSet>
      <dgm:spPr/>
    </dgm:pt>
    <dgm:pt modelId="{211E06D2-8B3B-4401-AAA8-323F515379C3}" type="pres">
      <dgm:prSet presAssocID="{EDCA6129-52D7-4FEB-95B0-6E062426A6CA}" presName="spNode" presStyleCnt="0"/>
      <dgm:spPr/>
    </dgm:pt>
    <dgm:pt modelId="{C3BE992B-8985-462B-97C7-7D48F9889B07}" type="pres">
      <dgm:prSet presAssocID="{26AE67B0-D289-4B3D-A285-EB070F9FFC38}" presName="sibTrans" presStyleLbl="sibTrans1D1" presStyleIdx="5" presStyleCnt="6"/>
      <dgm:spPr/>
    </dgm:pt>
  </dgm:ptLst>
  <dgm:cxnLst>
    <dgm:cxn modelId="{2CE9A813-E501-48AA-87AF-557FE12AB7B0}" type="presOf" srcId="{C5CD95C3-72B1-43C8-AF57-CF42A48EC179}" destId="{8BC5B50F-BAD0-4314-97AD-95902001B08F}" srcOrd="0" destOrd="0" presId="urn:microsoft.com/office/officeart/2005/8/layout/cycle6"/>
    <dgm:cxn modelId="{DB96E219-35E1-46E0-A2A8-7010F7D0BE4B}" type="presOf" srcId="{005ED842-FC2B-493E-B468-67A64E39DEA3}" destId="{D61B3A93-0244-4450-BB8B-F58A533E2F7C}" srcOrd="0" destOrd="0" presId="urn:microsoft.com/office/officeart/2005/8/layout/cycle6"/>
    <dgm:cxn modelId="{578E2632-EA45-4AE3-8C6E-C59C57489CF1}" srcId="{C5CD95C3-72B1-43C8-AF57-CF42A48EC179}" destId="{EAAEC54C-18FD-45C0-B487-0DFC83012185}" srcOrd="4" destOrd="0" parTransId="{AB7BB186-85E4-450F-BDBB-1780927FE4E7}" sibTransId="{005ED842-FC2B-493E-B468-67A64E39DEA3}"/>
    <dgm:cxn modelId="{0E5F1C35-EFBE-4CB0-8E39-3C059DE9E4E6}" type="presOf" srcId="{4494C5DC-1F41-442C-9B46-1CC46823BCE1}" destId="{0BC73F18-3AC5-4E1E-BB5B-AFFE6BFCD289}" srcOrd="0" destOrd="0" presId="urn:microsoft.com/office/officeart/2005/8/layout/cycle6"/>
    <dgm:cxn modelId="{A4AC313C-828B-4571-B3A6-8FE4C4A7C481}" srcId="{C5CD95C3-72B1-43C8-AF57-CF42A48EC179}" destId="{4494C5DC-1F41-442C-9B46-1CC46823BCE1}" srcOrd="1" destOrd="0" parTransId="{E2139183-8AF5-4928-B6C2-8641AE8B1288}" sibTransId="{E0BCD88B-1DDF-4D3A-AA83-E050A087459A}"/>
    <dgm:cxn modelId="{0CA73A64-6C70-47C1-BDF4-590AA84F1209}" type="presOf" srcId="{6E5039DB-9E4E-49C1-B61A-6A94153D88CD}" destId="{171334C7-D309-4050-BCBB-FC8651EB4445}" srcOrd="0" destOrd="0" presId="urn:microsoft.com/office/officeart/2005/8/layout/cycle6"/>
    <dgm:cxn modelId="{5525E14C-8283-4645-AFD3-DE116215C2F1}" type="presOf" srcId="{E0BCD88B-1DDF-4D3A-AA83-E050A087459A}" destId="{AAFB1F44-4750-4620-A005-C31EED57B524}" srcOrd="0" destOrd="0" presId="urn:microsoft.com/office/officeart/2005/8/layout/cycle6"/>
    <dgm:cxn modelId="{869E9D4F-E0C1-46B3-B737-4453A1D384B4}" srcId="{C5CD95C3-72B1-43C8-AF57-CF42A48EC179}" destId="{7283E052-13C2-4CB9-A4C9-87CC1A13C27C}" srcOrd="3" destOrd="0" parTransId="{D4341EC3-9EC6-40BB-8951-07A33E7746DB}" sibTransId="{7FF08568-F78B-45D3-8A85-96559E5BA513}"/>
    <dgm:cxn modelId="{7EEF0E79-7593-46D9-8B0E-5A1D96443125}" type="presOf" srcId="{192934ED-86F6-49D9-BBFA-41FFE374F048}" destId="{7E7741D2-A824-4239-A9FA-B42FCCA4C0AB}" srcOrd="0" destOrd="0" presId="urn:microsoft.com/office/officeart/2005/8/layout/cycle6"/>
    <dgm:cxn modelId="{82CF6259-7499-4BC9-B30E-743FB4339ADA}" type="presOf" srcId="{CE90E4B4-1857-44EA-9833-FB6CFA00F9B9}" destId="{527EDF30-64F9-4765-8166-6164BA06ECC7}" srcOrd="0" destOrd="0" presId="urn:microsoft.com/office/officeart/2005/8/layout/cycle6"/>
    <dgm:cxn modelId="{7792AE92-8652-420F-9A8D-7F5EBCEB1AB5}" type="presOf" srcId="{7FF08568-F78B-45D3-8A85-96559E5BA513}" destId="{EC85E477-A5EE-4C32-9A8D-79CFB3CC16E1}" srcOrd="0" destOrd="0" presId="urn:microsoft.com/office/officeart/2005/8/layout/cycle6"/>
    <dgm:cxn modelId="{08B8D598-1B90-40CD-B8C7-30874147D1F2}" srcId="{C5CD95C3-72B1-43C8-AF57-CF42A48EC179}" destId="{6E5039DB-9E4E-49C1-B61A-6A94153D88CD}" srcOrd="2" destOrd="0" parTransId="{53AF0696-89D7-4DD0-A0D9-7AA451DABB63}" sibTransId="{E23B83B6-11F0-411E-A3BE-34FF505B35E9}"/>
    <dgm:cxn modelId="{A101729C-6AC9-44D2-A6B6-5D862F83D9AE}" type="presOf" srcId="{7283E052-13C2-4CB9-A4C9-87CC1A13C27C}" destId="{1FBC8677-B329-470B-9047-C1FFCD17E741}" srcOrd="0" destOrd="0" presId="urn:microsoft.com/office/officeart/2005/8/layout/cycle6"/>
    <dgm:cxn modelId="{F37C2F9E-839C-4C3B-BF2B-C399FD4E5C71}" srcId="{C5CD95C3-72B1-43C8-AF57-CF42A48EC179}" destId="{EDCA6129-52D7-4FEB-95B0-6E062426A6CA}" srcOrd="5" destOrd="0" parTransId="{DA283823-7EC5-41E3-9AE7-AF6E1519EA91}" sibTransId="{26AE67B0-D289-4B3D-A285-EB070F9FFC38}"/>
    <dgm:cxn modelId="{A6D214A6-64B0-4B08-90F8-C17895B18B08}" type="presOf" srcId="{26AE67B0-D289-4B3D-A285-EB070F9FFC38}" destId="{C3BE992B-8985-462B-97C7-7D48F9889B07}" srcOrd="0" destOrd="0" presId="urn:microsoft.com/office/officeart/2005/8/layout/cycle6"/>
    <dgm:cxn modelId="{77A86EC4-580F-4DDD-8891-CEA87A8E85E0}" type="presOf" srcId="{EAAEC54C-18FD-45C0-B487-0DFC83012185}" destId="{D13698CE-9117-4292-AEE2-93BA0A685D4F}" srcOrd="0" destOrd="0" presId="urn:microsoft.com/office/officeart/2005/8/layout/cycle6"/>
    <dgm:cxn modelId="{65C905D5-6BC4-486B-9FC1-4AD6B76DF537}" srcId="{C5CD95C3-72B1-43C8-AF57-CF42A48EC179}" destId="{192934ED-86F6-49D9-BBFA-41FFE374F048}" srcOrd="0" destOrd="0" parTransId="{3418F56D-6AFC-47F9-A061-95821045397A}" sibTransId="{CE90E4B4-1857-44EA-9833-FB6CFA00F9B9}"/>
    <dgm:cxn modelId="{4F5CF5DD-FEC0-4C95-9702-3E9D47F8F6B2}" type="presOf" srcId="{E23B83B6-11F0-411E-A3BE-34FF505B35E9}" destId="{DF9C5D1D-690C-45F2-8EFC-A9477532EA25}" srcOrd="0" destOrd="0" presId="urn:microsoft.com/office/officeart/2005/8/layout/cycle6"/>
    <dgm:cxn modelId="{E5270DE3-B55A-40C1-A2A9-BBCEA684FAE8}" type="presOf" srcId="{EDCA6129-52D7-4FEB-95B0-6E062426A6CA}" destId="{C16DF11F-C36B-4D4F-95B5-1C54788442F0}" srcOrd="0" destOrd="0" presId="urn:microsoft.com/office/officeart/2005/8/layout/cycle6"/>
    <dgm:cxn modelId="{6AABE3BD-2372-4F3D-9942-90367867527F}" type="presParOf" srcId="{8BC5B50F-BAD0-4314-97AD-95902001B08F}" destId="{7E7741D2-A824-4239-A9FA-B42FCCA4C0AB}" srcOrd="0" destOrd="0" presId="urn:microsoft.com/office/officeart/2005/8/layout/cycle6"/>
    <dgm:cxn modelId="{CFA9FD66-3016-4564-9BF5-E426B67E2892}" type="presParOf" srcId="{8BC5B50F-BAD0-4314-97AD-95902001B08F}" destId="{1908830E-1786-4FA8-A199-BCA44194D353}" srcOrd="1" destOrd="0" presId="urn:microsoft.com/office/officeart/2005/8/layout/cycle6"/>
    <dgm:cxn modelId="{713C6158-7FCC-4343-9238-DD1063E0D0E4}" type="presParOf" srcId="{8BC5B50F-BAD0-4314-97AD-95902001B08F}" destId="{527EDF30-64F9-4765-8166-6164BA06ECC7}" srcOrd="2" destOrd="0" presId="urn:microsoft.com/office/officeart/2005/8/layout/cycle6"/>
    <dgm:cxn modelId="{1F572145-00EC-4E1D-8646-1FAD8A766043}" type="presParOf" srcId="{8BC5B50F-BAD0-4314-97AD-95902001B08F}" destId="{0BC73F18-3AC5-4E1E-BB5B-AFFE6BFCD289}" srcOrd="3" destOrd="0" presId="urn:microsoft.com/office/officeart/2005/8/layout/cycle6"/>
    <dgm:cxn modelId="{C8AD07B8-45B5-4B5F-BFA6-5CE1A207696A}" type="presParOf" srcId="{8BC5B50F-BAD0-4314-97AD-95902001B08F}" destId="{F48C8050-1544-4713-BBA9-8040E4749F8C}" srcOrd="4" destOrd="0" presId="urn:microsoft.com/office/officeart/2005/8/layout/cycle6"/>
    <dgm:cxn modelId="{2DA9FC1A-8086-4992-A90B-670DE2DA648D}" type="presParOf" srcId="{8BC5B50F-BAD0-4314-97AD-95902001B08F}" destId="{AAFB1F44-4750-4620-A005-C31EED57B524}" srcOrd="5" destOrd="0" presId="urn:microsoft.com/office/officeart/2005/8/layout/cycle6"/>
    <dgm:cxn modelId="{F2A8F872-C9DB-445D-8FB7-7A96582CA1CB}" type="presParOf" srcId="{8BC5B50F-BAD0-4314-97AD-95902001B08F}" destId="{171334C7-D309-4050-BCBB-FC8651EB4445}" srcOrd="6" destOrd="0" presId="urn:microsoft.com/office/officeart/2005/8/layout/cycle6"/>
    <dgm:cxn modelId="{5546EED3-CA3C-475E-A4CB-D59AA3786595}" type="presParOf" srcId="{8BC5B50F-BAD0-4314-97AD-95902001B08F}" destId="{7A4AC901-5801-40CD-B1EF-8A7CDE7270B8}" srcOrd="7" destOrd="0" presId="urn:microsoft.com/office/officeart/2005/8/layout/cycle6"/>
    <dgm:cxn modelId="{7086B008-392E-4EC9-AB96-2CC125D0D09B}" type="presParOf" srcId="{8BC5B50F-BAD0-4314-97AD-95902001B08F}" destId="{DF9C5D1D-690C-45F2-8EFC-A9477532EA25}" srcOrd="8" destOrd="0" presId="urn:microsoft.com/office/officeart/2005/8/layout/cycle6"/>
    <dgm:cxn modelId="{20ED702A-98A3-4E78-8C06-4F9E8D6B9F8E}" type="presParOf" srcId="{8BC5B50F-BAD0-4314-97AD-95902001B08F}" destId="{1FBC8677-B329-470B-9047-C1FFCD17E741}" srcOrd="9" destOrd="0" presId="urn:microsoft.com/office/officeart/2005/8/layout/cycle6"/>
    <dgm:cxn modelId="{E1CC7717-E84F-45D8-8E85-DA0328892CCE}" type="presParOf" srcId="{8BC5B50F-BAD0-4314-97AD-95902001B08F}" destId="{DCCF170D-35EE-47CD-9B41-F91584DD4163}" srcOrd="10" destOrd="0" presId="urn:microsoft.com/office/officeart/2005/8/layout/cycle6"/>
    <dgm:cxn modelId="{3F56C482-CC4F-4FCC-B27D-322A14707206}" type="presParOf" srcId="{8BC5B50F-BAD0-4314-97AD-95902001B08F}" destId="{EC85E477-A5EE-4C32-9A8D-79CFB3CC16E1}" srcOrd="11" destOrd="0" presId="urn:microsoft.com/office/officeart/2005/8/layout/cycle6"/>
    <dgm:cxn modelId="{E7F9C13C-00F0-4EEC-AA94-A0DAFD324EAA}" type="presParOf" srcId="{8BC5B50F-BAD0-4314-97AD-95902001B08F}" destId="{D13698CE-9117-4292-AEE2-93BA0A685D4F}" srcOrd="12" destOrd="0" presId="urn:microsoft.com/office/officeart/2005/8/layout/cycle6"/>
    <dgm:cxn modelId="{08185ABC-5B79-4FF5-AA54-2130FC50D68C}" type="presParOf" srcId="{8BC5B50F-BAD0-4314-97AD-95902001B08F}" destId="{8083078B-85E4-4232-930C-90B08E738C3F}" srcOrd="13" destOrd="0" presId="urn:microsoft.com/office/officeart/2005/8/layout/cycle6"/>
    <dgm:cxn modelId="{EAE4D614-3405-4E18-9B65-C52DE5435080}" type="presParOf" srcId="{8BC5B50F-BAD0-4314-97AD-95902001B08F}" destId="{D61B3A93-0244-4450-BB8B-F58A533E2F7C}" srcOrd="14" destOrd="0" presId="urn:microsoft.com/office/officeart/2005/8/layout/cycle6"/>
    <dgm:cxn modelId="{6504406B-B4A0-46CD-B38D-2B64AE04FE11}" type="presParOf" srcId="{8BC5B50F-BAD0-4314-97AD-95902001B08F}" destId="{C16DF11F-C36B-4D4F-95B5-1C54788442F0}" srcOrd="15" destOrd="0" presId="urn:microsoft.com/office/officeart/2005/8/layout/cycle6"/>
    <dgm:cxn modelId="{55BF45B0-4074-4753-B1ED-C91680F34A9B}" type="presParOf" srcId="{8BC5B50F-BAD0-4314-97AD-95902001B08F}" destId="{211E06D2-8B3B-4401-AAA8-323F515379C3}" srcOrd="16" destOrd="0" presId="urn:microsoft.com/office/officeart/2005/8/layout/cycle6"/>
    <dgm:cxn modelId="{2A9C64ED-F51E-4C1C-9541-62EAB0B0C020}" type="presParOf" srcId="{8BC5B50F-BAD0-4314-97AD-95902001B08F}" destId="{C3BE992B-8985-462B-97C7-7D48F9889B07}" srcOrd="17" destOrd="0" presId="urn:microsoft.com/office/officeart/2005/8/layout/cycle6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A3F147B-B88B-4424-92CE-D0FEBC506EC0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2" csCatId="colorful" phldr="1"/>
      <dgm:spPr/>
      <dgm:t>
        <a:bodyPr/>
        <a:lstStyle/>
        <a:p>
          <a:endParaRPr lang="en-US"/>
        </a:p>
      </dgm:t>
    </dgm:pt>
    <dgm:pt modelId="{542068BA-8348-4B96-96CE-F26E09FA45A7}">
      <dgm:prSet custT="1"/>
      <dgm:spPr/>
      <dgm:t>
        <a:bodyPr/>
        <a:lstStyle/>
        <a:p>
          <a:r>
            <a:rPr lang="en-US" sz="2000" b="1" dirty="0"/>
            <a:t>Referral through Division of Conservation</a:t>
          </a:r>
        </a:p>
      </dgm:t>
    </dgm:pt>
    <dgm:pt modelId="{8D7AF079-7A1C-4023-A571-37102F9F6EBB}" type="parTrans" cxnId="{6590A76E-2CD5-4F78-A6FB-AFF9FD42F50B}">
      <dgm:prSet/>
      <dgm:spPr/>
      <dgm:t>
        <a:bodyPr/>
        <a:lstStyle/>
        <a:p>
          <a:endParaRPr lang="en-US"/>
        </a:p>
      </dgm:t>
    </dgm:pt>
    <dgm:pt modelId="{3B72E745-E629-4417-9DC8-0829B32319D9}" type="sibTrans" cxnId="{6590A76E-2CD5-4F78-A6FB-AFF9FD42F50B}">
      <dgm:prSet/>
      <dgm:spPr/>
      <dgm:t>
        <a:bodyPr/>
        <a:lstStyle/>
        <a:p>
          <a:endParaRPr lang="en-US"/>
        </a:p>
      </dgm:t>
    </dgm:pt>
    <dgm:pt modelId="{B32D581A-3FCA-4323-BF1E-9DC6852E57E6}">
      <dgm:prSet custT="1"/>
      <dgm:spPr/>
      <dgm:t>
        <a:bodyPr/>
        <a:lstStyle/>
        <a:p>
          <a:r>
            <a:rPr lang="en-US" sz="2000" b="1" dirty="0"/>
            <a:t>7 field staff</a:t>
          </a:r>
        </a:p>
      </dgm:t>
    </dgm:pt>
    <dgm:pt modelId="{BCC56F94-7058-4835-BB49-CA255B29FEE1}" type="parTrans" cxnId="{67C41682-B56F-4A59-9105-18A5FFAD4D80}">
      <dgm:prSet/>
      <dgm:spPr/>
      <dgm:t>
        <a:bodyPr/>
        <a:lstStyle/>
        <a:p>
          <a:endParaRPr lang="en-US"/>
        </a:p>
      </dgm:t>
    </dgm:pt>
    <dgm:pt modelId="{6F8A2477-E83E-4232-B5AE-E5EC801BDF90}" type="sibTrans" cxnId="{67C41682-B56F-4A59-9105-18A5FFAD4D80}">
      <dgm:prSet/>
      <dgm:spPr/>
      <dgm:t>
        <a:bodyPr/>
        <a:lstStyle/>
        <a:p>
          <a:endParaRPr lang="en-US"/>
        </a:p>
      </dgm:t>
    </dgm:pt>
    <dgm:pt modelId="{903B2986-CDA9-49F2-B504-7FC9259C3D31}">
      <dgm:prSet custT="1"/>
      <dgm:spPr/>
      <dgm:t>
        <a:bodyPr/>
        <a:lstStyle/>
        <a:p>
          <a:r>
            <a:rPr lang="en-US" sz="2000" b="1" dirty="0"/>
            <a:t>Farm visit or consultation</a:t>
          </a:r>
        </a:p>
      </dgm:t>
    </dgm:pt>
    <dgm:pt modelId="{D9B03AD9-4505-4F7B-A07F-88A7EFBD4968}" type="parTrans" cxnId="{900CB061-BFB6-4793-8C59-B939DE7CC856}">
      <dgm:prSet/>
      <dgm:spPr/>
      <dgm:t>
        <a:bodyPr/>
        <a:lstStyle/>
        <a:p>
          <a:endParaRPr lang="en-US"/>
        </a:p>
      </dgm:t>
    </dgm:pt>
    <dgm:pt modelId="{D02F1D34-532D-4891-8FA2-450AA0688F63}" type="sibTrans" cxnId="{900CB061-BFB6-4793-8C59-B939DE7CC856}">
      <dgm:prSet/>
      <dgm:spPr/>
      <dgm:t>
        <a:bodyPr/>
        <a:lstStyle/>
        <a:p>
          <a:endParaRPr lang="en-US"/>
        </a:p>
      </dgm:t>
    </dgm:pt>
    <dgm:pt modelId="{46402451-04ED-471C-8A97-80B44B4464C9}">
      <dgm:prSet custT="1"/>
      <dgm:spPr/>
      <dgm:t>
        <a:bodyPr/>
        <a:lstStyle/>
        <a:p>
          <a:r>
            <a:rPr lang="en-US" sz="2000" b="1" dirty="0"/>
            <a:t>Gather information</a:t>
          </a:r>
        </a:p>
      </dgm:t>
    </dgm:pt>
    <dgm:pt modelId="{D958D9AD-0A8B-44BA-90F0-561914D92161}" type="parTrans" cxnId="{AA23C286-D3F1-4CF4-9113-47DC41A29FBC}">
      <dgm:prSet/>
      <dgm:spPr/>
      <dgm:t>
        <a:bodyPr/>
        <a:lstStyle/>
        <a:p>
          <a:endParaRPr lang="en-US"/>
        </a:p>
      </dgm:t>
    </dgm:pt>
    <dgm:pt modelId="{05BE24F4-7F3D-42E3-8E41-703B0095C622}" type="sibTrans" cxnId="{AA23C286-D3F1-4CF4-9113-47DC41A29FBC}">
      <dgm:prSet/>
      <dgm:spPr/>
      <dgm:t>
        <a:bodyPr/>
        <a:lstStyle/>
        <a:p>
          <a:endParaRPr lang="en-US"/>
        </a:p>
      </dgm:t>
    </dgm:pt>
    <dgm:pt modelId="{D5E5A620-C70A-4579-8516-EB39629B57F9}">
      <dgm:prSet custT="1"/>
      <dgm:spPr/>
      <dgm:t>
        <a:bodyPr/>
        <a:lstStyle/>
        <a:p>
          <a:r>
            <a:rPr lang="en-US" sz="2000" b="1" dirty="0"/>
            <a:t>Utilize planning tool to get information</a:t>
          </a:r>
        </a:p>
      </dgm:t>
    </dgm:pt>
    <dgm:pt modelId="{70AAFB32-FD93-48D1-978A-E2E5732634BE}" type="parTrans" cxnId="{2292BC0D-EB25-4431-815D-F82266294393}">
      <dgm:prSet/>
      <dgm:spPr/>
      <dgm:t>
        <a:bodyPr/>
        <a:lstStyle/>
        <a:p>
          <a:endParaRPr lang="en-US"/>
        </a:p>
      </dgm:t>
    </dgm:pt>
    <dgm:pt modelId="{1E7C6B11-C17C-4D3B-9513-28A77306968F}" type="sibTrans" cxnId="{2292BC0D-EB25-4431-815D-F82266294393}">
      <dgm:prSet/>
      <dgm:spPr/>
      <dgm:t>
        <a:bodyPr/>
        <a:lstStyle/>
        <a:p>
          <a:endParaRPr lang="en-US"/>
        </a:p>
      </dgm:t>
    </dgm:pt>
    <dgm:pt modelId="{CD202B2A-7BF2-42E0-AA3F-F1FF4CC1CD2E}">
      <dgm:prSet custT="1"/>
      <dgm:spPr/>
      <dgm:t>
        <a:bodyPr/>
        <a:lstStyle/>
        <a:p>
          <a:r>
            <a:rPr lang="en-US" sz="2000" b="1" dirty="0"/>
            <a:t>Review with landowner</a:t>
          </a:r>
        </a:p>
      </dgm:t>
    </dgm:pt>
    <dgm:pt modelId="{650CCE2F-46B6-49B6-A549-0B330DF92BC4}" type="parTrans" cxnId="{64F65294-D4E4-40DA-BA2D-EBE964EE07BB}">
      <dgm:prSet/>
      <dgm:spPr/>
      <dgm:t>
        <a:bodyPr/>
        <a:lstStyle/>
        <a:p>
          <a:endParaRPr lang="en-US"/>
        </a:p>
      </dgm:t>
    </dgm:pt>
    <dgm:pt modelId="{E33F2E95-57AE-46E3-ADCC-5F7334A25D66}" type="sibTrans" cxnId="{64F65294-D4E4-40DA-BA2D-EBE964EE07BB}">
      <dgm:prSet/>
      <dgm:spPr/>
      <dgm:t>
        <a:bodyPr/>
        <a:lstStyle/>
        <a:p>
          <a:endParaRPr lang="en-US"/>
        </a:p>
      </dgm:t>
    </dgm:pt>
    <dgm:pt modelId="{2133E5BD-980D-433D-9096-2C725342D682}">
      <dgm:prSet custT="1"/>
      <dgm:spPr/>
      <dgm:t>
        <a:bodyPr/>
        <a:lstStyle/>
        <a:p>
          <a:r>
            <a:rPr lang="en-US" sz="2000" b="1" dirty="0"/>
            <a:t>Referral to Cooperative Extension Service</a:t>
          </a:r>
        </a:p>
      </dgm:t>
    </dgm:pt>
    <dgm:pt modelId="{E8064B88-0FBD-4A7E-B8D2-55432AB21B70}" type="parTrans" cxnId="{7AD0C0AC-412E-4839-A34A-0415F1DEE36F}">
      <dgm:prSet/>
      <dgm:spPr/>
      <dgm:t>
        <a:bodyPr/>
        <a:lstStyle/>
        <a:p>
          <a:endParaRPr lang="en-US"/>
        </a:p>
      </dgm:t>
    </dgm:pt>
    <dgm:pt modelId="{F0767EB9-39F8-427F-BB60-70148E1A01BA}" type="sibTrans" cxnId="{7AD0C0AC-412E-4839-A34A-0415F1DEE36F}">
      <dgm:prSet/>
      <dgm:spPr/>
      <dgm:t>
        <a:bodyPr/>
        <a:lstStyle/>
        <a:p>
          <a:endParaRPr lang="en-US"/>
        </a:p>
      </dgm:t>
    </dgm:pt>
    <dgm:pt modelId="{8D731117-6FBF-4ED3-A640-853EDFE097C8}" type="pres">
      <dgm:prSet presAssocID="{DA3F147B-B88B-4424-92CE-D0FEBC506EC0}" presName="root" presStyleCnt="0">
        <dgm:presLayoutVars>
          <dgm:dir/>
          <dgm:resizeHandles val="exact"/>
        </dgm:presLayoutVars>
      </dgm:prSet>
      <dgm:spPr/>
    </dgm:pt>
    <dgm:pt modelId="{964D6175-8087-468D-A9EB-67D42606C671}" type="pres">
      <dgm:prSet presAssocID="{542068BA-8348-4B96-96CE-F26E09FA45A7}" presName="compNode" presStyleCnt="0"/>
      <dgm:spPr/>
    </dgm:pt>
    <dgm:pt modelId="{E880D396-D69F-4721-A2CB-A2804768F9BC}" type="pres">
      <dgm:prSet presAssocID="{542068BA-8348-4B96-96CE-F26E09FA45A7}" presName="bgRect" presStyleLbl="bgShp" presStyleIdx="0" presStyleCnt="7"/>
      <dgm:spPr/>
    </dgm:pt>
    <dgm:pt modelId="{4BFD29F1-21B0-428A-BDBB-868CCDFD8A3E}" type="pres">
      <dgm:prSet presAssocID="{542068BA-8348-4B96-96CE-F26E09FA45A7}" presName="iconRect" presStyleLbl="node1" presStyleIdx="0" presStyleCnt="7"/>
      <dgm:spPr>
        <a:blipFill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choolhouse"/>
        </a:ext>
      </dgm:extLst>
    </dgm:pt>
    <dgm:pt modelId="{63D3BD17-D4D6-4222-A1AA-E5315EFFE5BA}" type="pres">
      <dgm:prSet presAssocID="{542068BA-8348-4B96-96CE-F26E09FA45A7}" presName="spaceRect" presStyleCnt="0"/>
      <dgm:spPr/>
    </dgm:pt>
    <dgm:pt modelId="{BC5DBCE6-7ECF-4667-847D-A7B3E07D9256}" type="pres">
      <dgm:prSet presAssocID="{542068BA-8348-4B96-96CE-F26E09FA45A7}" presName="parTx" presStyleLbl="revTx" presStyleIdx="0" presStyleCnt="7">
        <dgm:presLayoutVars>
          <dgm:chMax val="0"/>
          <dgm:chPref val="0"/>
        </dgm:presLayoutVars>
      </dgm:prSet>
      <dgm:spPr/>
    </dgm:pt>
    <dgm:pt modelId="{12F4BB77-3572-485C-95CC-05B20CB013B5}" type="pres">
      <dgm:prSet presAssocID="{3B72E745-E629-4417-9DC8-0829B32319D9}" presName="sibTrans" presStyleCnt="0"/>
      <dgm:spPr/>
    </dgm:pt>
    <dgm:pt modelId="{8828A5D6-C454-4CFE-801F-336C10FF387B}" type="pres">
      <dgm:prSet presAssocID="{B32D581A-3FCA-4323-BF1E-9DC6852E57E6}" presName="compNode" presStyleCnt="0"/>
      <dgm:spPr/>
    </dgm:pt>
    <dgm:pt modelId="{C0E00643-EB6D-4CD2-B1A6-5726E339AA0F}" type="pres">
      <dgm:prSet presAssocID="{B32D581A-3FCA-4323-BF1E-9DC6852E57E6}" presName="bgRect" presStyleLbl="bgShp" presStyleIdx="1" presStyleCnt="7"/>
      <dgm:spPr/>
    </dgm:pt>
    <dgm:pt modelId="{FB5F37EF-CC75-45C7-8B21-26E4DCE98445}" type="pres">
      <dgm:prSet presAssocID="{B32D581A-3FCA-4323-BF1E-9DC6852E57E6}" presName="iconRect" presStyleLbl="node1" presStyleIdx="1" presStyleCnt="7"/>
      <dgm:spPr>
        <a:blipFill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ers"/>
        </a:ext>
      </dgm:extLst>
    </dgm:pt>
    <dgm:pt modelId="{C67A1752-3B54-4EB0-B4E4-5C381C248C8A}" type="pres">
      <dgm:prSet presAssocID="{B32D581A-3FCA-4323-BF1E-9DC6852E57E6}" presName="spaceRect" presStyleCnt="0"/>
      <dgm:spPr/>
    </dgm:pt>
    <dgm:pt modelId="{90A9AAD6-D8EC-4DBE-8126-85F2368A217F}" type="pres">
      <dgm:prSet presAssocID="{B32D581A-3FCA-4323-BF1E-9DC6852E57E6}" presName="parTx" presStyleLbl="revTx" presStyleIdx="1" presStyleCnt="7">
        <dgm:presLayoutVars>
          <dgm:chMax val="0"/>
          <dgm:chPref val="0"/>
        </dgm:presLayoutVars>
      </dgm:prSet>
      <dgm:spPr/>
    </dgm:pt>
    <dgm:pt modelId="{7B75F5B8-3A40-4D7D-9629-9855B89E9570}" type="pres">
      <dgm:prSet presAssocID="{6F8A2477-E83E-4232-B5AE-E5EC801BDF90}" presName="sibTrans" presStyleCnt="0"/>
      <dgm:spPr/>
    </dgm:pt>
    <dgm:pt modelId="{2FDDE503-97C5-4E87-B102-804050621676}" type="pres">
      <dgm:prSet presAssocID="{903B2986-CDA9-49F2-B504-7FC9259C3D31}" presName="compNode" presStyleCnt="0"/>
      <dgm:spPr/>
    </dgm:pt>
    <dgm:pt modelId="{36BBE4BD-88AF-4CDB-9803-62125008BEFA}" type="pres">
      <dgm:prSet presAssocID="{903B2986-CDA9-49F2-B504-7FC9259C3D31}" presName="bgRect" presStyleLbl="bgShp" presStyleIdx="2" presStyleCnt="7"/>
      <dgm:spPr/>
    </dgm:pt>
    <dgm:pt modelId="{B6CED411-B24F-4ED5-8C92-D88731E11BE9}" type="pres">
      <dgm:prSet presAssocID="{903B2986-CDA9-49F2-B504-7FC9259C3D31}" presName="iconRect" presStyleLbl="node1" presStyleIdx="2" presStyleCnt="7"/>
      <dgm:spPr>
        <a:blipFill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w"/>
        </a:ext>
      </dgm:extLst>
    </dgm:pt>
    <dgm:pt modelId="{4C772A83-CE20-4AAA-B3E4-3F989A0015F2}" type="pres">
      <dgm:prSet presAssocID="{903B2986-CDA9-49F2-B504-7FC9259C3D31}" presName="spaceRect" presStyleCnt="0"/>
      <dgm:spPr/>
    </dgm:pt>
    <dgm:pt modelId="{A1C922D8-FD6A-4556-BF56-504D320976DE}" type="pres">
      <dgm:prSet presAssocID="{903B2986-CDA9-49F2-B504-7FC9259C3D31}" presName="parTx" presStyleLbl="revTx" presStyleIdx="2" presStyleCnt="7">
        <dgm:presLayoutVars>
          <dgm:chMax val="0"/>
          <dgm:chPref val="0"/>
        </dgm:presLayoutVars>
      </dgm:prSet>
      <dgm:spPr/>
    </dgm:pt>
    <dgm:pt modelId="{9FC6BE10-F55B-4483-87E7-4E9A7C8019DD}" type="pres">
      <dgm:prSet presAssocID="{D02F1D34-532D-4891-8FA2-450AA0688F63}" presName="sibTrans" presStyleCnt="0"/>
      <dgm:spPr/>
    </dgm:pt>
    <dgm:pt modelId="{036E35B6-5B37-4D8E-B1F5-F192522F34A5}" type="pres">
      <dgm:prSet presAssocID="{46402451-04ED-471C-8A97-80B44B4464C9}" presName="compNode" presStyleCnt="0"/>
      <dgm:spPr/>
    </dgm:pt>
    <dgm:pt modelId="{CA52E343-6C36-4279-8280-94AFE009FC29}" type="pres">
      <dgm:prSet presAssocID="{46402451-04ED-471C-8A97-80B44B4464C9}" presName="bgRect" presStyleLbl="bgShp" presStyleIdx="3" presStyleCnt="7"/>
      <dgm:spPr/>
    </dgm:pt>
    <dgm:pt modelId="{8F5B37B6-E560-43BC-9798-B0F82226FC92}" type="pres">
      <dgm:prSet presAssocID="{46402451-04ED-471C-8A97-80B44B4464C9}" presName="iconRect" presStyleLbl="node1" presStyleIdx="3" presStyleCnt="7"/>
      <dgm:spPr>
        <a:blipFill>
          <a:blip xmlns:r="http://schemas.openxmlformats.org/officeDocument/2006/relationships"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gnifying glass"/>
        </a:ext>
      </dgm:extLst>
    </dgm:pt>
    <dgm:pt modelId="{C7A64888-0153-4E92-B38E-7A88A87BFDB6}" type="pres">
      <dgm:prSet presAssocID="{46402451-04ED-471C-8A97-80B44B4464C9}" presName="spaceRect" presStyleCnt="0"/>
      <dgm:spPr/>
    </dgm:pt>
    <dgm:pt modelId="{9F06B032-C006-4EB0-B597-E0A7688BC824}" type="pres">
      <dgm:prSet presAssocID="{46402451-04ED-471C-8A97-80B44B4464C9}" presName="parTx" presStyleLbl="revTx" presStyleIdx="3" presStyleCnt="7">
        <dgm:presLayoutVars>
          <dgm:chMax val="0"/>
          <dgm:chPref val="0"/>
        </dgm:presLayoutVars>
      </dgm:prSet>
      <dgm:spPr/>
    </dgm:pt>
    <dgm:pt modelId="{4ABEE1E7-3208-49B7-A172-352179729E3B}" type="pres">
      <dgm:prSet presAssocID="{05BE24F4-7F3D-42E3-8E41-703B0095C622}" presName="sibTrans" presStyleCnt="0"/>
      <dgm:spPr/>
    </dgm:pt>
    <dgm:pt modelId="{37BE46E8-CA39-4861-A6F9-1587107D49AF}" type="pres">
      <dgm:prSet presAssocID="{D5E5A620-C70A-4579-8516-EB39629B57F9}" presName="compNode" presStyleCnt="0"/>
      <dgm:spPr/>
    </dgm:pt>
    <dgm:pt modelId="{E6DFA822-2116-4FC0-9610-E0D94D6E6F26}" type="pres">
      <dgm:prSet presAssocID="{D5E5A620-C70A-4579-8516-EB39629B57F9}" presName="bgRect" presStyleLbl="bgShp" presStyleIdx="4" presStyleCnt="7"/>
      <dgm:spPr/>
    </dgm:pt>
    <dgm:pt modelId="{4959CB2B-40DC-4F8E-BDF2-C101F795C364}" type="pres">
      <dgm:prSet presAssocID="{D5E5A620-C70A-4579-8516-EB39629B57F9}" presName="iconRect" presStyleLbl="node1" presStyleIdx="4" presStyleCnt="7"/>
      <dgm:spPr>
        <a:blipFill>
          <a:blip xmlns:r="http://schemas.openxmlformats.org/officeDocument/2006/relationships"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FDA7C88E-10AF-4642-977C-A9098335B087}" type="pres">
      <dgm:prSet presAssocID="{D5E5A620-C70A-4579-8516-EB39629B57F9}" presName="spaceRect" presStyleCnt="0"/>
      <dgm:spPr/>
    </dgm:pt>
    <dgm:pt modelId="{3783B3C0-612A-48F1-835B-F521C0D3FC08}" type="pres">
      <dgm:prSet presAssocID="{D5E5A620-C70A-4579-8516-EB39629B57F9}" presName="parTx" presStyleLbl="revTx" presStyleIdx="4" presStyleCnt="7">
        <dgm:presLayoutVars>
          <dgm:chMax val="0"/>
          <dgm:chPref val="0"/>
        </dgm:presLayoutVars>
      </dgm:prSet>
      <dgm:spPr/>
    </dgm:pt>
    <dgm:pt modelId="{B205C696-66E9-470E-A138-792393F653A4}" type="pres">
      <dgm:prSet presAssocID="{1E7C6B11-C17C-4D3B-9513-28A77306968F}" presName="sibTrans" presStyleCnt="0"/>
      <dgm:spPr/>
    </dgm:pt>
    <dgm:pt modelId="{47B4354A-807B-4CE6-AC0B-5F37F172671D}" type="pres">
      <dgm:prSet presAssocID="{CD202B2A-7BF2-42E0-AA3F-F1FF4CC1CD2E}" presName="compNode" presStyleCnt="0"/>
      <dgm:spPr/>
    </dgm:pt>
    <dgm:pt modelId="{D2F08B0F-117A-4A09-8DB5-DA07750EE8B6}" type="pres">
      <dgm:prSet presAssocID="{CD202B2A-7BF2-42E0-AA3F-F1FF4CC1CD2E}" presName="bgRect" presStyleLbl="bgShp" presStyleIdx="5" presStyleCnt="7"/>
      <dgm:spPr/>
    </dgm:pt>
    <dgm:pt modelId="{56E80476-7DDC-466D-BA25-F7DCB2F799B9}" type="pres">
      <dgm:prSet presAssocID="{CD202B2A-7BF2-42E0-AA3F-F1FF4CC1CD2E}" presName="iconRect" presStyleLbl="node1" presStyleIdx="5" presStyleCnt="7"/>
      <dgm:spPr>
        <a:blipFill>
          <a:blip xmlns:r="http://schemas.openxmlformats.org/officeDocument/2006/relationships"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avel"/>
        </a:ext>
      </dgm:extLst>
    </dgm:pt>
    <dgm:pt modelId="{8BEDCF74-D2D0-454F-8710-CC9CFBD3213F}" type="pres">
      <dgm:prSet presAssocID="{CD202B2A-7BF2-42E0-AA3F-F1FF4CC1CD2E}" presName="spaceRect" presStyleCnt="0"/>
      <dgm:spPr/>
    </dgm:pt>
    <dgm:pt modelId="{1999B55D-CBAD-486E-86C4-739C2F0C575A}" type="pres">
      <dgm:prSet presAssocID="{CD202B2A-7BF2-42E0-AA3F-F1FF4CC1CD2E}" presName="parTx" presStyleLbl="revTx" presStyleIdx="5" presStyleCnt="7">
        <dgm:presLayoutVars>
          <dgm:chMax val="0"/>
          <dgm:chPref val="0"/>
        </dgm:presLayoutVars>
      </dgm:prSet>
      <dgm:spPr/>
    </dgm:pt>
    <dgm:pt modelId="{9AE50DB9-1DA1-4F31-BFF6-2E5511250BF1}" type="pres">
      <dgm:prSet presAssocID="{E33F2E95-57AE-46E3-ADCC-5F7334A25D66}" presName="sibTrans" presStyleCnt="0"/>
      <dgm:spPr/>
    </dgm:pt>
    <dgm:pt modelId="{64673A3D-0FFC-4953-BC7B-9EA89F61C728}" type="pres">
      <dgm:prSet presAssocID="{2133E5BD-980D-433D-9096-2C725342D682}" presName="compNode" presStyleCnt="0"/>
      <dgm:spPr/>
    </dgm:pt>
    <dgm:pt modelId="{2DFD3271-90A6-415A-BFD3-E7303EF4D7E0}" type="pres">
      <dgm:prSet presAssocID="{2133E5BD-980D-433D-9096-2C725342D682}" presName="bgRect" presStyleLbl="bgShp" presStyleIdx="6" presStyleCnt="7"/>
      <dgm:spPr/>
    </dgm:pt>
    <dgm:pt modelId="{499210FA-01EF-496D-B1CC-4B29327BE4AE}" type="pres">
      <dgm:prSet presAssocID="{2133E5BD-980D-433D-9096-2C725342D682}" presName="iconRect" presStyleLbl="node1" presStyleIdx="6" presStyleCnt="7"/>
      <dgm:spPr>
        <a:blipFill>
          <a:blip xmlns:r="http://schemas.openxmlformats.org/officeDocument/2006/relationships"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andshake"/>
        </a:ext>
      </dgm:extLst>
    </dgm:pt>
    <dgm:pt modelId="{97EA0C66-5D43-4669-AD25-307570506E1D}" type="pres">
      <dgm:prSet presAssocID="{2133E5BD-980D-433D-9096-2C725342D682}" presName="spaceRect" presStyleCnt="0"/>
      <dgm:spPr/>
    </dgm:pt>
    <dgm:pt modelId="{7C3BF909-EAC1-4704-BB70-051B1A24F0A7}" type="pres">
      <dgm:prSet presAssocID="{2133E5BD-980D-433D-9096-2C725342D682}" presName="parTx" presStyleLbl="revTx" presStyleIdx="6" presStyleCnt="7">
        <dgm:presLayoutVars>
          <dgm:chMax val="0"/>
          <dgm:chPref val="0"/>
        </dgm:presLayoutVars>
      </dgm:prSet>
      <dgm:spPr/>
    </dgm:pt>
  </dgm:ptLst>
  <dgm:cxnLst>
    <dgm:cxn modelId="{F026B408-DFBA-45A0-9551-C6418835C6AC}" type="presOf" srcId="{903B2986-CDA9-49F2-B504-7FC9259C3D31}" destId="{A1C922D8-FD6A-4556-BF56-504D320976DE}" srcOrd="0" destOrd="0" presId="urn:microsoft.com/office/officeart/2018/2/layout/IconVerticalSolidList"/>
    <dgm:cxn modelId="{2292BC0D-EB25-4431-815D-F82266294393}" srcId="{DA3F147B-B88B-4424-92CE-D0FEBC506EC0}" destId="{D5E5A620-C70A-4579-8516-EB39629B57F9}" srcOrd="4" destOrd="0" parTransId="{70AAFB32-FD93-48D1-978A-E2E5732634BE}" sibTransId="{1E7C6B11-C17C-4D3B-9513-28A77306968F}"/>
    <dgm:cxn modelId="{5C413A0E-0B56-4BCE-93C3-751B94633430}" type="presOf" srcId="{B32D581A-3FCA-4323-BF1E-9DC6852E57E6}" destId="{90A9AAD6-D8EC-4DBE-8126-85F2368A217F}" srcOrd="0" destOrd="0" presId="urn:microsoft.com/office/officeart/2018/2/layout/IconVerticalSolidList"/>
    <dgm:cxn modelId="{811ED517-7941-4D79-8B56-A2227C6496C4}" type="presOf" srcId="{542068BA-8348-4B96-96CE-F26E09FA45A7}" destId="{BC5DBCE6-7ECF-4667-847D-A7B3E07D9256}" srcOrd="0" destOrd="0" presId="urn:microsoft.com/office/officeart/2018/2/layout/IconVerticalSolidList"/>
    <dgm:cxn modelId="{8C07C638-5F66-42A6-B811-B743D1C6E661}" type="presOf" srcId="{DA3F147B-B88B-4424-92CE-D0FEBC506EC0}" destId="{8D731117-6FBF-4ED3-A640-853EDFE097C8}" srcOrd="0" destOrd="0" presId="urn:microsoft.com/office/officeart/2018/2/layout/IconVerticalSolidList"/>
    <dgm:cxn modelId="{900CB061-BFB6-4793-8C59-B939DE7CC856}" srcId="{DA3F147B-B88B-4424-92CE-D0FEBC506EC0}" destId="{903B2986-CDA9-49F2-B504-7FC9259C3D31}" srcOrd="2" destOrd="0" parTransId="{D9B03AD9-4505-4F7B-A07F-88A7EFBD4968}" sibTransId="{D02F1D34-532D-4891-8FA2-450AA0688F63}"/>
    <dgm:cxn modelId="{6590A76E-2CD5-4F78-A6FB-AFF9FD42F50B}" srcId="{DA3F147B-B88B-4424-92CE-D0FEBC506EC0}" destId="{542068BA-8348-4B96-96CE-F26E09FA45A7}" srcOrd="0" destOrd="0" parTransId="{8D7AF079-7A1C-4023-A571-37102F9F6EBB}" sibTransId="{3B72E745-E629-4417-9DC8-0829B32319D9}"/>
    <dgm:cxn modelId="{44AB4B70-DAD5-48B8-81BF-9EC58BAFC431}" type="presOf" srcId="{CD202B2A-7BF2-42E0-AA3F-F1FF4CC1CD2E}" destId="{1999B55D-CBAD-486E-86C4-739C2F0C575A}" srcOrd="0" destOrd="0" presId="urn:microsoft.com/office/officeart/2018/2/layout/IconVerticalSolidList"/>
    <dgm:cxn modelId="{67C41682-B56F-4A59-9105-18A5FFAD4D80}" srcId="{DA3F147B-B88B-4424-92CE-D0FEBC506EC0}" destId="{B32D581A-3FCA-4323-BF1E-9DC6852E57E6}" srcOrd="1" destOrd="0" parTransId="{BCC56F94-7058-4835-BB49-CA255B29FEE1}" sibTransId="{6F8A2477-E83E-4232-B5AE-E5EC801BDF90}"/>
    <dgm:cxn modelId="{AA23C286-D3F1-4CF4-9113-47DC41A29FBC}" srcId="{DA3F147B-B88B-4424-92CE-D0FEBC506EC0}" destId="{46402451-04ED-471C-8A97-80B44B4464C9}" srcOrd="3" destOrd="0" parTransId="{D958D9AD-0A8B-44BA-90F0-561914D92161}" sibTransId="{05BE24F4-7F3D-42E3-8E41-703B0095C622}"/>
    <dgm:cxn modelId="{64F65294-D4E4-40DA-BA2D-EBE964EE07BB}" srcId="{DA3F147B-B88B-4424-92CE-D0FEBC506EC0}" destId="{CD202B2A-7BF2-42E0-AA3F-F1FF4CC1CD2E}" srcOrd="5" destOrd="0" parTransId="{650CCE2F-46B6-49B6-A549-0B330DF92BC4}" sibTransId="{E33F2E95-57AE-46E3-ADCC-5F7334A25D66}"/>
    <dgm:cxn modelId="{D64847A3-C28A-45B4-B813-473C287A9A30}" type="presOf" srcId="{2133E5BD-980D-433D-9096-2C725342D682}" destId="{7C3BF909-EAC1-4704-BB70-051B1A24F0A7}" srcOrd="0" destOrd="0" presId="urn:microsoft.com/office/officeart/2018/2/layout/IconVerticalSolidList"/>
    <dgm:cxn modelId="{7AD0C0AC-412E-4839-A34A-0415F1DEE36F}" srcId="{DA3F147B-B88B-4424-92CE-D0FEBC506EC0}" destId="{2133E5BD-980D-433D-9096-2C725342D682}" srcOrd="6" destOrd="0" parTransId="{E8064B88-0FBD-4A7E-B8D2-55432AB21B70}" sibTransId="{F0767EB9-39F8-427F-BB60-70148E1A01BA}"/>
    <dgm:cxn modelId="{1934E8CF-3DF5-4757-B2D7-46D011F2B55B}" type="presOf" srcId="{D5E5A620-C70A-4579-8516-EB39629B57F9}" destId="{3783B3C0-612A-48F1-835B-F521C0D3FC08}" srcOrd="0" destOrd="0" presId="urn:microsoft.com/office/officeart/2018/2/layout/IconVerticalSolidList"/>
    <dgm:cxn modelId="{2F44A3F8-768F-496A-AA86-DB88DBF5B9B3}" type="presOf" srcId="{46402451-04ED-471C-8A97-80B44B4464C9}" destId="{9F06B032-C006-4EB0-B597-E0A7688BC824}" srcOrd="0" destOrd="0" presId="urn:microsoft.com/office/officeart/2018/2/layout/IconVerticalSolidList"/>
    <dgm:cxn modelId="{3A4698CD-89EB-40C8-A952-0F2F349E30A1}" type="presParOf" srcId="{8D731117-6FBF-4ED3-A640-853EDFE097C8}" destId="{964D6175-8087-468D-A9EB-67D42606C671}" srcOrd="0" destOrd="0" presId="urn:microsoft.com/office/officeart/2018/2/layout/IconVerticalSolidList"/>
    <dgm:cxn modelId="{017C13D4-0EA4-4680-A989-ECCAEFF3FF34}" type="presParOf" srcId="{964D6175-8087-468D-A9EB-67D42606C671}" destId="{E880D396-D69F-4721-A2CB-A2804768F9BC}" srcOrd="0" destOrd="0" presId="urn:microsoft.com/office/officeart/2018/2/layout/IconVerticalSolidList"/>
    <dgm:cxn modelId="{EA6D4C3F-8236-4448-94D3-0D144C5E1479}" type="presParOf" srcId="{964D6175-8087-468D-A9EB-67D42606C671}" destId="{4BFD29F1-21B0-428A-BDBB-868CCDFD8A3E}" srcOrd="1" destOrd="0" presId="urn:microsoft.com/office/officeart/2018/2/layout/IconVerticalSolidList"/>
    <dgm:cxn modelId="{C0FC1577-CFE8-48D9-87E8-CDB576E2BBB4}" type="presParOf" srcId="{964D6175-8087-468D-A9EB-67D42606C671}" destId="{63D3BD17-D4D6-4222-A1AA-E5315EFFE5BA}" srcOrd="2" destOrd="0" presId="urn:microsoft.com/office/officeart/2018/2/layout/IconVerticalSolidList"/>
    <dgm:cxn modelId="{7CA96DDB-2E19-4EFD-8EAB-735E0D8CB438}" type="presParOf" srcId="{964D6175-8087-468D-A9EB-67D42606C671}" destId="{BC5DBCE6-7ECF-4667-847D-A7B3E07D9256}" srcOrd="3" destOrd="0" presId="urn:microsoft.com/office/officeart/2018/2/layout/IconVerticalSolidList"/>
    <dgm:cxn modelId="{E290CC88-9470-40DE-890F-C73F4FFE34C3}" type="presParOf" srcId="{8D731117-6FBF-4ED3-A640-853EDFE097C8}" destId="{12F4BB77-3572-485C-95CC-05B20CB013B5}" srcOrd="1" destOrd="0" presId="urn:microsoft.com/office/officeart/2018/2/layout/IconVerticalSolidList"/>
    <dgm:cxn modelId="{C1D7EFED-BDB8-4500-9302-07DB91DC323D}" type="presParOf" srcId="{8D731117-6FBF-4ED3-A640-853EDFE097C8}" destId="{8828A5D6-C454-4CFE-801F-336C10FF387B}" srcOrd="2" destOrd="0" presId="urn:microsoft.com/office/officeart/2018/2/layout/IconVerticalSolidList"/>
    <dgm:cxn modelId="{06CFB171-753C-48FC-B338-35CB41A610EE}" type="presParOf" srcId="{8828A5D6-C454-4CFE-801F-336C10FF387B}" destId="{C0E00643-EB6D-4CD2-B1A6-5726E339AA0F}" srcOrd="0" destOrd="0" presId="urn:microsoft.com/office/officeart/2018/2/layout/IconVerticalSolidList"/>
    <dgm:cxn modelId="{C90AAB8F-97D8-4B21-B768-CE865CDBFA9F}" type="presParOf" srcId="{8828A5D6-C454-4CFE-801F-336C10FF387B}" destId="{FB5F37EF-CC75-45C7-8B21-26E4DCE98445}" srcOrd="1" destOrd="0" presId="urn:microsoft.com/office/officeart/2018/2/layout/IconVerticalSolidList"/>
    <dgm:cxn modelId="{E0432332-8CEA-4885-BDC9-D9B0B35BC2A7}" type="presParOf" srcId="{8828A5D6-C454-4CFE-801F-336C10FF387B}" destId="{C67A1752-3B54-4EB0-B4E4-5C381C248C8A}" srcOrd="2" destOrd="0" presId="urn:microsoft.com/office/officeart/2018/2/layout/IconVerticalSolidList"/>
    <dgm:cxn modelId="{EF439DCA-9D7A-4ABC-9F08-721B8340076F}" type="presParOf" srcId="{8828A5D6-C454-4CFE-801F-336C10FF387B}" destId="{90A9AAD6-D8EC-4DBE-8126-85F2368A217F}" srcOrd="3" destOrd="0" presId="urn:microsoft.com/office/officeart/2018/2/layout/IconVerticalSolidList"/>
    <dgm:cxn modelId="{D5CC1E91-316D-4CDD-9567-06C2C610DB45}" type="presParOf" srcId="{8D731117-6FBF-4ED3-A640-853EDFE097C8}" destId="{7B75F5B8-3A40-4D7D-9629-9855B89E9570}" srcOrd="3" destOrd="0" presId="urn:microsoft.com/office/officeart/2018/2/layout/IconVerticalSolidList"/>
    <dgm:cxn modelId="{1DF8EF4D-A24A-4F28-8767-3AF752894B6F}" type="presParOf" srcId="{8D731117-6FBF-4ED3-A640-853EDFE097C8}" destId="{2FDDE503-97C5-4E87-B102-804050621676}" srcOrd="4" destOrd="0" presId="urn:microsoft.com/office/officeart/2018/2/layout/IconVerticalSolidList"/>
    <dgm:cxn modelId="{990258DC-5BA0-4136-815B-3BC4CB14B5AB}" type="presParOf" srcId="{2FDDE503-97C5-4E87-B102-804050621676}" destId="{36BBE4BD-88AF-4CDB-9803-62125008BEFA}" srcOrd="0" destOrd="0" presId="urn:microsoft.com/office/officeart/2018/2/layout/IconVerticalSolidList"/>
    <dgm:cxn modelId="{3DD13030-4B76-4894-9156-D0A78F589F2B}" type="presParOf" srcId="{2FDDE503-97C5-4E87-B102-804050621676}" destId="{B6CED411-B24F-4ED5-8C92-D88731E11BE9}" srcOrd="1" destOrd="0" presId="urn:microsoft.com/office/officeart/2018/2/layout/IconVerticalSolidList"/>
    <dgm:cxn modelId="{AD9ABD51-FC9E-4190-80E8-7178D18F438D}" type="presParOf" srcId="{2FDDE503-97C5-4E87-B102-804050621676}" destId="{4C772A83-CE20-4AAA-B3E4-3F989A0015F2}" srcOrd="2" destOrd="0" presId="urn:microsoft.com/office/officeart/2018/2/layout/IconVerticalSolidList"/>
    <dgm:cxn modelId="{BD603808-7BEE-47E3-A84F-42E621D465C5}" type="presParOf" srcId="{2FDDE503-97C5-4E87-B102-804050621676}" destId="{A1C922D8-FD6A-4556-BF56-504D320976DE}" srcOrd="3" destOrd="0" presId="urn:microsoft.com/office/officeart/2018/2/layout/IconVerticalSolidList"/>
    <dgm:cxn modelId="{5FC082D7-586B-494A-8A28-C1FDDB60BEA6}" type="presParOf" srcId="{8D731117-6FBF-4ED3-A640-853EDFE097C8}" destId="{9FC6BE10-F55B-4483-87E7-4E9A7C8019DD}" srcOrd="5" destOrd="0" presId="urn:microsoft.com/office/officeart/2018/2/layout/IconVerticalSolidList"/>
    <dgm:cxn modelId="{3516D4A6-4D72-4F1F-B5C0-04A78AE4E809}" type="presParOf" srcId="{8D731117-6FBF-4ED3-A640-853EDFE097C8}" destId="{036E35B6-5B37-4D8E-B1F5-F192522F34A5}" srcOrd="6" destOrd="0" presId="urn:microsoft.com/office/officeart/2018/2/layout/IconVerticalSolidList"/>
    <dgm:cxn modelId="{560F4AC0-7E78-41A7-9109-EFC4AEC51363}" type="presParOf" srcId="{036E35B6-5B37-4D8E-B1F5-F192522F34A5}" destId="{CA52E343-6C36-4279-8280-94AFE009FC29}" srcOrd="0" destOrd="0" presId="urn:microsoft.com/office/officeart/2018/2/layout/IconVerticalSolidList"/>
    <dgm:cxn modelId="{FB78D878-BD99-4B44-B21A-824069530978}" type="presParOf" srcId="{036E35B6-5B37-4D8E-B1F5-F192522F34A5}" destId="{8F5B37B6-E560-43BC-9798-B0F82226FC92}" srcOrd="1" destOrd="0" presId="urn:microsoft.com/office/officeart/2018/2/layout/IconVerticalSolidList"/>
    <dgm:cxn modelId="{CEBB8B97-47D4-4399-AACB-2F2A197A0094}" type="presParOf" srcId="{036E35B6-5B37-4D8E-B1F5-F192522F34A5}" destId="{C7A64888-0153-4E92-B38E-7A88A87BFDB6}" srcOrd="2" destOrd="0" presId="urn:microsoft.com/office/officeart/2018/2/layout/IconVerticalSolidList"/>
    <dgm:cxn modelId="{69A7B456-35A5-4A70-90CD-7A6BFA25948B}" type="presParOf" srcId="{036E35B6-5B37-4D8E-B1F5-F192522F34A5}" destId="{9F06B032-C006-4EB0-B597-E0A7688BC824}" srcOrd="3" destOrd="0" presId="urn:microsoft.com/office/officeart/2018/2/layout/IconVerticalSolidList"/>
    <dgm:cxn modelId="{D00089CF-4B7F-42DB-9E5F-CB64724CA626}" type="presParOf" srcId="{8D731117-6FBF-4ED3-A640-853EDFE097C8}" destId="{4ABEE1E7-3208-49B7-A172-352179729E3B}" srcOrd="7" destOrd="0" presId="urn:microsoft.com/office/officeart/2018/2/layout/IconVerticalSolidList"/>
    <dgm:cxn modelId="{AD0214D4-5314-40D7-8083-BC8F76AEDBFB}" type="presParOf" srcId="{8D731117-6FBF-4ED3-A640-853EDFE097C8}" destId="{37BE46E8-CA39-4861-A6F9-1587107D49AF}" srcOrd="8" destOrd="0" presId="urn:microsoft.com/office/officeart/2018/2/layout/IconVerticalSolidList"/>
    <dgm:cxn modelId="{298B8556-B92B-4375-A2AB-3FABB4CC7DF2}" type="presParOf" srcId="{37BE46E8-CA39-4861-A6F9-1587107D49AF}" destId="{E6DFA822-2116-4FC0-9610-E0D94D6E6F26}" srcOrd="0" destOrd="0" presId="urn:microsoft.com/office/officeart/2018/2/layout/IconVerticalSolidList"/>
    <dgm:cxn modelId="{74E7F94E-D727-4B75-A3A2-627B0CC18B35}" type="presParOf" srcId="{37BE46E8-CA39-4861-A6F9-1587107D49AF}" destId="{4959CB2B-40DC-4F8E-BDF2-C101F795C364}" srcOrd="1" destOrd="0" presId="urn:microsoft.com/office/officeart/2018/2/layout/IconVerticalSolidList"/>
    <dgm:cxn modelId="{D2CFEB7B-9469-41C7-807E-C2F61A1E8A7E}" type="presParOf" srcId="{37BE46E8-CA39-4861-A6F9-1587107D49AF}" destId="{FDA7C88E-10AF-4642-977C-A9098335B087}" srcOrd="2" destOrd="0" presId="urn:microsoft.com/office/officeart/2018/2/layout/IconVerticalSolidList"/>
    <dgm:cxn modelId="{F4F91F69-5F90-4503-AA13-2C63BEA2C969}" type="presParOf" srcId="{37BE46E8-CA39-4861-A6F9-1587107D49AF}" destId="{3783B3C0-612A-48F1-835B-F521C0D3FC08}" srcOrd="3" destOrd="0" presId="urn:microsoft.com/office/officeart/2018/2/layout/IconVerticalSolidList"/>
    <dgm:cxn modelId="{F17BC32F-8540-4A07-9B39-DFCB1BA71670}" type="presParOf" srcId="{8D731117-6FBF-4ED3-A640-853EDFE097C8}" destId="{B205C696-66E9-470E-A138-792393F653A4}" srcOrd="9" destOrd="0" presId="urn:microsoft.com/office/officeart/2018/2/layout/IconVerticalSolidList"/>
    <dgm:cxn modelId="{2AD5305E-8470-4A2B-A81B-32C9E5647CE3}" type="presParOf" srcId="{8D731117-6FBF-4ED3-A640-853EDFE097C8}" destId="{47B4354A-807B-4CE6-AC0B-5F37F172671D}" srcOrd="10" destOrd="0" presId="urn:microsoft.com/office/officeart/2018/2/layout/IconVerticalSolidList"/>
    <dgm:cxn modelId="{92DF8334-628D-46ED-8AEB-BDE2B0990436}" type="presParOf" srcId="{47B4354A-807B-4CE6-AC0B-5F37F172671D}" destId="{D2F08B0F-117A-4A09-8DB5-DA07750EE8B6}" srcOrd="0" destOrd="0" presId="urn:microsoft.com/office/officeart/2018/2/layout/IconVerticalSolidList"/>
    <dgm:cxn modelId="{66295D0F-9F47-411B-B8B6-79E08D7F47DF}" type="presParOf" srcId="{47B4354A-807B-4CE6-AC0B-5F37F172671D}" destId="{56E80476-7DDC-466D-BA25-F7DCB2F799B9}" srcOrd="1" destOrd="0" presId="urn:microsoft.com/office/officeart/2018/2/layout/IconVerticalSolidList"/>
    <dgm:cxn modelId="{9E3CB455-FBF4-4B7C-8453-888323396DA4}" type="presParOf" srcId="{47B4354A-807B-4CE6-AC0B-5F37F172671D}" destId="{8BEDCF74-D2D0-454F-8710-CC9CFBD3213F}" srcOrd="2" destOrd="0" presId="urn:microsoft.com/office/officeart/2018/2/layout/IconVerticalSolidList"/>
    <dgm:cxn modelId="{822E724F-5712-4F50-8FB5-C8F78F8C9972}" type="presParOf" srcId="{47B4354A-807B-4CE6-AC0B-5F37F172671D}" destId="{1999B55D-CBAD-486E-86C4-739C2F0C575A}" srcOrd="3" destOrd="0" presId="urn:microsoft.com/office/officeart/2018/2/layout/IconVerticalSolidList"/>
    <dgm:cxn modelId="{035AD90D-83B2-4CFA-A6D3-7FF8F95D401D}" type="presParOf" srcId="{8D731117-6FBF-4ED3-A640-853EDFE097C8}" destId="{9AE50DB9-1DA1-4F31-BFF6-2E5511250BF1}" srcOrd="11" destOrd="0" presId="urn:microsoft.com/office/officeart/2018/2/layout/IconVerticalSolidList"/>
    <dgm:cxn modelId="{12743388-642A-4A04-8377-B62C6AD67786}" type="presParOf" srcId="{8D731117-6FBF-4ED3-A640-853EDFE097C8}" destId="{64673A3D-0FFC-4953-BC7B-9EA89F61C728}" srcOrd="12" destOrd="0" presId="urn:microsoft.com/office/officeart/2018/2/layout/IconVerticalSolidList"/>
    <dgm:cxn modelId="{743C9F4E-0CFC-400D-8BC4-6C8EF920990F}" type="presParOf" srcId="{64673A3D-0FFC-4953-BC7B-9EA89F61C728}" destId="{2DFD3271-90A6-415A-BFD3-E7303EF4D7E0}" srcOrd="0" destOrd="0" presId="urn:microsoft.com/office/officeart/2018/2/layout/IconVerticalSolidList"/>
    <dgm:cxn modelId="{4246BFE5-758E-4ED2-9DD4-00C2F8B82783}" type="presParOf" srcId="{64673A3D-0FFC-4953-BC7B-9EA89F61C728}" destId="{499210FA-01EF-496D-B1CC-4B29327BE4AE}" srcOrd="1" destOrd="0" presId="urn:microsoft.com/office/officeart/2018/2/layout/IconVerticalSolidList"/>
    <dgm:cxn modelId="{3CBEAB45-1A4B-4E01-8B65-0CBE00CF6949}" type="presParOf" srcId="{64673A3D-0FFC-4953-BC7B-9EA89F61C728}" destId="{97EA0C66-5D43-4669-AD25-307570506E1D}" srcOrd="2" destOrd="0" presId="urn:microsoft.com/office/officeart/2018/2/layout/IconVerticalSolidList"/>
    <dgm:cxn modelId="{C29DF5A8-E04D-4FD0-8C17-59DFB7A97A16}" type="presParOf" srcId="{64673A3D-0FFC-4953-BC7B-9EA89F61C728}" destId="{7C3BF909-EAC1-4704-BB70-051B1A24F0A7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043565-335C-4C17-B4CE-BE3C03B710A8}">
      <dsp:nvSpPr>
        <dsp:cNvPr id="0" name=""/>
        <dsp:cNvSpPr/>
      </dsp:nvSpPr>
      <dsp:spPr>
        <a:xfrm>
          <a:off x="1259777" y="800"/>
          <a:ext cx="2617442" cy="157046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US EPA Section 319 Grant Funds</a:t>
          </a:r>
        </a:p>
      </dsp:txBody>
      <dsp:txXfrm>
        <a:off x="1259777" y="800"/>
        <a:ext cx="2617442" cy="1570465"/>
      </dsp:txXfrm>
    </dsp:sp>
    <dsp:sp modelId="{48E36650-C657-4420-B9FA-73692B04DE33}">
      <dsp:nvSpPr>
        <dsp:cNvPr id="0" name=""/>
        <dsp:cNvSpPr/>
      </dsp:nvSpPr>
      <dsp:spPr>
        <a:xfrm>
          <a:off x="4138963" y="800"/>
          <a:ext cx="2617442" cy="157046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Multi-Agency</a:t>
          </a:r>
        </a:p>
      </dsp:txBody>
      <dsp:txXfrm>
        <a:off x="4138963" y="800"/>
        <a:ext cx="2617442" cy="1570465"/>
      </dsp:txXfrm>
    </dsp:sp>
    <dsp:sp modelId="{40E4B59A-A743-42D2-8A86-48C141950612}">
      <dsp:nvSpPr>
        <dsp:cNvPr id="0" name=""/>
        <dsp:cNvSpPr/>
      </dsp:nvSpPr>
      <dsp:spPr>
        <a:xfrm>
          <a:off x="7018150" y="800"/>
          <a:ext cx="2617442" cy="157046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5 Year Funding</a:t>
          </a:r>
        </a:p>
      </dsp:txBody>
      <dsp:txXfrm>
        <a:off x="7018150" y="800"/>
        <a:ext cx="2617442" cy="1570465"/>
      </dsp:txXfrm>
    </dsp:sp>
    <dsp:sp modelId="{6ECB7B76-932A-4F5E-9957-9CFD500D552E}">
      <dsp:nvSpPr>
        <dsp:cNvPr id="0" name=""/>
        <dsp:cNvSpPr/>
      </dsp:nvSpPr>
      <dsp:spPr>
        <a:xfrm>
          <a:off x="1259777" y="1833010"/>
          <a:ext cx="2617442" cy="157046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$130,000</a:t>
          </a:r>
        </a:p>
      </dsp:txBody>
      <dsp:txXfrm>
        <a:off x="1259777" y="1833010"/>
        <a:ext cx="2617442" cy="1570465"/>
      </dsp:txXfrm>
    </dsp:sp>
    <dsp:sp modelId="{C8E53215-43FF-4F58-8E8E-3F3AACAD2E32}">
      <dsp:nvSpPr>
        <dsp:cNvPr id="0" name=""/>
        <dsp:cNvSpPr/>
      </dsp:nvSpPr>
      <dsp:spPr>
        <a:xfrm>
          <a:off x="4138963" y="1833010"/>
          <a:ext cx="2617442" cy="157046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Best Management Practices</a:t>
          </a:r>
        </a:p>
      </dsp:txBody>
      <dsp:txXfrm>
        <a:off x="4138963" y="1833010"/>
        <a:ext cx="2617442" cy="1570465"/>
      </dsp:txXfrm>
    </dsp:sp>
    <dsp:sp modelId="{8FB1713A-9010-4597-B468-0771B0CDF4A9}">
      <dsp:nvSpPr>
        <dsp:cNvPr id="0" name=""/>
        <dsp:cNvSpPr/>
      </dsp:nvSpPr>
      <dsp:spPr>
        <a:xfrm>
          <a:off x="7018150" y="1833010"/>
          <a:ext cx="2617442" cy="157046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Target Watersheds</a:t>
          </a:r>
        </a:p>
      </dsp:txBody>
      <dsp:txXfrm>
        <a:off x="7018150" y="1833010"/>
        <a:ext cx="2617442" cy="157046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E51117-DC75-4A7D-B4CF-A269F633FF51}">
      <dsp:nvSpPr>
        <dsp:cNvPr id="0" name=""/>
        <dsp:cNvSpPr/>
      </dsp:nvSpPr>
      <dsp:spPr>
        <a:xfrm>
          <a:off x="1428453" y="1634"/>
          <a:ext cx="915714" cy="915714"/>
        </a:xfrm>
        <a:prstGeom prst="round2DiagRect">
          <a:avLst>
            <a:gd name="adj1" fmla="val 29727"/>
            <a:gd name="adj2" fmla="val 0"/>
          </a:avLst>
        </a:prstGeom>
        <a:solidFill>
          <a:schemeClr val="bg2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BBE1BD-1A09-4E4F-8770-D3D16E63E80A}">
      <dsp:nvSpPr>
        <dsp:cNvPr id="0" name=""/>
        <dsp:cNvSpPr/>
      </dsp:nvSpPr>
      <dsp:spPr>
        <a:xfrm>
          <a:off x="1623605" y="196787"/>
          <a:ext cx="525410" cy="525410"/>
        </a:xfrm>
        <a:prstGeom prst="rect">
          <a:avLst/>
        </a:prstGeom>
        <a:blipFill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7720EA-DE57-4543-A7F5-9A2844F2E055}">
      <dsp:nvSpPr>
        <dsp:cNvPr id="0" name=""/>
        <dsp:cNvSpPr/>
      </dsp:nvSpPr>
      <dsp:spPr>
        <a:xfrm>
          <a:off x="941405" y="1202572"/>
          <a:ext cx="1889810" cy="6379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800" b="1" kern="1200" dirty="0"/>
            <a:t>Promote Ag Water Quality Plans</a:t>
          </a:r>
        </a:p>
      </dsp:txBody>
      <dsp:txXfrm>
        <a:off x="941405" y="1202572"/>
        <a:ext cx="1889810" cy="637998"/>
      </dsp:txXfrm>
    </dsp:sp>
    <dsp:sp modelId="{102B4EC4-28F1-47D0-8664-8A4183E0512A}">
      <dsp:nvSpPr>
        <dsp:cNvPr id="0" name=""/>
        <dsp:cNvSpPr/>
      </dsp:nvSpPr>
      <dsp:spPr>
        <a:xfrm>
          <a:off x="3539784" y="1446"/>
          <a:ext cx="915714" cy="915714"/>
        </a:xfrm>
        <a:prstGeom prst="round2DiagRect">
          <a:avLst>
            <a:gd name="adj1" fmla="val 29727"/>
            <a:gd name="adj2" fmla="val 0"/>
          </a:avLst>
        </a:prstGeom>
        <a:solidFill>
          <a:srgbClr val="92D05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44B28B-0DD2-4EB9-892E-D36A0696E914}">
      <dsp:nvSpPr>
        <dsp:cNvPr id="0" name=""/>
        <dsp:cNvSpPr/>
      </dsp:nvSpPr>
      <dsp:spPr>
        <a:xfrm>
          <a:off x="3734936" y="196599"/>
          <a:ext cx="525410" cy="525410"/>
        </a:xfrm>
        <a:prstGeom prst="rect">
          <a:avLst/>
        </a:prstGeom>
        <a:blipFill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B320EE-47B5-4DB5-A300-30CCDD9F4397}">
      <dsp:nvSpPr>
        <dsp:cNvPr id="0" name=""/>
        <dsp:cNvSpPr/>
      </dsp:nvSpPr>
      <dsp:spPr>
        <a:xfrm>
          <a:off x="3093921" y="1202007"/>
          <a:ext cx="1807440" cy="6387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800" b="1" kern="1200" dirty="0"/>
            <a:t>Landowner Education</a:t>
          </a:r>
        </a:p>
      </dsp:txBody>
      <dsp:txXfrm>
        <a:off x="3093921" y="1202007"/>
        <a:ext cx="1807440" cy="638750"/>
      </dsp:txXfrm>
    </dsp:sp>
    <dsp:sp modelId="{9AF405BB-628F-4A53-91F9-0983196B011B}">
      <dsp:nvSpPr>
        <dsp:cNvPr id="0" name=""/>
        <dsp:cNvSpPr/>
      </dsp:nvSpPr>
      <dsp:spPr>
        <a:xfrm>
          <a:off x="5647301" y="1634"/>
          <a:ext cx="915714" cy="915714"/>
        </a:xfrm>
        <a:prstGeom prst="round2DiagRect">
          <a:avLst>
            <a:gd name="adj1" fmla="val 29727"/>
            <a:gd name="adj2" fmla="val 0"/>
          </a:avLst>
        </a:prstGeom>
        <a:solidFill>
          <a:schemeClr val="bg2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C90366-31B6-47B0-A329-C59308174449}">
      <dsp:nvSpPr>
        <dsp:cNvPr id="0" name=""/>
        <dsp:cNvSpPr/>
      </dsp:nvSpPr>
      <dsp:spPr>
        <a:xfrm>
          <a:off x="5842454" y="196787"/>
          <a:ext cx="525410" cy="525410"/>
        </a:xfrm>
        <a:prstGeom prst="rect">
          <a:avLst/>
        </a:prstGeom>
        <a:blipFill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70C3D3-1DEA-4CAB-A8AA-47C573ED9A8E}">
      <dsp:nvSpPr>
        <dsp:cNvPr id="0" name=""/>
        <dsp:cNvSpPr/>
      </dsp:nvSpPr>
      <dsp:spPr>
        <a:xfrm>
          <a:off x="5164067" y="1202572"/>
          <a:ext cx="1882184" cy="6379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800" b="1" kern="1200" dirty="0"/>
            <a:t>Ky Nutrient Management Plans</a:t>
          </a:r>
        </a:p>
      </dsp:txBody>
      <dsp:txXfrm>
        <a:off x="5164067" y="1202572"/>
        <a:ext cx="1882184" cy="637998"/>
      </dsp:txXfrm>
    </dsp:sp>
    <dsp:sp modelId="{A5BE6279-E98A-4606-9816-24D338D5562C}">
      <dsp:nvSpPr>
        <dsp:cNvPr id="0" name=""/>
        <dsp:cNvSpPr/>
      </dsp:nvSpPr>
      <dsp:spPr>
        <a:xfrm>
          <a:off x="7724458" y="1634"/>
          <a:ext cx="915714" cy="915714"/>
        </a:xfrm>
        <a:prstGeom prst="round2DiagRect">
          <a:avLst>
            <a:gd name="adj1" fmla="val 29727"/>
            <a:gd name="adj2" fmla="val 0"/>
          </a:avLst>
        </a:prstGeom>
        <a:solidFill>
          <a:schemeClr val="accent1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7C382F-0FB9-4B8C-8EFA-0EFAF88FD6A2}">
      <dsp:nvSpPr>
        <dsp:cNvPr id="0" name=""/>
        <dsp:cNvSpPr/>
      </dsp:nvSpPr>
      <dsp:spPr>
        <a:xfrm>
          <a:off x="7919610" y="196787"/>
          <a:ext cx="525410" cy="525410"/>
        </a:xfrm>
        <a:prstGeom prst="rect">
          <a:avLst/>
        </a:prstGeom>
        <a:blipFill>
          <a:blip xmlns:r="http://schemas.openxmlformats.org/officeDocument/2006/relationships"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36EC90-99F8-449E-8CED-DF27F0911039}">
      <dsp:nvSpPr>
        <dsp:cNvPr id="0" name=""/>
        <dsp:cNvSpPr/>
      </dsp:nvSpPr>
      <dsp:spPr>
        <a:xfrm>
          <a:off x="7308956" y="1202572"/>
          <a:ext cx="1746718" cy="6379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800" b="1" kern="1200" dirty="0"/>
            <a:t>Watershed Awareness</a:t>
          </a:r>
        </a:p>
      </dsp:txBody>
      <dsp:txXfrm>
        <a:off x="7308956" y="1202572"/>
        <a:ext cx="1746718" cy="637998"/>
      </dsp:txXfrm>
    </dsp:sp>
    <dsp:sp modelId="{7F542DE0-46D5-4D56-8D07-1EFDC79A21C6}">
      <dsp:nvSpPr>
        <dsp:cNvPr id="0" name=""/>
        <dsp:cNvSpPr/>
      </dsp:nvSpPr>
      <dsp:spPr>
        <a:xfrm>
          <a:off x="3658744" y="2216051"/>
          <a:ext cx="915714" cy="915714"/>
        </a:xfrm>
        <a:prstGeom prst="round2DiagRect">
          <a:avLst>
            <a:gd name="adj1" fmla="val 29727"/>
            <a:gd name="adj2" fmla="val 0"/>
          </a:avLst>
        </a:prstGeom>
        <a:solidFill>
          <a:schemeClr val="accent6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773C39-22C6-4FF3-A6AC-F40490EA5E43}">
      <dsp:nvSpPr>
        <dsp:cNvPr id="0" name=""/>
        <dsp:cNvSpPr/>
      </dsp:nvSpPr>
      <dsp:spPr>
        <a:xfrm>
          <a:off x="3853896" y="2411204"/>
          <a:ext cx="525410" cy="525410"/>
        </a:xfrm>
        <a:prstGeom prst="rect">
          <a:avLst/>
        </a:prstGeom>
        <a:blipFill>
          <a:blip xmlns:r="http://schemas.openxmlformats.org/officeDocument/2006/relationships"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A81B49-10CA-4EC2-8749-FB6B9C45428C}">
      <dsp:nvSpPr>
        <dsp:cNvPr id="0" name=""/>
        <dsp:cNvSpPr/>
      </dsp:nvSpPr>
      <dsp:spPr>
        <a:xfrm>
          <a:off x="3170743" y="3416989"/>
          <a:ext cx="1891716" cy="6379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800" b="1" kern="1200" dirty="0"/>
            <a:t>Reduce Agriculture Impact</a:t>
          </a:r>
        </a:p>
      </dsp:txBody>
      <dsp:txXfrm>
        <a:off x="3170743" y="3416989"/>
        <a:ext cx="1891716" cy="637998"/>
      </dsp:txXfrm>
    </dsp:sp>
    <dsp:sp modelId="{481C4C92-422A-4AA8-B9C6-BD9A11CBE6AC}">
      <dsp:nvSpPr>
        <dsp:cNvPr id="0" name=""/>
        <dsp:cNvSpPr/>
      </dsp:nvSpPr>
      <dsp:spPr>
        <a:xfrm>
          <a:off x="5617893" y="2216051"/>
          <a:ext cx="915714" cy="915714"/>
        </a:xfrm>
        <a:prstGeom prst="round2DiagRect">
          <a:avLst>
            <a:gd name="adj1" fmla="val 29727"/>
            <a:gd name="adj2" fmla="val 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7EFFD0-1409-4681-9C0A-C27FD0E5BC0F}">
      <dsp:nvSpPr>
        <dsp:cNvPr id="0" name=""/>
        <dsp:cNvSpPr/>
      </dsp:nvSpPr>
      <dsp:spPr>
        <a:xfrm>
          <a:off x="5813046" y="2411204"/>
          <a:ext cx="525410" cy="525410"/>
        </a:xfrm>
        <a:prstGeom prst="rect">
          <a:avLst/>
        </a:prstGeom>
        <a:blipFill>
          <a:blip xmlns:r="http://schemas.openxmlformats.org/officeDocument/2006/relationships"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4F47B3-D779-4311-B473-F77E0FEEC1D0}">
      <dsp:nvSpPr>
        <dsp:cNvPr id="0" name=""/>
        <dsp:cNvSpPr/>
      </dsp:nvSpPr>
      <dsp:spPr>
        <a:xfrm>
          <a:off x="5325165" y="3416989"/>
          <a:ext cx="1501171" cy="6379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800" b="1" kern="1200" dirty="0"/>
            <a:t>Cost Share Assistance</a:t>
          </a:r>
        </a:p>
      </dsp:txBody>
      <dsp:txXfrm>
        <a:off x="5325165" y="3416989"/>
        <a:ext cx="1501171" cy="63799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7741D2-A824-4239-A9FA-B42FCCA4C0AB}">
      <dsp:nvSpPr>
        <dsp:cNvPr id="0" name=""/>
        <dsp:cNvSpPr/>
      </dsp:nvSpPr>
      <dsp:spPr>
        <a:xfrm>
          <a:off x="2599870" y="943"/>
          <a:ext cx="2198476" cy="960723"/>
        </a:xfrm>
        <a:prstGeom prst="roundRect">
          <a:avLst/>
        </a:prstGeom>
        <a:solidFill>
          <a:schemeClr val="bg2">
            <a:lumMod val="60000"/>
            <a:lumOff val="40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effectLst>
                <a:outerShdw blurRad="50800" dist="25400" dir="5400000" algn="ctr" rotWithShape="0">
                  <a:schemeClr val="accent1"/>
                </a:outerShdw>
              </a:effectLst>
            </a:rPr>
            <a:t>Handling livestock Waste</a:t>
          </a:r>
        </a:p>
      </dsp:txBody>
      <dsp:txXfrm>
        <a:off x="2646769" y="47842"/>
        <a:ext cx="2104678" cy="866925"/>
      </dsp:txXfrm>
    </dsp:sp>
    <dsp:sp modelId="{527EDF30-64F9-4765-8166-6164BA06ECC7}">
      <dsp:nvSpPr>
        <dsp:cNvPr id="0" name=""/>
        <dsp:cNvSpPr/>
      </dsp:nvSpPr>
      <dsp:spPr>
        <a:xfrm>
          <a:off x="1437213" y="481305"/>
          <a:ext cx="4523789" cy="4523789"/>
        </a:xfrm>
        <a:custGeom>
          <a:avLst/>
          <a:gdLst/>
          <a:ahLst/>
          <a:cxnLst/>
          <a:rect l="0" t="0" r="0" b="0"/>
          <a:pathLst>
            <a:path>
              <a:moveTo>
                <a:pt x="3366458" y="288039"/>
              </a:moveTo>
              <a:arcTo wR="2261894" hR="2261894" stAng="17953875" swAng="911164"/>
            </a:path>
          </a:pathLst>
        </a:custGeom>
        <a:noFill/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BC73F18-3AC5-4E1E-BB5B-AFFE6BFCD289}">
      <dsp:nvSpPr>
        <dsp:cNvPr id="0" name=""/>
        <dsp:cNvSpPr/>
      </dsp:nvSpPr>
      <dsp:spPr>
        <a:xfrm>
          <a:off x="4575127" y="1131891"/>
          <a:ext cx="2165678" cy="960723"/>
        </a:xfrm>
        <a:prstGeom prst="roundRect">
          <a:avLst/>
        </a:prstGeom>
        <a:solidFill>
          <a:schemeClr val="bg2">
            <a:lumMod val="60000"/>
            <a:lumOff val="40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effectLst>
                <a:outerShdw blurRad="50800" dist="25400" dir="5400000" algn="ctr" rotWithShape="0">
                  <a:schemeClr val="accent1"/>
                </a:outerShdw>
              </a:effectLst>
            </a:rPr>
            <a:t>USDA Farm Service Agency Loan</a:t>
          </a:r>
        </a:p>
      </dsp:txBody>
      <dsp:txXfrm>
        <a:off x="4622026" y="1178790"/>
        <a:ext cx="2071880" cy="866925"/>
      </dsp:txXfrm>
    </dsp:sp>
    <dsp:sp modelId="{AAFB1F44-4750-4620-A005-C31EED57B524}">
      <dsp:nvSpPr>
        <dsp:cNvPr id="0" name=""/>
        <dsp:cNvSpPr/>
      </dsp:nvSpPr>
      <dsp:spPr>
        <a:xfrm>
          <a:off x="1437213" y="481305"/>
          <a:ext cx="4523789" cy="4523789"/>
        </a:xfrm>
        <a:custGeom>
          <a:avLst/>
          <a:gdLst/>
          <a:ahLst/>
          <a:cxnLst/>
          <a:rect l="0" t="0" r="0" b="0"/>
          <a:pathLst>
            <a:path>
              <a:moveTo>
                <a:pt x="4431913" y="1623781"/>
              </a:moveTo>
              <a:arcTo wR="2261894" hR="2261894" stAng="20616814" swAng="1966372"/>
            </a:path>
          </a:pathLst>
        </a:custGeom>
        <a:noFill/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71334C7-D309-4050-BCBB-FC8651EB4445}">
      <dsp:nvSpPr>
        <dsp:cNvPr id="0" name=""/>
        <dsp:cNvSpPr/>
      </dsp:nvSpPr>
      <dsp:spPr>
        <a:xfrm>
          <a:off x="4587823" y="3393785"/>
          <a:ext cx="2140285" cy="960723"/>
        </a:xfrm>
        <a:prstGeom prst="roundRect">
          <a:avLst/>
        </a:prstGeom>
        <a:solidFill>
          <a:schemeClr val="bg2">
            <a:lumMod val="60000"/>
            <a:lumOff val="40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effectLst>
                <a:outerShdw blurRad="50800" dist="25400" dir="5400000" sx="101000" sy="101000" algn="ctr" rotWithShape="0">
                  <a:schemeClr val="accent1"/>
                </a:outerShdw>
              </a:effectLst>
            </a:rPr>
            <a:t>State Cost Share</a:t>
          </a:r>
        </a:p>
      </dsp:txBody>
      <dsp:txXfrm>
        <a:off x="4634722" y="3440684"/>
        <a:ext cx="2046487" cy="866925"/>
      </dsp:txXfrm>
    </dsp:sp>
    <dsp:sp modelId="{DF9C5D1D-690C-45F2-8EFC-A9477532EA25}">
      <dsp:nvSpPr>
        <dsp:cNvPr id="0" name=""/>
        <dsp:cNvSpPr/>
      </dsp:nvSpPr>
      <dsp:spPr>
        <a:xfrm>
          <a:off x="1437213" y="481305"/>
          <a:ext cx="4523789" cy="4523789"/>
        </a:xfrm>
        <a:custGeom>
          <a:avLst/>
          <a:gdLst/>
          <a:ahLst/>
          <a:cxnLst/>
          <a:rect l="0" t="0" r="0" b="0"/>
          <a:pathLst>
            <a:path>
              <a:moveTo>
                <a:pt x="3845441" y="3876994"/>
              </a:moveTo>
              <a:arcTo wR="2261894" hR="2261894" stAng="2733910" swAng="807407"/>
            </a:path>
          </a:pathLst>
        </a:custGeom>
        <a:noFill/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FBC8677-B329-470B-9047-C1FFCD17E741}">
      <dsp:nvSpPr>
        <dsp:cNvPr id="0" name=""/>
        <dsp:cNvSpPr/>
      </dsp:nvSpPr>
      <dsp:spPr>
        <a:xfrm>
          <a:off x="2539529" y="4524733"/>
          <a:ext cx="2319157" cy="960723"/>
        </a:xfrm>
        <a:prstGeom prst="roundRect">
          <a:avLst/>
        </a:prstGeom>
        <a:solidFill>
          <a:schemeClr val="bg2">
            <a:lumMod val="60000"/>
            <a:lumOff val="40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effectLst>
                <a:outerShdw blurRad="50800" dist="25400" dir="5400000" algn="ctr" rotWithShape="0">
                  <a:schemeClr val="accent1"/>
                </a:outerShdw>
              </a:effectLst>
            </a:rPr>
            <a:t>Division of Water Referral</a:t>
          </a:r>
        </a:p>
      </dsp:txBody>
      <dsp:txXfrm>
        <a:off x="2586428" y="4571632"/>
        <a:ext cx="2225359" cy="866925"/>
      </dsp:txXfrm>
    </dsp:sp>
    <dsp:sp modelId="{EC85E477-A5EE-4C32-9A8D-79CFB3CC16E1}">
      <dsp:nvSpPr>
        <dsp:cNvPr id="0" name=""/>
        <dsp:cNvSpPr/>
      </dsp:nvSpPr>
      <dsp:spPr>
        <a:xfrm>
          <a:off x="1437213" y="481305"/>
          <a:ext cx="4523789" cy="4523789"/>
        </a:xfrm>
        <a:custGeom>
          <a:avLst/>
          <a:gdLst/>
          <a:ahLst/>
          <a:cxnLst/>
          <a:rect l="0" t="0" r="0" b="0"/>
          <a:pathLst>
            <a:path>
              <a:moveTo>
                <a:pt x="1097676" y="4201163"/>
              </a:moveTo>
              <a:arcTo wR="2261894" hR="2261894" stAng="7258682" swAng="807407"/>
            </a:path>
          </a:pathLst>
        </a:custGeom>
        <a:noFill/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13698CE-9117-4292-AEE2-93BA0A685D4F}">
      <dsp:nvSpPr>
        <dsp:cNvPr id="0" name=""/>
        <dsp:cNvSpPr/>
      </dsp:nvSpPr>
      <dsp:spPr>
        <a:xfrm>
          <a:off x="570834" y="3393785"/>
          <a:ext cx="2338830" cy="960723"/>
        </a:xfrm>
        <a:prstGeom prst="roundRect">
          <a:avLst/>
        </a:prstGeom>
        <a:solidFill>
          <a:schemeClr val="bg2">
            <a:lumMod val="60000"/>
            <a:lumOff val="40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effectLst>
                <a:outerShdw blurRad="50800" dist="25400" dir="5400000" algn="ctr" rotWithShape="0">
                  <a:schemeClr val="accent1"/>
                </a:outerShdw>
              </a:effectLst>
            </a:rPr>
            <a:t>Landowner Request</a:t>
          </a:r>
        </a:p>
      </dsp:txBody>
      <dsp:txXfrm>
        <a:off x="617733" y="3440684"/>
        <a:ext cx="2245032" cy="866925"/>
      </dsp:txXfrm>
    </dsp:sp>
    <dsp:sp modelId="{D61B3A93-0244-4450-BB8B-F58A533E2F7C}">
      <dsp:nvSpPr>
        <dsp:cNvPr id="0" name=""/>
        <dsp:cNvSpPr/>
      </dsp:nvSpPr>
      <dsp:spPr>
        <a:xfrm>
          <a:off x="1437213" y="481305"/>
          <a:ext cx="4523789" cy="4523789"/>
        </a:xfrm>
        <a:custGeom>
          <a:avLst/>
          <a:gdLst/>
          <a:ahLst/>
          <a:cxnLst/>
          <a:rect l="0" t="0" r="0" b="0"/>
          <a:pathLst>
            <a:path>
              <a:moveTo>
                <a:pt x="91876" y="2900007"/>
              </a:moveTo>
              <a:arcTo wR="2261894" hR="2261894" stAng="9816814" swAng="1966372"/>
            </a:path>
          </a:pathLst>
        </a:custGeom>
        <a:noFill/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16DF11F-C36B-4D4F-95B5-1C54788442F0}">
      <dsp:nvSpPr>
        <dsp:cNvPr id="0" name=""/>
        <dsp:cNvSpPr/>
      </dsp:nvSpPr>
      <dsp:spPr>
        <a:xfrm>
          <a:off x="636230" y="1131891"/>
          <a:ext cx="2208039" cy="960723"/>
        </a:xfrm>
        <a:prstGeom prst="roundRect">
          <a:avLst/>
        </a:prstGeom>
        <a:solidFill>
          <a:schemeClr val="bg2">
            <a:lumMod val="60000"/>
            <a:lumOff val="40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effectLst>
                <a:outerShdw blurRad="50800" dist="25400" dir="5400000" algn="ctr" rotWithShape="0">
                  <a:schemeClr val="accent1"/>
                </a:outerShdw>
              </a:effectLst>
            </a:rPr>
            <a:t>Ag Water Quality Act</a:t>
          </a:r>
        </a:p>
      </dsp:txBody>
      <dsp:txXfrm>
        <a:off x="683129" y="1178790"/>
        <a:ext cx="2114241" cy="866925"/>
      </dsp:txXfrm>
    </dsp:sp>
    <dsp:sp modelId="{C3BE992B-8985-462B-97C7-7D48F9889B07}">
      <dsp:nvSpPr>
        <dsp:cNvPr id="0" name=""/>
        <dsp:cNvSpPr/>
      </dsp:nvSpPr>
      <dsp:spPr>
        <a:xfrm>
          <a:off x="1437213" y="481305"/>
          <a:ext cx="4523789" cy="4523789"/>
        </a:xfrm>
        <a:custGeom>
          <a:avLst/>
          <a:gdLst/>
          <a:ahLst/>
          <a:cxnLst/>
          <a:rect l="0" t="0" r="0" b="0"/>
          <a:pathLst>
            <a:path>
              <a:moveTo>
                <a:pt x="678841" y="646311"/>
              </a:moveTo>
              <a:arcTo wR="2261894" hR="2261894" stAng="13534960" swAng="911164"/>
            </a:path>
          </a:pathLst>
        </a:custGeom>
        <a:noFill/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80D396-D69F-4721-A2CB-A2804768F9BC}">
      <dsp:nvSpPr>
        <dsp:cNvPr id="0" name=""/>
        <dsp:cNvSpPr/>
      </dsp:nvSpPr>
      <dsp:spPr>
        <a:xfrm>
          <a:off x="0" y="403"/>
          <a:ext cx="9887934" cy="55573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FD29F1-21B0-428A-BDBB-868CCDFD8A3E}">
      <dsp:nvSpPr>
        <dsp:cNvPr id="0" name=""/>
        <dsp:cNvSpPr/>
      </dsp:nvSpPr>
      <dsp:spPr>
        <a:xfrm>
          <a:off x="168109" y="125443"/>
          <a:ext cx="305653" cy="305653"/>
        </a:xfrm>
        <a:prstGeom prst="rect">
          <a:avLst/>
        </a:prstGeom>
        <a:blipFill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5DBCE6-7ECF-4667-847D-A7B3E07D9256}">
      <dsp:nvSpPr>
        <dsp:cNvPr id="0" name=""/>
        <dsp:cNvSpPr/>
      </dsp:nvSpPr>
      <dsp:spPr>
        <a:xfrm>
          <a:off x="641873" y="403"/>
          <a:ext cx="9246060" cy="5557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815" tIns="58815" rIns="58815" bIns="58815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Referral through Division of Conservation</a:t>
          </a:r>
        </a:p>
      </dsp:txBody>
      <dsp:txXfrm>
        <a:off x="641873" y="403"/>
        <a:ext cx="9246060" cy="555734"/>
      </dsp:txXfrm>
    </dsp:sp>
    <dsp:sp modelId="{C0E00643-EB6D-4CD2-B1A6-5726E339AA0F}">
      <dsp:nvSpPr>
        <dsp:cNvPr id="0" name=""/>
        <dsp:cNvSpPr/>
      </dsp:nvSpPr>
      <dsp:spPr>
        <a:xfrm>
          <a:off x="0" y="695071"/>
          <a:ext cx="9887934" cy="55573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B5F37EF-CC75-45C7-8B21-26E4DCE98445}">
      <dsp:nvSpPr>
        <dsp:cNvPr id="0" name=""/>
        <dsp:cNvSpPr/>
      </dsp:nvSpPr>
      <dsp:spPr>
        <a:xfrm>
          <a:off x="168109" y="820111"/>
          <a:ext cx="305653" cy="305653"/>
        </a:xfrm>
        <a:prstGeom prst="rect">
          <a:avLst/>
        </a:prstGeom>
        <a:blipFill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A9AAD6-D8EC-4DBE-8126-85F2368A217F}">
      <dsp:nvSpPr>
        <dsp:cNvPr id="0" name=""/>
        <dsp:cNvSpPr/>
      </dsp:nvSpPr>
      <dsp:spPr>
        <a:xfrm>
          <a:off x="641873" y="695071"/>
          <a:ext cx="9246060" cy="5557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815" tIns="58815" rIns="58815" bIns="58815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7 field staff</a:t>
          </a:r>
        </a:p>
      </dsp:txBody>
      <dsp:txXfrm>
        <a:off x="641873" y="695071"/>
        <a:ext cx="9246060" cy="555734"/>
      </dsp:txXfrm>
    </dsp:sp>
    <dsp:sp modelId="{36BBE4BD-88AF-4CDB-9803-62125008BEFA}">
      <dsp:nvSpPr>
        <dsp:cNvPr id="0" name=""/>
        <dsp:cNvSpPr/>
      </dsp:nvSpPr>
      <dsp:spPr>
        <a:xfrm>
          <a:off x="0" y="1389739"/>
          <a:ext cx="9887934" cy="55573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CED411-B24F-4ED5-8C92-D88731E11BE9}">
      <dsp:nvSpPr>
        <dsp:cNvPr id="0" name=""/>
        <dsp:cNvSpPr/>
      </dsp:nvSpPr>
      <dsp:spPr>
        <a:xfrm>
          <a:off x="168109" y="1514779"/>
          <a:ext cx="305653" cy="305653"/>
        </a:xfrm>
        <a:prstGeom prst="rect">
          <a:avLst/>
        </a:prstGeom>
        <a:blipFill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1C922D8-FD6A-4556-BF56-504D320976DE}">
      <dsp:nvSpPr>
        <dsp:cNvPr id="0" name=""/>
        <dsp:cNvSpPr/>
      </dsp:nvSpPr>
      <dsp:spPr>
        <a:xfrm>
          <a:off x="641873" y="1389739"/>
          <a:ext cx="9246060" cy="5557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815" tIns="58815" rIns="58815" bIns="58815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Farm visit or consultation</a:t>
          </a:r>
        </a:p>
      </dsp:txBody>
      <dsp:txXfrm>
        <a:off x="641873" y="1389739"/>
        <a:ext cx="9246060" cy="555734"/>
      </dsp:txXfrm>
    </dsp:sp>
    <dsp:sp modelId="{CA52E343-6C36-4279-8280-94AFE009FC29}">
      <dsp:nvSpPr>
        <dsp:cNvPr id="0" name=""/>
        <dsp:cNvSpPr/>
      </dsp:nvSpPr>
      <dsp:spPr>
        <a:xfrm>
          <a:off x="0" y="2084407"/>
          <a:ext cx="9887934" cy="55573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5B37B6-E560-43BC-9798-B0F82226FC92}">
      <dsp:nvSpPr>
        <dsp:cNvPr id="0" name=""/>
        <dsp:cNvSpPr/>
      </dsp:nvSpPr>
      <dsp:spPr>
        <a:xfrm>
          <a:off x="168109" y="2209447"/>
          <a:ext cx="305653" cy="305653"/>
        </a:xfrm>
        <a:prstGeom prst="rect">
          <a:avLst/>
        </a:prstGeom>
        <a:blipFill>
          <a:blip xmlns:r="http://schemas.openxmlformats.org/officeDocument/2006/relationships"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06B032-C006-4EB0-B597-E0A7688BC824}">
      <dsp:nvSpPr>
        <dsp:cNvPr id="0" name=""/>
        <dsp:cNvSpPr/>
      </dsp:nvSpPr>
      <dsp:spPr>
        <a:xfrm>
          <a:off x="641873" y="2084407"/>
          <a:ext cx="9246060" cy="5557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815" tIns="58815" rIns="58815" bIns="58815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Gather information</a:t>
          </a:r>
        </a:p>
      </dsp:txBody>
      <dsp:txXfrm>
        <a:off x="641873" y="2084407"/>
        <a:ext cx="9246060" cy="555734"/>
      </dsp:txXfrm>
    </dsp:sp>
    <dsp:sp modelId="{E6DFA822-2116-4FC0-9610-E0D94D6E6F26}">
      <dsp:nvSpPr>
        <dsp:cNvPr id="0" name=""/>
        <dsp:cNvSpPr/>
      </dsp:nvSpPr>
      <dsp:spPr>
        <a:xfrm>
          <a:off x="0" y="2779075"/>
          <a:ext cx="9887934" cy="55573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59CB2B-40DC-4F8E-BDF2-C101F795C364}">
      <dsp:nvSpPr>
        <dsp:cNvPr id="0" name=""/>
        <dsp:cNvSpPr/>
      </dsp:nvSpPr>
      <dsp:spPr>
        <a:xfrm>
          <a:off x="168109" y="2904115"/>
          <a:ext cx="305653" cy="305653"/>
        </a:xfrm>
        <a:prstGeom prst="rect">
          <a:avLst/>
        </a:prstGeom>
        <a:blipFill>
          <a:blip xmlns:r="http://schemas.openxmlformats.org/officeDocument/2006/relationships"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83B3C0-612A-48F1-835B-F521C0D3FC08}">
      <dsp:nvSpPr>
        <dsp:cNvPr id="0" name=""/>
        <dsp:cNvSpPr/>
      </dsp:nvSpPr>
      <dsp:spPr>
        <a:xfrm>
          <a:off x="641873" y="2779075"/>
          <a:ext cx="9246060" cy="5557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815" tIns="58815" rIns="58815" bIns="58815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Utilize planning tool to get information</a:t>
          </a:r>
        </a:p>
      </dsp:txBody>
      <dsp:txXfrm>
        <a:off x="641873" y="2779075"/>
        <a:ext cx="9246060" cy="555734"/>
      </dsp:txXfrm>
    </dsp:sp>
    <dsp:sp modelId="{D2F08B0F-117A-4A09-8DB5-DA07750EE8B6}">
      <dsp:nvSpPr>
        <dsp:cNvPr id="0" name=""/>
        <dsp:cNvSpPr/>
      </dsp:nvSpPr>
      <dsp:spPr>
        <a:xfrm>
          <a:off x="0" y="3473743"/>
          <a:ext cx="9887934" cy="55573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6E80476-7DDC-466D-BA25-F7DCB2F799B9}">
      <dsp:nvSpPr>
        <dsp:cNvPr id="0" name=""/>
        <dsp:cNvSpPr/>
      </dsp:nvSpPr>
      <dsp:spPr>
        <a:xfrm>
          <a:off x="168109" y="3598783"/>
          <a:ext cx="305653" cy="305653"/>
        </a:xfrm>
        <a:prstGeom prst="rect">
          <a:avLst/>
        </a:prstGeom>
        <a:blipFill>
          <a:blip xmlns:r="http://schemas.openxmlformats.org/officeDocument/2006/relationships"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999B55D-CBAD-486E-86C4-739C2F0C575A}">
      <dsp:nvSpPr>
        <dsp:cNvPr id="0" name=""/>
        <dsp:cNvSpPr/>
      </dsp:nvSpPr>
      <dsp:spPr>
        <a:xfrm>
          <a:off x="641873" y="3473743"/>
          <a:ext cx="9246060" cy="5557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815" tIns="58815" rIns="58815" bIns="58815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Review with landowner</a:t>
          </a:r>
        </a:p>
      </dsp:txBody>
      <dsp:txXfrm>
        <a:off x="641873" y="3473743"/>
        <a:ext cx="9246060" cy="555734"/>
      </dsp:txXfrm>
    </dsp:sp>
    <dsp:sp modelId="{2DFD3271-90A6-415A-BFD3-E7303EF4D7E0}">
      <dsp:nvSpPr>
        <dsp:cNvPr id="0" name=""/>
        <dsp:cNvSpPr/>
      </dsp:nvSpPr>
      <dsp:spPr>
        <a:xfrm>
          <a:off x="0" y="4168410"/>
          <a:ext cx="9887934" cy="55573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9210FA-01EF-496D-B1CC-4B29327BE4AE}">
      <dsp:nvSpPr>
        <dsp:cNvPr id="0" name=""/>
        <dsp:cNvSpPr/>
      </dsp:nvSpPr>
      <dsp:spPr>
        <a:xfrm>
          <a:off x="168109" y="4293451"/>
          <a:ext cx="305653" cy="305653"/>
        </a:xfrm>
        <a:prstGeom prst="rect">
          <a:avLst/>
        </a:prstGeom>
        <a:blipFill>
          <a:blip xmlns:r="http://schemas.openxmlformats.org/officeDocument/2006/relationships"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3BF909-EAC1-4704-BB70-051B1A24F0A7}">
      <dsp:nvSpPr>
        <dsp:cNvPr id="0" name=""/>
        <dsp:cNvSpPr/>
      </dsp:nvSpPr>
      <dsp:spPr>
        <a:xfrm>
          <a:off x="641873" y="4168410"/>
          <a:ext cx="9246060" cy="5557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815" tIns="58815" rIns="58815" bIns="58815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Referral to Cooperative Extension Service</a:t>
          </a:r>
        </a:p>
      </dsp:txBody>
      <dsp:txXfrm>
        <a:off x="641873" y="4168410"/>
        <a:ext cx="9246060" cy="5557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32BF98-094C-41FF-B70A-DA3CD40D0FB8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FAC236-6823-4ECA-9808-59AC8C99CC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5758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9/21/2023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28316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6285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0674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63149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1006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5631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7387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6966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9463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8505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1337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93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5937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6458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8899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9/21/2023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1526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4895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02AC24A9-CCB6-4F8D-B8DB-C2F3692CFA5A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89385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package" Target="../embeddings/Microsoft_Excel_Macro-Enabled_Worksheet.xlsm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2.png"/><Relationship Id="rId7" Type="http://schemas.openxmlformats.org/officeDocument/2006/relationships/image" Target="../media/image4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557237-C576-7ACA-2969-2735C813AB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42112" y="1454963"/>
            <a:ext cx="4802187" cy="330838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5000"/>
              <a:t>Kentucky </a:t>
            </a:r>
            <a:br>
              <a:rPr lang="en-US" sz="5000"/>
            </a:br>
            <a:r>
              <a:rPr lang="en-US" sz="5000"/>
              <a:t>Nutrient </a:t>
            </a:r>
            <a:br>
              <a:rPr lang="en-US" sz="5000"/>
            </a:br>
            <a:r>
              <a:rPr lang="en-US" sz="5000"/>
              <a:t>Management</a:t>
            </a:r>
            <a:br>
              <a:rPr lang="en-US" sz="5000"/>
            </a:br>
            <a:endParaRPr lang="en-US" sz="500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C62BDC-1F95-14BA-7054-DF58A5D3F3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42112" y="4763342"/>
            <a:ext cx="4802187" cy="148505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/>
              <a:t>Kimberly Bartley </a:t>
            </a:r>
          </a:p>
          <a:p>
            <a:pPr>
              <a:lnSpc>
                <a:spcPct val="90000"/>
              </a:lnSpc>
            </a:pPr>
            <a:r>
              <a:rPr lang="en-US"/>
              <a:t>Environmental Scientist</a:t>
            </a:r>
          </a:p>
          <a:p>
            <a:pPr>
              <a:lnSpc>
                <a:spcPct val="90000"/>
              </a:lnSpc>
            </a:pPr>
            <a:r>
              <a:rPr lang="en-US"/>
              <a:t>Kentucky Division of Conservation 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0E2E1A06-A07C-1C3A-9DCB-8F6B2FE658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370" r="14749"/>
          <a:stretch/>
        </p:blipFill>
        <p:spPr>
          <a:xfrm>
            <a:off x="861237" y="609601"/>
            <a:ext cx="5233172" cy="563879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03269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726B18-89F9-D545-DFB2-FDF0A2E77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234" y="957447"/>
            <a:ext cx="3817516" cy="4943105"/>
          </a:xfrm>
        </p:spPr>
        <p:txBody>
          <a:bodyPr anchor="ctr">
            <a:normAutofit/>
          </a:bodyPr>
          <a:lstStyle/>
          <a:p>
            <a:r>
              <a:rPr lang="en-US" b="1" dirty="0"/>
              <a:t>Why a landowner needs a KYNMP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7160459E-E949-D65F-C17C-5C80E90D08D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95556406"/>
              </p:ext>
            </p:extLst>
          </p:nvPr>
        </p:nvGraphicFramePr>
        <p:xfrm>
          <a:off x="4221125" y="712380"/>
          <a:ext cx="7311641" cy="54864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7081873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E4E366E-272A-409E-840F-9A6A64A9E3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721560C-E4AB-4287-A29C-3F6916794C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DF6CFF07-D953-4F9C-9A0E-E0A6AACB61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D4ECDD-223D-537C-CB2F-5D3E7C64C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7"/>
            <a:ext cx="9252154" cy="1016654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EBEBEB"/>
                </a:solidFill>
              </a:rPr>
              <a:t>Process</a:t>
            </a:r>
          </a:p>
        </p:txBody>
      </p:sp>
      <p:sp useBgFill="1">
        <p:nvSpPr>
          <p:cNvPr id="16" name="Freeform: Shape 15">
            <a:extLst>
              <a:ext uri="{FF2B5EF4-FFF2-40B4-BE49-F238E27FC236}">
                <a16:creationId xmlns:a16="http://schemas.microsoft.com/office/drawing/2014/main" id="{DAA4FEEE-0B5F-41BF-825D-60F9FB0895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1" y="1762067"/>
            <a:ext cx="12192417" cy="5095933"/>
          </a:xfrm>
          <a:custGeom>
            <a:avLst/>
            <a:gdLst>
              <a:gd name="connsiteX0" fmla="*/ 0 w 12192417"/>
              <a:gd name="connsiteY0" fmla="*/ 0 h 5095933"/>
              <a:gd name="connsiteX1" fmla="*/ 71931 w 12192417"/>
              <a:gd name="connsiteY1" fmla="*/ 12261 h 5095933"/>
              <a:gd name="connsiteX2" fmla="*/ 282848 w 12192417"/>
              <a:gd name="connsiteY2" fmla="*/ 48343 h 5095933"/>
              <a:gd name="connsiteX3" fmla="*/ 436463 w 12192417"/>
              <a:gd name="connsiteY3" fmla="*/ 73565 h 5095933"/>
              <a:gd name="connsiteX4" fmla="*/ 619338 w 12192417"/>
              <a:gd name="connsiteY4" fmla="*/ 100188 h 5095933"/>
              <a:gd name="connsiteX5" fmla="*/ 836350 w 12192417"/>
              <a:gd name="connsiteY5" fmla="*/ 132066 h 5095933"/>
              <a:gd name="connsiteX6" fmla="*/ 1076527 w 12192417"/>
              <a:gd name="connsiteY6" fmla="*/ 165696 h 5095933"/>
              <a:gd name="connsiteX7" fmla="*/ 1347183 w 12192417"/>
              <a:gd name="connsiteY7" fmla="*/ 201077 h 5095933"/>
              <a:gd name="connsiteX8" fmla="*/ 1642222 w 12192417"/>
              <a:gd name="connsiteY8" fmla="*/ 238560 h 5095933"/>
              <a:gd name="connsiteX9" fmla="*/ 1962863 w 12192417"/>
              <a:gd name="connsiteY9" fmla="*/ 276043 h 5095933"/>
              <a:gd name="connsiteX10" fmla="*/ 2304231 w 12192417"/>
              <a:gd name="connsiteY10" fmla="*/ 314227 h 5095933"/>
              <a:gd name="connsiteX11" fmla="*/ 2672420 w 12192417"/>
              <a:gd name="connsiteY11" fmla="*/ 349608 h 5095933"/>
              <a:gd name="connsiteX12" fmla="*/ 3057677 w 12192417"/>
              <a:gd name="connsiteY12" fmla="*/ 383588 h 5095933"/>
              <a:gd name="connsiteX13" fmla="*/ 3464880 w 12192417"/>
              <a:gd name="connsiteY13" fmla="*/ 414415 h 5095933"/>
              <a:gd name="connsiteX14" fmla="*/ 3889151 w 12192417"/>
              <a:gd name="connsiteY14" fmla="*/ 443841 h 5095933"/>
              <a:gd name="connsiteX15" fmla="*/ 4331709 w 12192417"/>
              <a:gd name="connsiteY15" fmla="*/ 471515 h 5095933"/>
              <a:gd name="connsiteX16" fmla="*/ 4558475 w 12192417"/>
              <a:gd name="connsiteY16" fmla="*/ 481324 h 5095933"/>
              <a:gd name="connsiteX17" fmla="*/ 4790117 w 12192417"/>
              <a:gd name="connsiteY17" fmla="*/ 492183 h 5095933"/>
              <a:gd name="connsiteX18" fmla="*/ 5025417 w 12192417"/>
              <a:gd name="connsiteY18" fmla="*/ 502342 h 5095933"/>
              <a:gd name="connsiteX19" fmla="*/ 5261936 w 12192417"/>
              <a:gd name="connsiteY19" fmla="*/ 508998 h 5095933"/>
              <a:gd name="connsiteX20" fmla="*/ 5503331 w 12192417"/>
              <a:gd name="connsiteY20" fmla="*/ 514953 h 5095933"/>
              <a:gd name="connsiteX21" fmla="*/ 5747166 w 12192417"/>
              <a:gd name="connsiteY21" fmla="*/ 521259 h 5095933"/>
              <a:gd name="connsiteX22" fmla="*/ 5995876 w 12192417"/>
              <a:gd name="connsiteY22" fmla="*/ 525463 h 5095933"/>
              <a:gd name="connsiteX23" fmla="*/ 6247025 w 12192417"/>
              <a:gd name="connsiteY23" fmla="*/ 525463 h 5095933"/>
              <a:gd name="connsiteX24" fmla="*/ 6500612 w 12192417"/>
              <a:gd name="connsiteY24" fmla="*/ 527565 h 5095933"/>
              <a:gd name="connsiteX25" fmla="*/ 6756638 w 12192417"/>
              <a:gd name="connsiteY25" fmla="*/ 525463 h 5095933"/>
              <a:gd name="connsiteX26" fmla="*/ 7016321 w 12192417"/>
              <a:gd name="connsiteY26" fmla="*/ 521259 h 5095933"/>
              <a:gd name="connsiteX27" fmla="*/ 7276004 w 12192417"/>
              <a:gd name="connsiteY27" fmla="*/ 517406 h 5095933"/>
              <a:gd name="connsiteX28" fmla="*/ 7539344 w 12192417"/>
              <a:gd name="connsiteY28" fmla="*/ 508998 h 5095933"/>
              <a:gd name="connsiteX29" fmla="*/ 7805123 w 12192417"/>
              <a:gd name="connsiteY29" fmla="*/ 500241 h 5095933"/>
              <a:gd name="connsiteX30" fmla="*/ 8070902 w 12192417"/>
              <a:gd name="connsiteY30" fmla="*/ 490082 h 5095933"/>
              <a:gd name="connsiteX31" fmla="*/ 8339120 w 12192417"/>
              <a:gd name="connsiteY31" fmla="*/ 475719 h 5095933"/>
              <a:gd name="connsiteX32" fmla="*/ 8609775 w 12192417"/>
              <a:gd name="connsiteY32" fmla="*/ 458554 h 5095933"/>
              <a:gd name="connsiteX33" fmla="*/ 8881650 w 12192417"/>
              <a:gd name="connsiteY33" fmla="*/ 442089 h 5095933"/>
              <a:gd name="connsiteX34" fmla="*/ 9153525 w 12192417"/>
              <a:gd name="connsiteY34" fmla="*/ 421071 h 5095933"/>
              <a:gd name="connsiteX35" fmla="*/ 9429057 w 12192417"/>
              <a:gd name="connsiteY35" fmla="*/ 395849 h 5095933"/>
              <a:gd name="connsiteX36" fmla="*/ 9700932 w 12192417"/>
              <a:gd name="connsiteY36" fmla="*/ 370626 h 5095933"/>
              <a:gd name="connsiteX37" fmla="*/ 9977683 w 12192417"/>
              <a:gd name="connsiteY37" fmla="*/ 341551 h 5095933"/>
              <a:gd name="connsiteX38" fmla="*/ 10255654 w 12192417"/>
              <a:gd name="connsiteY38" fmla="*/ 309673 h 5095933"/>
              <a:gd name="connsiteX39" fmla="*/ 10529967 w 12192417"/>
              <a:gd name="connsiteY39" fmla="*/ 276043 h 5095933"/>
              <a:gd name="connsiteX40" fmla="*/ 10807938 w 12192417"/>
              <a:gd name="connsiteY40" fmla="*/ 236809 h 5095933"/>
              <a:gd name="connsiteX41" fmla="*/ 11084689 w 12192417"/>
              <a:gd name="connsiteY41" fmla="*/ 194772 h 5095933"/>
              <a:gd name="connsiteX42" fmla="*/ 11362660 w 12192417"/>
              <a:gd name="connsiteY42" fmla="*/ 153085 h 5095933"/>
              <a:gd name="connsiteX43" fmla="*/ 11639411 w 12192417"/>
              <a:gd name="connsiteY43" fmla="*/ 104392 h 5095933"/>
              <a:gd name="connsiteX44" fmla="*/ 11914944 w 12192417"/>
              <a:gd name="connsiteY44" fmla="*/ 54648 h 5095933"/>
              <a:gd name="connsiteX45" fmla="*/ 12191695 w 12192417"/>
              <a:gd name="connsiteY45" fmla="*/ 2452 h 5095933"/>
              <a:gd name="connsiteX46" fmla="*/ 12191695 w 12192417"/>
              <a:gd name="connsiteY46" fmla="*/ 2162231 h 5095933"/>
              <a:gd name="connsiteX47" fmla="*/ 12192417 w 12192417"/>
              <a:gd name="connsiteY47" fmla="*/ 2162231 h 5095933"/>
              <a:gd name="connsiteX48" fmla="*/ 12192417 w 12192417"/>
              <a:gd name="connsiteY48" fmla="*/ 5095933 h 5095933"/>
              <a:gd name="connsiteX49" fmla="*/ 0 w 12192417"/>
              <a:gd name="connsiteY49" fmla="*/ 5095933 h 5095933"/>
              <a:gd name="connsiteX50" fmla="*/ 0 w 12192417"/>
              <a:gd name="connsiteY50" fmla="*/ 2791958 h 5095933"/>
              <a:gd name="connsiteX51" fmla="*/ 0 w 12192417"/>
              <a:gd name="connsiteY51" fmla="*/ 2162231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417" h="5095933">
                <a:moveTo>
                  <a:pt x="0" y="0"/>
                </a:moveTo>
                <a:lnTo>
                  <a:pt x="71931" y="12261"/>
                </a:lnTo>
                <a:lnTo>
                  <a:pt x="282848" y="48343"/>
                </a:lnTo>
                <a:lnTo>
                  <a:pt x="436463" y="73565"/>
                </a:lnTo>
                <a:lnTo>
                  <a:pt x="619338" y="100188"/>
                </a:lnTo>
                <a:lnTo>
                  <a:pt x="836350" y="132066"/>
                </a:lnTo>
                <a:lnTo>
                  <a:pt x="1076527" y="165696"/>
                </a:lnTo>
                <a:lnTo>
                  <a:pt x="1347183" y="201077"/>
                </a:lnTo>
                <a:lnTo>
                  <a:pt x="1642222" y="238560"/>
                </a:lnTo>
                <a:lnTo>
                  <a:pt x="1962863" y="276043"/>
                </a:lnTo>
                <a:lnTo>
                  <a:pt x="2304231" y="314227"/>
                </a:lnTo>
                <a:lnTo>
                  <a:pt x="2672420" y="349608"/>
                </a:lnTo>
                <a:lnTo>
                  <a:pt x="3057677" y="383588"/>
                </a:lnTo>
                <a:lnTo>
                  <a:pt x="3464880" y="414415"/>
                </a:lnTo>
                <a:lnTo>
                  <a:pt x="3889151" y="443841"/>
                </a:lnTo>
                <a:lnTo>
                  <a:pt x="4331709" y="471515"/>
                </a:lnTo>
                <a:lnTo>
                  <a:pt x="4558475" y="481324"/>
                </a:lnTo>
                <a:lnTo>
                  <a:pt x="4790117" y="492183"/>
                </a:lnTo>
                <a:lnTo>
                  <a:pt x="5025417" y="502342"/>
                </a:lnTo>
                <a:lnTo>
                  <a:pt x="5261936" y="508998"/>
                </a:lnTo>
                <a:lnTo>
                  <a:pt x="5503331" y="514953"/>
                </a:lnTo>
                <a:lnTo>
                  <a:pt x="5747166" y="521259"/>
                </a:lnTo>
                <a:lnTo>
                  <a:pt x="5995876" y="525463"/>
                </a:lnTo>
                <a:lnTo>
                  <a:pt x="6247025" y="525463"/>
                </a:lnTo>
                <a:lnTo>
                  <a:pt x="6500612" y="527565"/>
                </a:lnTo>
                <a:lnTo>
                  <a:pt x="6756638" y="525463"/>
                </a:lnTo>
                <a:lnTo>
                  <a:pt x="7016321" y="521259"/>
                </a:lnTo>
                <a:lnTo>
                  <a:pt x="7276004" y="517406"/>
                </a:lnTo>
                <a:lnTo>
                  <a:pt x="7539344" y="508998"/>
                </a:lnTo>
                <a:lnTo>
                  <a:pt x="7805123" y="500241"/>
                </a:lnTo>
                <a:lnTo>
                  <a:pt x="8070902" y="490082"/>
                </a:lnTo>
                <a:lnTo>
                  <a:pt x="8339120" y="475719"/>
                </a:lnTo>
                <a:lnTo>
                  <a:pt x="8609775" y="458554"/>
                </a:lnTo>
                <a:lnTo>
                  <a:pt x="8881650" y="442089"/>
                </a:lnTo>
                <a:lnTo>
                  <a:pt x="9153525" y="421071"/>
                </a:lnTo>
                <a:lnTo>
                  <a:pt x="9429057" y="395849"/>
                </a:lnTo>
                <a:lnTo>
                  <a:pt x="9700932" y="370626"/>
                </a:lnTo>
                <a:lnTo>
                  <a:pt x="9977683" y="341551"/>
                </a:lnTo>
                <a:lnTo>
                  <a:pt x="10255654" y="309673"/>
                </a:lnTo>
                <a:lnTo>
                  <a:pt x="10529967" y="276043"/>
                </a:lnTo>
                <a:lnTo>
                  <a:pt x="10807938" y="236809"/>
                </a:lnTo>
                <a:lnTo>
                  <a:pt x="11084689" y="194772"/>
                </a:lnTo>
                <a:lnTo>
                  <a:pt x="11362660" y="153085"/>
                </a:lnTo>
                <a:lnTo>
                  <a:pt x="11639411" y="104392"/>
                </a:lnTo>
                <a:lnTo>
                  <a:pt x="11914944" y="54648"/>
                </a:lnTo>
                <a:lnTo>
                  <a:pt x="12191695" y="2452"/>
                </a:lnTo>
                <a:lnTo>
                  <a:pt x="12191695" y="2162231"/>
                </a:lnTo>
                <a:lnTo>
                  <a:pt x="12192417" y="2162231"/>
                </a:lnTo>
                <a:lnTo>
                  <a:pt x="12192417" y="5095933"/>
                </a:lnTo>
                <a:lnTo>
                  <a:pt x="0" y="5095933"/>
                </a:lnTo>
                <a:lnTo>
                  <a:pt x="0" y="2791958"/>
                </a:lnTo>
                <a:lnTo>
                  <a:pt x="0" y="2162231"/>
                </a:lnTo>
                <a:close/>
              </a:path>
            </a:pathLst>
          </a:custGeom>
          <a:ln>
            <a:noFill/>
          </a:ln>
        </p:spPr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9ACF0D9E-DBF0-82AF-C683-EDBC110444A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34130527"/>
              </p:ext>
            </p:extLst>
          </p:nvPr>
        </p:nvGraphicFramePr>
        <p:xfrm>
          <a:off x="1152033" y="2033055"/>
          <a:ext cx="9887934" cy="47245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926381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2B4ED6A9-5EA6-B87C-94E6-6D99A9D29B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1071" y="533089"/>
            <a:ext cx="4279763" cy="2261812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DD54A161-E789-F63C-A4E3-385786847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497" y="601662"/>
            <a:ext cx="4661603" cy="1400530"/>
          </a:xfrm>
        </p:spPr>
        <p:txBody>
          <a:bodyPr/>
          <a:lstStyle/>
          <a:p>
            <a:r>
              <a:rPr lang="en-US" dirty="0"/>
              <a:t>Required</a:t>
            </a:r>
            <a:br>
              <a:rPr lang="en-US" dirty="0"/>
            </a:br>
            <a:r>
              <a:rPr lang="en-US" dirty="0"/>
              <a:t>Information</a:t>
            </a:r>
            <a:br>
              <a:rPr lang="en-US" dirty="0"/>
            </a:br>
            <a:endParaRPr lang="en-US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04C0ACFF-664C-0F1E-F820-C69258F550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845881" y="3116262"/>
            <a:ext cx="4396339" cy="28911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u="sng" dirty="0"/>
              <a:t>DISTRICT OR NRCS ASSISTANCE</a:t>
            </a:r>
          </a:p>
          <a:p>
            <a:r>
              <a:rPr lang="en-US" sz="2000" dirty="0"/>
              <a:t>Cost share assistance</a:t>
            </a:r>
          </a:p>
          <a:p>
            <a:r>
              <a:rPr lang="en-US" sz="2000" dirty="0"/>
              <a:t>Update Agriculture Water Quality Plan</a:t>
            </a:r>
          </a:p>
          <a:p>
            <a:r>
              <a:rPr lang="en-US" sz="2000" dirty="0"/>
              <a:t>Water citation letter &amp; pictures</a:t>
            </a:r>
          </a:p>
          <a:p>
            <a:r>
              <a:rPr lang="en-US" sz="2000" dirty="0"/>
              <a:t>Aerial maps</a:t>
            </a:r>
          </a:p>
          <a:p>
            <a:endParaRPr lang="en-US" dirty="0"/>
          </a:p>
        </p:txBody>
      </p:sp>
      <p:sp>
        <p:nvSpPr>
          <p:cNvPr id="23" name="Text Placeholder 6">
            <a:extLst>
              <a:ext uri="{FF2B5EF4-FFF2-40B4-BE49-F238E27FC236}">
                <a16:creationId xmlns:a16="http://schemas.microsoft.com/office/drawing/2014/main" id="{5E55B8C3-EA82-4AE3-EEF2-7250640E3C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03313" y="2514600"/>
            <a:ext cx="4395787" cy="37417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600" u="sng" dirty="0"/>
              <a:t>LANDOWNER INFORMATION</a:t>
            </a:r>
          </a:p>
          <a:p>
            <a:r>
              <a:rPr lang="en-US" sz="2600" dirty="0"/>
              <a:t>General Info</a:t>
            </a:r>
          </a:p>
          <a:p>
            <a:r>
              <a:rPr lang="en-US" sz="2600" dirty="0"/>
              <a:t>Operation information – livestock type, feed rations, lagoons, buildings, confinement, etc.</a:t>
            </a:r>
          </a:p>
        </p:txBody>
      </p:sp>
    </p:spTree>
    <p:extLst>
      <p:ext uri="{BB962C8B-B14F-4D97-AF65-F5344CB8AC3E}">
        <p14:creationId xmlns:p14="http://schemas.microsoft.com/office/powerpoint/2010/main" val="13511933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9ECDD5C-152A-4CC7-8333-0F367B3A6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F5C92A3-369B-43F3-BDCE-E560B1B0EC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AEBE9F1A-B38D-446E-83AE-14B17CE77F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15B5014-A7EC-4BA6-9C83-8840CF81DB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22C43AB-86D7-420D-8AD7-DC0A15FDD0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5E3EB826-A471-488F-9E8A-D65528A3C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FB3CEA1-88D9-42FB-88ED-1E9807FE65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338E3C-EB86-7F93-F9E8-4D8633046A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3467" y="1080462"/>
            <a:ext cx="10905066" cy="4697075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9A6C928E-4252-4F33-8C34-E50A12A317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0517360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CAABE0F6-A251-6ADE-6649-DBB1AE06A12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67462194"/>
              </p:ext>
            </p:extLst>
          </p:nvPr>
        </p:nvGraphicFramePr>
        <p:xfrm>
          <a:off x="641351" y="400050"/>
          <a:ext cx="9486900" cy="62240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-Enabled Worksheet" r:id="rId2" imgW="10407786" imgH="6991196" progId="Excel.SheetMacroEnabled.12">
                  <p:embed/>
                </p:oleObj>
              </mc:Choice>
              <mc:Fallback>
                <p:oleObj name="Macro-Enabled Worksheet" r:id="rId2" imgW="10407786" imgH="6991196" progId="Excel.SheetMacroEnabled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41351" y="400050"/>
                        <a:ext cx="9486900" cy="62240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124" name="Picture 4" descr="Tabl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3925" cy="23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Tabl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3450" cy="23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Go to Worksheet 3 Solid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228850" cy="42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03858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F19BAF3-7E20-4B9D-B544-BABAEEA1F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50648F4-ABCD-4DF0-8641-76CFB23547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989BE678-777B-482A-A616-FEDC47B162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F1EB4BD-9C7E-4AA3-9681-C7EB0DA625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4AAE3AA-3759-4D28-B0EF-575F25A514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28BE0C3-2102-4820-B88B-A448B1840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657C29-AC21-CA5D-3957-D77C245C7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6"/>
            <a:ext cx="4795482" cy="164198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b="1" u="sng" dirty="0"/>
              <a:t>Landowner </a:t>
            </a:r>
            <a:br>
              <a:rPr lang="en-US" b="1" u="sng" dirty="0"/>
            </a:br>
            <a:r>
              <a:rPr lang="en-US" b="1" u="sng" dirty="0"/>
              <a:t>Education</a:t>
            </a:r>
          </a:p>
        </p:txBody>
      </p:sp>
      <p:pic>
        <p:nvPicPr>
          <p:cNvPr id="6" name="Picture 5" descr="A person and a child standing in front of a fence with cows behind them&#10;&#10;Description automatically generated with medium confidence">
            <a:extLst>
              <a:ext uri="{FF2B5EF4-FFF2-40B4-BE49-F238E27FC236}">
                <a16:creationId xmlns:a16="http://schemas.microsoft.com/office/drawing/2014/main" id="{279E46B6-724F-FCB0-AF54-C8F5F46AD5D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41" r="6129"/>
          <a:stretch/>
        </p:blipFill>
        <p:spPr>
          <a:xfrm>
            <a:off x="6094411" y="629266"/>
            <a:ext cx="3166548" cy="293961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AA047838-7F9E-43CF-A116-26E7AAA8F8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7C8DB2-A823-1184-76C7-632224ABB9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7701" y="2438401"/>
            <a:ext cx="4797256" cy="380999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Nutrient management concepts </a:t>
            </a:r>
          </a:p>
          <a:p>
            <a:r>
              <a:rPr lang="en-US" dirty="0"/>
              <a:t>Soil and manure samples</a:t>
            </a:r>
          </a:p>
          <a:p>
            <a:r>
              <a:rPr lang="en-US" dirty="0"/>
              <a:t>Composting</a:t>
            </a:r>
          </a:p>
          <a:p>
            <a:r>
              <a:rPr lang="en-US" dirty="0"/>
              <a:t>Mortality disposal</a:t>
            </a:r>
          </a:p>
          <a:p>
            <a:r>
              <a:rPr lang="en-US" dirty="0"/>
              <a:t>Agriculture water quality</a:t>
            </a:r>
          </a:p>
          <a:p>
            <a:r>
              <a:rPr lang="en-US" dirty="0"/>
              <a:t>Manure application</a:t>
            </a:r>
          </a:p>
          <a:p>
            <a:r>
              <a:rPr lang="en-US" dirty="0"/>
              <a:t>Nutrient management plan summary and recommendations</a:t>
            </a: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882C8B-DE03-B26F-BBFB-D9B75BA04884}"/>
              </a:ext>
            </a:extLst>
          </p:cNvPr>
          <p:cNvSpPr txBox="1"/>
          <p:nvPr/>
        </p:nvSpPr>
        <p:spPr>
          <a:xfrm>
            <a:off x="5444412" y="3759886"/>
            <a:ext cx="45927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>
                <a:solidFill>
                  <a:srgbClr val="FFFF00"/>
                </a:solidFill>
              </a:rPr>
              <a:t>Manure = Liquid Gold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5348633-5F88-5FE7-9E51-DC6B0752724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31085" y="4576131"/>
            <a:ext cx="2619375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041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76235FA-417E-565B-23EC-E5CCFBBE3F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8157" y="338470"/>
            <a:ext cx="5552671" cy="1472248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FA1DA0-F776-8067-5C21-7F0B4F8917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ln w="38100">
            <a:solidFill>
              <a:schemeClr val="tx1"/>
            </a:solidFill>
          </a:ln>
        </p:spPr>
        <p:txBody>
          <a:bodyPr/>
          <a:lstStyle/>
          <a:p>
            <a:pPr marL="0" indent="0" algn="ctr">
              <a:buNone/>
            </a:pPr>
            <a:r>
              <a:rPr lang="en-US" sz="2800" b="1" u="sng" dirty="0"/>
              <a:t>Pros</a:t>
            </a:r>
          </a:p>
          <a:p>
            <a:r>
              <a:rPr lang="en-US" sz="2000" dirty="0"/>
              <a:t>Education</a:t>
            </a:r>
          </a:p>
          <a:p>
            <a:r>
              <a:rPr lang="en-US" sz="2000" dirty="0"/>
              <a:t>One on one interaction</a:t>
            </a:r>
          </a:p>
          <a:p>
            <a:r>
              <a:rPr lang="en-US" sz="2000" dirty="0"/>
              <a:t>Assist other agencies</a:t>
            </a:r>
          </a:p>
          <a:p>
            <a:r>
              <a:rPr lang="en-US" sz="2000" dirty="0"/>
              <a:t>Completed over 100 plans</a:t>
            </a:r>
          </a:p>
          <a:p>
            <a:r>
              <a:rPr lang="en-US" sz="2000" dirty="0"/>
              <a:t>Assisted 135 landowners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0BDB218-3E00-FD94-34BE-1CEB7E205B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ln w="38100">
            <a:solidFill>
              <a:schemeClr val="tx1"/>
            </a:solidFill>
          </a:ln>
        </p:spPr>
        <p:txBody>
          <a:bodyPr/>
          <a:lstStyle/>
          <a:p>
            <a:pPr marL="0" indent="0" algn="ctr">
              <a:buNone/>
            </a:pPr>
            <a:r>
              <a:rPr lang="en-US" sz="2800" b="1" u="sng" dirty="0"/>
              <a:t>Cons</a:t>
            </a:r>
          </a:p>
          <a:p>
            <a:r>
              <a:rPr lang="en-US" sz="2000" dirty="0"/>
              <a:t>Manpower</a:t>
            </a:r>
          </a:p>
          <a:p>
            <a:r>
              <a:rPr lang="en-US" sz="2000" dirty="0"/>
              <a:t>Compliance</a:t>
            </a:r>
          </a:p>
          <a:p>
            <a:r>
              <a:rPr lang="en-US" sz="2000" dirty="0"/>
              <a:t>Improving tools</a:t>
            </a:r>
          </a:p>
          <a:p>
            <a:r>
              <a:rPr lang="en-US" sz="2000" dirty="0"/>
              <a:t>Landowner hesitancy</a:t>
            </a:r>
          </a:p>
          <a:p>
            <a:r>
              <a:rPr lang="en-US" sz="2000" dirty="0"/>
              <a:t>Ongoing monumental task</a:t>
            </a:r>
          </a:p>
          <a:p>
            <a:r>
              <a:rPr lang="en-US" sz="2000" dirty="0"/>
              <a:t>DOW mandates</a:t>
            </a:r>
          </a:p>
        </p:txBody>
      </p:sp>
    </p:spTree>
    <p:extLst>
      <p:ext uri="{BB962C8B-B14F-4D97-AF65-F5344CB8AC3E}">
        <p14:creationId xmlns:p14="http://schemas.microsoft.com/office/powerpoint/2010/main" val="33591921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147392-9A04-2A9D-927F-78FB3E1813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End Goal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C523B7-5BED-8542-ACC2-C3228F0465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Improve Water Quality</a:t>
            </a:r>
          </a:p>
          <a:p>
            <a:r>
              <a:rPr lang="en-US" dirty="0"/>
              <a:t>Educate Landowners</a:t>
            </a:r>
          </a:p>
          <a:p>
            <a:r>
              <a:rPr lang="en-US" dirty="0"/>
              <a:t>Reduce Kentucky’s Contribution</a:t>
            </a:r>
          </a:p>
          <a:p>
            <a:r>
              <a:rPr lang="en-US" dirty="0"/>
              <a:t>MAKE A DIFFERENCE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FC5632-4D3F-D7B8-DADA-080773AB13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5060" y="4304944"/>
            <a:ext cx="2143125" cy="21431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C1F208B-47FC-1EB5-1316-41D099E157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1132" y="4509810"/>
            <a:ext cx="2629649" cy="21431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4784DE9-20B7-9722-9D70-07BC6499FF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3288" y="538440"/>
            <a:ext cx="2533650" cy="18097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515BC2B-B046-A121-3016-FD9BA6AF2A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0738" y="2599927"/>
            <a:ext cx="2705100" cy="16859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D6A9FD5-C63C-51FD-3753-2BFD900BFE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34022" y="333433"/>
            <a:ext cx="2628900" cy="17430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7FF1EF6-9491-D901-DE9F-82C6674304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95850" y="4555808"/>
            <a:ext cx="24003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9790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CBC2FA98-D371-419D-5FC2-838F805BC8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8" r="-1" b="-1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4205877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0E1E70-48FC-F096-29A3-80D1DA585C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6"/>
            <a:ext cx="9252154" cy="1223983"/>
          </a:xfrm>
        </p:spPr>
        <p:txBody>
          <a:bodyPr>
            <a:normAutofit/>
          </a:bodyPr>
          <a:lstStyle/>
          <a:p>
            <a:r>
              <a:rPr lang="en-US" b="1" i="1" dirty="0"/>
              <a:t>Kentucky Water at a Glance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CED83D-0805-786C-6CEF-365C418459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3545"/>
          <a:stretch/>
        </p:blipFill>
        <p:spPr>
          <a:xfrm>
            <a:off x="648930" y="2052213"/>
            <a:ext cx="5451627" cy="419618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F60CA5-3BF4-4186-EA1F-359561C4FA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50752" y="2052214"/>
            <a:ext cx="4338409" cy="419618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Average of 55 inches of rain per year</a:t>
            </a:r>
          </a:p>
          <a:p>
            <a:r>
              <a:rPr lang="en-US" dirty="0"/>
              <a:t>More than 90,000 miles of rivers and waterways</a:t>
            </a:r>
          </a:p>
          <a:p>
            <a:r>
              <a:rPr lang="en-US" dirty="0"/>
              <a:t>Drain to Ohio, Mississippi and Tennessee Rivers</a:t>
            </a:r>
          </a:p>
          <a:p>
            <a:r>
              <a:rPr lang="en-US" dirty="0"/>
              <a:t>KARST topography</a:t>
            </a:r>
          </a:p>
          <a:p>
            <a:r>
              <a:rPr lang="en-US" dirty="0"/>
              <a:t>Nearly 60% of Kentucky’s waterways are impaired</a:t>
            </a:r>
          </a:p>
          <a:p>
            <a:pPr marL="0" indent="0" algn="ctr">
              <a:buNone/>
            </a:pPr>
            <a:r>
              <a:rPr lang="en-US" sz="2400" b="1" dirty="0"/>
              <a:t>Kentucky is a Diverse AGRICULTURE STATE</a:t>
            </a:r>
          </a:p>
        </p:txBody>
      </p:sp>
    </p:spTree>
    <p:extLst>
      <p:ext uri="{BB962C8B-B14F-4D97-AF65-F5344CB8AC3E}">
        <p14:creationId xmlns:p14="http://schemas.microsoft.com/office/powerpoint/2010/main" val="23215386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0" name="Rectangle 2079">
            <a:extLst>
              <a:ext uri="{FF2B5EF4-FFF2-40B4-BE49-F238E27FC236}">
                <a16:creationId xmlns:a16="http://schemas.microsoft.com/office/drawing/2014/main" id="{C8A3C342-1D03-412F-8DD3-BF519E8E0A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DDB8345-30A6-3439-7302-C6AD27C007FC}"/>
              </a:ext>
            </a:extLst>
          </p:cNvPr>
          <p:cNvSpPr txBox="1"/>
          <p:nvPr/>
        </p:nvSpPr>
        <p:spPr>
          <a:xfrm>
            <a:off x="648930" y="629266"/>
            <a:ext cx="6188190" cy="162232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4200">
                <a:solidFill>
                  <a:srgbClr val="EBEB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GULF HYPOXIA ZONE: </a:t>
            </a:r>
            <a:r>
              <a:rPr lang="en-US" sz="420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Facts</a:t>
            </a:r>
          </a:p>
        </p:txBody>
      </p:sp>
      <p:sp>
        <p:nvSpPr>
          <p:cNvPr id="2062" name="Content Placeholder 2061">
            <a:extLst>
              <a:ext uri="{FF2B5EF4-FFF2-40B4-BE49-F238E27FC236}">
                <a16:creationId xmlns:a16="http://schemas.microsoft.com/office/drawing/2014/main" id="{5DDEC7B1-026E-52F1-5C68-B6C02CDCA0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0" y="2438400"/>
            <a:ext cx="6188189" cy="378541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41% of the United States drains to the Mississippi. And then empties in the Gulf of Mexico</a:t>
            </a:r>
          </a:p>
          <a:p>
            <a:r>
              <a:rPr lang="en-US">
                <a:solidFill>
                  <a:srgbClr val="FFFFFF"/>
                </a:solidFill>
              </a:rPr>
              <a:t>Nutrient overload</a:t>
            </a:r>
          </a:p>
          <a:p>
            <a:r>
              <a:rPr lang="en-US">
                <a:solidFill>
                  <a:srgbClr val="FFFFFF"/>
                </a:solidFill>
              </a:rPr>
              <a:t>Oxygen Depletion Occurs</a:t>
            </a:r>
          </a:p>
          <a:p>
            <a:r>
              <a:rPr lang="en-US">
                <a:solidFill>
                  <a:srgbClr val="FFFFFF"/>
                </a:solidFill>
              </a:rPr>
              <a:t>Aquatic animals die or flee </a:t>
            </a:r>
          </a:p>
          <a:p>
            <a:r>
              <a:rPr lang="en-US">
                <a:solidFill>
                  <a:srgbClr val="FFFFFF"/>
                </a:solidFill>
              </a:rPr>
              <a:t>Area can increase or decrease each year</a:t>
            </a:r>
          </a:p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082" name="Freeform 31">
            <a:extLst>
              <a:ext uri="{FF2B5EF4-FFF2-40B4-BE49-F238E27FC236}">
                <a16:creationId xmlns:a16="http://schemas.microsoft.com/office/drawing/2014/main" id="{81CC9B02-E087-4350-AEBD-2C3CF001AF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15974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2058" name="Picture 10" descr="Gulf Dead Zone Smaller Than Forecast | Live Science">
            <a:extLst>
              <a:ext uri="{FF2B5EF4-FFF2-40B4-BE49-F238E27FC236}">
                <a16:creationId xmlns:a16="http://schemas.microsoft.com/office/drawing/2014/main" id="{5B946F9B-6379-0033-048E-E8D30AFD58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6549"/>
          <a:stretch/>
        </p:blipFill>
        <p:spPr bwMode="auto">
          <a:xfrm>
            <a:off x="7230352" y="2"/>
            <a:ext cx="4962068" cy="3428999"/>
          </a:xfrm>
          <a:custGeom>
            <a:avLst/>
            <a:gdLst/>
            <a:ahLst/>
            <a:cxnLst/>
            <a:rect l="l" t="t" r="r" b="b"/>
            <a:pathLst>
              <a:path w="4962068" h="3428999">
                <a:moveTo>
                  <a:pt x="0" y="0"/>
                </a:moveTo>
                <a:lnTo>
                  <a:pt x="1343538" y="0"/>
                </a:lnTo>
                <a:lnTo>
                  <a:pt x="1343538" y="1"/>
                </a:lnTo>
                <a:lnTo>
                  <a:pt x="4962068" y="1"/>
                </a:lnTo>
                <a:lnTo>
                  <a:pt x="4962067" y="3428999"/>
                </a:lnTo>
                <a:lnTo>
                  <a:pt x="250957" y="3428999"/>
                </a:lnTo>
                <a:lnTo>
                  <a:pt x="250957" y="3343961"/>
                </a:lnTo>
                <a:lnTo>
                  <a:pt x="251965" y="3201315"/>
                </a:lnTo>
                <a:lnTo>
                  <a:pt x="250957" y="3057297"/>
                </a:lnTo>
                <a:lnTo>
                  <a:pt x="248940" y="2911221"/>
                </a:lnTo>
                <a:lnTo>
                  <a:pt x="247091" y="2765146"/>
                </a:lnTo>
                <a:lnTo>
                  <a:pt x="243057" y="2617013"/>
                </a:lnTo>
                <a:lnTo>
                  <a:pt x="238855" y="2467509"/>
                </a:lnTo>
                <a:lnTo>
                  <a:pt x="233980" y="2318004"/>
                </a:lnTo>
                <a:lnTo>
                  <a:pt x="227089" y="2167128"/>
                </a:lnTo>
                <a:lnTo>
                  <a:pt x="218852" y="2014881"/>
                </a:lnTo>
                <a:lnTo>
                  <a:pt x="210952" y="1861947"/>
                </a:lnTo>
                <a:lnTo>
                  <a:pt x="200867" y="1709014"/>
                </a:lnTo>
                <a:lnTo>
                  <a:pt x="188764" y="1554023"/>
                </a:lnTo>
                <a:lnTo>
                  <a:pt x="176662" y="1401090"/>
                </a:lnTo>
                <a:lnTo>
                  <a:pt x="162710" y="1245413"/>
                </a:lnTo>
                <a:lnTo>
                  <a:pt x="147414" y="1089051"/>
                </a:lnTo>
                <a:lnTo>
                  <a:pt x="131278" y="934746"/>
                </a:lnTo>
                <a:lnTo>
                  <a:pt x="112452" y="778383"/>
                </a:lnTo>
                <a:lnTo>
                  <a:pt x="92281" y="622707"/>
                </a:lnTo>
                <a:lnTo>
                  <a:pt x="72278" y="466344"/>
                </a:lnTo>
                <a:lnTo>
                  <a:pt x="48914" y="310668"/>
                </a:lnTo>
                <a:lnTo>
                  <a:pt x="25045" y="15567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88FD45F-6B7D-49CA-3C22-016FC584CC8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64" r="16018"/>
          <a:stretch/>
        </p:blipFill>
        <p:spPr>
          <a:xfrm>
            <a:off x="7228756" y="3428997"/>
            <a:ext cx="4963244" cy="3429002"/>
          </a:xfrm>
          <a:custGeom>
            <a:avLst/>
            <a:gdLst/>
            <a:ahLst/>
            <a:cxnLst/>
            <a:rect l="l" t="t" r="r" b="b"/>
            <a:pathLst>
              <a:path w="4963244" h="3429002">
                <a:moveTo>
                  <a:pt x="252134" y="0"/>
                </a:moveTo>
                <a:lnTo>
                  <a:pt x="4963244" y="0"/>
                </a:lnTo>
                <a:lnTo>
                  <a:pt x="4963244" y="3429002"/>
                </a:lnTo>
                <a:lnTo>
                  <a:pt x="900697" y="3429002"/>
                </a:lnTo>
                <a:lnTo>
                  <a:pt x="900697" y="3429001"/>
                </a:lnTo>
                <a:lnTo>
                  <a:pt x="0" y="3429001"/>
                </a:lnTo>
                <a:lnTo>
                  <a:pt x="5883" y="3388539"/>
                </a:lnTo>
                <a:lnTo>
                  <a:pt x="23196" y="3269895"/>
                </a:lnTo>
                <a:lnTo>
                  <a:pt x="35299" y="3183484"/>
                </a:lnTo>
                <a:lnTo>
                  <a:pt x="48073" y="3080614"/>
                </a:lnTo>
                <a:lnTo>
                  <a:pt x="63369" y="2958542"/>
                </a:lnTo>
                <a:lnTo>
                  <a:pt x="79506" y="2823439"/>
                </a:lnTo>
                <a:lnTo>
                  <a:pt x="96483" y="2671192"/>
                </a:lnTo>
                <a:lnTo>
                  <a:pt x="114469" y="2505228"/>
                </a:lnTo>
                <a:lnTo>
                  <a:pt x="132454" y="2324863"/>
                </a:lnTo>
                <a:lnTo>
                  <a:pt x="150776" y="2132839"/>
                </a:lnTo>
                <a:lnTo>
                  <a:pt x="167753" y="1925727"/>
                </a:lnTo>
                <a:lnTo>
                  <a:pt x="184058" y="1709014"/>
                </a:lnTo>
                <a:lnTo>
                  <a:pt x="198849" y="1479957"/>
                </a:lnTo>
                <a:lnTo>
                  <a:pt x="212969" y="1241299"/>
                </a:lnTo>
                <a:lnTo>
                  <a:pt x="226248" y="992353"/>
                </a:lnTo>
                <a:lnTo>
                  <a:pt x="230955" y="864794"/>
                </a:lnTo>
                <a:lnTo>
                  <a:pt x="236165" y="734493"/>
                </a:lnTo>
                <a:lnTo>
                  <a:pt x="241040" y="602134"/>
                </a:lnTo>
                <a:lnTo>
                  <a:pt x="244234" y="469088"/>
                </a:lnTo>
                <a:lnTo>
                  <a:pt x="247091" y="333300"/>
                </a:lnTo>
                <a:lnTo>
                  <a:pt x="250117" y="196140"/>
                </a:lnTo>
                <a:lnTo>
                  <a:pt x="252134" y="56237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5186751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F19BAF3-7E20-4B9D-B544-BABAEEA1F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50648F4-ABCD-4DF0-8641-76CFB23547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989BE678-777B-482A-A616-FEDC47B162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F1EB4BD-9C7E-4AA3-9681-C7EB0DA625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4AAE3AA-3759-4D28-B0EF-575F25A514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28BE0C3-2102-4820-B88B-A448B1840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6" name="Content Placeholder 5" descr="A picture containing grass, sky, outdoor, field&#10;&#10;Description automatically generated">
            <a:extLst>
              <a:ext uri="{FF2B5EF4-FFF2-40B4-BE49-F238E27FC236}">
                <a16:creationId xmlns:a16="http://schemas.microsoft.com/office/drawing/2014/main" id="{7E79C014-DD92-576B-E9D6-0AC93AFDEFE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70" b="1206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8D489E29-742E-4D34-AB08-CE3217805B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6053153" y="1320127"/>
            <a:ext cx="4812846" cy="4195481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9BB05E-5219-053A-9247-5B68BCAEAF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4887" y="1641860"/>
            <a:ext cx="4204298" cy="1034728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4400" b="1" dirty="0"/>
              <a:t>WHY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73561D-52B9-69A2-2A5C-185E85B232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74886" y="2809812"/>
            <a:ext cx="4169380" cy="238406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Cleaner water</a:t>
            </a:r>
          </a:p>
          <a:p>
            <a:r>
              <a:rPr lang="en-US" dirty="0"/>
              <a:t>Reduce treatment cost</a:t>
            </a:r>
          </a:p>
          <a:p>
            <a:r>
              <a:rPr lang="en-US" dirty="0"/>
              <a:t>Fishing industry</a:t>
            </a:r>
          </a:p>
          <a:p>
            <a:r>
              <a:rPr lang="en-US" dirty="0"/>
              <a:t>Recreational impact</a:t>
            </a:r>
          </a:p>
          <a:p>
            <a:r>
              <a:rPr lang="en-US" dirty="0"/>
              <a:t>Landowner responsibility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69512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7EFAA-BE5B-1724-32AF-B119364462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EPA Mississippi River – </a:t>
            </a:r>
            <a:br>
              <a:rPr lang="en-US" dirty="0"/>
            </a:br>
            <a:r>
              <a:rPr lang="en-US" dirty="0"/>
              <a:t>Gulf Hypoxia Taskforce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28F08C-1216-DED9-EA35-921F9A244C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Established in 2001</a:t>
            </a:r>
          </a:p>
          <a:p>
            <a:r>
              <a:rPr lang="en-US" dirty="0"/>
              <a:t>5 federal agencies</a:t>
            </a:r>
          </a:p>
          <a:p>
            <a:r>
              <a:rPr lang="en-US" dirty="0"/>
              <a:t>11 states</a:t>
            </a:r>
          </a:p>
          <a:p>
            <a:r>
              <a:rPr lang="en-US" dirty="0"/>
              <a:t>Goal – reduce nutrient and sedimentation </a:t>
            </a:r>
          </a:p>
          <a:p>
            <a:r>
              <a:rPr lang="en-US" dirty="0"/>
              <a:t>Restore and protect the waters of 31 states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9D6018-2498-FEF8-0E74-F4ADC7EE3A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9304" y="1853248"/>
            <a:ext cx="3657600" cy="12477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7F3874F-BCB9-5F7F-D97E-12F800D632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1765" y="4285095"/>
            <a:ext cx="6988470" cy="2286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5444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6" name="Rectangle 2065">
            <a:extLst>
              <a:ext uri="{FF2B5EF4-FFF2-40B4-BE49-F238E27FC236}">
                <a16:creationId xmlns:a16="http://schemas.microsoft.com/office/drawing/2014/main" id="{EE4E366E-272A-409E-840F-9A6A64A9E3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8" name="Rectangle 2067">
            <a:extLst>
              <a:ext uri="{FF2B5EF4-FFF2-40B4-BE49-F238E27FC236}">
                <a16:creationId xmlns:a16="http://schemas.microsoft.com/office/drawing/2014/main" id="{A721560C-E4AB-4287-A29C-3F6916794C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70" name="Freeform 7">
            <a:extLst>
              <a:ext uri="{FF2B5EF4-FFF2-40B4-BE49-F238E27FC236}">
                <a16:creationId xmlns:a16="http://schemas.microsoft.com/office/drawing/2014/main" id="{DF6CFF07-D953-4F9C-9A0E-E0A6AACB61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B820AF-750D-52E6-AD0F-FF0514C925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7"/>
            <a:ext cx="9252154" cy="1016654"/>
          </a:xfrm>
        </p:spPr>
        <p:txBody>
          <a:bodyPr>
            <a:normAutofit fontScale="90000"/>
          </a:bodyPr>
          <a:lstStyle/>
          <a:p>
            <a:r>
              <a:rPr lang="en-US" sz="3900" dirty="0">
                <a:solidFill>
                  <a:srgbClr val="EBEBEB"/>
                </a:solidFill>
              </a:rPr>
              <a:t>Kentucky’s Nutrient Reduction Strategy</a:t>
            </a:r>
          </a:p>
        </p:txBody>
      </p:sp>
      <p:sp useBgFill="1">
        <p:nvSpPr>
          <p:cNvPr id="2072" name="Freeform: Shape 2071">
            <a:extLst>
              <a:ext uri="{FF2B5EF4-FFF2-40B4-BE49-F238E27FC236}">
                <a16:creationId xmlns:a16="http://schemas.microsoft.com/office/drawing/2014/main" id="{DAA4FEEE-0B5F-41BF-825D-60F9FB0895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1" y="1762067"/>
            <a:ext cx="12192417" cy="5095933"/>
          </a:xfrm>
          <a:custGeom>
            <a:avLst/>
            <a:gdLst>
              <a:gd name="connsiteX0" fmla="*/ 0 w 12192417"/>
              <a:gd name="connsiteY0" fmla="*/ 0 h 5095933"/>
              <a:gd name="connsiteX1" fmla="*/ 71931 w 12192417"/>
              <a:gd name="connsiteY1" fmla="*/ 12261 h 5095933"/>
              <a:gd name="connsiteX2" fmla="*/ 282848 w 12192417"/>
              <a:gd name="connsiteY2" fmla="*/ 48343 h 5095933"/>
              <a:gd name="connsiteX3" fmla="*/ 436463 w 12192417"/>
              <a:gd name="connsiteY3" fmla="*/ 73565 h 5095933"/>
              <a:gd name="connsiteX4" fmla="*/ 619338 w 12192417"/>
              <a:gd name="connsiteY4" fmla="*/ 100188 h 5095933"/>
              <a:gd name="connsiteX5" fmla="*/ 836350 w 12192417"/>
              <a:gd name="connsiteY5" fmla="*/ 132066 h 5095933"/>
              <a:gd name="connsiteX6" fmla="*/ 1076527 w 12192417"/>
              <a:gd name="connsiteY6" fmla="*/ 165696 h 5095933"/>
              <a:gd name="connsiteX7" fmla="*/ 1347183 w 12192417"/>
              <a:gd name="connsiteY7" fmla="*/ 201077 h 5095933"/>
              <a:gd name="connsiteX8" fmla="*/ 1642222 w 12192417"/>
              <a:gd name="connsiteY8" fmla="*/ 238560 h 5095933"/>
              <a:gd name="connsiteX9" fmla="*/ 1962863 w 12192417"/>
              <a:gd name="connsiteY9" fmla="*/ 276043 h 5095933"/>
              <a:gd name="connsiteX10" fmla="*/ 2304231 w 12192417"/>
              <a:gd name="connsiteY10" fmla="*/ 314227 h 5095933"/>
              <a:gd name="connsiteX11" fmla="*/ 2672420 w 12192417"/>
              <a:gd name="connsiteY11" fmla="*/ 349608 h 5095933"/>
              <a:gd name="connsiteX12" fmla="*/ 3057677 w 12192417"/>
              <a:gd name="connsiteY12" fmla="*/ 383588 h 5095933"/>
              <a:gd name="connsiteX13" fmla="*/ 3464880 w 12192417"/>
              <a:gd name="connsiteY13" fmla="*/ 414415 h 5095933"/>
              <a:gd name="connsiteX14" fmla="*/ 3889151 w 12192417"/>
              <a:gd name="connsiteY14" fmla="*/ 443841 h 5095933"/>
              <a:gd name="connsiteX15" fmla="*/ 4331709 w 12192417"/>
              <a:gd name="connsiteY15" fmla="*/ 471515 h 5095933"/>
              <a:gd name="connsiteX16" fmla="*/ 4558475 w 12192417"/>
              <a:gd name="connsiteY16" fmla="*/ 481324 h 5095933"/>
              <a:gd name="connsiteX17" fmla="*/ 4790117 w 12192417"/>
              <a:gd name="connsiteY17" fmla="*/ 492183 h 5095933"/>
              <a:gd name="connsiteX18" fmla="*/ 5025417 w 12192417"/>
              <a:gd name="connsiteY18" fmla="*/ 502342 h 5095933"/>
              <a:gd name="connsiteX19" fmla="*/ 5261936 w 12192417"/>
              <a:gd name="connsiteY19" fmla="*/ 508998 h 5095933"/>
              <a:gd name="connsiteX20" fmla="*/ 5503331 w 12192417"/>
              <a:gd name="connsiteY20" fmla="*/ 514953 h 5095933"/>
              <a:gd name="connsiteX21" fmla="*/ 5747166 w 12192417"/>
              <a:gd name="connsiteY21" fmla="*/ 521259 h 5095933"/>
              <a:gd name="connsiteX22" fmla="*/ 5995876 w 12192417"/>
              <a:gd name="connsiteY22" fmla="*/ 525463 h 5095933"/>
              <a:gd name="connsiteX23" fmla="*/ 6247025 w 12192417"/>
              <a:gd name="connsiteY23" fmla="*/ 525463 h 5095933"/>
              <a:gd name="connsiteX24" fmla="*/ 6500612 w 12192417"/>
              <a:gd name="connsiteY24" fmla="*/ 527565 h 5095933"/>
              <a:gd name="connsiteX25" fmla="*/ 6756638 w 12192417"/>
              <a:gd name="connsiteY25" fmla="*/ 525463 h 5095933"/>
              <a:gd name="connsiteX26" fmla="*/ 7016321 w 12192417"/>
              <a:gd name="connsiteY26" fmla="*/ 521259 h 5095933"/>
              <a:gd name="connsiteX27" fmla="*/ 7276004 w 12192417"/>
              <a:gd name="connsiteY27" fmla="*/ 517406 h 5095933"/>
              <a:gd name="connsiteX28" fmla="*/ 7539344 w 12192417"/>
              <a:gd name="connsiteY28" fmla="*/ 508998 h 5095933"/>
              <a:gd name="connsiteX29" fmla="*/ 7805123 w 12192417"/>
              <a:gd name="connsiteY29" fmla="*/ 500241 h 5095933"/>
              <a:gd name="connsiteX30" fmla="*/ 8070902 w 12192417"/>
              <a:gd name="connsiteY30" fmla="*/ 490082 h 5095933"/>
              <a:gd name="connsiteX31" fmla="*/ 8339120 w 12192417"/>
              <a:gd name="connsiteY31" fmla="*/ 475719 h 5095933"/>
              <a:gd name="connsiteX32" fmla="*/ 8609775 w 12192417"/>
              <a:gd name="connsiteY32" fmla="*/ 458554 h 5095933"/>
              <a:gd name="connsiteX33" fmla="*/ 8881650 w 12192417"/>
              <a:gd name="connsiteY33" fmla="*/ 442089 h 5095933"/>
              <a:gd name="connsiteX34" fmla="*/ 9153525 w 12192417"/>
              <a:gd name="connsiteY34" fmla="*/ 421071 h 5095933"/>
              <a:gd name="connsiteX35" fmla="*/ 9429057 w 12192417"/>
              <a:gd name="connsiteY35" fmla="*/ 395849 h 5095933"/>
              <a:gd name="connsiteX36" fmla="*/ 9700932 w 12192417"/>
              <a:gd name="connsiteY36" fmla="*/ 370626 h 5095933"/>
              <a:gd name="connsiteX37" fmla="*/ 9977683 w 12192417"/>
              <a:gd name="connsiteY37" fmla="*/ 341551 h 5095933"/>
              <a:gd name="connsiteX38" fmla="*/ 10255654 w 12192417"/>
              <a:gd name="connsiteY38" fmla="*/ 309673 h 5095933"/>
              <a:gd name="connsiteX39" fmla="*/ 10529967 w 12192417"/>
              <a:gd name="connsiteY39" fmla="*/ 276043 h 5095933"/>
              <a:gd name="connsiteX40" fmla="*/ 10807938 w 12192417"/>
              <a:gd name="connsiteY40" fmla="*/ 236809 h 5095933"/>
              <a:gd name="connsiteX41" fmla="*/ 11084689 w 12192417"/>
              <a:gd name="connsiteY41" fmla="*/ 194772 h 5095933"/>
              <a:gd name="connsiteX42" fmla="*/ 11362660 w 12192417"/>
              <a:gd name="connsiteY42" fmla="*/ 153085 h 5095933"/>
              <a:gd name="connsiteX43" fmla="*/ 11639411 w 12192417"/>
              <a:gd name="connsiteY43" fmla="*/ 104392 h 5095933"/>
              <a:gd name="connsiteX44" fmla="*/ 11914944 w 12192417"/>
              <a:gd name="connsiteY44" fmla="*/ 54648 h 5095933"/>
              <a:gd name="connsiteX45" fmla="*/ 12191695 w 12192417"/>
              <a:gd name="connsiteY45" fmla="*/ 2452 h 5095933"/>
              <a:gd name="connsiteX46" fmla="*/ 12191695 w 12192417"/>
              <a:gd name="connsiteY46" fmla="*/ 2162231 h 5095933"/>
              <a:gd name="connsiteX47" fmla="*/ 12192417 w 12192417"/>
              <a:gd name="connsiteY47" fmla="*/ 2162231 h 5095933"/>
              <a:gd name="connsiteX48" fmla="*/ 12192417 w 12192417"/>
              <a:gd name="connsiteY48" fmla="*/ 5095933 h 5095933"/>
              <a:gd name="connsiteX49" fmla="*/ 0 w 12192417"/>
              <a:gd name="connsiteY49" fmla="*/ 5095933 h 5095933"/>
              <a:gd name="connsiteX50" fmla="*/ 0 w 12192417"/>
              <a:gd name="connsiteY50" fmla="*/ 2791958 h 5095933"/>
              <a:gd name="connsiteX51" fmla="*/ 0 w 12192417"/>
              <a:gd name="connsiteY51" fmla="*/ 2162231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417" h="5095933">
                <a:moveTo>
                  <a:pt x="0" y="0"/>
                </a:moveTo>
                <a:lnTo>
                  <a:pt x="71931" y="12261"/>
                </a:lnTo>
                <a:lnTo>
                  <a:pt x="282848" y="48343"/>
                </a:lnTo>
                <a:lnTo>
                  <a:pt x="436463" y="73565"/>
                </a:lnTo>
                <a:lnTo>
                  <a:pt x="619338" y="100188"/>
                </a:lnTo>
                <a:lnTo>
                  <a:pt x="836350" y="132066"/>
                </a:lnTo>
                <a:lnTo>
                  <a:pt x="1076527" y="165696"/>
                </a:lnTo>
                <a:lnTo>
                  <a:pt x="1347183" y="201077"/>
                </a:lnTo>
                <a:lnTo>
                  <a:pt x="1642222" y="238560"/>
                </a:lnTo>
                <a:lnTo>
                  <a:pt x="1962863" y="276043"/>
                </a:lnTo>
                <a:lnTo>
                  <a:pt x="2304231" y="314227"/>
                </a:lnTo>
                <a:lnTo>
                  <a:pt x="2672420" y="349608"/>
                </a:lnTo>
                <a:lnTo>
                  <a:pt x="3057677" y="383588"/>
                </a:lnTo>
                <a:lnTo>
                  <a:pt x="3464880" y="414415"/>
                </a:lnTo>
                <a:lnTo>
                  <a:pt x="3889151" y="443841"/>
                </a:lnTo>
                <a:lnTo>
                  <a:pt x="4331709" y="471515"/>
                </a:lnTo>
                <a:lnTo>
                  <a:pt x="4558475" y="481324"/>
                </a:lnTo>
                <a:lnTo>
                  <a:pt x="4790117" y="492183"/>
                </a:lnTo>
                <a:lnTo>
                  <a:pt x="5025417" y="502342"/>
                </a:lnTo>
                <a:lnTo>
                  <a:pt x="5261936" y="508998"/>
                </a:lnTo>
                <a:lnTo>
                  <a:pt x="5503331" y="514953"/>
                </a:lnTo>
                <a:lnTo>
                  <a:pt x="5747166" y="521259"/>
                </a:lnTo>
                <a:lnTo>
                  <a:pt x="5995876" y="525463"/>
                </a:lnTo>
                <a:lnTo>
                  <a:pt x="6247025" y="525463"/>
                </a:lnTo>
                <a:lnTo>
                  <a:pt x="6500612" y="527565"/>
                </a:lnTo>
                <a:lnTo>
                  <a:pt x="6756638" y="525463"/>
                </a:lnTo>
                <a:lnTo>
                  <a:pt x="7016321" y="521259"/>
                </a:lnTo>
                <a:lnTo>
                  <a:pt x="7276004" y="517406"/>
                </a:lnTo>
                <a:lnTo>
                  <a:pt x="7539344" y="508998"/>
                </a:lnTo>
                <a:lnTo>
                  <a:pt x="7805123" y="500241"/>
                </a:lnTo>
                <a:lnTo>
                  <a:pt x="8070902" y="490082"/>
                </a:lnTo>
                <a:lnTo>
                  <a:pt x="8339120" y="475719"/>
                </a:lnTo>
                <a:lnTo>
                  <a:pt x="8609775" y="458554"/>
                </a:lnTo>
                <a:lnTo>
                  <a:pt x="8881650" y="442089"/>
                </a:lnTo>
                <a:lnTo>
                  <a:pt x="9153525" y="421071"/>
                </a:lnTo>
                <a:lnTo>
                  <a:pt x="9429057" y="395849"/>
                </a:lnTo>
                <a:lnTo>
                  <a:pt x="9700932" y="370626"/>
                </a:lnTo>
                <a:lnTo>
                  <a:pt x="9977683" y="341551"/>
                </a:lnTo>
                <a:lnTo>
                  <a:pt x="10255654" y="309673"/>
                </a:lnTo>
                <a:lnTo>
                  <a:pt x="10529967" y="276043"/>
                </a:lnTo>
                <a:lnTo>
                  <a:pt x="10807938" y="236809"/>
                </a:lnTo>
                <a:lnTo>
                  <a:pt x="11084689" y="194772"/>
                </a:lnTo>
                <a:lnTo>
                  <a:pt x="11362660" y="153085"/>
                </a:lnTo>
                <a:lnTo>
                  <a:pt x="11639411" y="104392"/>
                </a:lnTo>
                <a:lnTo>
                  <a:pt x="11914944" y="54648"/>
                </a:lnTo>
                <a:lnTo>
                  <a:pt x="12191695" y="2452"/>
                </a:lnTo>
                <a:lnTo>
                  <a:pt x="12191695" y="2162231"/>
                </a:lnTo>
                <a:lnTo>
                  <a:pt x="12192417" y="2162231"/>
                </a:lnTo>
                <a:lnTo>
                  <a:pt x="12192417" y="5095933"/>
                </a:lnTo>
                <a:lnTo>
                  <a:pt x="0" y="5095933"/>
                </a:lnTo>
                <a:lnTo>
                  <a:pt x="0" y="2791958"/>
                </a:lnTo>
                <a:lnTo>
                  <a:pt x="0" y="2162231"/>
                </a:lnTo>
                <a:close/>
              </a:path>
            </a:pathLst>
          </a:custGeom>
          <a:ln>
            <a:noFill/>
          </a:ln>
        </p:spPr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E46640-97EA-2644-9046-455CCD430E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548281"/>
            <a:ext cx="5122606" cy="3658689"/>
          </a:xfrm>
        </p:spPr>
        <p:txBody>
          <a:bodyPr>
            <a:normAutofit/>
          </a:bodyPr>
          <a:lstStyle/>
          <a:p>
            <a:pPr>
              <a:buClr>
                <a:schemeClr val="tx1">
                  <a:lumMod val="95000"/>
                  <a:lumOff val="5000"/>
                </a:schemeClr>
              </a:buClr>
              <a:buFont typeface="Wingdings" panose="05000000000000000000" pitchFamily="2" charset="2"/>
              <a:buChar char="ü"/>
            </a:pPr>
            <a:r>
              <a:rPr lang="en-US" dirty="0"/>
              <a:t>Strengthen PARTNERSHIPS</a:t>
            </a:r>
          </a:p>
          <a:p>
            <a:pPr>
              <a:buClr>
                <a:schemeClr val="tx1">
                  <a:lumMod val="95000"/>
                  <a:lumOff val="5000"/>
                </a:schemeClr>
              </a:buClr>
              <a:buFont typeface="Wingdings" panose="05000000000000000000" pitchFamily="2" charset="2"/>
              <a:buChar char="ü"/>
            </a:pPr>
            <a:r>
              <a:rPr lang="en-US" dirty="0"/>
              <a:t>Reduce nutrients by %</a:t>
            </a:r>
          </a:p>
          <a:p>
            <a:pPr>
              <a:buClr>
                <a:schemeClr val="tx1">
                  <a:lumMod val="95000"/>
                  <a:lumOff val="5000"/>
                </a:schemeClr>
              </a:buClr>
              <a:buFont typeface="Wingdings" panose="05000000000000000000" pitchFamily="2" charset="2"/>
              <a:buChar char="ü"/>
            </a:pPr>
            <a:r>
              <a:rPr lang="en-US" dirty="0"/>
              <a:t>Address agriculture impact</a:t>
            </a:r>
          </a:p>
          <a:p>
            <a:pPr>
              <a:buClr>
                <a:schemeClr val="tx1">
                  <a:lumMod val="95000"/>
                  <a:lumOff val="5000"/>
                </a:schemeClr>
              </a:buClr>
              <a:buFont typeface="Wingdings" panose="05000000000000000000" pitchFamily="2" charset="2"/>
              <a:buChar char="ü"/>
            </a:pPr>
            <a:r>
              <a:rPr lang="en-US" dirty="0"/>
              <a:t>Install Best Management Practices</a:t>
            </a:r>
          </a:p>
          <a:p>
            <a:pPr>
              <a:buClr>
                <a:schemeClr val="tx1">
                  <a:lumMod val="95000"/>
                  <a:lumOff val="5000"/>
                </a:schemeClr>
              </a:buClr>
              <a:buFont typeface="Wingdings" panose="05000000000000000000" pitchFamily="2" charset="2"/>
              <a:buChar char="ü"/>
            </a:pPr>
            <a:r>
              <a:rPr lang="en-US" dirty="0"/>
              <a:t>Developing nutrient management plans</a:t>
            </a:r>
          </a:p>
          <a:p>
            <a:pPr>
              <a:buClr>
                <a:schemeClr val="tx1">
                  <a:lumMod val="95000"/>
                  <a:lumOff val="5000"/>
                </a:schemeClr>
              </a:buClr>
              <a:buFont typeface="Wingdings" panose="05000000000000000000" pitchFamily="2" charset="2"/>
              <a:buChar char="ü"/>
            </a:pPr>
            <a:r>
              <a:rPr lang="en-US" dirty="0"/>
              <a:t>Education</a:t>
            </a:r>
          </a:p>
          <a:p>
            <a:endParaRPr lang="en-US" dirty="0"/>
          </a:p>
        </p:txBody>
      </p:sp>
      <p:pic>
        <p:nvPicPr>
          <p:cNvPr id="2050" name="Picture 2" descr="2022 Draft Nutrient Reduction Strategy Update">
            <a:extLst>
              <a:ext uri="{FF2B5EF4-FFF2-40B4-BE49-F238E27FC236}">
                <a16:creationId xmlns:a16="http://schemas.microsoft.com/office/drawing/2014/main" id="{AE6DA629-96BD-CE5F-C910-5AEDD026FB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7" r="2870" b="-1"/>
          <a:stretch/>
        </p:blipFill>
        <p:spPr bwMode="auto">
          <a:xfrm>
            <a:off x="7031388" y="2548281"/>
            <a:ext cx="3973309" cy="366201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74059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747F1B4-B831-4277-8AB0-32767F7EB7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D80CFA21-AB7C-4BEB-9BFF-05764FBBF3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A76F9E-8907-96E3-D555-257483D539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7"/>
            <a:ext cx="9252154" cy="101665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600">
                <a:solidFill>
                  <a:srgbClr val="EBEBEB"/>
                </a:solidFill>
              </a:rPr>
              <a:t>Kentucky Nutrient Management Grant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2F7E335-851A-4CAE-B09F-E657819D46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10B541F0-7F6E-402E-84D8-CF96EACA5F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-1" y="1762067"/>
            <a:ext cx="12192418" cy="5095933"/>
          </a:xfrm>
          <a:custGeom>
            <a:avLst/>
            <a:gdLst>
              <a:gd name="connsiteX0" fmla="*/ 1 w 12192418"/>
              <a:gd name="connsiteY0" fmla="*/ 0 h 5095933"/>
              <a:gd name="connsiteX1" fmla="*/ 71932 w 12192418"/>
              <a:gd name="connsiteY1" fmla="*/ 12261 h 5095933"/>
              <a:gd name="connsiteX2" fmla="*/ 282849 w 12192418"/>
              <a:gd name="connsiteY2" fmla="*/ 48343 h 5095933"/>
              <a:gd name="connsiteX3" fmla="*/ 436464 w 12192418"/>
              <a:gd name="connsiteY3" fmla="*/ 73565 h 5095933"/>
              <a:gd name="connsiteX4" fmla="*/ 619339 w 12192418"/>
              <a:gd name="connsiteY4" fmla="*/ 100188 h 5095933"/>
              <a:gd name="connsiteX5" fmla="*/ 836351 w 12192418"/>
              <a:gd name="connsiteY5" fmla="*/ 132066 h 5095933"/>
              <a:gd name="connsiteX6" fmla="*/ 1076528 w 12192418"/>
              <a:gd name="connsiteY6" fmla="*/ 165696 h 5095933"/>
              <a:gd name="connsiteX7" fmla="*/ 1347184 w 12192418"/>
              <a:gd name="connsiteY7" fmla="*/ 201077 h 5095933"/>
              <a:gd name="connsiteX8" fmla="*/ 1642223 w 12192418"/>
              <a:gd name="connsiteY8" fmla="*/ 238560 h 5095933"/>
              <a:gd name="connsiteX9" fmla="*/ 1962864 w 12192418"/>
              <a:gd name="connsiteY9" fmla="*/ 276043 h 5095933"/>
              <a:gd name="connsiteX10" fmla="*/ 2304232 w 12192418"/>
              <a:gd name="connsiteY10" fmla="*/ 314227 h 5095933"/>
              <a:gd name="connsiteX11" fmla="*/ 2672421 w 12192418"/>
              <a:gd name="connsiteY11" fmla="*/ 349608 h 5095933"/>
              <a:gd name="connsiteX12" fmla="*/ 3057678 w 12192418"/>
              <a:gd name="connsiteY12" fmla="*/ 383588 h 5095933"/>
              <a:gd name="connsiteX13" fmla="*/ 3464881 w 12192418"/>
              <a:gd name="connsiteY13" fmla="*/ 414415 h 5095933"/>
              <a:gd name="connsiteX14" fmla="*/ 3889152 w 12192418"/>
              <a:gd name="connsiteY14" fmla="*/ 443841 h 5095933"/>
              <a:gd name="connsiteX15" fmla="*/ 4331710 w 12192418"/>
              <a:gd name="connsiteY15" fmla="*/ 471515 h 5095933"/>
              <a:gd name="connsiteX16" fmla="*/ 4558476 w 12192418"/>
              <a:gd name="connsiteY16" fmla="*/ 481324 h 5095933"/>
              <a:gd name="connsiteX17" fmla="*/ 4790118 w 12192418"/>
              <a:gd name="connsiteY17" fmla="*/ 492183 h 5095933"/>
              <a:gd name="connsiteX18" fmla="*/ 5025418 w 12192418"/>
              <a:gd name="connsiteY18" fmla="*/ 502342 h 5095933"/>
              <a:gd name="connsiteX19" fmla="*/ 5261937 w 12192418"/>
              <a:gd name="connsiteY19" fmla="*/ 508998 h 5095933"/>
              <a:gd name="connsiteX20" fmla="*/ 5503332 w 12192418"/>
              <a:gd name="connsiteY20" fmla="*/ 514953 h 5095933"/>
              <a:gd name="connsiteX21" fmla="*/ 5747167 w 12192418"/>
              <a:gd name="connsiteY21" fmla="*/ 521259 h 5095933"/>
              <a:gd name="connsiteX22" fmla="*/ 5995877 w 12192418"/>
              <a:gd name="connsiteY22" fmla="*/ 525463 h 5095933"/>
              <a:gd name="connsiteX23" fmla="*/ 6247026 w 12192418"/>
              <a:gd name="connsiteY23" fmla="*/ 525463 h 5095933"/>
              <a:gd name="connsiteX24" fmla="*/ 6500613 w 12192418"/>
              <a:gd name="connsiteY24" fmla="*/ 527565 h 5095933"/>
              <a:gd name="connsiteX25" fmla="*/ 6756639 w 12192418"/>
              <a:gd name="connsiteY25" fmla="*/ 525463 h 5095933"/>
              <a:gd name="connsiteX26" fmla="*/ 7016322 w 12192418"/>
              <a:gd name="connsiteY26" fmla="*/ 521259 h 5095933"/>
              <a:gd name="connsiteX27" fmla="*/ 7276005 w 12192418"/>
              <a:gd name="connsiteY27" fmla="*/ 517406 h 5095933"/>
              <a:gd name="connsiteX28" fmla="*/ 7539345 w 12192418"/>
              <a:gd name="connsiteY28" fmla="*/ 508998 h 5095933"/>
              <a:gd name="connsiteX29" fmla="*/ 7805124 w 12192418"/>
              <a:gd name="connsiteY29" fmla="*/ 500241 h 5095933"/>
              <a:gd name="connsiteX30" fmla="*/ 8070903 w 12192418"/>
              <a:gd name="connsiteY30" fmla="*/ 490082 h 5095933"/>
              <a:gd name="connsiteX31" fmla="*/ 8339121 w 12192418"/>
              <a:gd name="connsiteY31" fmla="*/ 475719 h 5095933"/>
              <a:gd name="connsiteX32" fmla="*/ 8609776 w 12192418"/>
              <a:gd name="connsiteY32" fmla="*/ 458554 h 5095933"/>
              <a:gd name="connsiteX33" fmla="*/ 8881651 w 12192418"/>
              <a:gd name="connsiteY33" fmla="*/ 442089 h 5095933"/>
              <a:gd name="connsiteX34" fmla="*/ 9153526 w 12192418"/>
              <a:gd name="connsiteY34" fmla="*/ 421071 h 5095933"/>
              <a:gd name="connsiteX35" fmla="*/ 9429058 w 12192418"/>
              <a:gd name="connsiteY35" fmla="*/ 395849 h 5095933"/>
              <a:gd name="connsiteX36" fmla="*/ 9700933 w 12192418"/>
              <a:gd name="connsiteY36" fmla="*/ 370626 h 5095933"/>
              <a:gd name="connsiteX37" fmla="*/ 9977684 w 12192418"/>
              <a:gd name="connsiteY37" fmla="*/ 341551 h 5095933"/>
              <a:gd name="connsiteX38" fmla="*/ 10255655 w 12192418"/>
              <a:gd name="connsiteY38" fmla="*/ 309673 h 5095933"/>
              <a:gd name="connsiteX39" fmla="*/ 10529968 w 12192418"/>
              <a:gd name="connsiteY39" fmla="*/ 276043 h 5095933"/>
              <a:gd name="connsiteX40" fmla="*/ 10807939 w 12192418"/>
              <a:gd name="connsiteY40" fmla="*/ 236809 h 5095933"/>
              <a:gd name="connsiteX41" fmla="*/ 11084690 w 12192418"/>
              <a:gd name="connsiteY41" fmla="*/ 194772 h 5095933"/>
              <a:gd name="connsiteX42" fmla="*/ 11362661 w 12192418"/>
              <a:gd name="connsiteY42" fmla="*/ 153085 h 5095933"/>
              <a:gd name="connsiteX43" fmla="*/ 11639412 w 12192418"/>
              <a:gd name="connsiteY43" fmla="*/ 104392 h 5095933"/>
              <a:gd name="connsiteX44" fmla="*/ 11914945 w 12192418"/>
              <a:gd name="connsiteY44" fmla="*/ 54648 h 5095933"/>
              <a:gd name="connsiteX45" fmla="*/ 12191696 w 12192418"/>
              <a:gd name="connsiteY45" fmla="*/ 2452 h 5095933"/>
              <a:gd name="connsiteX46" fmla="*/ 12191696 w 12192418"/>
              <a:gd name="connsiteY46" fmla="*/ 2109542 h 5095933"/>
              <a:gd name="connsiteX47" fmla="*/ 12191999 w 12192418"/>
              <a:gd name="connsiteY47" fmla="*/ 2109542 h 5095933"/>
              <a:gd name="connsiteX48" fmla="*/ 12191999 w 12192418"/>
              <a:gd name="connsiteY48" fmla="*/ 2802467 h 5095933"/>
              <a:gd name="connsiteX49" fmla="*/ 12192418 w 12192418"/>
              <a:gd name="connsiteY49" fmla="*/ 2802467 h 5095933"/>
              <a:gd name="connsiteX50" fmla="*/ 12192418 w 12192418"/>
              <a:gd name="connsiteY50" fmla="*/ 5095933 h 5095933"/>
              <a:gd name="connsiteX51" fmla="*/ 1 w 12192418"/>
              <a:gd name="connsiteY51" fmla="*/ 5095933 h 5095933"/>
              <a:gd name="connsiteX52" fmla="*/ 1 w 12192418"/>
              <a:gd name="connsiteY52" fmla="*/ 4074529 h 5095933"/>
              <a:gd name="connsiteX53" fmla="*/ 0 w 12192418"/>
              <a:gd name="connsiteY53" fmla="*/ 4074529 h 5095933"/>
              <a:gd name="connsiteX54" fmla="*/ 0 w 12192418"/>
              <a:gd name="connsiteY54" fmla="*/ 2109542 h 5095933"/>
              <a:gd name="connsiteX55" fmla="*/ 1 w 12192418"/>
              <a:gd name="connsiteY55" fmla="*/ 2109542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418" h="5095933">
                <a:moveTo>
                  <a:pt x="1" y="0"/>
                </a:moveTo>
                <a:lnTo>
                  <a:pt x="71932" y="12261"/>
                </a:lnTo>
                <a:lnTo>
                  <a:pt x="282849" y="48343"/>
                </a:lnTo>
                <a:lnTo>
                  <a:pt x="436464" y="73565"/>
                </a:lnTo>
                <a:lnTo>
                  <a:pt x="619339" y="100188"/>
                </a:lnTo>
                <a:lnTo>
                  <a:pt x="836351" y="132066"/>
                </a:lnTo>
                <a:lnTo>
                  <a:pt x="1076528" y="165696"/>
                </a:lnTo>
                <a:lnTo>
                  <a:pt x="1347184" y="201077"/>
                </a:lnTo>
                <a:lnTo>
                  <a:pt x="1642223" y="238560"/>
                </a:lnTo>
                <a:lnTo>
                  <a:pt x="1962864" y="276043"/>
                </a:lnTo>
                <a:lnTo>
                  <a:pt x="2304232" y="314227"/>
                </a:lnTo>
                <a:lnTo>
                  <a:pt x="2672421" y="349608"/>
                </a:lnTo>
                <a:lnTo>
                  <a:pt x="3057678" y="383588"/>
                </a:lnTo>
                <a:lnTo>
                  <a:pt x="3464881" y="414415"/>
                </a:lnTo>
                <a:lnTo>
                  <a:pt x="3889152" y="443841"/>
                </a:lnTo>
                <a:lnTo>
                  <a:pt x="4331710" y="471515"/>
                </a:lnTo>
                <a:lnTo>
                  <a:pt x="4558476" y="481324"/>
                </a:lnTo>
                <a:lnTo>
                  <a:pt x="4790118" y="492183"/>
                </a:lnTo>
                <a:lnTo>
                  <a:pt x="5025418" y="502342"/>
                </a:lnTo>
                <a:lnTo>
                  <a:pt x="5261937" y="508998"/>
                </a:lnTo>
                <a:lnTo>
                  <a:pt x="5503332" y="514953"/>
                </a:lnTo>
                <a:lnTo>
                  <a:pt x="5747167" y="521259"/>
                </a:lnTo>
                <a:lnTo>
                  <a:pt x="5995877" y="525463"/>
                </a:lnTo>
                <a:lnTo>
                  <a:pt x="6247026" y="525463"/>
                </a:lnTo>
                <a:lnTo>
                  <a:pt x="6500613" y="527565"/>
                </a:lnTo>
                <a:lnTo>
                  <a:pt x="6756639" y="525463"/>
                </a:lnTo>
                <a:lnTo>
                  <a:pt x="7016322" y="521259"/>
                </a:lnTo>
                <a:lnTo>
                  <a:pt x="7276005" y="517406"/>
                </a:lnTo>
                <a:lnTo>
                  <a:pt x="7539345" y="508998"/>
                </a:lnTo>
                <a:lnTo>
                  <a:pt x="7805124" y="500241"/>
                </a:lnTo>
                <a:lnTo>
                  <a:pt x="8070903" y="490082"/>
                </a:lnTo>
                <a:lnTo>
                  <a:pt x="8339121" y="475719"/>
                </a:lnTo>
                <a:lnTo>
                  <a:pt x="8609776" y="458554"/>
                </a:lnTo>
                <a:lnTo>
                  <a:pt x="8881651" y="442089"/>
                </a:lnTo>
                <a:lnTo>
                  <a:pt x="9153526" y="421071"/>
                </a:lnTo>
                <a:lnTo>
                  <a:pt x="9429058" y="395849"/>
                </a:lnTo>
                <a:lnTo>
                  <a:pt x="9700933" y="370626"/>
                </a:lnTo>
                <a:lnTo>
                  <a:pt x="9977684" y="341551"/>
                </a:lnTo>
                <a:lnTo>
                  <a:pt x="10255655" y="309673"/>
                </a:lnTo>
                <a:lnTo>
                  <a:pt x="10529968" y="276043"/>
                </a:lnTo>
                <a:lnTo>
                  <a:pt x="10807939" y="236809"/>
                </a:lnTo>
                <a:lnTo>
                  <a:pt x="11084690" y="194772"/>
                </a:lnTo>
                <a:lnTo>
                  <a:pt x="11362661" y="153085"/>
                </a:lnTo>
                <a:lnTo>
                  <a:pt x="11639412" y="104392"/>
                </a:lnTo>
                <a:lnTo>
                  <a:pt x="11914945" y="54648"/>
                </a:lnTo>
                <a:lnTo>
                  <a:pt x="12191696" y="2452"/>
                </a:lnTo>
                <a:lnTo>
                  <a:pt x="12191696" y="2109542"/>
                </a:lnTo>
                <a:lnTo>
                  <a:pt x="12191999" y="2109542"/>
                </a:lnTo>
                <a:lnTo>
                  <a:pt x="12191999" y="2802467"/>
                </a:lnTo>
                <a:lnTo>
                  <a:pt x="12192418" y="2802467"/>
                </a:lnTo>
                <a:lnTo>
                  <a:pt x="12192418" y="5095933"/>
                </a:lnTo>
                <a:lnTo>
                  <a:pt x="1" y="5095933"/>
                </a:lnTo>
                <a:lnTo>
                  <a:pt x="1" y="4074529"/>
                </a:lnTo>
                <a:lnTo>
                  <a:pt x="0" y="4074529"/>
                </a:lnTo>
                <a:lnTo>
                  <a:pt x="0" y="2109542"/>
                </a:lnTo>
                <a:lnTo>
                  <a:pt x="1" y="210954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81BC9F9E-739D-9958-063A-F977FD51306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46261311"/>
              </p:ext>
            </p:extLst>
          </p:nvPr>
        </p:nvGraphicFramePr>
        <p:xfrm>
          <a:off x="648930" y="2810256"/>
          <a:ext cx="10895370" cy="34042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541703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05FC42-4CEA-DC74-E75B-0A5FC47C66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Division of Conservation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438B7E7F-2590-C5C8-8E20-2ECF762470F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18659912"/>
              </p:ext>
            </p:extLst>
          </p:nvPr>
        </p:nvGraphicFramePr>
        <p:xfrm>
          <a:off x="646110" y="2140085"/>
          <a:ext cx="9997081" cy="40564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5839844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AB1C61-662C-5F6F-5854-1E877BB80C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6"/>
            <a:ext cx="6188190" cy="1622321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600">
                <a:solidFill>
                  <a:srgbClr val="EBEBEB"/>
                </a:solidFill>
              </a:rPr>
              <a:t>What is a Ky Nutrient Management Plan? (KYNMP)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1F5144-834A-A95E-1C65-83008FD155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0" y="2438400"/>
            <a:ext cx="6188189" cy="3785419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Educational tool</a:t>
            </a:r>
          </a:p>
          <a:p>
            <a:r>
              <a:rPr lang="en-US" sz="2400" dirty="0">
                <a:solidFill>
                  <a:srgbClr val="FFFFFF"/>
                </a:solidFill>
              </a:rPr>
              <a:t>Landowner plan</a:t>
            </a:r>
          </a:p>
          <a:p>
            <a:r>
              <a:rPr lang="en-US" sz="2400" dirty="0">
                <a:solidFill>
                  <a:srgbClr val="FFFFFF"/>
                </a:solidFill>
              </a:rPr>
              <a:t>Assessment for livestock production of nutrients</a:t>
            </a:r>
          </a:p>
          <a:p>
            <a:r>
              <a:rPr lang="en-US" sz="2400" dirty="0">
                <a:solidFill>
                  <a:srgbClr val="FFFFFF"/>
                </a:solidFill>
              </a:rPr>
              <a:t>Crop recommendations</a:t>
            </a:r>
          </a:p>
          <a:p>
            <a:r>
              <a:rPr lang="en-US" sz="2400" dirty="0">
                <a:solidFill>
                  <a:srgbClr val="FFFFFF"/>
                </a:solidFill>
              </a:rPr>
              <a:t>Plan for draw down of nutrients</a:t>
            </a:r>
          </a:p>
          <a:p>
            <a:pPr marL="0" indent="0">
              <a:buNone/>
            </a:pPr>
            <a:endParaRPr lang="en-US" dirty="0">
              <a:solidFill>
                <a:srgbClr val="FFFFFF"/>
              </a:solidFill>
            </a:endParaRPr>
          </a:p>
          <a:p>
            <a:endParaRPr lang="en-US" dirty="0">
              <a:solidFill>
                <a:srgbClr val="FFFFFF"/>
              </a:solidFill>
            </a:endParaRPr>
          </a:p>
          <a:p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609089-DE9B-B014-543E-EA461A3E72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73" r="5279"/>
          <a:stretch/>
        </p:blipFill>
        <p:spPr>
          <a:xfrm>
            <a:off x="7229175" y="1"/>
            <a:ext cx="4963245" cy="6858001"/>
          </a:xfrm>
          <a:custGeom>
            <a:avLst/>
            <a:gdLst/>
            <a:ahLst/>
            <a:cxnLst/>
            <a:rect l="l" t="t" r="r" b="b"/>
            <a:pathLst>
              <a:path w="4963245" h="6858001">
                <a:moveTo>
                  <a:pt x="1177" y="0"/>
                </a:moveTo>
                <a:lnTo>
                  <a:pt x="1344715" y="0"/>
                </a:lnTo>
                <a:lnTo>
                  <a:pt x="1344715" y="1"/>
                </a:lnTo>
                <a:lnTo>
                  <a:pt x="4963245" y="1"/>
                </a:lnTo>
                <a:lnTo>
                  <a:pt x="4963244" y="6858001"/>
                </a:lnTo>
                <a:lnTo>
                  <a:pt x="900697" y="6858001"/>
                </a:lnTo>
                <a:lnTo>
                  <a:pt x="900697" y="6858000"/>
                </a:lnTo>
                <a:lnTo>
                  <a:pt x="0" y="6858000"/>
                </a:lnTo>
                <a:lnTo>
                  <a:pt x="5883" y="6817538"/>
                </a:lnTo>
                <a:lnTo>
                  <a:pt x="23196" y="6698894"/>
                </a:lnTo>
                <a:lnTo>
                  <a:pt x="35299" y="6612483"/>
                </a:lnTo>
                <a:lnTo>
                  <a:pt x="48073" y="6509613"/>
                </a:lnTo>
                <a:lnTo>
                  <a:pt x="63369" y="6387541"/>
                </a:lnTo>
                <a:lnTo>
                  <a:pt x="79506" y="6252438"/>
                </a:lnTo>
                <a:lnTo>
                  <a:pt x="96483" y="6100191"/>
                </a:lnTo>
                <a:lnTo>
                  <a:pt x="114469" y="5934227"/>
                </a:lnTo>
                <a:lnTo>
                  <a:pt x="132454" y="5753862"/>
                </a:lnTo>
                <a:lnTo>
                  <a:pt x="150776" y="5561838"/>
                </a:lnTo>
                <a:lnTo>
                  <a:pt x="167753" y="5354726"/>
                </a:lnTo>
                <a:lnTo>
                  <a:pt x="184058" y="5138013"/>
                </a:lnTo>
                <a:lnTo>
                  <a:pt x="198849" y="4908956"/>
                </a:lnTo>
                <a:lnTo>
                  <a:pt x="212969" y="4670298"/>
                </a:lnTo>
                <a:lnTo>
                  <a:pt x="226248" y="4421352"/>
                </a:lnTo>
                <a:lnTo>
                  <a:pt x="230955" y="4293793"/>
                </a:lnTo>
                <a:lnTo>
                  <a:pt x="236165" y="4163492"/>
                </a:lnTo>
                <a:lnTo>
                  <a:pt x="241040" y="4031133"/>
                </a:lnTo>
                <a:lnTo>
                  <a:pt x="244234" y="3898087"/>
                </a:lnTo>
                <a:lnTo>
                  <a:pt x="247091" y="3762299"/>
                </a:lnTo>
                <a:lnTo>
                  <a:pt x="250117" y="3625139"/>
                </a:lnTo>
                <a:lnTo>
                  <a:pt x="252134" y="3485236"/>
                </a:lnTo>
                <a:lnTo>
                  <a:pt x="252134" y="3343961"/>
                </a:lnTo>
                <a:lnTo>
                  <a:pt x="253142" y="3201315"/>
                </a:lnTo>
                <a:lnTo>
                  <a:pt x="252134" y="3057297"/>
                </a:lnTo>
                <a:lnTo>
                  <a:pt x="250117" y="2911221"/>
                </a:lnTo>
                <a:lnTo>
                  <a:pt x="248268" y="2765146"/>
                </a:lnTo>
                <a:lnTo>
                  <a:pt x="244234" y="2617013"/>
                </a:lnTo>
                <a:lnTo>
                  <a:pt x="240032" y="2467509"/>
                </a:lnTo>
                <a:lnTo>
                  <a:pt x="235157" y="2318004"/>
                </a:lnTo>
                <a:lnTo>
                  <a:pt x="228266" y="2167128"/>
                </a:lnTo>
                <a:lnTo>
                  <a:pt x="220029" y="2014881"/>
                </a:lnTo>
                <a:lnTo>
                  <a:pt x="212129" y="1861947"/>
                </a:lnTo>
                <a:lnTo>
                  <a:pt x="202044" y="1709014"/>
                </a:lnTo>
                <a:lnTo>
                  <a:pt x="189941" y="1554023"/>
                </a:lnTo>
                <a:lnTo>
                  <a:pt x="177839" y="1401090"/>
                </a:lnTo>
                <a:lnTo>
                  <a:pt x="163887" y="1245413"/>
                </a:lnTo>
                <a:lnTo>
                  <a:pt x="148591" y="1089051"/>
                </a:lnTo>
                <a:lnTo>
                  <a:pt x="132455" y="934746"/>
                </a:lnTo>
                <a:lnTo>
                  <a:pt x="113629" y="778383"/>
                </a:lnTo>
                <a:lnTo>
                  <a:pt x="93458" y="622707"/>
                </a:lnTo>
                <a:lnTo>
                  <a:pt x="73455" y="466344"/>
                </a:lnTo>
                <a:lnTo>
                  <a:pt x="50091" y="310668"/>
                </a:lnTo>
                <a:lnTo>
                  <a:pt x="26222" y="155677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7630418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804</TotalTime>
  <Words>405</Words>
  <Application>Microsoft Office PowerPoint</Application>
  <PresentationFormat>Widescreen</PresentationFormat>
  <Paragraphs>108</Paragraphs>
  <Slides>18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Calibri</vt:lpstr>
      <vt:lpstr>Century Gothic</vt:lpstr>
      <vt:lpstr>Wingdings</vt:lpstr>
      <vt:lpstr>Wingdings 3</vt:lpstr>
      <vt:lpstr>Ion</vt:lpstr>
      <vt:lpstr>Macro-Enabled Worksheet</vt:lpstr>
      <vt:lpstr>Kentucky  Nutrient  Management </vt:lpstr>
      <vt:lpstr>Kentucky Water at a Glance</vt:lpstr>
      <vt:lpstr>PowerPoint Presentation</vt:lpstr>
      <vt:lpstr>WHY</vt:lpstr>
      <vt:lpstr>EPA Mississippi River –  Gulf Hypoxia Taskforce</vt:lpstr>
      <vt:lpstr>Kentucky’s Nutrient Reduction Strategy</vt:lpstr>
      <vt:lpstr>Kentucky Nutrient Management Grant</vt:lpstr>
      <vt:lpstr>Division of Conservation</vt:lpstr>
      <vt:lpstr>What is a Ky Nutrient Management Plan? (KYNMP)</vt:lpstr>
      <vt:lpstr>Why a landowner needs a KYNMP</vt:lpstr>
      <vt:lpstr>Process</vt:lpstr>
      <vt:lpstr>Required Information </vt:lpstr>
      <vt:lpstr>PowerPoint Presentation</vt:lpstr>
      <vt:lpstr>PowerPoint Presentation</vt:lpstr>
      <vt:lpstr>Landowner  Education</vt:lpstr>
      <vt:lpstr>PowerPoint Presentation</vt:lpstr>
      <vt:lpstr>End Goal</vt:lpstr>
      <vt:lpstr>PowerPoint Presentation</vt:lpstr>
    </vt:vector>
  </TitlesOfParts>
  <Company>Commonwealth Of Kentucky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Kentucky  Nutrient  Management</dc:title>
  <dc:creator>Bartley, Kimberly (EEC)</dc:creator>
  <cp:lastModifiedBy>Ray Ledgerwood</cp:lastModifiedBy>
  <cp:revision>11</cp:revision>
  <dcterms:created xsi:type="dcterms:W3CDTF">2023-09-18T11:33:42Z</dcterms:created>
  <dcterms:modified xsi:type="dcterms:W3CDTF">2023-09-22T03:56:51Z</dcterms:modified>
</cp:coreProperties>
</file>