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23"/>
  </p:notesMasterIdLst>
  <p:sldIdLst>
    <p:sldId id="256" r:id="rId5"/>
    <p:sldId id="257" r:id="rId6"/>
    <p:sldId id="271" r:id="rId7"/>
    <p:sldId id="259" r:id="rId8"/>
    <p:sldId id="261" r:id="rId9"/>
    <p:sldId id="258" r:id="rId10"/>
    <p:sldId id="260" r:id="rId11"/>
    <p:sldId id="272" r:id="rId12"/>
    <p:sldId id="263" r:id="rId13"/>
    <p:sldId id="270" r:id="rId14"/>
    <p:sldId id="264" r:id="rId15"/>
    <p:sldId id="262" r:id="rId16"/>
    <p:sldId id="275" r:id="rId17"/>
    <p:sldId id="265" r:id="rId18"/>
    <p:sldId id="267" r:id="rId19"/>
    <p:sldId id="268" r:id="rId20"/>
    <p:sldId id="269" r:id="rId21"/>
    <p:sldId id="266" r:id="rId22"/>
  </p:sldIdLst>
  <p:sldSz cx="18288000" cy="10287000"/>
  <p:notesSz cx="6858000" cy="9144000"/>
  <p:embeddedFontLst>
    <p:embeddedFont>
      <p:font typeface="Amaranth" panose="020B0604020202020204" charset="0"/>
      <p:regular r:id="rId24"/>
      <p:bold r:id="rId25"/>
      <p:italic r:id="rId26"/>
      <p:boldItalic r:id="rId27"/>
    </p:embeddedFont>
    <p:embeddedFont>
      <p:font typeface="Amasis MT Pro Black" panose="02040A04050005020304" pitchFamily="18" charset="0"/>
      <p:bold r:id="rId28"/>
      <p:boldItalic r:id="rId29"/>
    </p:embeddedFont>
    <p:embeddedFont>
      <p:font typeface="Antic" panose="020B0604020202020204" charset="0"/>
      <p:regular r:id="rId30"/>
    </p:embeddedFont>
    <p:embeddedFont>
      <p:font typeface="Peace Sans" panose="02000505040000020004" charset="0"/>
      <p:regular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05DF671-EB37-4747-A274-DE4C47FA4995}" v="111" dt="2024-09-26T13:18:53.41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autoAdjust="0"/>
    <p:restoredTop sz="93792" autoAdjust="0"/>
  </p:normalViewPr>
  <p:slideViewPr>
    <p:cSldViewPr>
      <p:cViewPr varScale="1">
        <p:scale>
          <a:sx n="57" d="100"/>
          <a:sy n="57" d="100"/>
        </p:scale>
        <p:origin x="72"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3.fntdata"/><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2.fntdata"/><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6.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1.fntdata"/><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8.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tableStyles" Target="tableStyle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309B4C-EB71-4BD8-A7D0-21D1C828478A}" type="datetimeFigureOut">
              <a:rPr lang="en-US" smtClean="0"/>
              <a:t>9/26/2024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093F62-47B6-46D4-AAEE-E9EB6E1F515D}" type="slidenum">
              <a:rPr lang="en-US" smtClean="0"/>
              <a:t>‹#›</a:t>
            </a:fld>
            <a:endParaRPr lang="en-US"/>
          </a:p>
        </p:txBody>
      </p:sp>
    </p:spTree>
    <p:extLst>
      <p:ext uri="{BB962C8B-B14F-4D97-AF65-F5344CB8AC3E}">
        <p14:creationId xmlns:p14="http://schemas.microsoft.com/office/powerpoint/2010/main" val="8468540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BCCDKY started their first Jr. Board in 2021 after a LEAF Academy student asked “what else can I do to stay involved in conservation?” That student was Ava Reed, who became our Jr. Board president, served two terms, went on to get hired as a high school intern, and is about to start her environmental science degree at Morehead State University!</a:t>
            </a:r>
          </a:p>
        </p:txBody>
      </p:sp>
      <p:sp>
        <p:nvSpPr>
          <p:cNvPr id="4" name="Slide Number Placeholder 3"/>
          <p:cNvSpPr>
            <a:spLocks noGrp="1"/>
          </p:cNvSpPr>
          <p:nvPr>
            <p:ph type="sldNum" sz="quarter" idx="5"/>
          </p:nvPr>
        </p:nvSpPr>
        <p:spPr/>
        <p:txBody>
          <a:bodyPr/>
          <a:lstStyle/>
          <a:p>
            <a:fld id="{31093F62-47B6-46D4-AAEE-E9EB6E1F515D}" type="slidenum">
              <a:rPr lang="en-US" smtClean="0"/>
              <a:t>1</a:t>
            </a:fld>
            <a:endParaRPr lang="en-US"/>
          </a:p>
        </p:txBody>
      </p:sp>
    </p:spTree>
    <p:extLst>
      <p:ext uri="{BB962C8B-B14F-4D97-AF65-F5344CB8AC3E}">
        <p14:creationId xmlns:p14="http://schemas.microsoft.com/office/powerpoint/2010/main" val="9699278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used to require age 16+, but participation was low and kids become too busy in their junior and senior year (although we do have some). We require a short (200 words) essay about why conservation is important to them. We did require a letter of reference one year, but since then our board has become less formal. Applications are collected through a google form, and includes a liability waiver signed by parents. </a:t>
            </a:r>
          </a:p>
        </p:txBody>
      </p:sp>
      <p:sp>
        <p:nvSpPr>
          <p:cNvPr id="4" name="Slide Number Placeholder 3"/>
          <p:cNvSpPr>
            <a:spLocks noGrp="1"/>
          </p:cNvSpPr>
          <p:nvPr>
            <p:ph type="sldNum" sz="quarter" idx="5"/>
          </p:nvPr>
        </p:nvSpPr>
        <p:spPr/>
        <p:txBody>
          <a:bodyPr/>
          <a:lstStyle/>
          <a:p>
            <a:fld id="{31093F62-47B6-46D4-AAEE-E9EB6E1F515D}" type="slidenum">
              <a:rPr lang="en-US" smtClean="0"/>
              <a:t>4</a:t>
            </a:fld>
            <a:endParaRPr lang="en-US"/>
          </a:p>
        </p:txBody>
      </p:sp>
    </p:spTree>
    <p:extLst>
      <p:ext uri="{BB962C8B-B14F-4D97-AF65-F5344CB8AC3E}">
        <p14:creationId xmlns:p14="http://schemas.microsoft.com/office/powerpoint/2010/main" val="5468857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programs are designed to build on one another. Conservation Kids Camp (ages 9-12) feeds into L.E.A.F! Academy (ages 13-15), and LEAF Academy feeds into Junior Board (high school students) which feeds into college internships. College interns then go on to get seasonal or full time jobs with us or our partners! </a:t>
            </a:r>
          </a:p>
        </p:txBody>
      </p:sp>
      <p:sp>
        <p:nvSpPr>
          <p:cNvPr id="4" name="Slide Number Placeholder 3"/>
          <p:cNvSpPr>
            <a:spLocks noGrp="1"/>
          </p:cNvSpPr>
          <p:nvPr>
            <p:ph type="sldNum" sz="quarter" idx="5"/>
          </p:nvPr>
        </p:nvSpPr>
        <p:spPr/>
        <p:txBody>
          <a:bodyPr/>
          <a:lstStyle/>
          <a:p>
            <a:fld id="{31093F62-47B6-46D4-AAEE-E9EB6E1F515D}" type="slidenum">
              <a:rPr lang="en-US" smtClean="0"/>
              <a:t>6</a:t>
            </a:fld>
            <a:endParaRPr lang="en-US"/>
          </a:p>
        </p:txBody>
      </p:sp>
    </p:spTree>
    <p:extLst>
      <p:ext uri="{BB962C8B-B14F-4D97-AF65-F5344CB8AC3E}">
        <p14:creationId xmlns:p14="http://schemas.microsoft.com/office/powerpoint/2010/main" val="29409486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Big Project: Some years we give the JB a list of example projects, let them vote on one, and it will be their job to plan and complete the project from top to bottom. Examples: installing coir logs for bank stability at a popular fishing pond and planning a native orchard at a public park. JB members contacted landowners, wrote grant for funds, picked the trees, and did the work!</a:t>
            </a:r>
          </a:p>
        </p:txBody>
      </p:sp>
      <p:sp>
        <p:nvSpPr>
          <p:cNvPr id="4" name="Slide Number Placeholder 3"/>
          <p:cNvSpPr>
            <a:spLocks noGrp="1"/>
          </p:cNvSpPr>
          <p:nvPr>
            <p:ph type="sldNum" sz="quarter" idx="5"/>
          </p:nvPr>
        </p:nvSpPr>
        <p:spPr/>
        <p:txBody>
          <a:bodyPr/>
          <a:lstStyle/>
          <a:p>
            <a:fld id="{31093F62-47B6-46D4-AAEE-E9EB6E1F515D}" type="slidenum">
              <a:rPr lang="en-US" smtClean="0"/>
              <a:t>7</a:t>
            </a:fld>
            <a:endParaRPr lang="en-US"/>
          </a:p>
        </p:txBody>
      </p:sp>
    </p:spTree>
    <p:extLst>
      <p:ext uri="{BB962C8B-B14F-4D97-AF65-F5344CB8AC3E}">
        <p14:creationId xmlns:p14="http://schemas.microsoft.com/office/powerpoint/2010/main" val="37749473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9/26/2024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7.svg"/><Relationship Id="rId7" Type="http://schemas.openxmlformats.org/officeDocument/2006/relationships/image" Target="../media/image11.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7.svg"/><Relationship Id="rId7" Type="http://schemas.openxmlformats.org/officeDocument/2006/relationships/image" Target="../media/image11.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8" Type="http://schemas.openxmlformats.org/officeDocument/2006/relationships/hyperlink" Target="https://bccdky.org/junior-board/" TargetMode="External"/><Relationship Id="rId3" Type="http://schemas.openxmlformats.org/officeDocument/2006/relationships/image" Target="../media/image7.svg"/><Relationship Id="rId7" Type="http://schemas.openxmlformats.org/officeDocument/2006/relationships/image" Target="../media/image11.svg"/><Relationship Id="rId2" Type="http://schemas.openxmlformats.org/officeDocument/2006/relationships/image" Target="../media/image6.png"/><Relationship Id="rId1" Type="http://schemas.openxmlformats.org/officeDocument/2006/relationships/slideLayout" Target="../slideLayouts/slideLayout8.xml"/><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 Id="rId9" Type="http://schemas.openxmlformats.org/officeDocument/2006/relationships/image" Target="../media/image29.png"/></Relationships>
</file>

<file path=ppt/slides/_rels/slide13.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7.svg"/><Relationship Id="rId7" Type="http://schemas.openxmlformats.org/officeDocument/2006/relationships/image" Target="../media/image11.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 Id="rId9" Type="http://schemas.openxmlformats.org/officeDocument/2006/relationships/image" Target="../media/image31.jpeg"/></Relationships>
</file>

<file path=ppt/slides/_rels/slide14.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7.svg"/><Relationship Id="rId7" Type="http://schemas.openxmlformats.org/officeDocument/2006/relationships/image" Target="../media/image11.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svg"/><Relationship Id="rId10" Type="http://schemas.openxmlformats.org/officeDocument/2006/relationships/image" Target="../media/image34.png"/><Relationship Id="rId4" Type="http://schemas.openxmlformats.org/officeDocument/2006/relationships/image" Target="../media/image8.png"/><Relationship Id="rId9" Type="http://schemas.openxmlformats.org/officeDocument/2006/relationships/image" Target="../media/image33.png"/></Relationships>
</file>

<file path=ppt/slides/_rels/slide15.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6.png"/><Relationship Id="rId7" Type="http://schemas.openxmlformats.org/officeDocument/2006/relationships/image" Target="../media/image8.pn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8.svg"/><Relationship Id="rId11" Type="http://schemas.openxmlformats.org/officeDocument/2006/relationships/image" Target="../media/image41.png"/><Relationship Id="rId5" Type="http://schemas.openxmlformats.org/officeDocument/2006/relationships/image" Target="../media/image6.png"/><Relationship Id="rId10" Type="http://schemas.openxmlformats.org/officeDocument/2006/relationships/image" Target="../media/image40.svg"/><Relationship Id="rId4" Type="http://schemas.openxmlformats.org/officeDocument/2006/relationships/image" Target="../media/image37.png"/><Relationship Id="rId9" Type="http://schemas.openxmlformats.org/officeDocument/2006/relationships/image" Target="../media/image10.png"/></Relationships>
</file>

<file path=ppt/slides/_rels/slide1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7.svg"/><Relationship Id="rId7" Type="http://schemas.openxmlformats.org/officeDocument/2006/relationships/image" Target="../media/image11.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svg"/><Relationship Id="rId10" Type="http://schemas.openxmlformats.org/officeDocument/2006/relationships/image" Target="../media/image44.png"/><Relationship Id="rId4" Type="http://schemas.openxmlformats.org/officeDocument/2006/relationships/image" Target="../media/image8.png"/><Relationship Id="rId9" Type="http://schemas.openxmlformats.org/officeDocument/2006/relationships/image" Target="../media/image43.png"/></Relationships>
</file>

<file path=ppt/slides/_rels/slide17.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46.png"/><Relationship Id="rId7" Type="http://schemas.openxmlformats.org/officeDocument/2006/relationships/image" Target="../media/image8.pn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38.svg"/><Relationship Id="rId11" Type="http://schemas.openxmlformats.org/officeDocument/2006/relationships/image" Target="../media/image48.png"/><Relationship Id="rId5" Type="http://schemas.openxmlformats.org/officeDocument/2006/relationships/image" Target="../media/image6.png"/><Relationship Id="rId10" Type="http://schemas.openxmlformats.org/officeDocument/2006/relationships/image" Target="../media/image40.svg"/><Relationship Id="rId4" Type="http://schemas.openxmlformats.org/officeDocument/2006/relationships/image" Target="../media/image47.png"/><Relationship Id="rId9"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hyperlink" Target="mailto:Kimberly.Bartley@ky.gov" TargetMode="External"/><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svg"/><Relationship Id="rId7" Type="http://schemas.openxmlformats.org/officeDocument/2006/relationships/image" Target="../media/image11.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7.svg"/><Relationship Id="rId7" Type="http://schemas.openxmlformats.org/officeDocument/2006/relationships/image" Target="../media/image11.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 Id="rId9" Type="http://schemas.openxmlformats.org/officeDocument/2006/relationships/image" Target="../media/image14.jpe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7.svg"/><Relationship Id="rId7" Type="http://schemas.openxmlformats.org/officeDocument/2006/relationships/image" Target="../media/image11.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20.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9.sv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18.png"/><Relationship Id="rId5" Type="http://schemas.openxmlformats.org/officeDocument/2006/relationships/image" Target="../media/image8.png"/><Relationship Id="rId10" Type="http://schemas.openxmlformats.org/officeDocument/2006/relationships/image" Target="../media/image17.jpeg"/><Relationship Id="rId4" Type="http://schemas.openxmlformats.org/officeDocument/2006/relationships/image" Target="../media/image7.svg"/><Relationship Id="rId9" Type="http://schemas.openxmlformats.org/officeDocument/2006/relationships/image" Target="../media/image16.jpeg"/></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1.jpg"/><Relationship Id="rId7" Type="http://schemas.openxmlformats.org/officeDocument/2006/relationships/image" Target="../media/image9.sv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23.jpeg"/><Relationship Id="rId5" Type="http://schemas.openxmlformats.org/officeDocument/2006/relationships/image" Target="../media/image7.svg"/><Relationship Id="rId10" Type="http://schemas.openxmlformats.org/officeDocument/2006/relationships/image" Target="../media/image22.jpeg"/><Relationship Id="rId4" Type="http://schemas.openxmlformats.org/officeDocument/2006/relationships/image" Target="../media/image6.png"/><Relationship Id="rId9" Type="http://schemas.openxmlformats.org/officeDocument/2006/relationships/image" Target="../media/image11.svg"/></Relationships>
</file>

<file path=ppt/slides/_rels/slide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7.svg"/><Relationship Id="rId7" Type="http://schemas.openxmlformats.org/officeDocument/2006/relationships/image" Target="../media/image11.svg"/><Relationship Id="rId2" Type="http://schemas.openxmlformats.org/officeDocument/2006/relationships/image" Target="../media/image6.png"/><Relationship Id="rId1" Type="http://schemas.openxmlformats.org/officeDocument/2006/relationships/slideLayout" Target="../slideLayouts/slideLayout8.xml"/><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 Id="rId9" Type="http://schemas.openxmlformats.org/officeDocument/2006/relationships/image" Target="../media/image25.png"/></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7.svg"/><Relationship Id="rId7" Type="http://schemas.openxmlformats.org/officeDocument/2006/relationships/image" Target="../media/image11.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2099667" y="4190618"/>
            <a:ext cx="14088661" cy="1719703"/>
            <a:chOff x="1520183" y="809157"/>
            <a:chExt cx="22387461" cy="2292936"/>
          </a:xfrm>
        </p:grpSpPr>
        <p:sp>
          <p:nvSpPr>
            <p:cNvPr id="8" name="TextBox 8"/>
            <p:cNvSpPr txBox="1"/>
            <p:nvPr/>
          </p:nvSpPr>
          <p:spPr>
            <a:xfrm>
              <a:off x="1520183" y="809157"/>
              <a:ext cx="22387461" cy="2292936"/>
            </a:xfrm>
            <a:prstGeom prst="rect">
              <a:avLst/>
            </a:prstGeom>
          </p:spPr>
          <p:txBody>
            <a:bodyPr wrap="square" lIns="0" tIns="0" rIns="0" bIns="0" rtlCol="0" anchor="t">
              <a:spAutoFit/>
            </a:bodyPr>
            <a:lstStyle/>
            <a:p>
              <a:pPr algn="ctr">
                <a:lnSpc>
                  <a:spcPts val="15006"/>
                </a:lnSpc>
              </a:pPr>
              <a:r>
                <a:rPr lang="en-US" sz="8800" b="1" dirty="0">
                  <a:solidFill>
                    <a:srgbClr val="000000"/>
                  </a:solidFill>
                  <a:latin typeface="Amasis MT Pro Black" panose="02040A04050005020304" pitchFamily="18" charset="0"/>
                </a:rPr>
                <a:t>KENTUCKY</a:t>
              </a:r>
            </a:p>
          </p:txBody>
        </p:sp>
        <p:sp>
          <p:nvSpPr>
            <p:cNvPr id="9" name="TextBox 9"/>
            <p:cNvSpPr txBox="1"/>
            <p:nvPr/>
          </p:nvSpPr>
          <p:spPr>
            <a:xfrm>
              <a:off x="4797836" y="1955626"/>
              <a:ext cx="8342306" cy="717205"/>
            </a:xfrm>
            <a:prstGeom prst="rect">
              <a:avLst/>
            </a:prstGeom>
          </p:spPr>
          <p:txBody>
            <a:bodyPr lIns="0" tIns="0" rIns="0" bIns="0" rtlCol="0" anchor="t">
              <a:spAutoFit/>
            </a:bodyPr>
            <a:lstStyle/>
            <a:p>
              <a:pPr>
                <a:lnSpc>
                  <a:spcPts val="4537"/>
                </a:lnSpc>
              </a:pPr>
              <a:endParaRPr lang="en-US" sz="3241" dirty="0">
                <a:solidFill>
                  <a:srgbClr val="000000"/>
                </a:solidFill>
                <a:latin typeface="Antic"/>
              </a:endParaRPr>
            </a:p>
          </p:txBody>
        </p:sp>
      </p:grpSp>
      <p:grpSp>
        <p:nvGrpSpPr>
          <p:cNvPr id="10" name="Group 10"/>
          <p:cNvGrpSpPr/>
          <p:nvPr/>
        </p:nvGrpSpPr>
        <p:grpSpPr>
          <a:xfrm>
            <a:off x="0" y="7074754"/>
            <a:ext cx="18288000" cy="3212246"/>
            <a:chOff x="0" y="0"/>
            <a:chExt cx="4816593" cy="846024"/>
          </a:xfrm>
        </p:grpSpPr>
        <p:sp>
          <p:nvSpPr>
            <p:cNvPr id="11" name="Freeform 11"/>
            <p:cNvSpPr/>
            <p:nvPr/>
          </p:nvSpPr>
          <p:spPr>
            <a:xfrm>
              <a:off x="0" y="0"/>
              <a:ext cx="4816592" cy="846024"/>
            </a:xfrm>
            <a:custGeom>
              <a:avLst/>
              <a:gdLst/>
              <a:ahLst/>
              <a:cxnLst/>
              <a:rect l="l" t="t" r="r" b="b"/>
              <a:pathLst>
                <a:path w="4816592" h="846024">
                  <a:moveTo>
                    <a:pt x="0" y="0"/>
                  </a:moveTo>
                  <a:lnTo>
                    <a:pt x="4816592" y="0"/>
                  </a:lnTo>
                  <a:lnTo>
                    <a:pt x="4816592" y="846024"/>
                  </a:lnTo>
                  <a:lnTo>
                    <a:pt x="0" y="846024"/>
                  </a:lnTo>
                  <a:close/>
                </a:path>
              </a:pathLst>
            </a:custGeom>
            <a:solidFill>
              <a:srgbClr val="99E265">
                <a:alpha val="62745"/>
              </a:srgbClr>
            </a:solidFill>
          </p:spPr>
          <p:txBody>
            <a:bodyPr/>
            <a:lstStyle/>
            <a:p>
              <a:pPr algn="ctr"/>
              <a:endParaRPr lang="en-US" sz="8000" dirty="0">
                <a:solidFill>
                  <a:srgbClr val="000000"/>
                </a:solidFill>
                <a:latin typeface="Peace Sans"/>
              </a:endParaRPr>
            </a:p>
            <a:p>
              <a:pPr algn="ctr"/>
              <a:r>
                <a:rPr lang="en-US" sz="8000" dirty="0">
                  <a:solidFill>
                    <a:srgbClr val="000000"/>
                  </a:solidFill>
                  <a:latin typeface="Peace Sans"/>
                </a:rPr>
                <a:t>Junior Conservation Boards</a:t>
              </a:r>
            </a:p>
            <a:p>
              <a:endParaRPr lang="en-US" dirty="0"/>
            </a:p>
          </p:txBody>
        </p:sp>
        <p:sp>
          <p:nvSpPr>
            <p:cNvPr id="12" name="TextBox 12"/>
            <p:cNvSpPr txBox="1"/>
            <p:nvPr/>
          </p:nvSpPr>
          <p:spPr>
            <a:xfrm>
              <a:off x="0" y="-47625"/>
              <a:ext cx="4816593" cy="893649"/>
            </a:xfrm>
            <a:prstGeom prst="rect">
              <a:avLst/>
            </a:prstGeom>
          </p:spPr>
          <p:txBody>
            <a:bodyPr lIns="50800" tIns="50800" rIns="50800" bIns="50800" rtlCol="0" anchor="ctr"/>
            <a:lstStyle/>
            <a:p>
              <a:pPr algn="ctr">
                <a:lnSpc>
                  <a:spcPts val="2659"/>
                </a:lnSpc>
              </a:pPr>
              <a:endParaRPr/>
            </a:p>
          </p:txBody>
        </p:sp>
      </p:grpSp>
      <p:pic>
        <p:nvPicPr>
          <p:cNvPr id="28" name="Picture 27">
            <a:extLst>
              <a:ext uri="{FF2B5EF4-FFF2-40B4-BE49-F238E27FC236}">
                <a16:creationId xmlns:a16="http://schemas.microsoft.com/office/drawing/2014/main" id="{7F47D5B1-31EE-480A-5856-20A6823C522F}"/>
              </a:ext>
            </a:extLst>
          </p:cNvPr>
          <p:cNvPicPr>
            <a:picLocks noChangeAspect="1"/>
          </p:cNvPicPr>
          <p:nvPr/>
        </p:nvPicPr>
        <p:blipFill>
          <a:blip r:embed="rId3"/>
          <a:stretch>
            <a:fillRect/>
          </a:stretch>
        </p:blipFill>
        <p:spPr>
          <a:xfrm>
            <a:off x="13555261" y="3599109"/>
            <a:ext cx="3200400" cy="2803015"/>
          </a:xfrm>
          <a:prstGeom prst="rect">
            <a:avLst/>
          </a:prstGeom>
        </p:spPr>
      </p:pic>
      <p:pic>
        <p:nvPicPr>
          <p:cNvPr id="29" name="Picture 28">
            <a:extLst>
              <a:ext uri="{FF2B5EF4-FFF2-40B4-BE49-F238E27FC236}">
                <a16:creationId xmlns:a16="http://schemas.microsoft.com/office/drawing/2014/main" id="{1EC47EA0-83BD-F0EE-E91B-BACB3571C153}"/>
              </a:ext>
            </a:extLst>
          </p:cNvPr>
          <p:cNvPicPr>
            <a:picLocks noChangeAspect="1"/>
          </p:cNvPicPr>
          <p:nvPr/>
        </p:nvPicPr>
        <p:blipFill>
          <a:blip r:embed="rId4"/>
          <a:stretch>
            <a:fillRect/>
          </a:stretch>
        </p:blipFill>
        <p:spPr>
          <a:xfrm>
            <a:off x="12877800" y="565464"/>
            <a:ext cx="5132304" cy="3212246"/>
          </a:xfrm>
          <a:prstGeom prst="rect">
            <a:avLst/>
          </a:prstGeom>
        </p:spPr>
      </p:pic>
      <p:pic>
        <p:nvPicPr>
          <p:cNvPr id="32" name="Picture 31">
            <a:extLst>
              <a:ext uri="{FF2B5EF4-FFF2-40B4-BE49-F238E27FC236}">
                <a16:creationId xmlns:a16="http://schemas.microsoft.com/office/drawing/2014/main" id="{4ADF27CB-E814-89BA-0381-DA447D7E8B83}"/>
              </a:ext>
            </a:extLst>
          </p:cNvPr>
          <p:cNvPicPr>
            <a:picLocks noChangeAspect="1"/>
          </p:cNvPicPr>
          <p:nvPr/>
        </p:nvPicPr>
        <p:blipFill>
          <a:blip r:embed="rId5"/>
          <a:stretch>
            <a:fillRect/>
          </a:stretch>
        </p:blipFill>
        <p:spPr>
          <a:xfrm>
            <a:off x="179742" y="545128"/>
            <a:ext cx="4720282" cy="3232582"/>
          </a:xfrm>
          <a:prstGeom prst="rect">
            <a:avLst/>
          </a:prstGeom>
        </p:spPr>
      </p:pic>
      <p:pic>
        <p:nvPicPr>
          <p:cNvPr id="33" name="Picture 32">
            <a:extLst>
              <a:ext uri="{FF2B5EF4-FFF2-40B4-BE49-F238E27FC236}">
                <a16:creationId xmlns:a16="http://schemas.microsoft.com/office/drawing/2014/main" id="{CC6F593E-B87D-C118-33A1-839BA510D712}"/>
              </a:ext>
            </a:extLst>
          </p:cNvPr>
          <p:cNvPicPr>
            <a:picLocks noChangeAspect="1"/>
          </p:cNvPicPr>
          <p:nvPr/>
        </p:nvPicPr>
        <p:blipFill>
          <a:blip r:embed="rId6"/>
          <a:stretch>
            <a:fillRect/>
          </a:stretch>
        </p:blipFill>
        <p:spPr>
          <a:xfrm>
            <a:off x="5577484" y="526360"/>
            <a:ext cx="6579325" cy="3251350"/>
          </a:xfrm>
          <a:prstGeom prst="rect">
            <a:avLst/>
          </a:prstGeom>
        </p:spPr>
      </p:pic>
      <p:pic>
        <p:nvPicPr>
          <p:cNvPr id="2" name="Picture 1">
            <a:extLst>
              <a:ext uri="{FF2B5EF4-FFF2-40B4-BE49-F238E27FC236}">
                <a16:creationId xmlns:a16="http://schemas.microsoft.com/office/drawing/2014/main" id="{4D206B65-A13D-B8FC-CC5F-11ED04A67175}"/>
              </a:ext>
            </a:extLst>
          </p:cNvPr>
          <p:cNvPicPr>
            <a:picLocks noChangeAspect="1"/>
          </p:cNvPicPr>
          <p:nvPr/>
        </p:nvPicPr>
        <p:blipFill>
          <a:blip r:embed="rId7"/>
          <a:stretch>
            <a:fillRect/>
          </a:stretch>
        </p:blipFill>
        <p:spPr>
          <a:xfrm>
            <a:off x="1592268" y="4610100"/>
            <a:ext cx="2231329" cy="1481047"/>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2661926"/>
            <a:chOff x="0" y="0"/>
            <a:chExt cx="5812361" cy="846024"/>
          </a:xfrm>
        </p:grpSpPr>
        <p:sp>
          <p:nvSpPr>
            <p:cNvPr id="3" name="Freeform 3"/>
            <p:cNvSpPr/>
            <p:nvPr/>
          </p:nvSpPr>
          <p:spPr>
            <a:xfrm>
              <a:off x="0" y="0"/>
              <a:ext cx="5812361" cy="846024"/>
            </a:xfrm>
            <a:custGeom>
              <a:avLst/>
              <a:gdLst/>
              <a:ahLst/>
              <a:cxnLst/>
              <a:rect l="l" t="t" r="r" b="b"/>
              <a:pathLst>
                <a:path w="5812361" h="846024">
                  <a:moveTo>
                    <a:pt x="0" y="0"/>
                  </a:moveTo>
                  <a:lnTo>
                    <a:pt x="5812361" y="0"/>
                  </a:lnTo>
                  <a:lnTo>
                    <a:pt x="5812361" y="846024"/>
                  </a:lnTo>
                  <a:lnTo>
                    <a:pt x="0" y="846024"/>
                  </a:lnTo>
                  <a:close/>
                </a:path>
              </a:pathLst>
            </a:custGeom>
            <a:solidFill>
              <a:srgbClr val="99E265">
                <a:alpha val="40000"/>
              </a:srgbClr>
            </a:solidFill>
          </p:spPr>
          <p:txBody>
            <a:bodyPr/>
            <a:lstStyle/>
            <a:p>
              <a:endParaRPr lang="en-US"/>
            </a:p>
          </p:txBody>
        </p:sp>
        <p:sp>
          <p:nvSpPr>
            <p:cNvPr id="4" name="TextBox 4"/>
            <p:cNvSpPr txBox="1"/>
            <p:nvPr/>
          </p:nvSpPr>
          <p:spPr>
            <a:xfrm>
              <a:off x="0" y="-47625"/>
              <a:ext cx="5812361" cy="893649"/>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689683" y="24921"/>
            <a:ext cx="2858994" cy="2612085"/>
            <a:chOff x="0" y="0"/>
            <a:chExt cx="3811992" cy="3482780"/>
          </a:xfrm>
        </p:grpSpPr>
        <p:sp>
          <p:nvSpPr>
            <p:cNvPr id="6" name="Freeform 6"/>
            <p:cNvSpPr/>
            <p:nvPr/>
          </p:nvSpPr>
          <p:spPr>
            <a:xfrm>
              <a:off x="344913" y="0"/>
              <a:ext cx="3467078" cy="3467078"/>
            </a:xfrm>
            <a:custGeom>
              <a:avLst/>
              <a:gdLst/>
              <a:ahLst/>
              <a:cxnLst/>
              <a:rect l="l" t="t" r="r" b="b"/>
              <a:pathLst>
                <a:path w="3467078" h="3467078">
                  <a:moveTo>
                    <a:pt x="0" y="0"/>
                  </a:moveTo>
                  <a:lnTo>
                    <a:pt x="3467079" y="0"/>
                  </a:lnTo>
                  <a:lnTo>
                    <a:pt x="3467079" y="3467078"/>
                  </a:lnTo>
                  <a:lnTo>
                    <a:pt x="0" y="346707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a:off x="183346" y="15701"/>
              <a:ext cx="3467078" cy="3467078"/>
            </a:xfrm>
            <a:custGeom>
              <a:avLst/>
              <a:gdLst/>
              <a:ahLst/>
              <a:cxnLst/>
              <a:rect l="l" t="t" r="r" b="b"/>
              <a:pathLst>
                <a:path w="3467078" h="3467078">
                  <a:moveTo>
                    <a:pt x="0" y="0"/>
                  </a:moveTo>
                  <a:lnTo>
                    <a:pt x="3467079" y="0"/>
                  </a:lnTo>
                  <a:lnTo>
                    <a:pt x="3467079" y="3467079"/>
                  </a:lnTo>
                  <a:lnTo>
                    <a:pt x="0" y="346707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a:off x="0" y="9623"/>
              <a:ext cx="3467078" cy="3467078"/>
            </a:xfrm>
            <a:custGeom>
              <a:avLst/>
              <a:gdLst/>
              <a:ahLst/>
              <a:cxnLst/>
              <a:rect l="l" t="t" r="r" b="b"/>
              <a:pathLst>
                <a:path w="3467078" h="3467078">
                  <a:moveTo>
                    <a:pt x="0" y="0"/>
                  </a:moveTo>
                  <a:lnTo>
                    <a:pt x="3467078" y="0"/>
                  </a:lnTo>
                  <a:lnTo>
                    <a:pt x="3467078" y="3467079"/>
                  </a:lnTo>
                  <a:lnTo>
                    <a:pt x="0" y="346707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sp>
        <p:nvSpPr>
          <p:cNvPr id="10" name="TextBox 10"/>
          <p:cNvSpPr txBox="1"/>
          <p:nvPr/>
        </p:nvSpPr>
        <p:spPr>
          <a:xfrm>
            <a:off x="3703210" y="696446"/>
            <a:ext cx="7099352" cy="1145209"/>
          </a:xfrm>
          <a:prstGeom prst="rect">
            <a:avLst/>
          </a:prstGeom>
        </p:spPr>
        <p:txBody>
          <a:bodyPr lIns="0" tIns="0" rIns="0" bIns="0" rtlCol="0" anchor="t">
            <a:spAutoFit/>
          </a:bodyPr>
          <a:lstStyle/>
          <a:p>
            <a:pPr algn="ctr">
              <a:lnSpc>
                <a:spcPts val="9396"/>
              </a:lnSpc>
            </a:pPr>
            <a:r>
              <a:rPr lang="en-US" sz="7200" dirty="0">
                <a:solidFill>
                  <a:srgbClr val="000000"/>
                </a:solidFill>
                <a:latin typeface="Amaranth"/>
              </a:rPr>
              <a:t>Activities</a:t>
            </a:r>
          </a:p>
        </p:txBody>
      </p:sp>
      <p:sp>
        <p:nvSpPr>
          <p:cNvPr id="13" name="TextBox 12">
            <a:extLst>
              <a:ext uri="{FF2B5EF4-FFF2-40B4-BE49-F238E27FC236}">
                <a16:creationId xmlns:a16="http://schemas.microsoft.com/office/drawing/2014/main" id="{8EA34B5D-F2A8-577A-8324-DD6245130E73}"/>
              </a:ext>
            </a:extLst>
          </p:cNvPr>
          <p:cNvSpPr txBox="1"/>
          <p:nvPr/>
        </p:nvSpPr>
        <p:spPr>
          <a:xfrm>
            <a:off x="689683" y="3162300"/>
            <a:ext cx="7082717" cy="6863417"/>
          </a:xfrm>
          <a:prstGeom prst="rect">
            <a:avLst/>
          </a:prstGeom>
          <a:noFill/>
        </p:spPr>
        <p:txBody>
          <a:bodyPr wrap="square" rtlCol="0">
            <a:spAutoFit/>
          </a:bodyPr>
          <a:lstStyle/>
          <a:p>
            <a:pPr marL="285750" indent="-285750">
              <a:buFont typeface="Arial" panose="020B0604020202020204" pitchFamily="34" charset="0"/>
              <a:buChar char="•"/>
            </a:pPr>
            <a:r>
              <a:rPr lang="en-US" sz="4000" dirty="0"/>
              <a:t>Community clean up</a:t>
            </a:r>
          </a:p>
          <a:p>
            <a:pPr marL="285750" indent="-285750">
              <a:buFont typeface="Arial" panose="020B0604020202020204" pitchFamily="34" charset="0"/>
              <a:buChar char="•"/>
            </a:pPr>
            <a:r>
              <a:rPr lang="en-US" sz="4000" dirty="0"/>
              <a:t>Assist with district activities</a:t>
            </a:r>
          </a:p>
          <a:p>
            <a:pPr marL="285750" indent="-285750">
              <a:buFont typeface="Arial" panose="020B0604020202020204" pitchFamily="34" charset="0"/>
              <a:buChar char="•"/>
            </a:pPr>
            <a:r>
              <a:rPr lang="en-US" sz="4000" dirty="0"/>
              <a:t>Tree plantings</a:t>
            </a:r>
          </a:p>
          <a:p>
            <a:pPr marL="285750" indent="-285750">
              <a:buFont typeface="Arial" panose="020B0604020202020204" pitchFamily="34" charset="0"/>
              <a:buChar char="•"/>
            </a:pPr>
            <a:r>
              <a:rPr lang="en-US" sz="4000" dirty="0"/>
              <a:t>Hospital or nursing home visits</a:t>
            </a:r>
          </a:p>
          <a:p>
            <a:pPr marL="285750" indent="-285750">
              <a:buFont typeface="Arial" panose="020B0604020202020204" pitchFamily="34" charset="0"/>
              <a:buChar char="•"/>
            </a:pPr>
            <a:r>
              <a:rPr lang="en-US" sz="4000" dirty="0"/>
              <a:t>Gardens</a:t>
            </a:r>
          </a:p>
          <a:p>
            <a:pPr marL="285750" indent="-285750">
              <a:buFont typeface="Arial" panose="020B0604020202020204" pitchFamily="34" charset="0"/>
              <a:buChar char="•"/>
            </a:pPr>
            <a:r>
              <a:rPr lang="en-US" sz="4000" dirty="0"/>
              <a:t>Adopt a stream </a:t>
            </a:r>
          </a:p>
          <a:p>
            <a:pPr marL="285750" indent="-285750">
              <a:buFont typeface="Arial" panose="020B0604020202020204" pitchFamily="34" charset="0"/>
              <a:buChar char="•"/>
            </a:pPr>
            <a:r>
              <a:rPr lang="en-US" sz="4000" dirty="0"/>
              <a:t>Assist with K-5 activities</a:t>
            </a:r>
          </a:p>
          <a:p>
            <a:pPr marL="285750" indent="-285750">
              <a:buFont typeface="Arial" panose="020B0604020202020204" pitchFamily="34" charset="0"/>
              <a:buChar char="•"/>
            </a:pPr>
            <a:r>
              <a:rPr lang="en-US" sz="4000" dirty="0"/>
              <a:t>Envirothon</a:t>
            </a:r>
          </a:p>
          <a:p>
            <a:pPr marL="285750" indent="-285750">
              <a:buFont typeface="Arial" panose="020B0604020202020204" pitchFamily="34" charset="0"/>
              <a:buChar char="•"/>
            </a:pPr>
            <a:r>
              <a:rPr lang="en-US" sz="4000" dirty="0"/>
              <a:t>Clothes drive</a:t>
            </a:r>
          </a:p>
          <a:p>
            <a:pPr marL="285750" indent="-285750">
              <a:buFont typeface="Arial" panose="020B0604020202020204" pitchFamily="34" charset="0"/>
              <a:buChar char="•"/>
            </a:pPr>
            <a:r>
              <a:rPr lang="en-US" sz="4000" dirty="0"/>
              <a:t>Trunk or treat</a:t>
            </a:r>
          </a:p>
          <a:p>
            <a:pPr marL="285750" indent="-285750">
              <a:buFont typeface="Arial" panose="020B0604020202020204" pitchFamily="34" charset="0"/>
              <a:buChar char="•"/>
            </a:pPr>
            <a:r>
              <a:rPr lang="en-US" sz="4000" dirty="0"/>
              <a:t>Recycling</a:t>
            </a:r>
          </a:p>
        </p:txBody>
      </p:sp>
      <p:sp>
        <p:nvSpPr>
          <p:cNvPr id="14" name="TextBox 13">
            <a:extLst>
              <a:ext uri="{FF2B5EF4-FFF2-40B4-BE49-F238E27FC236}">
                <a16:creationId xmlns:a16="http://schemas.microsoft.com/office/drawing/2014/main" id="{EDD2FFC7-FD2F-DF3F-B7D2-A4B5B2CBD675}"/>
              </a:ext>
            </a:extLst>
          </p:cNvPr>
          <p:cNvSpPr txBox="1"/>
          <p:nvPr/>
        </p:nvSpPr>
        <p:spPr>
          <a:xfrm>
            <a:off x="9829800" y="3358372"/>
            <a:ext cx="7082717" cy="501675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000" b="0" i="0" u="none" strike="noStrike" kern="1200" cap="none" spc="0" normalizeH="0" baseline="0" noProof="0" dirty="0">
                <a:ln>
                  <a:noFill/>
                </a:ln>
                <a:solidFill>
                  <a:prstClr val="black"/>
                </a:solidFill>
                <a:effectLst/>
                <a:uLnTx/>
                <a:uFillTx/>
                <a:latin typeface="Calibri"/>
                <a:ea typeface="+mn-ea"/>
                <a:cs typeface="+mn-cs"/>
              </a:rPr>
              <a:t>Assist other agencies: forestry, wildlife, water &amp; aquatics</a:t>
            </a:r>
          </a:p>
          <a:p>
            <a:pPr marL="285750" indent="-285750">
              <a:buFont typeface="Arial" panose="020B0604020202020204" pitchFamily="34" charset="0"/>
              <a:buChar char="•"/>
            </a:pPr>
            <a:r>
              <a:rPr lang="en-US" sz="4000" dirty="0"/>
              <a:t>Festivals and tabling</a:t>
            </a:r>
          </a:p>
          <a:p>
            <a:pPr marL="285750" indent="-285750">
              <a:buFont typeface="Arial" panose="020B0604020202020204" pitchFamily="34" charset="0"/>
              <a:buChar char="•"/>
            </a:pPr>
            <a:r>
              <a:rPr lang="en-US" sz="4000" dirty="0"/>
              <a:t>Farm days</a:t>
            </a:r>
          </a:p>
          <a:p>
            <a:pPr marL="285750" indent="-285750">
              <a:buFont typeface="Arial" panose="020B0604020202020204" pitchFamily="34" charset="0"/>
              <a:buChar char="•"/>
            </a:pPr>
            <a:r>
              <a:rPr lang="en-US" sz="4000" dirty="0"/>
              <a:t>College, career and scholarship opportunities, volunteer opportunities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p:sp>
        <p:nvSpPr>
          <p:cNvPr id="15" name="TextBox 14">
            <a:extLst>
              <a:ext uri="{FF2B5EF4-FFF2-40B4-BE49-F238E27FC236}">
                <a16:creationId xmlns:a16="http://schemas.microsoft.com/office/drawing/2014/main" id="{217ADF8B-0277-775D-ADE2-1CFA334BA548}"/>
              </a:ext>
            </a:extLst>
          </p:cNvPr>
          <p:cNvSpPr txBox="1"/>
          <p:nvPr/>
        </p:nvSpPr>
        <p:spPr>
          <a:xfrm>
            <a:off x="5608320" y="8276820"/>
            <a:ext cx="11959517" cy="1569660"/>
          </a:xfrm>
          <a:prstGeom prst="rect">
            <a:avLst/>
          </a:prstGeom>
          <a:noFill/>
        </p:spPr>
        <p:txBody>
          <a:bodyPr wrap="square" rtlCol="0">
            <a:spAutoFit/>
          </a:bodyPr>
          <a:lstStyle/>
          <a:p>
            <a:pPr algn="ctr"/>
            <a:r>
              <a:rPr lang="en-US" sz="4800" b="1" i="1" dirty="0"/>
              <a:t>CONSERVATION DISTRICT BOARD INTERACTION</a:t>
            </a:r>
          </a:p>
        </p:txBody>
      </p:sp>
      <p:pic>
        <p:nvPicPr>
          <p:cNvPr id="16" name="Picture 15">
            <a:extLst>
              <a:ext uri="{FF2B5EF4-FFF2-40B4-BE49-F238E27FC236}">
                <a16:creationId xmlns:a16="http://schemas.microsoft.com/office/drawing/2014/main" id="{27D3D3D4-0D20-A98D-A396-4672C1D4A84D}"/>
              </a:ext>
            </a:extLst>
          </p:cNvPr>
          <p:cNvPicPr>
            <a:picLocks noChangeAspect="1"/>
          </p:cNvPicPr>
          <p:nvPr/>
        </p:nvPicPr>
        <p:blipFill>
          <a:blip r:embed="rId8"/>
          <a:stretch>
            <a:fillRect/>
          </a:stretch>
        </p:blipFill>
        <p:spPr>
          <a:xfrm>
            <a:off x="11430000" y="232720"/>
            <a:ext cx="5482517" cy="2184710"/>
          </a:xfrm>
          <a:prstGeom prst="rect">
            <a:avLst/>
          </a:prstGeom>
        </p:spPr>
      </p:pic>
    </p:spTree>
    <p:extLst>
      <p:ext uri="{BB962C8B-B14F-4D97-AF65-F5344CB8AC3E}">
        <p14:creationId xmlns:p14="http://schemas.microsoft.com/office/powerpoint/2010/main" val="18753110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2661926"/>
            <a:chOff x="0" y="0"/>
            <a:chExt cx="5812361" cy="846024"/>
          </a:xfrm>
        </p:grpSpPr>
        <p:sp>
          <p:nvSpPr>
            <p:cNvPr id="3" name="Freeform 3"/>
            <p:cNvSpPr/>
            <p:nvPr/>
          </p:nvSpPr>
          <p:spPr>
            <a:xfrm>
              <a:off x="0" y="0"/>
              <a:ext cx="5812361" cy="846024"/>
            </a:xfrm>
            <a:custGeom>
              <a:avLst/>
              <a:gdLst/>
              <a:ahLst/>
              <a:cxnLst/>
              <a:rect l="l" t="t" r="r" b="b"/>
              <a:pathLst>
                <a:path w="5812361" h="846024">
                  <a:moveTo>
                    <a:pt x="0" y="0"/>
                  </a:moveTo>
                  <a:lnTo>
                    <a:pt x="5812361" y="0"/>
                  </a:lnTo>
                  <a:lnTo>
                    <a:pt x="5812361" y="846024"/>
                  </a:lnTo>
                  <a:lnTo>
                    <a:pt x="0" y="846024"/>
                  </a:lnTo>
                  <a:close/>
                </a:path>
              </a:pathLst>
            </a:custGeom>
            <a:solidFill>
              <a:srgbClr val="99E265">
                <a:alpha val="40000"/>
              </a:srgbClr>
            </a:solidFill>
          </p:spPr>
          <p:txBody>
            <a:bodyPr/>
            <a:lstStyle/>
            <a:p>
              <a:endParaRPr lang="en-US"/>
            </a:p>
          </p:txBody>
        </p:sp>
        <p:sp>
          <p:nvSpPr>
            <p:cNvPr id="4" name="TextBox 4"/>
            <p:cNvSpPr txBox="1"/>
            <p:nvPr/>
          </p:nvSpPr>
          <p:spPr>
            <a:xfrm>
              <a:off x="0" y="-47625"/>
              <a:ext cx="5812361" cy="893649"/>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689683" y="24921"/>
            <a:ext cx="2858994" cy="2612085"/>
            <a:chOff x="0" y="0"/>
            <a:chExt cx="3811992" cy="3482780"/>
          </a:xfrm>
        </p:grpSpPr>
        <p:sp>
          <p:nvSpPr>
            <p:cNvPr id="6" name="Freeform 6"/>
            <p:cNvSpPr/>
            <p:nvPr/>
          </p:nvSpPr>
          <p:spPr>
            <a:xfrm>
              <a:off x="344913" y="0"/>
              <a:ext cx="3467078" cy="3467078"/>
            </a:xfrm>
            <a:custGeom>
              <a:avLst/>
              <a:gdLst/>
              <a:ahLst/>
              <a:cxnLst/>
              <a:rect l="l" t="t" r="r" b="b"/>
              <a:pathLst>
                <a:path w="3467078" h="3467078">
                  <a:moveTo>
                    <a:pt x="0" y="0"/>
                  </a:moveTo>
                  <a:lnTo>
                    <a:pt x="3467079" y="0"/>
                  </a:lnTo>
                  <a:lnTo>
                    <a:pt x="3467079" y="3467078"/>
                  </a:lnTo>
                  <a:lnTo>
                    <a:pt x="0" y="346707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a:off x="183346" y="15701"/>
              <a:ext cx="3467078" cy="3467078"/>
            </a:xfrm>
            <a:custGeom>
              <a:avLst/>
              <a:gdLst/>
              <a:ahLst/>
              <a:cxnLst/>
              <a:rect l="l" t="t" r="r" b="b"/>
              <a:pathLst>
                <a:path w="3467078" h="3467078">
                  <a:moveTo>
                    <a:pt x="0" y="0"/>
                  </a:moveTo>
                  <a:lnTo>
                    <a:pt x="3467079" y="0"/>
                  </a:lnTo>
                  <a:lnTo>
                    <a:pt x="3467079" y="3467079"/>
                  </a:lnTo>
                  <a:lnTo>
                    <a:pt x="0" y="346707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a:off x="0" y="9623"/>
              <a:ext cx="3467078" cy="3467078"/>
            </a:xfrm>
            <a:custGeom>
              <a:avLst/>
              <a:gdLst/>
              <a:ahLst/>
              <a:cxnLst/>
              <a:rect l="l" t="t" r="r" b="b"/>
              <a:pathLst>
                <a:path w="3467078" h="3467078">
                  <a:moveTo>
                    <a:pt x="0" y="0"/>
                  </a:moveTo>
                  <a:lnTo>
                    <a:pt x="3467078" y="0"/>
                  </a:lnTo>
                  <a:lnTo>
                    <a:pt x="3467078" y="3467079"/>
                  </a:lnTo>
                  <a:lnTo>
                    <a:pt x="0" y="346707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sp>
        <p:nvSpPr>
          <p:cNvPr id="12" name="TextBox 12"/>
          <p:cNvSpPr txBox="1"/>
          <p:nvPr/>
        </p:nvSpPr>
        <p:spPr>
          <a:xfrm>
            <a:off x="4497045" y="703419"/>
            <a:ext cx="12908390" cy="1105239"/>
          </a:xfrm>
          <a:prstGeom prst="rect">
            <a:avLst/>
          </a:prstGeom>
        </p:spPr>
        <p:txBody>
          <a:bodyPr wrap="square" lIns="0" tIns="0" rIns="0" bIns="0" rtlCol="0" anchor="t">
            <a:spAutoFit/>
          </a:bodyPr>
          <a:lstStyle/>
          <a:p>
            <a:pPr algn="ctr">
              <a:lnSpc>
                <a:spcPts val="9396"/>
              </a:lnSpc>
            </a:pPr>
            <a:r>
              <a:rPr lang="en-US" sz="6712" dirty="0">
                <a:solidFill>
                  <a:srgbClr val="000000"/>
                </a:solidFill>
                <a:latin typeface="Amaranth"/>
              </a:rPr>
              <a:t>What’s in it for students? </a:t>
            </a:r>
          </a:p>
        </p:txBody>
      </p:sp>
      <p:sp>
        <p:nvSpPr>
          <p:cNvPr id="13" name="TextBox 12">
            <a:extLst>
              <a:ext uri="{FF2B5EF4-FFF2-40B4-BE49-F238E27FC236}">
                <a16:creationId xmlns:a16="http://schemas.microsoft.com/office/drawing/2014/main" id="{29259750-05AE-9150-1C44-7C56BE496922}"/>
              </a:ext>
            </a:extLst>
          </p:cNvPr>
          <p:cNvSpPr txBox="1"/>
          <p:nvPr/>
        </p:nvSpPr>
        <p:spPr>
          <a:xfrm>
            <a:off x="948368" y="3398682"/>
            <a:ext cx="7509832" cy="6001643"/>
          </a:xfrm>
          <a:prstGeom prst="rect">
            <a:avLst/>
          </a:prstGeom>
          <a:noFill/>
        </p:spPr>
        <p:txBody>
          <a:bodyPr wrap="square" rtlCol="0">
            <a:spAutoFit/>
          </a:bodyPr>
          <a:lstStyle/>
          <a:p>
            <a:pPr marL="685800" indent="-685800">
              <a:buFont typeface="Wingdings" panose="05000000000000000000" pitchFamily="2" charset="2"/>
              <a:buChar char="Ø"/>
            </a:pPr>
            <a:r>
              <a:rPr lang="en-US" sz="4800" dirty="0">
                <a:latin typeface="Amaranth" panose="020B0604020202020204" charset="0"/>
              </a:rPr>
              <a:t>New friends</a:t>
            </a:r>
          </a:p>
          <a:p>
            <a:pPr marL="685800" indent="-685800">
              <a:buFont typeface="Wingdings" panose="05000000000000000000" pitchFamily="2" charset="2"/>
              <a:buChar char="Ø"/>
            </a:pPr>
            <a:r>
              <a:rPr lang="en-US" sz="4800" dirty="0">
                <a:latin typeface="Amaranth" panose="020B0604020202020204" charset="0"/>
              </a:rPr>
              <a:t>Career exploration</a:t>
            </a:r>
          </a:p>
          <a:p>
            <a:pPr marL="685800" indent="-685800">
              <a:buFont typeface="Wingdings" panose="05000000000000000000" pitchFamily="2" charset="2"/>
              <a:buChar char="Ø"/>
            </a:pPr>
            <a:r>
              <a:rPr lang="en-US" sz="4800" dirty="0">
                <a:latin typeface="Amaranth" panose="020B0604020202020204" charset="0"/>
              </a:rPr>
              <a:t>Experience</a:t>
            </a:r>
          </a:p>
          <a:p>
            <a:pPr marL="685800" indent="-685800">
              <a:buFont typeface="Wingdings" panose="05000000000000000000" pitchFamily="2" charset="2"/>
              <a:buChar char="Ø"/>
            </a:pPr>
            <a:r>
              <a:rPr lang="en-US" sz="4800" dirty="0">
                <a:latin typeface="Amaranth" panose="020B0604020202020204" charset="0"/>
              </a:rPr>
              <a:t>Scholarship &amp; internship opportunities</a:t>
            </a:r>
          </a:p>
          <a:p>
            <a:pPr marL="685800" indent="-685800">
              <a:buFont typeface="Wingdings" panose="05000000000000000000" pitchFamily="2" charset="2"/>
              <a:buChar char="Ø"/>
            </a:pPr>
            <a:r>
              <a:rPr lang="en-US" sz="4800" dirty="0">
                <a:latin typeface="Amaranth" panose="020B0604020202020204" charset="0"/>
              </a:rPr>
              <a:t>Looks good on a resume</a:t>
            </a:r>
          </a:p>
          <a:p>
            <a:pPr marL="685800" indent="-685800">
              <a:buFont typeface="Wingdings" panose="05000000000000000000" pitchFamily="2" charset="2"/>
              <a:buChar char="Ø"/>
            </a:pPr>
            <a:r>
              <a:rPr lang="en-US" sz="4800" dirty="0">
                <a:latin typeface="Amaranth" panose="020B0604020202020204" charset="0"/>
              </a:rPr>
              <a:t>Training for a future seat as an elected official</a:t>
            </a:r>
          </a:p>
        </p:txBody>
      </p:sp>
      <p:pic>
        <p:nvPicPr>
          <p:cNvPr id="16" name="Picture 15">
            <a:extLst>
              <a:ext uri="{FF2B5EF4-FFF2-40B4-BE49-F238E27FC236}">
                <a16:creationId xmlns:a16="http://schemas.microsoft.com/office/drawing/2014/main" id="{E7046FE3-1160-DD4F-A980-B9319FA17D66}"/>
              </a:ext>
            </a:extLst>
          </p:cNvPr>
          <p:cNvPicPr>
            <a:picLocks noChangeAspect="1"/>
          </p:cNvPicPr>
          <p:nvPr/>
        </p:nvPicPr>
        <p:blipFill>
          <a:blip r:embed="rId8"/>
          <a:stretch>
            <a:fillRect/>
          </a:stretch>
        </p:blipFill>
        <p:spPr>
          <a:xfrm>
            <a:off x="10668000" y="3924300"/>
            <a:ext cx="6172200" cy="4038600"/>
          </a:xfrm>
          <a:prstGeom prst="rect">
            <a:avLst/>
          </a:prstGeom>
        </p:spPr>
      </p:pic>
      <p:sp>
        <p:nvSpPr>
          <p:cNvPr id="17" name="TextBox 16">
            <a:extLst>
              <a:ext uri="{FF2B5EF4-FFF2-40B4-BE49-F238E27FC236}">
                <a16:creationId xmlns:a16="http://schemas.microsoft.com/office/drawing/2014/main" id="{2D14E031-24AE-8994-D4B1-DF9E8286CD9A}"/>
              </a:ext>
            </a:extLst>
          </p:cNvPr>
          <p:cNvSpPr txBox="1"/>
          <p:nvPr/>
        </p:nvSpPr>
        <p:spPr>
          <a:xfrm>
            <a:off x="9906000" y="8567918"/>
            <a:ext cx="7433632" cy="1015663"/>
          </a:xfrm>
          <a:prstGeom prst="rect">
            <a:avLst/>
          </a:prstGeom>
          <a:noFill/>
        </p:spPr>
        <p:txBody>
          <a:bodyPr wrap="square" rtlCol="0">
            <a:spAutoFit/>
          </a:bodyPr>
          <a:lstStyle/>
          <a:p>
            <a:pPr algn="ctr"/>
            <a:r>
              <a:rPr lang="en-US" sz="6000" b="1" i="1" dirty="0">
                <a:solidFill>
                  <a:srgbClr val="C00000"/>
                </a:solidFill>
                <a:latin typeface="Amaranth" panose="020B0604020202020204" charset="0"/>
              </a:rPr>
              <a:t>FOOD &amp; FELLOWSHIP</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2661926"/>
            <a:chOff x="0" y="0"/>
            <a:chExt cx="5812361" cy="846024"/>
          </a:xfrm>
        </p:grpSpPr>
        <p:sp>
          <p:nvSpPr>
            <p:cNvPr id="3" name="Freeform 3"/>
            <p:cNvSpPr/>
            <p:nvPr/>
          </p:nvSpPr>
          <p:spPr>
            <a:xfrm>
              <a:off x="0" y="0"/>
              <a:ext cx="5812361" cy="846024"/>
            </a:xfrm>
            <a:custGeom>
              <a:avLst/>
              <a:gdLst/>
              <a:ahLst/>
              <a:cxnLst/>
              <a:rect l="l" t="t" r="r" b="b"/>
              <a:pathLst>
                <a:path w="5812361" h="846024">
                  <a:moveTo>
                    <a:pt x="0" y="0"/>
                  </a:moveTo>
                  <a:lnTo>
                    <a:pt x="5812361" y="0"/>
                  </a:lnTo>
                  <a:lnTo>
                    <a:pt x="5812361" y="846024"/>
                  </a:lnTo>
                  <a:lnTo>
                    <a:pt x="0" y="846024"/>
                  </a:lnTo>
                  <a:close/>
                </a:path>
              </a:pathLst>
            </a:custGeom>
            <a:solidFill>
              <a:srgbClr val="99E265">
                <a:alpha val="40000"/>
              </a:srgbClr>
            </a:solidFill>
          </p:spPr>
          <p:txBody>
            <a:bodyPr/>
            <a:lstStyle/>
            <a:p>
              <a:endParaRPr lang="en-US"/>
            </a:p>
          </p:txBody>
        </p:sp>
        <p:sp>
          <p:nvSpPr>
            <p:cNvPr id="4" name="TextBox 4"/>
            <p:cNvSpPr txBox="1"/>
            <p:nvPr/>
          </p:nvSpPr>
          <p:spPr>
            <a:xfrm>
              <a:off x="0" y="-47625"/>
              <a:ext cx="5812361" cy="893649"/>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689683" y="24921"/>
            <a:ext cx="2858994" cy="2612085"/>
            <a:chOff x="0" y="0"/>
            <a:chExt cx="3811992" cy="3482780"/>
          </a:xfrm>
        </p:grpSpPr>
        <p:sp>
          <p:nvSpPr>
            <p:cNvPr id="6" name="Freeform 6"/>
            <p:cNvSpPr/>
            <p:nvPr/>
          </p:nvSpPr>
          <p:spPr>
            <a:xfrm>
              <a:off x="344913" y="0"/>
              <a:ext cx="3467078" cy="3467078"/>
            </a:xfrm>
            <a:custGeom>
              <a:avLst/>
              <a:gdLst/>
              <a:ahLst/>
              <a:cxnLst/>
              <a:rect l="l" t="t" r="r" b="b"/>
              <a:pathLst>
                <a:path w="3467078" h="3467078">
                  <a:moveTo>
                    <a:pt x="0" y="0"/>
                  </a:moveTo>
                  <a:lnTo>
                    <a:pt x="3467079" y="0"/>
                  </a:lnTo>
                  <a:lnTo>
                    <a:pt x="3467079" y="3467078"/>
                  </a:lnTo>
                  <a:lnTo>
                    <a:pt x="0" y="346707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a:off x="183346" y="15701"/>
              <a:ext cx="3467078" cy="3467078"/>
            </a:xfrm>
            <a:custGeom>
              <a:avLst/>
              <a:gdLst/>
              <a:ahLst/>
              <a:cxnLst/>
              <a:rect l="l" t="t" r="r" b="b"/>
              <a:pathLst>
                <a:path w="3467078" h="3467078">
                  <a:moveTo>
                    <a:pt x="0" y="0"/>
                  </a:moveTo>
                  <a:lnTo>
                    <a:pt x="3467079" y="0"/>
                  </a:lnTo>
                  <a:lnTo>
                    <a:pt x="3467079" y="3467079"/>
                  </a:lnTo>
                  <a:lnTo>
                    <a:pt x="0" y="346707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a:off x="0" y="9623"/>
              <a:ext cx="3467078" cy="3467078"/>
            </a:xfrm>
            <a:custGeom>
              <a:avLst/>
              <a:gdLst/>
              <a:ahLst/>
              <a:cxnLst/>
              <a:rect l="l" t="t" r="r" b="b"/>
              <a:pathLst>
                <a:path w="3467078" h="3467078">
                  <a:moveTo>
                    <a:pt x="0" y="0"/>
                  </a:moveTo>
                  <a:lnTo>
                    <a:pt x="3467078" y="0"/>
                  </a:lnTo>
                  <a:lnTo>
                    <a:pt x="3467078" y="3467079"/>
                  </a:lnTo>
                  <a:lnTo>
                    <a:pt x="0" y="346707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sp>
        <p:nvSpPr>
          <p:cNvPr id="9" name="Freeform 9">
            <a:hlinkClick r:id="rId8" tooltip="https://bccdky.org/junior-board/"/>
          </p:cNvPr>
          <p:cNvSpPr/>
          <p:nvPr/>
        </p:nvSpPr>
        <p:spPr>
          <a:xfrm>
            <a:off x="2582177" y="3076227"/>
            <a:ext cx="5187801" cy="6979105"/>
          </a:xfrm>
          <a:custGeom>
            <a:avLst/>
            <a:gdLst/>
            <a:ahLst/>
            <a:cxnLst/>
            <a:rect l="l" t="t" r="r" b="b"/>
            <a:pathLst>
              <a:path w="5187801" h="6979105">
                <a:moveTo>
                  <a:pt x="0" y="0"/>
                </a:moveTo>
                <a:lnTo>
                  <a:pt x="5187801" y="0"/>
                </a:lnTo>
                <a:lnTo>
                  <a:pt x="5187801" y="6979105"/>
                </a:lnTo>
                <a:lnTo>
                  <a:pt x="0" y="6979105"/>
                </a:lnTo>
                <a:lnTo>
                  <a:pt x="0" y="0"/>
                </a:lnTo>
                <a:close/>
              </a:path>
            </a:pathLst>
          </a:custGeom>
          <a:blipFill>
            <a:blip r:embed="rId9"/>
            <a:stretch>
              <a:fillRect/>
            </a:stretch>
          </a:blipFill>
        </p:spPr>
        <p:txBody>
          <a:bodyPr/>
          <a:lstStyle/>
          <a:p>
            <a:endParaRPr lang="en-US"/>
          </a:p>
        </p:txBody>
      </p:sp>
      <p:sp>
        <p:nvSpPr>
          <p:cNvPr id="11" name="TextBox 11"/>
          <p:cNvSpPr txBox="1"/>
          <p:nvPr/>
        </p:nvSpPr>
        <p:spPr>
          <a:xfrm>
            <a:off x="4238360" y="291673"/>
            <a:ext cx="9139105" cy="1105239"/>
          </a:xfrm>
          <a:prstGeom prst="rect">
            <a:avLst/>
          </a:prstGeom>
        </p:spPr>
        <p:txBody>
          <a:bodyPr wrap="square" lIns="0" tIns="0" rIns="0" bIns="0" rtlCol="0" anchor="t">
            <a:spAutoFit/>
          </a:bodyPr>
          <a:lstStyle/>
          <a:p>
            <a:pPr algn="ctr">
              <a:lnSpc>
                <a:spcPts val="9396"/>
              </a:lnSpc>
            </a:pPr>
            <a:r>
              <a:rPr lang="en-US" sz="6712" dirty="0">
                <a:solidFill>
                  <a:srgbClr val="000000"/>
                </a:solidFill>
                <a:latin typeface="Amaranth"/>
              </a:rPr>
              <a:t>Share the experience</a:t>
            </a:r>
          </a:p>
        </p:txBody>
      </p:sp>
      <p:sp>
        <p:nvSpPr>
          <p:cNvPr id="13" name="Content Placeholder 12">
            <a:extLst>
              <a:ext uri="{FF2B5EF4-FFF2-40B4-BE49-F238E27FC236}">
                <a16:creationId xmlns:a16="http://schemas.microsoft.com/office/drawing/2014/main" id="{AA403A5F-1E60-F93C-CE19-91E87361EFC1}"/>
              </a:ext>
            </a:extLst>
          </p:cNvPr>
          <p:cNvSpPr>
            <a:spLocks noGrp="1"/>
          </p:cNvSpPr>
          <p:nvPr>
            <p:ph idx="1"/>
          </p:nvPr>
        </p:nvSpPr>
        <p:spPr>
          <a:xfrm>
            <a:off x="8458200" y="3076228"/>
            <a:ext cx="8915400" cy="6526720"/>
          </a:xfrm>
        </p:spPr>
        <p:txBody>
          <a:bodyPr>
            <a:normAutofit/>
          </a:bodyPr>
          <a:lstStyle/>
          <a:p>
            <a:r>
              <a:rPr lang="en-US" sz="4400" dirty="0">
                <a:latin typeface="Amaranth" panose="020B0604020202020204" charset="0"/>
              </a:rPr>
              <a:t>Junior board meets with district to present report of accomplishments </a:t>
            </a:r>
          </a:p>
          <a:p>
            <a:r>
              <a:rPr lang="en-US" sz="4400" dirty="0">
                <a:latin typeface="Amaranth" panose="020B0604020202020204" charset="0"/>
              </a:rPr>
              <a:t>Budget accountability</a:t>
            </a:r>
          </a:p>
          <a:p>
            <a:r>
              <a:rPr lang="en-US" sz="4400" dirty="0">
                <a:latin typeface="Amaranth" panose="020B0604020202020204" charset="0"/>
              </a:rPr>
              <a:t>Presents possible goals and activities for the next year </a:t>
            </a:r>
          </a:p>
          <a:p>
            <a:pPr marL="0" indent="0">
              <a:buNone/>
            </a:pPr>
            <a:endParaRPr lang="en-US" sz="4400" dirty="0">
              <a:latin typeface="Amaranth" panose="020B060402020202020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2661926"/>
            <a:chOff x="0" y="0"/>
            <a:chExt cx="5812361" cy="846024"/>
          </a:xfrm>
        </p:grpSpPr>
        <p:sp>
          <p:nvSpPr>
            <p:cNvPr id="3" name="Freeform 3"/>
            <p:cNvSpPr/>
            <p:nvPr/>
          </p:nvSpPr>
          <p:spPr>
            <a:xfrm>
              <a:off x="0" y="0"/>
              <a:ext cx="5812361" cy="846024"/>
            </a:xfrm>
            <a:custGeom>
              <a:avLst/>
              <a:gdLst/>
              <a:ahLst/>
              <a:cxnLst/>
              <a:rect l="l" t="t" r="r" b="b"/>
              <a:pathLst>
                <a:path w="5812361" h="846024">
                  <a:moveTo>
                    <a:pt x="0" y="0"/>
                  </a:moveTo>
                  <a:lnTo>
                    <a:pt x="5812361" y="0"/>
                  </a:lnTo>
                  <a:lnTo>
                    <a:pt x="5812361" y="846024"/>
                  </a:lnTo>
                  <a:lnTo>
                    <a:pt x="0" y="846024"/>
                  </a:lnTo>
                  <a:close/>
                </a:path>
              </a:pathLst>
            </a:custGeom>
            <a:solidFill>
              <a:srgbClr val="99E265">
                <a:alpha val="40000"/>
              </a:srgbClr>
            </a:solidFill>
          </p:spPr>
          <p:txBody>
            <a:bodyPr/>
            <a:lstStyle/>
            <a:p>
              <a:endParaRPr lang="en-US"/>
            </a:p>
          </p:txBody>
        </p:sp>
        <p:sp>
          <p:nvSpPr>
            <p:cNvPr id="4" name="TextBox 4"/>
            <p:cNvSpPr txBox="1"/>
            <p:nvPr/>
          </p:nvSpPr>
          <p:spPr>
            <a:xfrm>
              <a:off x="0" y="-47625"/>
              <a:ext cx="5812361" cy="893649"/>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689683" y="24921"/>
            <a:ext cx="2858994" cy="2612085"/>
            <a:chOff x="0" y="0"/>
            <a:chExt cx="3811992" cy="3482780"/>
          </a:xfrm>
        </p:grpSpPr>
        <p:sp>
          <p:nvSpPr>
            <p:cNvPr id="6" name="Freeform 6"/>
            <p:cNvSpPr/>
            <p:nvPr/>
          </p:nvSpPr>
          <p:spPr>
            <a:xfrm>
              <a:off x="344913" y="0"/>
              <a:ext cx="3467078" cy="3467078"/>
            </a:xfrm>
            <a:custGeom>
              <a:avLst/>
              <a:gdLst/>
              <a:ahLst/>
              <a:cxnLst/>
              <a:rect l="l" t="t" r="r" b="b"/>
              <a:pathLst>
                <a:path w="3467078" h="3467078">
                  <a:moveTo>
                    <a:pt x="0" y="0"/>
                  </a:moveTo>
                  <a:lnTo>
                    <a:pt x="3467079" y="0"/>
                  </a:lnTo>
                  <a:lnTo>
                    <a:pt x="3467079" y="3467078"/>
                  </a:lnTo>
                  <a:lnTo>
                    <a:pt x="0" y="346707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a:off x="183346" y="15701"/>
              <a:ext cx="3467078" cy="3467078"/>
            </a:xfrm>
            <a:custGeom>
              <a:avLst/>
              <a:gdLst/>
              <a:ahLst/>
              <a:cxnLst/>
              <a:rect l="l" t="t" r="r" b="b"/>
              <a:pathLst>
                <a:path w="3467078" h="3467078">
                  <a:moveTo>
                    <a:pt x="0" y="0"/>
                  </a:moveTo>
                  <a:lnTo>
                    <a:pt x="3467079" y="0"/>
                  </a:lnTo>
                  <a:lnTo>
                    <a:pt x="3467079" y="3467079"/>
                  </a:lnTo>
                  <a:lnTo>
                    <a:pt x="0" y="346707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a:off x="0" y="9623"/>
              <a:ext cx="3467078" cy="3467078"/>
            </a:xfrm>
            <a:custGeom>
              <a:avLst/>
              <a:gdLst/>
              <a:ahLst/>
              <a:cxnLst/>
              <a:rect l="l" t="t" r="r" b="b"/>
              <a:pathLst>
                <a:path w="3467078" h="3467078">
                  <a:moveTo>
                    <a:pt x="0" y="0"/>
                  </a:moveTo>
                  <a:lnTo>
                    <a:pt x="3467078" y="0"/>
                  </a:lnTo>
                  <a:lnTo>
                    <a:pt x="3467078" y="3467079"/>
                  </a:lnTo>
                  <a:lnTo>
                    <a:pt x="0" y="346707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sp>
        <p:nvSpPr>
          <p:cNvPr id="11" name="Freeform 11"/>
          <p:cNvSpPr/>
          <p:nvPr/>
        </p:nvSpPr>
        <p:spPr>
          <a:xfrm>
            <a:off x="9448800" y="3383249"/>
            <a:ext cx="7520360" cy="5951252"/>
          </a:xfrm>
          <a:custGeom>
            <a:avLst/>
            <a:gdLst/>
            <a:ahLst/>
            <a:cxnLst/>
            <a:rect l="l" t="t" r="r" b="b"/>
            <a:pathLst>
              <a:path w="6638116" h="3486599">
                <a:moveTo>
                  <a:pt x="0" y="0"/>
                </a:moveTo>
                <a:lnTo>
                  <a:pt x="6638116" y="0"/>
                </a:lnTo>
                <a:lnTo>
                  <a:pt x="6638116" y="3486600"/>
                </a:lnTo>
                <a:lnTo>
                  <a:pt x="0" y="3486600"/>
                </a:lnTo>
                <a:lnTo>
                  <a:pt x="0" y="0"/>
                </a:lnTo>
                <a:close/>
              </a:path>
            </a:pathLst>
          </a:custGeom>
          <a:blipFill>
            <a:blip r:embed="rId8"/>
            <a:stretch>
              <a:fillRect t="-42792"/>
            </a:stretch>
          </a:blipFill>
        </p:spPr>
        <p:txBody>
          <a:bodyPr/>
          <a:lstStyle/>
          <a:p>
            <a:endParaRPr lang="en-US"/>
          </a:p>
        </p:txBody>
      </p:sp>
      <p:sp>
        <p:nvSpPr>
          <p:cNvPr id="12" name="TextBox 12"/>
          <p:cNvSpPr txBox="1"/>
          <p:nvPr/>
        </p:nvSpPr>
        <p:spPr>
          <a:xfrm>
            <a:off x="4497044" y="314533"/>
            <a:ext cx="12908390" cy="2310697"/>
          </a:xfrm>
          <a:prstGeom prst="rect">
            <a:avLst/>
          </a:prstGeom>
        </p:spPr>
        <p:txBody>
          <a:bodyPr wrap="square" lIns="0" tIns="0" rIns="0" bIns="0" rtlCol="0" anchor="t">
            <a:spAutoFit/>
          </a:bodyPr>
          <a:lstStyle/>
          <a:p>
            <a:pPr algn="ctr">
              <a:lnSpc>
                <a:spcPts val="9396"/>
              </a:lnSpc>
            </a:pPr>
            <a:r>
              <a:rPr lang="en-US" sz="6712" dirty="0">
                <a:solidFill>
                  <a:srgbClr val="000000"/>
                </a:solidFill>
                <a:latin typeface="Amaranth"/>
              </a:rPr>
              <a:t>Diverse Junior Boards Across Kentucky </a:t>
            </a:r>
          </a:p>
        </p:txBody>
      </p:sp>
      <p:pic>
        <p:nvPicPr>
          <p:cNvPr id="15" name="Picture 14" descr="A picture containing tree, outdoor&#10;&#10;Description automatically generated">
            <a:extLst>
              <a:ext uri="{FF2B5EF4-FFF2-40B4-BE49-F238E27FC236}">
                <a16:creationId xmlns:a16="http://schemas.microsoft.com/office/drawing/2014/main" id="{B0BB1B8B-2D7F-BA25-24C0-647DDD07DFD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5400000">
            <a:off x="1521419" y="3222583"/>
            <a:ext cx="5951251" cy="6301160"/>
          </a:xfrm>
          <a:prstGeom prst="rect">
            <a:avLst/>
          </a:prstGeom>
        </p:spPr>
      </p:pic>
    </p:spTree>
    <p:extLst>
      <p:ext uri="{BB962C8B-B14F-4D97-AF65-F5344CB8AC3E}">
        <p14:creationId xmlns:p14="http://schemas.microsoft.com/office/powerpoint/2010/main" val="24097897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2661926"/>
            <a:chOff x="0" y="0"/>
            <a:chExt cx="5812361" cy="846024"/>
          </a:xfrm>
        </p:grpSpPr>
        <p:sp>
          <p:nvSpPr>
            <p:cNvPr id="3" name="Freeform 3"/>
            <p:cNvSpPr/>
            <p:nvPr/>
          </p:nvSpPr>
          <p:spPr>
            <a:xfrm>
              <a:off x="0" y="0"/>
              <a:ext cx="5812361" cy="846024"/>
            </a:xfrm>
            <a:custGeom>
              <a:avLst/>
              <a:gdLst/>
              <a:ahLst/>
              <a:cxnLst/>
              <a:rect l="l" t="t" r="r" b="b"/>
              <a:pathLst>
                <a:path w="5812361" h="846024">
                  <a:moveTo>
                    <a:pt x="0" y="0"/>
                  </a:moveTo>
                  <a:lnTo>
                    <a:pt x="5812361" y="0"/>
                  </a:lnTo>
                  <a:lnTo>
                    <a:pt x="5812361" y="846024"/>
                  </a:lnTo>
                  <a:lnTo>
                    <a:pt x="0" y="846024"/>
                  </a:lnTo>
                  <a:close/>
                </a:path>
              </a:pathLst>
            </a:custGeom>
            <a:solidFill>
              <a:srgbClr val="99E265">
                <a:alpha val="40000"/>
              </a:srgbClr>
            </a:solidFill>
          </p:spPr>
          <p:txBody>
            <a:bodyPr/>
            <a:lstStyle/>
            <a:p>
              <a:endParaRPr lang="en-US"/>
            </a:p>
          </p:txBody>
        </p:sp>
        <p:sp>
          <p:nvSpPr>
            <p:cNvPr id="4" name="TextBox 4"/>
            <p:cNvSpPr txBox="1"/>
            <p:nvPr/>
          </p:nvSpPr>
          <p:spPr>
            <a:xfrm>
              <a:off x="0" y="-47625"/>
              <a:ext cx="5812361" cy="893649"/>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689683" y="24921"/>
            <a:ext cx="2858994" cy="2612085"/>
            <a:chOff x="0" y="0"/>
            <a:chExt cx="3811992" cy="3482780"/>
          </a:xfrm>
        </p:grpSpPr>
        <p:sp>
          <p:nvSpPr>
            <p:cNvPr id="6" name="Freeform 6"/>
            <p:cNvSpPr/>
            <p:nvPr/>
          </p:nvSpPr>
          <p:spPr>
            <a:xfrm>
              <a:off x="344913" y="0"/>
              <a:ext cx="3467078" cy="3467078"/>
            </a:xfrm>
            <a:custGeom>
              <a:avLst/>
              <a:gdLst/>
              <a:ahLst/>
              <a:cxnLst/>
              <a:rect l="l" t="t" r="r" b="b"/>
              <a:pathLst>
                <a:path w="3467078" h="3467078">
                  <a:moveTo>
                    <a:pt x="0" y="0"/>
                  </a:moveTo>
                  <a:lnTo>
                    <a:pt x="3467079" y="0"/>
                  </a:lnTo>
                  <a:lnTo>
                    <a:pt x="3467079" y="3467078"/>
                  </a:lnTo>
                  <a:lnTo>
                    <a:pt x="0" y="346707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a:off x="183346" y="15701"/>
              <a:ext cx="3467078" cy="3467078"/>
            </a:xfrm>
            <a:custGeom>
              <a:avLst/>
              <a:gdLst/>
              <a:ahLst/>
              <a:cxnLst/>
              <a:rect l="l" t="t" r="r" b="b"/>
              <a:pathLst>
                <a:path w="3467078" h="3467078">
                  <a:moveTo>
                    <a:pt x="0" y="0"/>
                  </a:moveTo>
                  <a:lnTo>
                    <a:pt x="3467079" y="0"/>
                  </a:lnTo>
                  <a:lnTo>
                    <a:pt x="3467079" y="3467079"/>
                  </a:lnTo>
                  <a:lnTo>
                    <a:pt x="0" y="346707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a:off x="0" y="9623"/>
              <a:ext cx="3467078" cy="3467078"/>
            </a:xfrm>
            <a:custGeom>
              <a:avLst/>
              <a:gdLst/>
              <a:ahLst/>
              <a:cxnLst/>
              <a:rect l="l" t="t" r="r" b="b"/>
              <a:pathLst>
                <a:path w="3467078" h="3467078">
                  <a:moveTo>
                    <a:pt x="0" y="0"/>
                  </a:moveTo>
                  <a:lnTo>
                    <a:pt x="3467078" y="0"/>
                  </a:lnTo>
                  <a:lnTo>
                    <a:pt x="3467078" y="3467079"/>
                  </a:lnTo>
                  <a:lnTo>
                    <a:pt x="0" y="346707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sp>
        <p:nvSpPr>
          <p:cNvPr id="10" name="Freeform 10"/>
          <p:cNvSpPr/>
          <p:nvPr/>
        </p:nvSpPr>
        <p:spPr>
          <a:xfrm>
            <a:off x="6314775" y="4359091"/>
            <a:ext cx="5597491" cy="5405816"/>
          </a:xfrm>
          <a:custGeom>
            <a:avLst/>
            <a:gdLst/>
            <a:ahLst/>
            <a:cxnLst/>
            <a:rect l="l" t="t" r="r" b="b"/>
            <a:pathLst>
              <a:path w="6702357" h="5026768">
                <a:moveTo>
                  <a:pt x="0" y="0"/>
                </a:moveTo>
                <a:lnTo>
                  <a:pt x="6702357" y="0"/>
                </a:lnTo>
                <a:lnTo>
                  <a:pt x="6702357" y="5026768"/>
                </a:lnTo>
                <a:lnTo>
                  <a:pt x="0" y="5026768"/>
                </a:lnTo>
                <a:lnTo>
                  <a:pt x="0" y="0"/>
                </a:lnTo>
                <a:close/>
              </a:path>
            </a:pathLst>
          </a:custGeom>
          <a:blipFill>
            <a:blip r:embed="rId8"/>
            <a:stretch>
              <a:fillRect/>
            </a:stretch>
          </a:blipFill>
        </p:spPr>
        <p:txBody>
          <a:bodyPr/>
          <a:lstStyle/>
          <a:p>
            <a:endParaRPr lang="en-US"/>
          </a:p>
        </p:txBody>
      </p:sp>
      <p:pic>
        <p:nvPicPr>
          <p:cNvPr id="14" name="Picture 13">
            <a:extLst>
              <a:ext uri="{FF2B5EF4-FFF2-40B4-BE49-F238E27FC236}">
                <a16:creationId xmlns:a16="http://schemas.microsoft.com/office/drawing/2014/main" id="{A9DF1BE7-C28E-EFDB-EAC7-EE947E7BF902}"/>
              </a:ext>
            </a:extLst>
          </p:cNvPr>
          <p:cNvPicPr>
            <a:picLocks noChangeAspect="1"/>
          </p:cNvPicPr>
          <p:nvPr/>
        </p:nvPicPr>
        <p:blipFill>
          <a:blip r:embed="rId9"/>
          <a:stretch>
            <a:fillRect/>
          </a:stretch>
        </p:blipFill>
        <p:spPr>
          <a:xfrm>
            <a:off x="12283441" y="2842662"/>
            <a:ext cx="5658450" cy="5405816"/>
          </a:xfrm>
          <a:prstGeom prst="rect">
            <a:avLst/>
          </a:prstGeom>
        </p:spPr>
      </p:pic>
      <p:pic>
        <p:nvPicPr>
          <p:cNvPr id="15" name="Picture 14">
            <a:extLst>
              <a:ext uri="{FF2B5EF4-FFF2-40B4-BE49-F238E27FC236}">
                <a16:creationId xmlns:a16="http://schemas.microsoft.com/office/drawing/2014/main" id="{603D409E-C9F6-E0B3-7D9D-1A73268E1917}"/>
              </a:ext>
            </a:extLst>
          </p:cNvPr>
          <p:cNvPicPr>
            <a:picLocks noChangeAspect="1"/>
          </p:cNvPicPr>
          <p:nvPr/>
        </p:nvPicPr>
        <p:blipFill>
          <a:blip r:embed="rId10"/>
          <a:stretch>
            <a:fillRect/>
          </a:stretch>
        </p:blipFill>
        <p:spPr>
          <a:xfrm>
            <a:off x="346109" y="3390900"/>
            <a:ext cx="5597491" cy="4857578"/>
          </a:xfrm>
          <a:prstGeom prst="rect">
            <a:avLst/>
          </a:prstGeom>
        </p:spPr>
      </p:pic>
      <p:sp>
        <p:nvSpPr>
          <p:cNvPr id="9" name="TextBox 12">
            <a:extLst>
              <a:ext uri="{FF2B5EF4-FFF2-40B4-BE49-F238E27FC236}">
                <a16:creationId xmlns:a16="http://schemas.microsoft.com/office/drawing/2014/main" id="{C160587E-9BBA-D0FA-F599-81F252A7A42E}"/>
              </a:ext>
            </a:extLst>
          </p:cNvPr>
          <p:cNvSpPr txBox="1"/>
          <p:nvPr/>
        </p:nvSpPr>
        <p:spPr>
          <a:xfrm>
            <a:off x="4497044" y="314533"/>
            <a:ext cx="12908390" cy="2310697"/>
          </a:xfrm>
          <a:prstGeom prst="rect">
            <a:avLst/>
          </a:prstGeom>
        </p:spPr>
        <p:txBody>
          <a:bodyPr wrap="square" lIns="0" tIns="0" rIns="0" bIns="0" rtlCol="0" anchor="t">
            <a:spAutoFit/>
          </a:bodyPr>
          <a:lstStyle/>
          <a:p>
            <a:pPr algn="ctr">
              <a:lnSpc>
                <a:spcPts val="9396"/>
              </a:lnSpc>
            </a:pPr>
            <a:r>
              <a:rPr lang="en-US" sz="6712" dirty="0">
                <a:solidFill>
                  <a:srgbClr val="000000"/>
                </a:solidFill>
                <a:latin typeface="Amaranth"/>
              </a:rPr>
              <a:t>Diverse Junior Boards Across Kentucky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112839B5-6527-4FE1-B5CA-71D5FFC47C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129392"/>
            <a:ext cx="11349447" cy="11399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089B37F3-721E-4809-A50E-9EE306404E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69724" y="0"/>
            <a:ext cx="109728" cy="418338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06A4413B-C34F-D6CE-D37D-06CBCA86B64B}"/>
              </a:ext>
            </a:extLst>
          </p:cNvPr>
          <p:cNvPicPr>
            <a:picLocks noChangeAspect="1"/>
          </p:cNvPicPr>
          <p:nvPr/>
        </p:nvPicPr>
        <p:blipFill>
          <a:blip r:embed="rId2"/>
          <a:stretch>
            <a:fillRect/>
          </a:stretch>
        </p:blipFill>
        <p:spPr>
          <a:xfrm>
            <a:off x="6002201" y="4787386"/>
            <a:ext cx="4360999" cy="5080514"/>
          </a:xfrm>
          <a:prstGeom prst="rect">
            <a:avLst/>
          </a:prstGeom>
        </p:spPr>
      </p:pic>
      <p:pic>
        <p:nvPicPr>
          <p:cNvPr id="11" name="Picture 10">
            <a:extLst>
              <a:ext uri="{FF2B5EF4-FFF2-40B4-BE49-F238E27FC236}">
                <a16:creationId xmlns:a16="http://schemas.microsoft.com/office/drawing/2014/main" id="{1182D4FB-EDD4-9489-9C9C-6297A1EA5822}"/>
              </a:ext>
            </a:extLst>
          </p:cNvPr>
          <p:cNvPicPr>
            <a:picLocks noChangeAspect="1"/>
          </p:cNvPicPr>
          <p:nvPr/>
        </p:nvPicPr>
        <p:blipFill>
          <a:blip r:embed="rId3"/>
          <a:stretch>
            <a:fillRect/>
          </a:stretch>
        </p:blipFill>
        <p:spPr>
          <a:xfrm>
            <a:off x="797859" y="4634597"/>
            <a:ext cx="3621024" cy="4828032"/>
          </a:xfrm>
          <a:prstGeom prst="rect">
            <a:avLst/>
          </a:prstGeom>
        </p:spPr>
      </p:pic>
      <p:sp>
        <p:nvSpPr>
          <p:cNvPr id="22" name="Rectangle 21">
            <a:extLst>
              <a:ext uri="{FF2B5EF4-FFF2-40B4-BE49-F238E27FC236}">
                <a16:creationId xmlns:a16="http://schemas.microsoft.com/office/drawing/2014/main" id="{6F32C1A4-2AC7-48CB-9AB7-B80470C0FD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60440" y="4169664"/>
            <a:ext cx="109728" cy="6117336"/>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BE12D8E2-6088-4997-A8C6-1794DA9E1D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50219" y="0"/>
            <a:ext cx="109728" cy="10287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01634BA3-7B46-EE1B-9A3B-6C30585E539A}"/>
              </a:ext>
            </a:extLst>
          </p:cNvPr>
          <p:cNvPicPr>
            <a:picLocks noChangeAspect="1"/>
          </p:cNvPicPr>
          <p:nvPr/>
        </p:nvPicPr>
        <p:blipFill>
          <a:blip r:embed="rId4"/>
          <a:stretch>
            <a:fillRect/>
          </a:stretch>
        </p:blipFill>
        <p:spPr>
          <a:xfrm>
            <a:off x="12591981" y="482602"/>
            <a:ext cx="3726884" cy="4969179"/>
          </a:xfrm>
          <a:prstGeom prst="rect">
            <a:avLst/>
          </a:prstGeom>
        </p:spPr>
      </p:pic>
      <p:sp>
        <p:nvSpPr>
          <p:cNvPr id="26" name="Rectangle 25">
            <a:extLst>
              <a:ext uri="{FF2B5EF4-FFF2-40B4-BE49-F238E27FC236}">
                <a16:creationId xmlns:a16="http://schemas.microsoft.com/office/drawing/2014/main" id="{FAF10F47-1605-47C5-AE58-9062909ADA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49448" y="5794483"/>
            <a:ext cx="6938553" cy="10972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5"/>
          <p:cNvGrpSpPr/>
          <p:nvPr/>
        </p:nvGrpSpPr>
        <p:grpSpPr>
          <a:xfrm>
            <a:off x="6985384" y="0"/>
            <a:ext cx="3970637" cy="3942632"/>
            <a:chOff x="0" y="0"/>
            <a:chExt cx="3811991" cy="3482779"/>
          </a:xfrm>
        </p:grpSpPr>
        <p:sp>
          <p:nvSpPr>
            <p:cNvPr id="6" name="Freeform 6"/>
            <p:cNvSpPr/>
            <p:nvPr/>
          </p:nvSpPr>
          <p:spPr>
            <a:xfrm>
              <a:off x="344913" y="0"/>
              <a:ext cx="3467078" cy="3467078"/>
            </a:xfrm>
            <a:custGeom>
              <a:avLst/>
              <a:gdLst/>
              <a:ahLst/>
              <a:cxnLst/>
              <a:rect l="l" t="t" r="r" b="b"/>
              <a:pathLst>
                <a:path w="3467078" h="3467078">
                  <a:moveTo>
                    <a:pt x="0" y="0"/>
                  </a:moveTo>
                  <a:lnTo>
                    <a:pt x="3467079" y="0"/>
                  </a:lnTo>
                  <a:lnTo>
                    <a:pt x="3467079" y="3467078"/>
                  </a:lnTo>
                  <a:lnTo>
                    <a:pt x="0" y="346707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7"/>
            <p:cNvSpPr/>
            <p:nvPr/>
          </p:nvSpPr>
          <p:spPr>
            <a:xfrm>
              <a:off x="183346" y="15701"/>
              <a:ext cx="3467078" cy="3467078"/>
            </a:xfrm>
            <a:custGeom>
              <a:avLst/>
              <a:gdLst/>
              <a:ahLst/>
              <a:cxnLst/>
              <a:rect l="l" t="t" r="r" b="b"/>
              <a:pathLst>
                <a:path w="3467078" h="3467078">
                  <a:moveTo>
                    <a:pt x="0" y="0"/>
                  </a:moveTo>
                  <a:lnTo>
                    <a:pt x="3467079" y="0"/>
                  </a:lnTo>
                  <a:lnTo>
                    <a:pt x="3467079" y="3467079"/>
                  </a:lnTo>
                  <a:lnTo>
                    <a:pt x="0" y="346707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p:cNvSpPr/>
            <p:nvPr/>
          </p:nvSpPr>
          <p:spPr>
            <a:xfrm>
              <a:off x="0" y="9623"/>
              <a:ext cx="3467078" cy="3467078"/>
            </a:xfrm>
            <a:custGeom>
              <a:avLst/>
              <a:gdLst/>
              <a:ahLst/>
              <a:cxnLst/>
              <a:rect l="l" t="t" r="r" b="b"/>
              <a:pathLst>
                <a:path w="3467078" h="3467078">
                  <a:moveTo>
                    <a:pt x="0" y="0"/>
                  </a:moveTo>
                  <a:lnTo>
                    <a:pt x="3467078" y="0"/>
                  </a:lnTo>
                  <a:lnTo>
                    <a:pt x="3467078" y="3467079"/>
                  </a:lnTo>
                  <a:lnTo>
                    <a:pt x="0" y="346707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grpSp>
      <p:pic>
        <p:nvPicPr>
          <p:cNvPr id="16" name="Picture 15">
            <a:extLst>
              <a:ext uri="{FF2B5EF4-FFF2-40B4-BE49-F238E27FC236}">
                <a16:creationId xmlns:a16="http://schemas.microsoft.com/office/drawing/2014/main" id="{08CF7CA4-35B1-4D72-C0CB-4F16377903FA}"/>
              </a:ext>
            </a:extLst>
          </p:cNvPr>
          <p:cNvPicPr>
            <a:picLocks noChangeAspect="1"/>
          </p:cNvPicPr>
          <p:nvPr/>
        </p:nvPicPr>
        <p:blipFill>
          <a:blip r:embed="rId11"/>
          <a:stretch>
            <a:fillRect/>
          </a:stretch>
        </p:blipFill>
        <p:spPr>
          <a:xfrm>
            <a:off x="12268200" y="6356642"/>
            <a:ext cx="5221941" cy="3511257"/>
          </a:xfrm>
          <a:prstGeom prst="rect">
            <a:avLst/>
          </a:prstGeom>
        </p:spPr>
      </p:pic>
      <p:grpSp>
        <p:nvGrpSpPr>
          <p:cNvPr id="10" name="Group 2">
            <a:extLst>
              <a:ext uri="{FF2B5EF4-FFF2-40B4-BE49-F238E27FC236}">
                <a16:creationId xmlns:a16="http://schemas.microsoft.com/office/drawing/2014/main" id="{5D42227F-7F6B-6622-ADC7-51C3DE73DEF1}"/>
              </a:ext>
            </a:extLst>
          </p:cNvPr>
          <p:cNvGrpSpPr/>
          <p:nvPr/>
        </p:nvGrpSpPr>
        <p:grpSpPr>
          <a:xfrm>
            <a:off x="0" y="0"/>
            <a:ext cx="6669724" cy="4069382"/>
            <a:chOff x="0" y="0"/>
            <a:chExt cx="5812361" cy="846024"/>
          </a:xfrm>
        </p:grpSpPr>
        <p:sp>
          <p:nvSpPr>
            <p:cNvPr id="14" name="Freeform 3">
              <a:extLst>
                <a:ext uri="{FF2B5EF4-FFF2-40B4-BE49-F238E27FC236}">
                  <a16:creationId xmlns:a16="http://schemas.microsoft.com/office/drawing/2014/main" id="{DF3C646D-8EB6-4545-9250-699B748F2AAD}"/>
                </a:ext>
              </a:extLst>
            </p:cNvPr>
            <p:cNvSpPr/>
            <p:nvPr/>
          </p:nvSpPr>
          <p:spPr>
            <a:xfrm>
              <a:off x="0" y="0"/>
              <a:ext cx="5812361" cy="846024"/>
            </a:xfrm>
            <a:custGeom>
              <a:avLst/>
              <a:gdLst/>
              <a:ahLst/>
              <a:cxnLst/>
              <a:rect l="l" t="t" r="r" b="b"/>
              <a:pathLst>
                <a:path w="5812361" h="846024">
                  <a:moveTo>
                    <a:pt x="0" y="0"/>
                  </a:moveTo>
                  <a:lnTo>
                    <a:pt x="5812361" y="0"/>
                  </a:lnTo>
                  <a:lnTo>
                    <a:pt x="5812361" y="846024"/>
                  </a:lnTo>
                  <a:lnTo>
                    <a:pt x="0" y="846024"/>
                  </a:lnTo>
                  <a:close/>
                </a:path>
              </a:pathLst>
            </a:custGeom>
            <a:solidFill>
              <a:srgbClr val="99E265">
                <a:alpha val="40000"/>
              </a:srgbClr>
            </a:solidFill>
          </p:spPr>
          <p:txBody>
            <a:bodyPr/>
            <a:lstStyle/>
            <a:p>
              <a:endParaRPr lang="en-US"/>
            </a:p>
          </p:txBody>
        </p:sp>
        <p:sp>
          <p:nvSpPr>
            <p:cNvPr id="15" name="TextBox 4">
              <a:extLst>
                <a:ext uri="{FF2B5EF4-FFF2-40B4-BE49-F238E27FC236}">
                  <a16:creationId xmlns:a16="http://schemas.microsoft.com/office/drawing/2014/main" id="{0DD26CA2-1C31-5A31-EC8F-F4BBE30B9FB2}"/>
                </a:ext>
              </a:extLst>
            </p:cNvPr>
            <p:cNvSpPr txBox="1"/>
            <p:nvPr/>
          </p:nvSpPr>
          <p:spPr>
            <a:xfrm>
              <a:off x="0" y="-47625"/>
              <a:ext cx="5812361" cy="893649"/>
            </a:xfrm>
            <a:prstGeom prst="rect">
              <a:avLst/>
            </a:prstGeom>
          </p:spPr>
          <p:txBody>
            <a:bodyPr lIns="50800" tIns="50800" rIns="50800" bIns="50800" rtlCol="0" anchor="ctr"/>
            <a:lstStyle/>
            <a:p>
              <a:pPr algn="ctr">
                <a:lnSpc>
                  <a:spcPts val="2659"/>
                </a:lnSpc>
              </a:pPr>
              <a:endParaRPr/>
            </a:p>
          </p:txBody>
        </p:sp>
      </p:grpSp>
      <p:sp>
        <p:nvSpPr>
          <p:cNvPr id="19" name="TextBox 18">
            <a:extLst>
              <a:ext uri="{FF2B5EF4-FFF2-40B4-BE49-F238E27FC236}">
                <a16:creationId xmlns:a16="http://schemas.microsoft.com/office/drawing/2014/main" id="{5BBA444C-96EC-1003-C7D6-2AF65A380086}"/>
              </a:ext>
            </a:extLst>
          </p:cNvPr>
          <p:cNvSpPr txBox="1"/>
          <p:nvPr/>
        </p:nvSpPr>
        <p:spPr>
          <a:xfrm>
            <a:off x="157330" y="580297"/>
            <a:ext cx="6379068" cy="2309735"/>
          </a:xfrm>
          <a:prstGeom prst="rect">
            <a:avLst/>
          </a:prstGeom>
          <a:noFill/>
        </p:spPr>
        <p:txBody>
          <a:bodyPr wrap="square">
            <a:spAutoFit/>
          </a:bodyPr>
          <a:lstStyle/>
          <a:p>
            <a:pPr algn="ctr">
              <a:lnSpc>
                <a:spcPts val="9396"/>
              </a:lnSpc>
            </a:pPr>
            <a:r>
              <a:rPr lang="en-US" sz="3600" dirty="0">
                <a:solidFill>
                  <a:srgbClr val="000000"/>
                </a:solidFill>
                <a:latin typeface="Amaranth"/>
              </a:rPr>
              <a:t>Diverse Junior Boards Across Kentucky </a:t>
            </a:r>
          </a:p>
        </p:txBody>
      </p:sp>
    </p:spTree>
    <p:extLst>
      <p:ext uri="{BB962C8B-B14F-4D97-AF65-F5344CB8AC3E}">
        <p14:creationId xmlns:p14="http://schemas.microsoft.com/office/powerpoint/2010/main" val="20268495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2661926"/>
            <a:chOff x="0" y="0"/>
            <a:chExt cx="5812361" cy="846024"/>
          </a:xfrm>
        </p:grpSpPr>
        <p:sp>
          <p:nvSpPr>
            <p:cNvPr id="3" name="Freeform 3"/>
            <p:cNvSpPr/>
            <p:nvPr/>
          </p:nvSpPr>
          <p:spPr>
            <a:xfrm>
              <a:off x="0" y="0"/>
              <a:ext cx="5812361" cy="846024"/>
            </a:xfrm>
            <a:custGeom>
              <a:avLst/>
              <a:gdLst/>
              <a:ahLst/>
              <a:cxnLst/>
              <a:rect l="l" t="t" r="r" b="b"/>
              <a:pathLst>
                <a:path w="5812361" h="846024">
                  <a:moveTo>
                    <a:pt x="0" y="0"/>
                  </a:moveTo>
                  <a:lnTo>
                    <a:pt x="5812361" y="0"/>
                  </a:lnTo>
                  <a:lnTo>
                    <a:pt x="5812361" y="846024"/>
                  </a:lnTo>
                  <a:lnTo>
                    <a:pt x="0" y="846024"/>
                  </a:lnTo>
                  <a:close/>
                </a:path>
              </a:pathLst>
            </a:custGeom>
            <a:solidFill>
              <a:srgbClr val="99E265">
                <a:alpha val="40000"/>
              </a:srgbClr>
            </a:solidFill>
          </p:spPr>
          <p:txBody>
            <a:bodyPr/>
            <a:lstStyle/>
            <a:p>
              <a:endParaRPr lang="en-US"/>
            </a:p>
          </p:txBody>
        </p:sp>
        <p:sp>
          <p:nvSpPr>
            <p:cNvPr id="4" name="TextBox 4"/>
            <p:cNvSpPr txBox="1"/>
            <p:nvPr/>
          </p:nvSpPr>
          <p:spPr>
            <a:xfrm>
              <a:off x="0" y="-47625"/>
              <a:ext cx="5812361" cy="893649"/>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689683" y="24921"/>
            <a:ext cx="2858994" cy="2612085"/>
            <a:chOff x="0" y="0"/>
            <a:chExt cx="3811992" cy="3482780"/>
          </a:xfrm>
        </p:grpSpPr>
        <p:sp>
          <p:nvSpPr>
            <p:cNvPr id="6" name="Freeform 6"/>
            <p:cNvSpPr/>
            <p:nvPr/>
          </p:nvSpPr>
          <p:spPr>
            <a:xfrm>
              <a:off x="344913" y="0"/>
              <a:ext cx="3467078" cy="3467078"/>
            </a:xfrm>
            <a:custGeom>
              <a:avLst/>
              <a:gdLst/>
              <a:ahLst/>
              <a:cxnLst/>
              <a:rect l="l" t="t" r="r" b="b"/>
              <a:pathLst>
                <a:path w="3467078" h="3467078">
                  <a:moveTo>
                    <a:pt x="0" y="0"/>
                  </a:moveTo>
                  <a:lnTo>
                    <a:pt x="3467079" y="0"/>
                  </a:lnTo>
                  <a:lnTo>
                    <a:pt x="3467079" y="3467078"/>
                  </a:lnTo>
                  <a:lnTo>
                    <a:pt x="0" y="346707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a:off x="183346" y="15701"/>
              <a:ext cx="3467078" cy="3467078"/>
            </a:xfrm>
            <a:custGeom>
              <a:avLst/>
              <a:gdLst/>
              <a:ahLst/>
              <a:cxnLst/>
              <a:rect l="l" t="t" r="r" b="b"/>
              <a:pathLst>
                <a:path w="3467078" h="3467078">
                  <a:moveTo>
                    <a:pt x="0" y="0"/>
                  </a:moveTo>
                  <a:lnTo>
                    <a:pt x="3467079" y="0"/>
                  </a:lnTo>
                  <a:lnTo>
                    <a:pt x="3467079" y="3467079"/>
                  </a:lnTo>
                  <a:lnTo>
                    <a:pt x="0" y="346707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a:off x="0" y="9623"/>
              <a:ext cx="3467078" cy="3467078"/>
            </a:xfrm>
            <a:custGeom>
              <a:avLst/>
              <a:gdLst/>
              <a:ahLst/>
              <a:cxnLst/>
              <a:rect l="l" t="t" r="r" b="b"/>
              <a:pathLst>
                <a:path w="3467078" h="3467078">
                  <a:moveTo>
                    <a:pt x="0" y="0"/>
                  </a:moveTo>
                  <a:lnTo>
                    <a:pt x="3467078" y="0"/>
                  </a:lnTo>
                  <a:lnTo>
                    <a:pt x="3467078" y="3467079"/>
                  </a:lnTo>
                  <a:lnTo>
                    <a:pt x="0" y="346707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pic>
        <p:nvPicPr>
          <p:cNvPr id="9" name="Picture 8">
            <a:extLst>
              <a:ext uri="{FF2B5EF4-FFF2-40B4-BE49-F238E27FC236}">
                <a16:creationId xmlns:a16="http://schemas.microsoft.com/office/drawing/2014/main" id="{694733AB-CA9A-31CF-BFE9-97A8FB93A78F}"/>
              </a:ext>
            </a:extLst>
          </p:cNvPr>
          <p:cNvPicPr>
            <a:picLocks noChangeAspect="1"/>
          </p:cNvPicPr>
          <p:nvPr/>
        </p:nvPicPr>
        <p:blipFill>
          <a:blip r:embed="rId8"/>
          <a:stretch>
            <a:fillRect/>
          </a:stretch>
        </p:blipFill>
        <p:spPr>
          <a:xfrm>
            <a:off x="8229600" y="2943572"/>
            <a:ext cx="6242483" cy="3223152"/>
          </a:xfrm>
          <a:prstGeom prst="rect">
            <a:avLst/>
          </a:prstGeom>
        </p:spPr>
      </p:pic>
      <p:pic>
        <p:nvPicPr>
          <p:cNvPr id="12" name="Picture 11">
            <a:extLst>
              <a:ext uri="{FF2B5EF4-FFF2-40B4-BE49-F238E27FC236}">
                <a16:creationId xmlns:a16="http://schemas.microsoft.com/office/drawing/2014/main" id="{AE39E4D5-ED98-4CE9-7A26-CAFE298C271C}"/>
              </a:ext>
            </a:extLst>
          </p:cNvPr>
          <p:cNvPicPr>
            <a:picLocks noChangeAspect="1"/>
          </p:cNvPicPr>
          <p:nvPr/>
        </p:nvPicPr>
        <p:blipFill>
          <a:blip r:embed="rId9"/>
          <a:stretch>
            <a:fillRect/>
          </a:stretch>
        </p:blipFill>
        <p:spPr>
          <a:xfrm>
            <a:off x="689683" y="2943572"/>
            <a:ext cx="6672770" cy="6922245"/>
          </a:xfrm>
          <a:prstGeom prst="rect">
            <a:avLst/>
          </a:prstGeom>
        </p:spPr>
      </p:pic>
      <p:pic>
        <p:nvPicPr>
          <p:cNvPr id="11" name="Picture 10">
            <a:extLst>
              <a:ext uri="{FF2B5EF4-FFF2-40B4-BE49-F238E27FC236}">
                <a16:creationId xmlns:a16="http://schemas.microsoft.com/office/drawing/2014/main" id="{1CF693D0-01FC-9635-170A-4000830F77A1}"/>
              </a:ext>
            </a:extLst>
          </p:cNvPr>
          <p:cNvPicPr>
            <a:picLocks noChangeAspect="1"/>
          </p:cNvPicPr>
          <p:nvPr/>
        </p:nvPicPr>
        <p:blipFill>
          <a:blip r:embed="rId10"/>
          <a:stretch>
            <a:fillRect/>
          </a:stretch>
        </p:blipFill>
        <p:spPr>
          <a:xfrm>
            <a:off x="11840765" y="6136244"/>
            <a:ext cx="6019800" cy="3962400"/>
          </a:xfrm>
          <a:prstGeom prst="rect">
            <a:avLst/>
          </a:prstGeom>
        </p:spPr>
      </p:pic>
      <p:sp>
        <p:nvSpPr>
          <p:cNvPr id="10" name="TextBox 12">
            <a:extLst>
              <a:ext uri="{FF2B5EF4-FFF2-40B4-BE49-F238E27FC236}">
                <a16:creationId xmlns:a16="http://schemas.microsoft.com/office/drawing/2014/main" id="{CFE3D93E-8365-CDA3-D896-C7C9C65F50B0}"/>
              </a:ext>
            </a:extLst>
          </p:cNvPr>
          <p:cNvSpPr txBox="1"/>
          <p:nvPr/>
        </p:nvSpPr>
        <p:spPr>
          <a:xfrm>
            <a:off x="4497044" y="314533"/>
            <a:ext cx="12908390" cy="2310697"/>
          </a:xfrm>
          <a:prstGeom prst="rect">
            <a:avLst/>
          </a:prstGeom>
        </p:spPr>
        <p:txBody>
          <a:bodyPr wrap="square" lIns="0" tIns="0" rIns="0" bIns="0" rtlCol="0" anchor="t">
            <a:spAutoFit/>
          </a:bodyPr>
          <a:lstStyle/>
          <a:p>
            <a:pPr algn="ctr">
              <a:lnSpc>
                <a:spcPts val="9396"/>
              </a:lnSpc>
            </a:pPr>
            <a:r>
              <a:rPr lang="en-US" sz="6712" dirty="0">
                <a:solidFill>
                  <a:srgbClr val="000000"/>
                </a:solidFill>
                <a:latin typeface="Amaranth"/>
              </a:rPr>
              <a:t>Diverse Junior Boards Across Kentucky </a:t>
            </a:r>
          </a:p>
        </p:txBody>
      </p:sp>
    </p:spTree>
    <p:extLst>
      <p:ext uri="{BB962C8B-B14F-4D97-AF65-F5344CB8AC3E}">
        <p14:creationId xmlns:p14="http://schemas.microsoft.com/office/powerpoint/2010/main" val="3843524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E3B4FF89-C45F-4E24-B963-61E855708F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35506" y="0"/>
            <a:ext cx="109728" cy="10287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14F25C03-EF67-4344-8AEA-7B3FA0DED0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61754" y="0"/>
            <a:ext cx="109728" cy="10287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31F28E20-B7DB-257C-FBE4-D41E5B23564B}"/>
              </a:ext>
            </a:extLst>
          </p:cNvPr>
          <p:cNvPicPr>
            <a:picLocks noChangeAspect="1"/>
          </p:cNvPicPr>
          <p:nvPr/>
        </p:nvPicPr>
        <p:blipFill>
          <a:blip r:embed="rId2"/>
          <a:stretch>
            <a:fillRect/>
          </a:stretch>
        </p:blipFill>
        <p:spPr>
          <a:xfrm>
            <a:off x="13743035" y="482599"/>
            <a:ext cx="3092401" cy="4128516"/>
          </a:xfrm>
          <a:prstGeom prst="rect">
            <a:avLst/>
          </a:prstGeom>
        </p:spPr>
      </p:pic>
      <p:sp>
        <p:nvSpPr>
          <p:cNvPr id="24" name="Rectangle 23">
            <a:extLst>
              <a:ext uri="{FF2B5EF4-FFF2-40B4-BE49-F238E27FC236}">
                <a16:creationId xmlns:a16="http://schemas.microsoft.com/office/drawing/2014/main" id="{F74793DE-3651-410B-B243-8F0B1468E6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9089136" y="-3998214"/>
            <a:ext cx="109728" cy="1828342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2DF964F7-DF89-8C5D-3E34-B19F8F54BB72}"/>
              </a:ext>
            </a:extLst>
          </p:cNvPr>
          <p:cNvPicPr>
            <a:picLocks noChangeAspect="1"/>
          </p:cNvPicPr>
          <p:nvPr/>
        </p:nvPicPr>
        <p:blipFill>
          <a:blip r:embed="rId3"/>
          <a:stretch>
            <a:fillRect/>
          </a:stretch>
        </p:blipFill>
        <p:spPr>
          <a:xfrm>
            <a:off x="6642142" y="5826760"/>
            <a:ext cx="5102352" cy="3826764"/>
          </a:xfrm>
          <a:prstGeom prst="rect">
            <a:avLst/>
          </a:prstGeom>
        </p:spPr>
      </p:pic>
      <p:pic>
        <p:nvPicPr>
          <p:cNvPr id="10" name="Picture 9">
            <a:extLst>
              <a:ext uri="{FF2B5EF4-FFF2-40B4-BE49-F238E27FC236}">
                <a16:creationId xmlns:a16="http://schemas.microsoft.com/office/drawing/2014/main" id="{8BD4ADA7-34CE-1B85-BCC8-2821D6155431}"/>
              </a:ext>
            </a:extLst>
          </p:cNvPr>
          <p:cNvPicPr>
            <a:picLocks noChangeAspect="1"/>
          </p:cNvPicPr>
          <p:nvPr/>
        </p:nvPicPr>
        <p:blipFill>
          <a:blip r:embed="rId4"/>
          <a:stretch>
            <a:fillRect/>
          </a:stretch>
        </p:blipFill>
        <p:spPr>
          <a:xfrm>
            <a:off x="12738186" y="5829223"/>
            <a:ext cx="5102352" cy="3821838"/>
          </a:xfrm>
          <a:prstGeom prst="rect">
            <a:avLst/>
          </a:prstGeom>
        </p:spPr>
      </p:pic>
      <p:grpSp>
        <p:nvGrpSpPr>
          <p:cNvPr id="5" name="Group 5"/>
          <p:cNvGrpSpPr/>
          <p:nvPr/>
        </p:nvGrpSpPr>
        <p:grpSpPr>
          <a:xfrm>
            <a:off x="837891" y="5675884"/>
            <a:ext cx="4518766" cy="4128515"/>
            <a:chOff x="0" y="0"/>
            <a:chExt cx="3811991" cy="3482779"/>
          </a:xfrm>
        </p:grpSpPr>
        <p:sp>
          <p:nvSpPr>
            <p:cNvPr id="6" name="Freeform 6"/>
            <p:cNvSpPr/>
            <p:nvPr/>
          </p:nvSpPr>
          <p:spPr>
            <a:xfrm>
              <a:off x="344913" y="0"/>
              <a:ext cx="3467078" cy="3467078"/>
            </a:xfrm>
            <a:custGeom>
              <a:avLst/>
              <a:gdLst/>
              <a:ahLst/>
              <a:cxnLst/>
              <a:rect l="l" t="t" r="r" b="b"/>
              <a:pathLst>
                <a:path w="3467078" h="3467078">
                  <a:moveTo>
                    <a:pt x="0" y="0"/>
                  </a:moveTo>
                  <a:lnTo>
                    <a:pt x="3467079" y="0"/>
                  </a:lnTo>
                  <a:lnTo>
                    <a:pt x="3467079" y="3467078"/>
                  </a:lnTo>
                  <a:lnTo>
                    <a:pt x="0" y="346707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7"/>
            <p:cNvSpPr/>
            <p:nvPr/>
          </p:nvSpPr>
          <p:spPr>
            <a:xfrm>
              <a:off x="183346" y="15701"/>
              <a:ext cx="3467078" cy="3467078"/>
            </a:xfrm>
            <a:custGeom>
              <a:avLst/>
              <a:gdLst/>
              <a:ahLst/>
              <a:cxnLst/>
              <a:rect l="l" t="t" r="r" b="b"/>
              <a:pathLst>
                <a:path w="3467078" h="3467078">
                  <a:moveTo>
                    <a:pt x="0" y="0"/>
                  </a:moveTo>
                  <a:lnTo>
                    <a:pt x="3467079" y="0"/>
                  </a:lnTo>
                  <a:lnTo>
                    <a:pt x="3467079" y="3467079"/>
                  </a:lnTo>
                  <a:lnTo>
                    <a:pt x="0" y="346707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p:cNvSpPr/>
            <p:nvPr/>
          </p:nvSpPr>
          <p:spPr>
            <a:xfrm>
              <a:off x="0" y="9623"/>
              <a:ext cx="3467078" cy="3467078"/>
            </a:xfrm>
            <a:custGeom>
              <a:avLst/>
              <a:gdLst/>
              <a:ahLst/>
              <a:cxnLst/>
              <a:rect l="l" t="t" r="r" b="b"/>
              <a:pathLst>
                <a:path w="3467078" h="3467078">
                  <a:moveTo>
                    <a:pt x="0" y="0"/>
                  </a:moveTo>
                  <a:lnTo>
                    <a:pt x="3467078" y="0"/>
                  </a:lnTo>
                  <a:lnTo>
                    <a:pt x="3467078" y="3467079"/>
                  </a:lnTo>
                  <a:lnTo>
                    <a:pt x="0" y="346707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grpSp>
      <p:pic>
        <p:nvPicPr>
          <p:cNvPr id="16" name="Picture 15">
            <a:extLst>
              <a:ext uri="{FF2B5EF4-FFF2-40B4-BE49-F238E27FC236}">
                <a16:creationId xmlns:a16="http://schemas.microsoft.com/office/drawing/2014/main" id="{BF3EC377-700E-30A3-7032-A4DD64A406F1}"/>
              </a:ext>
            </a:extLst>
          </p:cNvPr>
          <p:cNvPicPr>
            <a:picLocks noChangeAspect="1"/>
          </p:cNvPicPr>
          <p:nvPr/>
        </p:nvPicPr>
        <p:blipFill>
          <a:blip r:embed="rId11"/>
          <a:stretch>
            <a:fillRect/>
          </a:stretch>
        </p:blipFill>
        <p:spPr>
          <a:xfrm>
            <a:off x="6340206" y="482598"/>
            <a:ext cx="5324363" cy="4128517"/>
          </a:xfrm>
          <a:prstGeom prst="rect">
            <a:avLst/>
          </a:prstGeom>
        </p:spPr>
      </p:pic>
      <p:grpSp>
        <p:nvGrpSpPr>
          <p:cNvPr id="9" name="Group 2">
            <a:extLst>
              <a:ext uri="{FF2B5EF4-FFF2-40B4-BE49-F238E27FC236}">
                <a16:creationId xmlns:a16="http://schemas.microsoft.com/office/drawing/2014/main" id="{05D928C4-1EC8-E40C-D42C-42470F7B3746}"/>
              </a:ext>
            </a:extLst>
          </p:cNvPr>
          <p:cNvGrpSpPr/>
          <p:nvPr/>
        </p:nvGrpSpPr>
        <p:grpSpPr>
          <a:xfrm>
            <a:off x="0" y="0"/>
            <a:ext cx="6031282" cy="5070024"/>
            <a:chOff x="0" y="0"/>
            <a:chExt cx="5812361" cy="846024"/>
          </a:xfrm>
        </p:grpSpPr>
        <p:sp>
          <p:nvSpPr>
            <p:cNvPr id="11" name="Freeform 3">
              <a:extLst>
                <a:ext uri="{FF2B5EF4-FFF2-40B4-BE49-F238E27FC236}">
                  <a16:creationId xmlns:a16="http://schemas.microsoft.com/office/drawing/2014/main" id="{7EEDC43B-F177-E9FB-08C6-F34740256B50}"/>
                </a:ext>
              </a:extLst>
            </p:cNvPr>
            <p:cNvSpPr/>
            <p:nvPr/>
          </p:nvSpPr>
          <p:spPr>
            <a:xfrm>
              <a:off x="0" y="0"/>
              <a:ext cx="5812361" cy="846024"/>
            </a:xfrm>
            <a:custGeom>
              <a:avLst/>
              <a:gdLst/>
              <a:ahLst/>
              <a:cxnLst/>
              <a:rect l="l" t="t" r="r" b="b"/>
              <a:pathLst>
                <a:path w="5812361" h="846024">
                  <a:moveTo>
                    <a:pt x="0" y="0"/>
                  </a:moveTo>
                  <a:lnTo>
                    <a:pt x="5812361" y="0"/>
                  </a:lnTo>
                  <a:lnTo>
                    <a:pt x="5812361" y="846024"/>
                  </a:lnTo>
                  <a:lnTo>
                    <a:pt x="0" y="846024"/>
                  </a:lnTo>
                  <a:close/>
                </a:path>
              </a:pathLst>
            </a:custGeom>
            <a:solidFill>
              <a:srgbClr val="99E265">
                <a:alpha val="40000"/>
              </a:srgbClr>
            </a:solidFill>
          </p:spPr>
          <p:txBody>
            <a:bodyPr/>
            <a:lstStyle/>
            <a:p>
              <a:endParaRPr lang="en-US"/>
            </a:p>
          </p:txBody>
        </p:sp>
        <p:sp>
          <p:nvSpPr>
            <p:cNvPr id="12" name="TextBox 4">
              <a:extLst>
                <a:ext uri="{FF2B5EF4-FFF2-40B4-BE49-F238E27FC236}">
                  <a16:creationId xmlns:a16="http://schemas.microsoft.com/office/drawing/2014/main" id="{5598065F-B154-CDA4-D778-3D780155A016}"/>
                </a:ext>
              </a:extLst>
            </p:cNvPr>
            <p:cNvSpPr txBox="1"/>
            <p:nvPr/>
          </p:nvSpPr>
          <p:spPr>
            <a:xfrm>
              <a:off x="0" y="-47625"/>
              <a:ext cx="5812361" cy="893649"/>
            </a:xfrm>
            <a:prstGeom prst="rect">
              <a:avLst/>
            </a:prstGeom>
          </p:spPr>
          <p:txBody>
            <a:bodyPr lIns="50800" tIns="50800" rIns="50800" bIns="50800" rtlCol="0" anchor="ctr"/>
            <a:lstStyle/>
            <a:p>
              <a:pPr algn="ctr">
                <a:lnSpc>
                  <a:spcPts val="2659"/>
                </a:lnSpc>
              </a:pPr>
              <a:endParaRPr/>
            </a:p>
          </p:txBody>
        </p:sp>
      </p:grpSp>
      <p:sp>
        <p:nvSpPr>
          <p:cNvPr id="17" name="TextBox 16">
            <a:extLst>
              <a:ext uri="{FF2B5EF4-FFF2-40B4-BE49-F238E27FC236}">
                <a16:creationId xmlns:a16="http://schemas.microsoft.com/office/drawing/2014/main" id="{810CE37C-80CF-8797-33A8-D7E4BDC083F3}"/>
              </a:ext>
            </a:extLst>
          </p:cNvPr>
          <p:cNvSpPr txBox="1"/>
          <p:nvPr/>
        </p:nvSpPr>
        <p:spPr>
          <a:xfrm>
            <a:off x="157330" y="580297"/>
            <a:ext cx="5768448" cy="2309735"/>
          </a:xfrm>
          <a:prstGeom prst="rect">
            <a:avLst/>
          </a:prstGeom>
          <a:noFill/>
        </p:spPr>
        <p:txBody>
          <a:bodyPr wrap="square">
            <a:spAutoFit/>
          </a:bodyPr>
          <a:lstStyle/>
          <a:p>
            <a:pPr algn="ctr">
              <a:lnSpc>
                <a:spcPts val="9396"/>
              </a:lnSpc>
            </a:pPr>
            <a:r>
              <a:rPr lang="en-US" sz="3600" dirty="0">
                <a:solidFill>
                  <a:srgbClr val="000000"/>
                </a:solidFill>
                <a:latin typeface="Amaranth"/>
              </a:rPr>
              <a:t>Diverse Junior Boards Across Kentucky </a:t>
            </a:r>
          </a:p>
        </p:txBody>
      </p:sp>
    </p:spTree>
    <p:extLst>
      <p:ext uri="{BB962C8B-B14F-4D97-AF65-F5344CB8AC3E}">
        <p14:creationId xmlns:p14="http://schemas.microsoft.com/office/powerpoint/2010/main" val="24034743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3657600" cy="3212246"/>
            <a:chOff x="0" y="0"/>
            <a:chExt cx="4876800" cy="4282994"/>
          </a:xfrm>
        </p:grpSpPr>
        <p:pic>
          <p:nvPicPr>
            <p:cNvPr id="3" name="Picture 3"/>
            <p:cNvPicPr>
              <a:picLocks noChangeAspect="1"/>
            </p:cNvPicPr>
            <p:nvPr/>
          </p:nvPicPr>
          <p:blipFill>
            <a:blip r:embed="rId2"/>
            <a:srcRect l="7344" r="7344"/>
            <a:stretch>
              <a:fillRect/>
            </a:stretch>
          </p:blipFill>
          <p:spPr>
            <a:xfrm>
              <a:off x="0" y="0"/>
              <a:ext cx="4876800" cy="4282994"/>
            </a:xfrm>
            <a:prstGeom prst="rect">
              <a:avLst/>
            </a:prstGeom>
          </p:spPr>
        </p:pic>
      </p:grpSp>
      <p:grpSp>
        <p:nvGrpSpPr>
          <p:cNvPr id="10" name="Group 10"/>
          <p:cNvGrpSpPr/>
          <p:nvPr/>
        </p:nvGrpSpPr>
        <p:grpSpPr>
          <a:xfrm>
            <a:off x="0" y="7102523"/>
            <a:ext cx="18288000" cy="3212246"/>
            <a:chOff x="0" y="0"/>
            <a:chExt cx="4816593" cy="846024"/>
          </a:xfrm>
        </p:grpSpPr>
        <p:sp>
          <p:nvSpPr>
            <p:cNvPr id="11" name="Freeform 11"/>
            <p:cNvSpPr/>
            <p:nvPr/>
          </p:nvSpPr>
          <p:spPr>
            <a:xfrm>
              <a:off x="0" y="0"/>
              <a:ext cx="4816592" cy="846024"/>
            </a:xfrm>
            <a:custGeom>
              <a:avLst/>
              <a:gdLst/>
              <a:ahLst/>
              <a:cxnLst/>
              <a:rect l="l" t="t" r="r" b="b"/>
              <a:pathLst>
                <a:path w="4816592" h="846024">
                  <a:moveTo>
                    <a:pt x="0" y="0"/>
                  </a:moveTo>
                  <a:lnTo>
                    <a:pt x="4816592" y="0"/>
                  </a:lnTo>
                  <a:lnTo>
                    <a:pt x="4816592" y="846024"/>
                  </a:lnTo>
                  <a:lnTo>
                    <a:pt x="0" y="846024"/>
                  </a:lnTo>
                  <a:close/>
                </a:path>
              </a:pathLst>
            </a:custGeom>
            <a:solidFill>
              <a:srgbClr val="99E265">
                <a:alpha val="62745"/>
              </a:srgbClr>
            </a:solidFill>
          </p:spPr>
          <p:txBody>
            <a:bodyPr/>
            <a:lstStyle/>
            <a:p>
              <a:endParaRPr lang="en-US" dirty="0"/>
            </a:p>
          </p:txBody>
        </p:sp>
        <p:sp>
          <p:nvSpPr>
            <p:cNvPr id="12" name="TextBox 12"/>
            <p:cNvSpPr txBox="1"/>
            <p:nvPr/>
          </p:nvSpPr>
          <p:spPr>
            <a:xfrm>
              <a:off x="0" y="-47625"/>
              <a:ext cx="4816593" cy="893649"/>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rot="5400000">
            <a:off x="3767549" y="-332626"/>
            <a:ext cx="3437702" cy="3657600"/>
            <a:chOff x="0" y="0"/>
            <a:chExt cx="4583603" cy="4876800"/>
          </a:xfrm>
        </p:grpSpPr>
        <p:pic>
          <p:nvPicPr>
            <p:cNvPr id="15" name="Picture 15"/>
            <p:cNvPicPr>
              <a:picLocks noChangeAspect="1"/>
            </p:cNvPicPr>
            <p:nvPr/>
          </p:nvPicPr>
          <p:blipFill>
            <a:blip r:embed="rId3"/>
            <a:srcRect l="6061" r="6061"/>
            <a:stretch>
              <a:fillRect/>
            </a:stretch>
          </p:blipFill>
          <p:spPr>
            <a:xfrm>
              <a:off x="0" y="0"/>
              <a:ext cx="4583603" cy="4876800"/>
            </a:xfrm>
            <a:prstGeom prst="rect">
              <a:avLst/>
            </a:prstGeom>
          </p:spPr>
        </p:pic>
      </p:grpSp>
      <p:grpSp>
        <p:nvGrpSpPr>
          <p:cNvPr id="16" name="Group 16"/>
          <p:cNvGrpSpPr/>
          <p:nvPr/>
        </p:nvGrpSpPr>
        <p:grpSpPr>
          <a:xfrm>
            <a:off x="7315200" y="0"/>
            <a:ext cx="3657600" cy="3212246"/>
            <a:chOff x="0" y="0"/>
            <a:chExt cx="4876800" cy="4282994"/>
          </a:xfrm>
        </p:grpSpPr>
        <p:pic>
          <p:nvPicPr>
            <p:cNvPr id="17" name="Picture 17"/>
            <p:cNvPicPr>
              <a:picLocks noChangeAspect="1"/>
            </p:cNvPicPr>
            <p:nvPr/>
          </p:nvPicPr>
          <p:blipFill>
            <a:blip r:embed="rId4"/>
            <a:srcRect t="3240" b="3240"/>
            <a:stretch>
              <a:fillRect/>
            </a:stretch>
          </p:blipFill>
          <p:spPr>
            <a:xfrm>
              <a:off x="0" y="0"/>
              <a:ext cx="4876800" cy="4282994"/>
            </a:xfrm>
            <a:prstGeom prst="rect">
              <a:avLst/>
            </a:prstGeom>
          </p:spPr>
        </p:pic>
      </p:grpSp>
      <p:grpSp>
        <p:nvGrpSpPr>
          <p:cNvPr id="18" name="Group 18"/>
          <p:cNvGrpSpPr/>
          <p:nvPr/>
        </p:nvGrpSpPr>
        <p:grpSpPr>
          <a:xfrm>
            <a:off x="14630400" y="2780"/>
            <a:ext cx="3657600" cy="3212246"/>
            <a:chOff x="0" y="0"/>
            <a:chExt cx="4876800" cy="4282994"/>
          </a:xfrm>
        </p:grpSpPr>
        <p:pic>
          <p:nvPicPr>
            <p:cNvPr id="19" name="Picture 19"/>
            <p:cNvPicPr>
              <a:picLocks noChangeAspect="1"/>
            </p:cNvPicPr>
            <p:nvPr/>
          </p:nvPicPr>
          <p:blipFill>
            <a:blip r:embed="rId5"/>
            <a:srcRect l="1024" r="1024"/>
            <a:stretch>
              <a:fillRect/>
            </a:stretch>
          </p:blipFill>
          <p:spPr>
            <a:xfrm>
              <a:off x="0" y="0"/>
              <a:ext cx="4876800" cy="4282994"/>
            </a:xfrm>
            <a:prstGeom prst="rect">
              <a:avLst/>
            </a:prstGeom>
          </p:spPr>
        </p:pic>
      </p:grpSp>
      <p:grpSp>
        <p:nvGrpSpPr>
          <p:cNvPr id="20" name="Group 20"/>
          <p:cNvGrpSpPr/>
          <p:nvPr/>
        </p:nvGrpSpPr>
        <p:grpSpPr>
          <a:xfrm>
            <a:off x="10972800" y="2780"/>
            <a:ext cx="3657600" cy="3212246"/>
            <a:chOff x="0" y="0"/>
            <a:chExt cx="4876800" cy="4282994"/>
          </a:xfrm>
        </p:grpSpPr>
        <p:pic>
          <p:nvPicPr>
            <p:cNvPr id="21" name="Picture 21"/>
            <p:cNvPicPr>
              <a:picLocks noChangeAspect="1"/>
            </p:cNvPicPr>
            <p:nvPr/>
          </p:nvPicPr>
          <p:blipFill>
            <a:blip r:embed="rId6"/>
            <a:srcRect l="161" r="161"/>
            <a:stretch>
              <a:fillRect/>
            </a:stretch>
          </p:blipFill>
          <p:spPr>
            <a:xfrm>
              <a:off x="0" y="0"/>
              <a:ext cx="4876800" cy="4282994"/>
            </a:xfrm>
            <a:prstGeom prst="rect">
              <a:avLst/>
            </a:prstGeom>
          </p:spPr>
        </p:pic>
      </p:grpSp>
      <p:sp>
        <p:nvSpPr>
          <p:cNvPr id="24" name="TextBox 23">
            <a:extLst>
              <a:ext uri="{FF2B5EF4-FFF2-40B4-BE49-F238E27FC236}">
                <a16:creationId xmlns:a16="http://schemas.microsoft.com/office/drawing/2014/main" id="{E2CEC2F3-6DF7-A553-BA07-C4448B3854C8}"/>
              </a:ext>
            </a:extLst>
          </p:cNvPr>
          <p:cNvSpPr txBox="1"/>
          <p:nvPr/>
        </p:nvSpPr>
        <p:spPr>
          <a:xfrm>
            <a:off x="4305298" y="5143500"/>
            <a:ext cx="9677400" cy="1086772"/>
          </a:xfrm>
          <a:prstGeom prst="rect">
            <a:avLst/>
          </a:prstGeom>
        </p:spPr>
        <p:txBody>
          <a:bodyPr wrap="square" lIns="0" tIns="0" rIns="0" bIns="0" rtlCol="0" anchor="t">
            <a:spAutoFit/>
          </a:bodyPr>
          <a:lstStyle/>
          <a:p>
            <a:pPr algn="just">
              <a:lnSpc>
                <a:spcPts val="7001"/>
              </a:lnSpc>
            </a:pPr>
            <a:r>
              <a:rPr lang="en-US" sz="13800" dirty="0">
                <a:solidFill>
                  <a:srgbClr val="000000"/>
                </a:solidFill>
                <a:latin typeface="Amaranth"/>
              </a:rPr>
              <a:t>QUESTIONS?</a:t>
            </a:r>
            <a:endParaRPr lang="en-US" sz="8800" dirty="0">
              <a:solidFill>
                <a:srgbClr val="000000"/>
              </a:solidFill>
              <a:latin typeface="Amaranth"/>
            </a:endParaRPr>
          </a:p>
        </p:txBody>
      </p:sp>
      <p:sp>
        <p:nvSpPr>
          <p:cNvPr id="4" name="TextBox 3">
            <a:extLst>
              <a:ext uri="{FF2B5EF4-FFF2-40B4-BE49-F238E27FC236}">
                <a16:creationId xmlns:a16="http://schemas.microsoft.com/office/drawing/2014/main" id="{3E6104A2-B9FF-2CA7-FED9-EA338CE16DCA}"/>
              </a:ext>
            </a:extLst>
          </p:cNvPr>
          <p:cNvSpPr txBox="1"/>
          <p:nvPr/>
        </p:nvSpPr>
        <p:spPr>
          <a:xfrm>
            <a:off x="1143000" y="7734300"/>
            <a:ext cx="16002000" cy="707886"/>
          </a:xfrm>
          <a:prstGeom prst="rect">
            <a:avLst/>
          </a:prstGeom>
          <a:noFill/>
        </p:spPr>
        <p:txBody>
          <a:bodyPr wrap="square" rtlCol="0">
            <a:spAutoFit/>
          </a:bodyPr>
          <a:lstStyle/>
          <a:p>
            <a:pPr algn="ctr"/>
            <a:r>
              <a:rPr lang="en-US" sz="4000" dirty="0"/>
              <a:t>Want more information? Contact </a:t>
            </a:r>
            <a:r>
              <a:rPr lang="en-US" sz="4000" dirty="0">
                <a:hlinkClick r:id="rId7"/>
              </a:rPr>
              <a:t>Kimberly.Bartley@ky.gov</a:t>
            </a:r>
            <a:r>
              <a:rPr lang="en-US" sz="4000" dirty="0"/>
              <a:t> </a:t>
            </a:r>
          </a:p>
        </p:txBody>
      </p:sp>
    </p:spTree>
    <p:extLst>
      <p:ext uri="{BB962C8B-B14F-4D97-AF65-F5344CB8AC3E}">
        <p14:creationId xmlns:p14="http://schemas.microsoft.com/office/powerpoint/2010/main" val="15197357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3212246"/>
            <a:chOff x="0" y="0"/>
            <a:chExt cx="4816593" cy="846024"/>
          </a:xfrm>
        </p:grpSpPr>
        <p:sp>
          <p:nvSpPr>
            <p:cNvPr id="3" name="Freeform 3"/>
            <p:cNvSpPr/>
            <p:nvPr/>
          </p:nvSpPr>
          <p:spPr>
            <a:xfrm>
              <a:off x="0" y="0"/>
              <a:ext cx="4816592" cy="846024"/>
            </a:xfrm>
            <a:custGeom>
              <a:avLst/>
              <a:gdLst/>
              <a:ahLst/>
              <a:cxnLst/>
              <a:rect l="l" t="t" r="r" b="b"/>
              <a:pathLst>
                <a:path w="4816592" h="846024">
                  <a:moveTo>
                    <a:pt x="0" y="0"/>
                  </a:moveTo>
                  <a:lnTo>
                    <a:pt x="4816592" y="0"/>
                  </a:lnTo>
                  <a:lnTo>
                    <a:pt x="4816592" y="846024"/>
                  </a:lnTo>
                  <a:lnTo>
                    <a:pt x="0" y="846024"/>
                  </a:lnTo>
                  <a:close/>
                </a:path>
              </a:pathLst>
            </a:custGeom>
            <a:solidFill>
              <a:srgbClr val="99E265">
                <a:alpha val="40000"/>
              </a:srgbClr>
            </a:solidFill>
          </p:spPr>
          <p:txBody>
            <a:bodyPr/>
            <a:lstStyle/>
            <a:p>
              <a:endParaRPr lang="en-US"/>
            </a:p>
          </p:txBody>
        </p:sp>
        <p:sp>
          <p:nvSpPr>
            <p:cNvPr id="4" name="TextBox 4"/>
            <p:cNvSpPr txBox="1"/>
            <p:nvPr/>
          </p:nvSpPr>
          <p:spPr>
            <a:xfrm>
              <a:off x="0" y="-47625"/>
              <a:ext cx="4816593" cy="893649"/>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832266" y="30073"/>
            <a:ext cx="3450054" cy="3152100"/>
            <a:chOff x="0" y="0"/>
            <a:chExt cx="4600072" cy="4202799"/>
          </a:xfrm>
        </p:grpSpPr>
        <p:sp>
          <p:nvSpPr>
            <p:cNvPr id="6" name="Freeform 6"/>
            <p:cNvSpPr/>
            <p:nvPr/>
          </p:nvSpPr>
          <p:spPr>
            <a:xfrm>
              <a:off x="416220" y="0"/>
              <a:ext cx="4183852" cy="4183852"/>
            </a:xfrm>
            <a:custGeom>
              <a:avLst/>
              <a:gdLst/>
              <a:ahLst/>
              <a:cxnLst/>
              <a:rect l="l" t="t" r="r" b="b"/>
              <a:pathLst>
                <a:path w="4183852" h="4183852">
                  <a:moveTo>
                    <a:pt x="0" y="0"/>
                  </a:moveTo>
                  <a:lnTo>
                    <a:pt x="4183852" y="0"/>
                  </a:lnTo>
                  <a:lnTo>
                    <a:pt x="4183852" y="4183852"/>
                  </a:lnTo>
                  <a:lnTo>
                    <a:pt x="0" y="418385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a:off x="221251" y="18947"/>
              <a:ext cx="4183852" cy="4183852"/>
            </a:xfrm>
            <a:custGeom>
              <a:avLst/>
              <a:gdLst/>
              <a:ahLst/>
              <a:cxnLst/>
              <a:rect l="l" t="t" r="r" b="b"/>
              <a:pathLst>
                <a:path w="4183852" h="4183852">
                  <a:moveTo>
                    <a:pt x="0" y="0"/>
                  </a:moveTo>
                  <a:lnTo>
                    <a:pt x="4183852" y="0"/>
                  </a:lnTo>
                  <a:lnTo>
                    <a:pt x="4183852" y="4183852"/>
                  </a:lnTo>
                  <a:lnTo>
                    <a:pt x="0" y="418385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a:off x="0" y="11613"/>
              <a:ext cx="4183852" cy="4183852"/>
            </a:xfrm>
            <a:custGeom>
              <a:avLst/>
              <a:gdLst/>
              <a:ahLst/>
              <a:cxnLst/>
              <a:rect l="l" t="t" r="r" b="b"/>
              <a:pathLst>
                <a:path w="4183852" h="4183852">
                  <a:moveTo>
                    <a:pt x="0" y="0"/>
                  </a:moveTo>
                  <a:lnTo>
                    <a:pt x="4183852" y="0"/>
                  </a:lnTo>
                  <a:lnTo>
                    <a:pt x="4183852" y="4183852"/>
                  </a:lnTo>
                  <a:lnTo>
                    <a:pt x="0" y="418385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sp>
        <p:nvSpPr>
          <p:cNvPr id="10" name="TextBox 10"/>
          <p:cNvSpPr txBox="1"/>
          <p:nvPr/>
        </p:nvSpPr>
        <p:spPr>
          <a:xfrm>
            <a:off x="4805482" y="885825"/>
            <a:ext cx="11840443" cy="1375418"/>
          </a:xfrm>
          <a:prstGeom prst="rect">
            <a:avLst/>
          </a:prstGeom>
        </p:spPr>
        <p:txBody>
          <a:bodyPr lIns="0" tIns="0" rIns="0" bIns="0" rtlCol="0" anchor="t">
            <a:spAutoFit/>
          </a:bodyPr>
          <a:lstStyle/>
          <a:p>
            <a:pPr algn="ctr">
              <a:lnSpc>
                <a:spcPts val="11339"/>
              </a:lnSpc>
            </a:pPr>
            <a:r>
              <a:rPr lang="en-US" sz="8099" dirty="0">
                <a:solidFill>
                  <a:srgbClr val="000000"/>
                </a:solidFill>
                <a:latin typeface="Amaranth"/>
              </a:rPr>
              <a:t>What is a Junior Board?</a:t>
            </a:r>
          </a:p>
        </p:txBody>
      </p:sp>
      <p:sp>
        <p:nvSpPr>
          <p:cNvPr id="16" name="TextBox 15">
            <a:extLst>
              <a:ext uri="{FF2B5EF4-FFF2-40B4-BE49-F238E27FC236}">
                <a16:creationId xmlns:a16="http://schemas.microsoft.com/office/drawing/2014/main" id="{D7D0A93E-EA7C-3882-AFB4-21F75E09286C}"/>
              </a:ext>
            </a:extLst>
          </p:cNvPr>
          <p:cNvSpPr txBox="1"/>
          <p:nvPr/>
        </p:nvSpPr>
        <p:spPr>
          <a:xfrm>
            <a:off x="998204" y="3924300"/>
            <a:ext cx="6850396" cy="5909310"/>
          </a:xfrm>
          <a:prstGeom prst="rect">
            <a:avLst/>
          </a:prstGeom>
          <a:noFill/>
        </p:spPr>
        <p:txBody>
          <a:bodyPr wrap="square" rtlCol="0">
            <a:spAutoFit/>
          </a:bodyPr>
          <a:lstStyle/>
          <a:p>
            <a:pPr marL="285750" indent="-285750">
              <a:buFont typeface="Wingdings" panose="05000000000000000000" pitchFamily="2" charset="2"/>
              <a:buChar char="v"/>
            </a:pPr>
            <a:r>
              <a:rPr lang="en-US" sz="4000" dirty="0"/>
              <a:t>A group of middle or high school students with an interest in conservation, agriculture or the environment.</a:t>
            </a:r>
          </a:p>
          <a:p>
            <a:pPr marL="285750" indent="-285750">
              <a:buFont typeface="Wingdings" panose="05000000000000000000" pitchFamily="2" charset="2"/>
              <a:buChar char="v"/>
            </a:pPr>
            <a:r>
              <a:rPr lang="en-US" sz="4000" dirty="0"/>
              <a:t>Students that have a future interest in holding an elected position on a conservation district board.</a:t>
            </a:r>
          </a:p>
          <a:p>
            <a:endParaRPr lang="en-US" dirty="0"/>
          </a:p>
        </p:txBody>
      </p:sp>
      <p:pic>
        <p:nvPicPr>
          <p:cNvPr id="11" name="Picture 10">
            <a:extLst>
              <a:ext uri="{FF2B5EF4-FFF2-40B4-BE49-F238E27FC236}">
                <a16:creationId xmlns:a16="http://schemas.microsoft.com/office/drawing/2014/main" id="{8B091B9E-B015-200B-E59B-01B5606647D6}"/>
              </a:ext>
            </a:extLst>
          </p:cNvPr>
          <p:cNvPicPr>
            <a:picLocks noChangeAspect="1"/>
          </p:cNvPicPr>
          <p:nvPr/>
        </p:nvPicPr>
        <p:blipFill>
          <a:blip r:embed="rId8"/>
          <a:stretch>
            <a:fillRect/>
          </a:stretch>
        </p:blipFill>
        <p:spPr>
          <a:xfrm>
            <a:off x="8145796" y="3960228"/>
            <a:ext cx="9144000" cy="51435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3212246"/>
            <a:chOff x="0" y="0"/>
            <a:chExt cx="4816593" cy="846024"/>
          </a:xfrm>
        </p:grpSpPr>
        <p:sp>
          <p:nvSpPr>
            <p:cNvPr id="3" name="Freeform 3"/>
            <p:cNvSpPr/>
            <p:nvPr/>
          </p:nvSpPr>
          <p:spPr>
            <a:xfrm>
              <a:off x="0" y="0"/>
              <a:ext cx="4816592" cy="846024"/>
            </a:xfrm>
            <a:custGeom>
              <a:avLst/>
              <a:gdLst/>
              <a:ahLst/>
              <a:cxnLst/>
              <a:rect l="l" t="t" r="r" b="b"/>
              <a:pathLst>
                <a:path w="4816592" h="846024">
                  <a:moveTo>
                    <a:pt x="0" y="0"/>
                  </a:moveTo>
                  <a:lnTo>
                    <a:pt x="4816592" y="0"/>
                  </a:lnTo>
                  <a:lnTo>
                    <a:pt x="4816592" y="846024"/>
                  </a:lnTo>
                  <a:lnTo>
                    <a:pt x="0" y="846024"/>
                  </a:lnTo>
                  <a:close/>
                </a:path>
              </a:pathLst>
            </a:custGeom>
            <a:solidFill>
              <a:srgbClr val="99E265">
                <a:alpha val="40000"/>
              </a:srgbClr>
            </a:solidFill>
          </p:spPr>
          <p:txBody>
            <a:bodyPr/>
            <a:lstStyle/>
            <a:p>
              <a:endParaRPr lang="en-US"/>
            </a:p>
          </p:txBody>
        </p:sp>
        <p:sp>
          <p:nvSpPr>
            <p:cNvPr id="4" name="TextBox 4"/>
            <p:cNvSpPr txBox="1"/>
            <p:nvPr/>
          </p:nvSpPr>
          <p:spPr>
            <a:xfrm>
              <a:off x="0" y="-47625"/>
              <a:ext cx="4816593" cy="893649"/>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832266" y="30073"/>
            <a:ext cx="3450054" cy="3152100"/>
            <a:chOff x="0" y="0"/>
            <a:chExt cx="4600072" cy="4202799"/>
          </a:xfrm>
        </p:grpSpPr>
        <p:sp>
          <p:nvSpPr>
            <p:cNvPr id="6" name="Freeform 6"/>
            <p:cNvSpPr/>
            <p:nvPr/>
          </p:nvSpPr>
          <p:spPr>
            <a:xfrm>
              <a:off x="416220" y="0"/>
              <a:ext cx="4183852" cy="4183852"/>
            </a:xfrm>
            <a:custGeom>
              <a:avLst/>
              <a:gdLst/>
              <a:ahLst/>
              <a:cxnLst/>
              <a:rect l="l" t="t" r="r" b="b"/>
              <a:pathLst>
                <a:path w="4183852" h="4183852">
                  <a:moveTo>
                    <a:pt x="0" y="0"/>
                  </a:moveTo>
                  <a:lnTo>
                    <a:pt x="4183852" y="0"/>
                  </a:lnTo>
                  <a:lnTo>
                    <a:pt x="4183852" y="4183852"/>
                  </a:lnTo>
                  <a:lnTo>
                    <a:pt x="0" y="418385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a:off x="221251" y="18947"/>
              <a:ext cx="4183852" cy="4183852"/>
            </a:xfrm>
            <a:custGeom>
              <a:avLst/>
              <a:gdLst/>
              <a:ahLst/>
              <a:cxnLst/>
              <a:rect l="l" t="t" r="r" b="b"/>
              <a:pathLst>
                <a:path w="4183852" h="4183852">
                  <a:moveTo>
                    <a:pt x="0" y="0"/>
                  </a:moveTo>
                  <a:lnTo>
                    <a:pt x="4183852" y="0"/>
                  </a:lnTo>
                  <a:lnTo>
                    <a:pt x="4183852" y="4183852"/>
                  </a:lnTo>
                  <a:lnTo>
                    <a:pt x="0" y="418385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a:off x="0" y="11613"/>
              <a:ext cx="4183852" cy="4183852"/>
            </a:xfrm>
            <a:custGeom>
              <a:avLst/>
              <a:gdLst/>
              <a:ahLst/>
              <a:cxnLst/>
              <a:rect l="l" t="t" r="r" b="b"/>
              <a:pathLst>
                <a:path w="4183852" h="4183852">
                  <a:moveTo>
                    <a:pt x="0" y="0"/>
                  </a:moveTo>
                  <a:lnTo>
                    <a:pt x="4183852" y="0"/>
                  </a:lnTo>
                  <a:lnTo>
                    <a:pt x="4183852" y="4183852"/>
                  </a:lnTo>
                  <a:lnTo>
                    <a:pt x="0" y="418385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sp>
        <p:nvSpPr>
          <p:cNvPr id="10" name="TextBox 10"/>
          <p:cNvSpPr txBox="1"/>
          <p:nvPr/>
        </p:nvSpPr>
        <p:spPr>
          <a:xfrm>
            <a:off x="4805482" y="885825"/>
            <a:ext cx="11840443" cy="1375418"/>
          </a:xfrm>
          <a:prstGeom prst="rect">
            <a:avLst/>
          </a:prstGeom>
        </p:spPr>
        <p:txBody>
          <a:bodyPr lIns="0" tIns="0" rIns="0" bIns="0" rtlCol="0" anchor="t">
            <a:spAutoFit/>
          </a:bodyPr>
          <a:lstStyle/>
          <a:p>
            <a:pPr algn="ctr">
              <a:lnSpc>
                <a:spcPts val="11339"/>
              </a:lnSpc>
            </a:pPr>
            <a:r>
              <a:rPr lang="en-US" sz="8099" dirty="0">
                <a:solidFill>
                  <a:srgbClr val="000000"/>
                </a:solidFill>
                <a:latin typeface="Amaranth"/>
              </a:rPr>
              <a:t>Why start a Junior Board?</a:t>
            </a:r>
          </a:p>
        </p:txBody>
      </p:sp>
      <p:sp>
        <p:nvSpPr>
          <p:cNvPr id="11" name="TextBox 11"/>
          <p:cNvSpPr txBox="1"/>
          <p:nvPr/>
        </p:nvSpPr>
        <p:spPr>
          <a:xfrm>
            <a:off x="42982" y="3973154"/>
            <a:ext cx="9524999" cy="5272534"/>
          </a:xfrm>
          <a:prstGeom prst="rect">
            <a:avLst/>
          </a:prstGeom>
        </p:spPr>
        <p:txBody>
          <a:bodyPr wrap="square" lIns="0" tIns="0" rIns="0" bIns="0" rtlCol="0" anchor="t">
            <a:spAutoFit/>
          </a:bodyPr>
          <a:lstStyle/>
          <a:p>
            <a:pPr marL="853006" lvl="1" indent="-426503">
              <a:lnSpc>
                <a:spcPts val="6953"/>
              </a:lnSpc>
              <a:buFont typeface="Arial"/>
              <a:buChar char="•"/>
            </a:pPr>
            <a:r>
              <a:rPr lang="en-US" sz="3700" dirty="0">
                <a:solidFill>
                  <a:srgbClr val="000000"/>
                </a:solidFill>
                <a:latin typeface="Amaranth"/>
              </a:rPr>
              <a:t>Expand volunteer base (get stuff done!)</a:t>
            </a:r>
          </a:p>
          <a:p>
            <a:pPr marL="853006" lvl="1" indent="-426503">
              <a:lnSpc>
                <a:spcPts val="6953"/>
              </a:lnSpc>
              <a:buFont typeface="Arial"/>
              <a:buChar char="•"/>
            </a:pPr>
            <a:r>
              <a:rPr lang="en-US" sz="3700" dirty="0">
                <a:solidFill>
                  <a:srgbClr val="000000"/>
                </a:solidFill>
                <a:latin typeface="Amaranth"/>
              </a:rPr>
              <a:t>Encourage confidence, leadership, responsibility and compassion.</a:t>
            </a:r>
          </a:p>
          <a:p>
            <a:pPr marL="853006" lvl="1" indent="-426503">
              <a:lnSpc>
                <a:spcPts val="6953"/>
              </a:lnSpc>
              <a:buFont typeface="Arial"/>
              <a:buChar char="•"/>
            </a:pPr>
            <a:r>
              <a:rPr lang="en-US" sz="3700" dirty="0">
                <a:solidFill>
                  <a:srgbClr val="000000"/>
                </a:solidFill>
                <a:latin typeface="Amaranth"/>
              </a:rPr>
              <a:t>Represent the youth voice</a:t>
            </a:r>
          </a:p>
          <a:p>
            <a:pPr marL="853006" lvl="1" indent="-426503">
              <a:lnSpc>
                <a:spcPts val="6953"/>
              </a:lnSpc>
              <a:buFont typeface="Arial"/>
              <a:buChar char="•"/>
            </a:pPr>
            <a:r>
              <a:rPr lang="en-US" sz="3700" dirty="0">
                <a:solidFill>
                  <a:srgbClr val="000000"/>
                </a:solidFill>
                <a:latin typeface="Amaranth"/>
              </a:rPr>
              <a:t>Recruit the next generation of </a:t>
            </a:r>
            <a:br>
              <a:rPr lang="en-US" sz="3700" dirty="0">
                <a:solidFill>
                  <a:srgbClr val="000000"/>
                </a:solidFill>
                <a:latin typeface="Amaranth"/>
              </a:rPr>
            </a:br>
            <a:r>
              <a:rPr lang="en-US" sz="3700" dirty="0">
                <a:solidFill>
                  <a:srgbClr val="000000"/>
                </a:solidFill>
                <a:latin typeface="Amaranth"/>
              </a:rPr>
              <a:t>conservation district leaders</a:t>
            </a:r>
          </a:p>
        </p:txBody>
      </p:sp>
      <p:sp>
        <p:nvSpPr>
          <p:cNvPr id="12" name="TextBox 11">
            <a:extLst>
              <a:ext uri="{FF2B5EF4-FFF2-40B4-BE49-F238E27FC236}">
                <a16:creationId xmlns:a16="http://schemas.microsoft.com/office/drawing/2014/main" id="{4DC8B84B-CDE5-6863-571E-F9600899A793}"/>
              </a:ext>
            </a:extLst>
          </p:cNvPr>
          <p:cNvSpPr txBox="1"/>
          <p:nvPr/>
        </p:nvSpPr>
        <p:spPr>
          <a:xfrm>
            <a:off x="9567981" y="3188519"/>
            <a:ext cx="6934200" cy="2671822"/>
          </a:xfrm>
          <a:prstGeom prst="rect">
            <a:avLst/>
          </a:prstGeom>
          <a:noFill/>
        </p:spPr>
        <p:txBody>
          <a:bodyPr wrap="square" rtlCol="0">
            <a:spAutoFit/>
          </a:bodyPr>
          <a:lstStyle/>
          <a:p>
            <a:pPr marL="853006" lvl="1" indent="-426503">
              <a:lnSpc>
                <a:spcPts val="6953"/>
              </a:lnSpc>
              <a:buFont typeface="Arial"/>
              <a:buChar char="•"/>
              <a:defRPr/>
            </a:pPr>
            <a:r>
              <a:rPr lang="en-US" sz="3700" dirty="0">
                <a:solidFill>
                  <a:srgbClr val="000000"/>
                </a:solidFill>
                <a:latin typeface="Amaranth"/>
              </a:rPr>
              <a:t>Expand outreach</a:t>
            </a:r>
          </a:p>
          <a:p>
            <a:pPr marL="853006" marR="0" lvl="1" indent="-426503" algn="l" defTabSz="914400" rtl="0" eaLnBrk="1" fontAlgn="auto" latinLnBrk="0" hangingPunct="1">
              <a:lnSpc>
                <a:spcPts val="6953"/>
              </a:lnSpc>
              <a:spcBef>
                <a:spcPts val="0"/>
              </a:spcBef>
              <a:spcAft>
                <a:spcPts val="0"/>
              </a:spcAft>
              <a:buClrTx/>
              <a:buSzTx/>
              <a:buFont typeface="Arial"/>
              <a:buChar char="•"/>
              <a:tabLst/>
              <a:defRPr/>
            </a:pPr>
            <a:r>
              <a:rPr kumimoji="0" lang="en-US" sz="3700" b="0" i="0" u="none" strike="noStrike" kern="1200" cap="none" spc="0" normalizeH="0" baseline="0" noProof="0" dirty="0">
                <a:ln>
                  <a:noFill/>
                </a:ln>
                <a:solidFill>
                  <a:srgbClr val="000000"/>
                </a:solidFill>
                <a:effectLst/>
                <a:uLnTx/>
                <a:uFillTx/>
                <a:latin typeface="Amaranth"/>
                <a:ea typeface="+mn-ea"/>
                <a:cs typeface="+mn-cs"/>
              </a:rPr>
              <a:t>Showcase your district</a:t>
            </a:r>
          </a:p>
          <a:p>
            <a:pPr marL="853006" marR="0" lvl="1" indent="-426503" algn="l" defTabSz="914400" rtl="0" eaLnBrk="1" fontAlgn="auto" latinLnBrk="0" hangingPunct="1">
              <a:lnSpc>
                <a:spcPts val="6953"/>
              </a:lnSpc>
              <a:spcBef>
                <a:spcPts val="0"/>
              </a:spcBef>
              <a:spcAft>
                <a:spcPts val="0"/>
              </a:spcAft>
              <a:buClrTx/>
              <a:buSzTx/>
              <a:buFont typeface="Arial"/>
              <a:buChar char="•"/>
              <a:tabLst/>
              <a:defRPr/>
            </a:pPr>
            <a:r>
              <a:rPr lang="en-US" sz="3700" dirty="0">
                <a:solidFill>
                  <a:srgbClr val="000000"/>
                </a:solidFill>
                <a:latin typeface="Amaranth"/>
              </a:rPr>
              <a:t>“Built In” </a:t>
            </a:r>
            <a:r>
              <a:rPr kumimoji="0" lang="en-US" sz="3700" b="0" i="0" u="none" strike="noStrike" kern="1200" cap="none" spc="0" normalizeH="0" baseline="0" noProof="0" dirty="0">
                <a:ln>
                  <a:noFill/>
                </a:ln>
                <a:solidFill>
                  <a:srgbClr val="000000"/>
                </a:solidFill>
                <a:effectLst/>
                <a:uLnTx/>
                <a:uFillTx/>
                <a:latin typeface="Amaranth"/>
                <a:ea typeface="+mn-ea"/>
                <a:cs typeface="+mn-cs"/>
              </a:rPr>
              <a:t>Envirothon team</a:t>
            </a:r>
          </a:p>
        </p:txBody>
      </p:sp>
      <p:pic>
        <p:nvPicPr>
          <p:cNvPr id="15" name="Picture 14">
            <a:extLst>
              <a:ext uri="{FF2B5EF4-FFF2-40B4-BE49-F238E27FC236}">
                <a16:creationId xmlns:a16="http://schemas.microsoft.com/office/drawing/2014/main" id="{13A72014-04C5-AC87-33B2-69DF2409B8DA}"/>
              </a:ext>
            </a:extLst>
          </p:cNvPr>
          <p:cNvPicPr>
            <a:picLocks noChangeAspect="1"/>
          </p:cNvPicPr>
          <p:nvPr/>
        </p:nvPicPr>
        <p:blipFill>
          <a:blip r:embed="rId8"/>
          <a:stretch>
            <a:fillRect/>
          </a:stretch>
        </p:blipFill>
        <p:spPr>
          <a:xfrm>
            <a:off x="9372600" y="6285271"/>
            <a:ext cx="7391400" cy="3695700"/>
          </a:xfrm>
          <a:prstGeom prst="rect">
            <a:avLst/>
          </a:prstGeom>
        </p:spPr>
      </p:pic>
    </p:spTree>
    <p:extLst>
      <p:ext uri="{BB962C8B-B14F-4D97-AF65-F5344CB8AC3E}">
        <p14:creationId xmlns:p14="http://schemas.microsoft.com/office/powerpoint/2010/main" val="31999865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2661926"/>
            <a:chOff x="0" y="0"/>
            <a:chExt cx="5812361" cy="846024"/>
          </a:xfrm>
        </p:grpSpPr>
        <p:sp>
          <p:nvSpPr>
            <p:cNvPr id="3" name="Freeform 3"/>
            <p:cNvSpPr/>
            <p:nvPr/>
          </p:nvSpPr>
          <p:spPr>
            <a:xfrm>
              <a:off x="0" y="0"/>
              <a:ext cx="5812361" cy="846024"/>
            </a:xfrm>
            <a:custGeom>
              <a:avLst/>
              <a:gdLst/>
              <a:ahLst/>
              <a:cxnLst/>
              <a:rect l="l" t="t" r="r" b="b"/>
              <a:pathLst>
                <a:path w="5812361" h="846024">
                  <a:moveTo>
                    <a:pt x="0" y="0"/>
                  </a:moveTo>
                  <a:lnTo>
                    <a:pt x="5812361" y="0"/>
                  </a:lnTo>
                  <a:lnTo>
                    <a:pt x="5812361" y="846024"/>
                  </a:lnTo>
                  <a:lnTo>
                    <a:pt x="0" y="846024"/>
                  </a:lnTo>
                  <a:close/>
                </a:path>
              </a:pathLst>
            </a:custGeom>
            <a:solidFill>
              <a:srgbClr val="99E265">
                <a:alpha val="40000"/>
              </a:srgbClr>
            </a:solidFill>
          </p:spPr>
          <p:txBody>
            <a:bodyPr/>
            <a:lstStyle/>
            <a:p>
              <a:endParaRPr lang="en-US"/>
            </a:p>
          </p:txBody>
        </p:sp>
        <p:sp>
          <p:nvSpPr>
            <p:cNvPr id="4" name="TextBox 4"/>
            <p:cNvSpPr txBox="1"/>
            <p:nvPr/>
          </p:nvSpPr>
          <p:spPr>
            <a:xfrm>
              <a:off x="0" y="-47625"/>
              <a:ext cx="5812361" cy="893649"/>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689683" y="24921"/>
            <a:ext cx="2858994" cy="2612085"/>
            <a:chOff x="0" y="0"/>
            <a:chExt cx="3811992" cy="3482780"/>
          </a:xfrm>
        </p:grpSpPr>
        <p:sp>
          <p:nvSpPr>
            <p:cNvPr id="6" name="Freeform 6"/>
            <p:cNvSpPr/>
            <p:nvPr/>
          </p:nvSpPr>
          <p:spPr>
            <a:xfrm>
              <a:off x="344913" y="0"/>
              <a:ext cx="3467078" cy="3467078"/>
            </a:xfrm>
            <a:custGeom>
              <a:avLst/>
              <a:gdLst/>
              <a:ahLst/>
              <a:cxnLst/>
              <a:rect l="l" t="t" r="r" b="b"/>
              <a:pathLst>
                <a:path w="3467078" h="3467078">
                  <a:moveTo>
                    <a:pt x="0" y="0"/>
                  </a:moveTo>
                  <a:lnTo>
                    <a:pt x="3467079" y="0"/>
                  </a:lnTo>
                  <a:lnTo>
                    <a:pt x="3467079" y="3467078"/>
                  </a:lnTo>
                  <a:lnTo>
                    <a:pt x="0" y="346707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7"/>
            <p:cNvSpPr/>
            <p:nvPr/>
          </p:nvSpPr>
          <p:spPr>
            <a:xfrm>
              <a:off x="183346" y="15701"/>
              <a:ext cx="3467078" cy="3467078"/>
            </a:xfrm>
            <a:custGeom>
              <a:avLst/>
              <a:gdLst/>
              <a:ahLst/>
              <a:cxnLst/>
              <a:rect l="l" t="t" r="r" b="b"/>
              <a:pathLst>
                <a:path w="3467078" h="3467078">
                  <a:moveTo>
                    <a:pt x="0" y="0"/>
                  </a:moveTo>
                  <a:lnTo>
                    <a:pt x="3467079" y="0"/>
                  </a:lnTo>
                  <a:lnTo>
                    <a:pt x="3467079" y="3467079"/>
                  </a:lnTo>
                  <a:lnTo>
                    <a:pt x="0" y="346707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Freeform 8"/>
            <p:cNvSpPr/>
            <p:nvPr/>
          </p:nvSpPr>
          <p:spPr>
            <a:xfrm>
              <a:off x="0" y="9623"/>
              <a:ext cx="3467078" cy="3467078"/>
            </a:xfrm>
            <a:custGeom>
              <a:avLst/>
              <a:gdLst/>
              <a:ahLst/>
              <a:cxnLst/>
              <a:rect l="l" t="t" r="r" b="b"/>
              <a:pathLst>
                <a:path w="3467078" h="3467078">
                  <a:moveTo>
                    <a:pt x="0" y="0"/>
                  </a:moveTo>
                  <a:lnTo>
                    <a:pt x="3467078" y="0"/>
                  </a:lnTo>
                  <a:lnTo>
                    <a:pt x="3467078" y="3467079"/>
                  </a:lnTo>
                  <a:lnTo>
                    <a:pt x="0" y="346707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sp>
        <p:nvSpPr>
          <p:cNvPr id="9" name="Freeform 9"/>
          <p:cNvSpPr/>
          <p:nvPr/>
        </p:nvSpPr>
        <p:spPr>
          <a:xfrm>
            <a:off x="10228447" y="273796"/>
            <a:ext cx="7739372" cy="10013204"/>
          </a:xfrm>
          <a:custGeom>
            <a:avLst/>
            <a:gdLst/>
            <a:ahLst/>
            <a:cxnLst/>
            <a:rect l="l" t="t" r="r" b="b"/>
            <a:pathLst>
              <a:path w="7739372" h="10013204">
                <a:moveTo>
                  <a:pt x="0" y="0"/>
                </a:moveTo>
                <a:lnTo>
                  <a:pt x="7739372" y="0"/>
                </a:lnTo>
                <a:lnTo>
                  <a:pt x="7739372" y="10013204"/>
                </a:lnTo>
                <a:lnTo>
                  <a:pt x="0" y="10013204"/>
                </a:lnTo>
                <a:lnTo>
                  <a:pt x="0" y="0"/>
                </a:lnTo>
                <a:close/>
              </a:path>
            </a:pathLst>
          </a:custGeom>
          <a:blipFill>
            <a:blip r:embed="rId9"/>
            <a:stretch>
              <a:fillRect/>
            </a:stretch>
          </a:blipFill>
        </p:spPr>
        <p:txBody>
          <a:bodyPr/>
          <a:lstStyle/>
          <a:p>
            <a:endParaRPr lang="en-US"/>
          </a:p>
        </p:txBody>
      </p:sp>
      <p:sp>
        <p:nvSpPr>
          <p:cNvPr id="10" name="TextBox 10"/>
          <p:cNvSpPr txBox="1"/>
          <p:nvPr/>
        </p:nvSpPr>
        <p:spPr>
          <a:xfrm>
            <a:off x="3129095" y="100510"/>
            <a:ext cx="7099352" cy="2337080"/>
          </a:xfrm>
          <a:prstGeom prst="rect">
            <a:avLst/>
          </a:prstGeom>
        </p:spPr>
        <p:txBody>
          <a:bodyPr lIns="0" tIns="0" rIns="0" bIns="0" rtlCol="0" anchor="t">
            <a:spAutoFit/>
          </a:bodyPr>
          <a:lstStyle/>
          <a:p>
            <a:pPr algn="ctr">
              <a:lnSpc>
                <a:spcPts val="9396"/>
              </a:lnSpc>
            </a:pPr>
            <a:r>
              <a:rPr lang="en-US" sz="6712" dirty="0">
                <a:solidFill>
                  <a:srgbClr val="000000"/>
                </a:solidFill>
                <a:latin typeface="Amaranth"/>
              </a:rPr>
              <a:t>Building A </a:t>
            </a:r>
          </a:p>
          <a:p>
            <a:pPr algn="ctr">
              <a:lnSpc>
                <a:spcPts val="9396"/>
              </a:lnSpc>
            </a:pPr>
            <a:r>
              <a:rPr lang="en-US" sz="6712" dirty="0">
                <a:solidFill>
                  <a:srgbClr val="000000"/>
                </a:solidFill>
                <a:latin typeface="Amaranth"/>
              </a:rPr>
              <a:t>Junior Board</a:t>
            </a:r>
          </a:p>
        </p:txBody>
      </p:sp>
      <p:sp>
        <p:nvSpPr>
          <p:cNvPr id="11" name="TextBox 11"/>
          <p:cNvSpPr txBox="1"/>
          <p:nvPr/>
        </p:nvSpPr>
        <p:spPr>
          <a:xfrm>
            <a:off x="242569" y="2747013"/>
            <a:ext cx="8901431" cy="7301294"/>
          </a:xfrm>
          <a:prstGeom prst="rect">
            <a:avLst/>
          </a:prstGeom>
        </p:spPr>
        <p:txBody>
          <a:bodyPr lIns="0" tIns="0" rIns="0" bIns="0" rtlCol="0" anchor="t">
            <a:spAutoFit/>
          </a:bodyPr>
          <a:lstStyle/>
          <a:p>
            <a:pPr marL="991067" lvl="1" indent="-495533">
              <a:lnSpc>
                <a:spcPts val="6426"/>
              </a:lnSpc>
              <a:buFont typeface="Arial"/>
              <a:buChar char="•"/>
            </a:pPr>
            <a:r>
              <a:rPr lang="en-US" sz="4000" dirty="0">
                <a:solidFill>
                  <a:srgbClr val="000000"/>
                </a:solidFill>
                <a:latin typeface="Amaranth"/>
              </a:rPr>
              <a:t>Recruitment &amp; Contacts: </a:t>
            </a:r>
          </a:p>
          <a:p>
            <a:pPr marL="1982133" lvl="2" indent="-660711">
              <a:lnSpc>
                <a:spcPts val="6426"/>
              </a:lnSpc>
              <a:buFont typeface="Arial"/>
              <a:buChar char="⚬"/>
            </a:pPr>
            <a:r>
              <a:rPr lang="en-US" sz="4000" dirty="0">
                <a:solidFill>
                  <a:srgbClr val="000000"/>
                </a:solidFill>
                <a:latin typeface="Amaranth"/>
              </a:rPr>
              <a:t>Previous programs</a:t>
            </a:r>
          </a:p>
          <a:p>
            <a:pPr marL="1982133" lvl="2" indent="-660711">
              <a:lnSpc>
                <a:spcPts val="6426"/>
              </a:lnSpc>
              <a:buFont typeface="Arial"/>
              <a:buChar char="⚬"/>
            </a:pPr>
            <a:r>
              <a:rPr lang="en-US" sz="4000" dirty="0">
                <a:solidFill>
                  <a:srgbClr val="000000"/>
                </a:solidFill>
                <a:latin typeface="Amaranth"/>
              </a:rPr>
              <a:t>Social media, e-newsletter</a:t>
            </a:r>
          </a:p>
          <a:p>
            <a:pPr marL="1982133" lvl="2" indent="-660711">
              <a:lnSpc>
                <a:spcPts val="6426"/>
              </a:lnSpc>
              <a:buFont typeface="Arial"/>
              <a:buChar char="⚬"/>
            </a:pPr>
            <a:r>
              <a:rPr lang="en-US" sz="4000" dirty="0">
                <a:solidFill>
                  <a:srgbClr val="000000"/>
                </a:solidFill>
                <a:latin typeface="Amaranth"/>
              </a:rPr>
              <a:t>4-H, FFA, environmental clubs</a:t>
            </a:r>
          </a:p>
          <a:p>
            <a:pPr marL="1982133" lvl="2" indent="-660711">
              <a:lnSpc>
                <a:spcPts val="6426"/>
              </a:lnSpc>
              <a:buFont typeface="Arial"/>
              <a:buChar char="⚬"/>
            </a:pPr>
            <a:r>
              <a:rPr lang="en-US" sz="4000" dirty="0">
                <a:solidFill>
                  <a:srgbClr val="000000"/>
                </a:solidFill>
                <a:latin typeface="Amaranth"/>
              </a:rPr>
              <a:t>Cattlemen's and Farm Bureau</a:t>
            </a:r>
          </a:p>
          <a:p>
            <a:pPr marL="991067" lvl="1" indent="-495533">
              <a:lnSpc>
                <a:spcPts val="6426"/>
              </a:lnSpc>
              <a:buFont typeface="Arial"/>
              <a:buChar char="•"/>
            </a:pPr>
            <a:r>
              <a:rPr lang="en-US" sz="4000" dirty="0">
                <a:solidFill>
                  <a:srgbClr val="000000"/>
                </a:solidFill>
                <a:latin typeface="Amaranth"/>
              </a:rPr>
              <a:t>Membership:</a:t>
            </a:r>
          </a:p>
          <a:p>
            <a:pPr marL="1982133" lvl="2" indent="-660711">
              <a:lnSpc>
                <a:spcPts val="6426"/>
              </a:lnSpc>
              <a:buFont typeface="Arial"/>
              <a:buChar char="⚬"/>
            </a:pPr>
            <a:r>
              <a:rPr lang="en-US" sz="4000" dirty="0">
                <a:solidFill>
                  <a:srgbClr val="000000"/>
                </a:solidFill>
                <a:latin typeface="Amaranth"/>
              </a:rPr>
              <a:t>Applications</a:t>
            </a:r>
          </a:p>
          <a:p>
            <a:pPr marL="1982133" lvl="2" indent="-660711">
              <a:lnSpc>
                <a:spcPts val="6426"/>
              </a:lnSpc>
              <a:buFont typeface="Arial"/>
              <a:buChar char="⚬"/>
            </a:pPr>
            <a:r>
              <a:rPr lang="en-US" sz="4000" dirty="0">
                <a:solidFill>
                  <a:srgbClr val="000000"/>
                </a:solidFill>
                <a:latin typeface="Amaranth"/>
              </a:rPr>
              <a:t>References</a:t>
            </a:r>
          </a:p>
          <a:p>
            <a:pPr marL="1982133" lvl="2" indent="-660711">
              <a:lnSpc>
                <a:spcPts val="6426"/>
              </a:lnSpc>
              <a:buFont typeface="Arial"/>
              <a:buChar char="⚬"/>
            </a:pPr>
            <a:r>
              <a:rPr lang="en-US" sz="4000" dirty="0">
                <a:solidFill>
                  <a:srgbClr val="000000"/>
                </a:solidFill>
                <a:latin typeface="Amaranth"/>
              </a:rPr>
              <a:t>Age and county requirement</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2661926"/>
            <a:chOff x="0" y="0"/>
            <a:chExt cx="5812361" cy="846024"/>
          </a:xfrm>
        </p:grpSpPr>
        <p:sp>
          <p:nvSpPr>
            <p:cNvPr id="3" name="Freeform 3"/>
            <p:cNvSpPr/>
            <p:nvPr/>
          </p:nvSpPr>
          <p:spPr>
            <a:xfrm>
              <a:off x="0" y="0"/>
              <a:ext cx="5812361" cy="846024"/>
            </a:xfrm>
            <a:custGeom>
              <a:avLst/>
              <a:gdLst/>
              <a:ahLst/>
              <a:cxnLst/>
              <a:rect l="l" t="t" r="r" b="b"/>
              <a:pathLst>
                <a:path w="5812361" h="846024">
                  <a:moveTo>
                    <a:pt x="0" y="0"/>
                  </a:moveTo>
                  <a:lnTo>
                    <a:pt x="5812361" y="0"/>
                  </a:lnTo>
                  <a:lnTo>
                    <a:pt x="5812361" y="846024"/>
                  </a:lnTo>
                  <a:lnTo>
                    <a:pt x="0" y="846024"/>
                  </a:lnTo>
                  <a:close/>
                </a:path>
              </a:pathLst>
            </a:custGeom>
            <a:solidFill>
              <a:srgbClr val="99E265">
                <a:alpha val="40000"/>
              </a:srgbClr>
            </a:solidFill>
          </p:spPr>
          <p:txBody>
            <a:bodyPr/>
            <a:lstStyle/>
            <a:p>
              <a:endParaRPr lang="en-US"/>
            </a:p>
          </p:txBody>
        </p:sp>
        <p:sp>
          <p:nvSpPr>
            <p:cNvPr id="4" name="TextBox 4"/>
            <p:cNvSpPr txBox="1"/>
            <p:nvPr/>
          </p:nvSpPr>
          <p:spPr>
            <a:xfrm>
              <a:off x="0" y="-47625"/>
              <a:ext cx="5812361" cy="893649"/>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689683" y="24921"/>
            <a:ext cx="2858994" cy="2612085"/>
            <a:chOff x="0" y="0"/>
            <a:chExt cx="3811992" cy="3482780"/>
          </a:xfrm>
        </p:grpSpPr>
        <p:sp>
          <p:nvSpPr>
            <p:cNvPr id="6" name="Freeform 6"/>
            <p:cNvSpPr/>
            <p:nvPr/>
          </p:nvSpPr>
          <p:spPr>
            <a:xfrm>
              <a:off x="344913" y="0"/>
              <a:ext cx="3467078" cy="3467078"/>
            </a:xfrm>
            <a:custGeom>
              <a:avLst/>
              <a:gdLst/>
              <a:ahLst/>
              <a:cxnLst/>
              <a:rect l="l" t="t" r="r" b="b"/>
              <a:pathLst>
                <a:path w="3467078" h="3467078">
                  <a:moveTo>
                    <a:pt x="0" y="0"/>
                  </a:moveTo>
                  <a:lnTo>
                    <a:pt x="3467079" y="0"/>
                  </a:lnTo>
                  <a:lnTo>
                    <a:pt x="3467079" y="3467078"/>
                  </a:lnTo>
                  <a:lnTo>
                    <a:pt x="0" y="346707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a:off x="183346" y="15701"/>
              <a:ext cx="3467078" cy="3467078"/>
            </a:xfrm>
            <a:custGeom>
              <a:avLst/>
              <a:gdLst/>
              <a:ahLst/>
              <a:cxnLst/>
              <a:rect l="l" t="t" r="r" b="b"/>
              <a:pathLst>
                <a:path w="3467078" h="3467078">
                  <a:moveTo>
                    <a:pt x="0" y="0"/>
                  </a:moveTo>
                  <a:lnTo>
                    <a:pt x="3467079" y="0"/>
                  </a:lnTo>
                  <a:lnTo>
                    <a:pt x="3467079" y="3467079"/>
                  </a:lnTo>
                  <a:lnTo>
                    <a:pt x="0" y="346707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a:off x="0" y="9623"/>
              <a:ext cx="3467078" cy="3467078"/>
            </a:xfrm>
            <a:custGeom>
              <a:avLst/>
              <a:gdLst/>
              <a:ahLst/>
              <a:cxnLst/>
              <a:rect l="l" t="t" r="r" b="b"/>
              <a:pathLst>
                <a:path w="3467078" h="3467078">
                  <a:moveTo>
                    <a:pt x="0" y="0"/>
                  </a:moveTo>
                  <a:lnTo>
                    <a:pt x="3467078" y="0"/>
                  </a:lnTo>
                  <a:lnTo>
                    <a:pt x="3467078" y="3467079"/>
                  </a:lnTo>
                  <a:lnTo>
                    <a:pt x="0" y="346707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sp>
        <p:nvSpPr>
          <p:cNvPr id="14" name="TextBox 14"/>
          <p:cNvSpPr txBox="1"/>
          <p:nvPr/>
        </p:nvSpPr>
        <p:spPr>
          <a:xfrm>
            <a:off x="6051524" y="683434"/>
            <a:ext cx="7099352" cy="1145209"/>
          </a:xfrm>
          <a:prstGeom prst="rect">
            <a:avLst/>
          </a:prstGeom>
        </p:spPr>
        <p:txBody>
          <a:bodyPr lIns="0" tIns="0" rIns="0" bIns="0" rtlCol="0" anchor="t">
            <a:spAutoFit/>
          </a:bodyPr>
          <a:lstStyle/>
          <a:p>
            <a:pPr algn="ctr">
              <a:lnSpc>
                <a:spcPts val="9396"/>
              </a:lnSpc>
            </a:pPr>
            <a:r>
              <a:rPr lang="en-US" sz="6712" dirty="0">
                <a:solidFill>
                  <a:srgbClr val="000000"/>
                </a:solidFill>
                <a:latin typeface="Amaranth"/>
              </a:rPr>
              <a:t>GETTING STARTED</a:t>
            </a:r>
          </a:p>
        </p:txBody>
      </p:sp>
      <p:sp>
        <p:nvSpPr>
          <p:cNvPr id="15" name="TextBox 15"/>
          <p:cNvSpPr txBox="1"/>
          <p:nvPr/>
        </p:nvSpPr>
        <p:spPr>
          <a:xfrm>
            <a:off x="457200" y="2811773"/>
            <a:ext cx="9144000" cy="6498254"/>
          </a:xfrm>
          <a:prstGeom prst="rect">
            <a:avLst/>
          </a:prstGeom>
        </p:spPr>
        <p:txBody>
          <a:bodyPr wrap="square" lIns="0" tIns="0" rIns="0" bIns="0" rtlCol="0" anchor="t">
            <a:spAutoFit/>
          </a:bodyPr>
          <a:lstStyle/>
          <a:p>
            <a:pPr marL="991067" lvl="1" indent="-495533">
              <a:lnSpc>
                <a:spcPts val="6426"/>
              </a:lnSpc>
              <a:buFont typeface="Arial"/>
              <a:buChar char="•"/>
            </a:pPr>
            <a:r>
              <a:rPr lang="en-US" sz="4590" dirty="0">
                <a:solidFill>
                  <a:srgbClr val="000000"/>
                </a:solidFill>
                <a:latin typeface="Amaranth"/>
              </a:rPr>
              <a:t>Energetic staff!</a:t>
            </a:r>
          </a:p>
          <a:p>
            <a:pPr marL="991067" lvl="1" indent="-495533">
              <a:lnSpc>
                <a:spcPts val="6426"/>
              </a:lnSpc>
              <a:buFont typeface="Arial"/>
              <a:buChar char="•"/>
            </a:pPr>
            <a:r>
              <a:rPr lang="en-US" sz="4590" dirty="0">
                <a:solidFill>
                  <a:srgbClr val="000000"/>
                </a:solidFill>
                <a:latin typeface="Amaranth"/>
              </a:rPr>
              <a:t>Recruit a board member to help!</a:t>
            </a:r>
          </a:p>
          <a:p>
            <a:pPr marL="991067" lvl="1" indent="-495533">
              <a:lnSpc>
                <a:spcPts val="6426"/>
              </a:lnSpc>
              <a:buFont typeface="Arial"/>
              <a:buChar char="•"/>
            </a:pPr>
            <a:r>
              <a:rPr lang="en-US" sz="4590" dirty="0">
                <a:solidFill>
                  <a:srgbClr val="000000"/>
                </a:solidFill>
                <a:latin typeface="Amaranth"/>
              </a:rPr>
              <a:t>Advertising</a:t>
            </a:r>
          </a:p>
          <a:p>
            <a:pPr marL="991067" lvl="1" indent="-495533">
              <a:lnSpc>
                <a:spcPts val="6426"/>
              </a:lnSpc>
              <a:buFont typeface="Arial"/>
              <a:buChar char="•"/>
            </a:pPr>
            <a:r>
              <a:rPr lang="en-US" sz="4590" dirty="0">
                <a:solidFill>
                  <a:srgbClr val="000000"/>
                </a:solidFill>
                <a:latin typeface="Amaranth"/>
              </a:rPr>
              <a:t>Contact schools: public, private &amp; home school sector</a:t>
            </a:r>
          </a:p>
          <a:p>
            <a:pPr marL="991067" lvl="1" indent="-495533">
              <a:lnSpc>
                <a:spcPts val="6426"/>
              </a:lnSpc>
              <a:buFont typeface="Arial"/>
              <a:buChar char="•"/>
            </a:pPr>
            <a:r>
              <a:rPr lang="en-US" sz="4590" dirty="0">
                <a:solidFill>
                  <a:srgbClr val="000000"/>
                </a:solidFill>
                <a:latin typeface="Amaranth"/>
              </a:rPr>
              <a:t>Use outside agencies</a:t>
            </a:r>
          </a:p>
          <a:p>
            <a:pPr marL="991067" lvl="1" indent="-495533">
              <a:lnSpc>
                <a:spcPts val="6426"/>
              </a:lnSpc>
              <a:buFont typeface="Arial"/>
              <a:buChar char="•"/>
            </a:pPr>
            <a:r>
              <a:rPr lang="en-US" sz="4590" dirty="0">
                <a:solidFill>
                  <a:srgbClr val="000000"/>
                </a:solidFill>
                <a:latin typeface="Amaranth"/>
              </a:rPr>
              <a:t>Parent involvement</a:t>
            </a:r>
          </a:p>
          <a:p>
            <a:pPr marL="991067" lvl="1" indent="-495533">
              <a:lnSpc>
                <a:spcPts val="6426"/>
              </a:lnSpc>
              <a:buFont typeface="Arial"/>
              <a:buChar char="•"/>
            </a:pPr>
            <a:r>
              <a:rPr lang="en-US" sz="4590" dirty="0">
                <a:solidFill>
                  <a:srgbClr val="000000"/>
                </a:solidFill>
                <a:latin typeface="Amaranth"/>
              </a:rPr>
              <a:t>District social media</a:t>
            </a:r>
          </a:p>
        </p:txBody>
      </p:sp>
      <p:pic>
        <p:nvPicPr>
          <p:cNvPr id="9" name="Picture 8">
            <a:extLst>
              <a:ext uri="{FF2B5EF4-FFF2-40B4-BE49-F238E27FC236}">
                <a16:creationId xmlns:a16="http://schemas.microsoft.com/office/drawing/2014/main" id="{605FEB63-F156-5C93-221A-816C3633C4AB}"/>
              </a:ext>
            </a:extLst>
          </p:cNvPr>
          <p:cNvPicPr>
            <a:picLocks noChangeAspect="1"/>
          </p:cNvPicPr>
          <p:nvPr/>
        </p:nvPicPr>
        <p:blipFill>
          <a:blip r:embed="rId8"/>
          <a:stretch>
            <a:fillRect/>
          </a:stretch>
        </p:blipFill>
        <p:spPr>
          <a:xfrm>
            <a:off x="10711029" y="4119651"/>
            <a:ext cx="6781800" cy="4703234"/>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2661926"/>
            <a:chOff x="0" y="0"/>
            <a:chExt cx="5812361" cy="846024"/>
          </a:xfrm>
        </p:grpSpPr>
        <p:sp>
          <p:nvSpPr>
            <p:cNvPr id="3" name="Freeform 3"/>
            <p:cNvSpPr/>
            <p:nvPr/>
          </p:nvSpPr>
          <p:spPr>
            <a:xfrm>
              <a:off x="0" y="0"/>
              <a:ext cx="5812361" cy="846024"/>
            </a:xfrm>
            <a:custGeom>
              <a:avLst/>
              <a:gdLst/>
              <a:ahLst/>
              <a:cxnLst/>
              <a:rect l="l" t="t" r="r" b="b"/>
              <a:pathLst>
                <a:path w="5812361" h="846024">
                  <a:moveTo>
                    <a:pt x="0" y="0"/>
                  </a:moveTo>
                  <a:lnTo>
                    <a:pt x="5812361" y="0"/>
                  </a:lnTo>
                  <a:lnTo>
                    <a:pt x="5812361" y="846024"/>
                  </a:lnTo>
                  <a:lnTo>
                    <a:pt x="0" y="846024"/>
                  </a:lnTo>
                  <a:close/>
                </a:path>
              </a:pathLst>
            </a:custGeom>
            <a:solidFill>
              <a:srgbClr val="99E265">
                <a:alpha val="40000"/>
              </a:srgbClr>
            </a:solidFill>
          </p:spPr>
          <p:txBody>
            <a:bodyPr/>
            <a:lstStyle/>
            <a:p>
              <a:endParaRPr lang="en-US"/>
            </a:p>
          </p:txBody>
        </p:sp>
        <p:sp>
          <p:nvSpPr>
            <p:cNvPr id="4" name="TextBox 4"/>
            <p:cNvSpPr txBox="1"/>
            <p:nvPr/>
          </p:nvSpPr>
          <p:spPr>
            <a:xfrm>
              <a:off x="0" y="-47625"/>
              <a:ext cx="5812361" cy="893649"/>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689683" y="24921"/>
            <a:ext cx="2858994" cy="2612085"/>
            <a:chOff x="0" y="0"/>
            <a:chExt cx="3811992" cy="3482780"/>
          </a:xfrm>
        </p:grpSpPr>
        <p:sp>
          <p:nvSpPr>
            <p:cNvPr id="6" name="Freeform 6"/>
            <p:cNvSpPr/>
            <p:nvPr/>
          </p:nvSpPr>
          <p:spPr>
            <a:xfrm>
              <a:off x="344913" y="0"/>
              <a:ext cx="3467078" cy="3467078"/>
            </a:xfrm>
            <a:custGeom>
              <a:avLst/>
              <a:gdLst/>
              <a:ahLst/>
              <a:cxnLst/>
              <a:rect l="l" t="t" r="r" b="b"/>
              <a:pathLst>
                <a:path w="3467078" h="3467078">
                  <a:moveTo>
                    <a:pt x="0" y="0"/>
                  </a:moveTo>
                  <a:lnTo>
                    <a:pt x="3467079" y="0"/>
                  </a:lnTo>
                  <a:lnTo>
                    <a:pt x="3467079" y="3467078"/>
                  </a:lnTo>
                  <a:lnTo>
                    <a:pt x="0" y="346707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7"/>
            <p:cNvSpPr/>
            <p:nvPr/>
          </p:nvSpPr>
          <p:spPr>
            <a:xfrm>
              <a:off x="183346" y="15701"/>
              <a:ext cx="3467078" cy="3467078"/>
            </a:xfrm>
            <a:custGeom>
              <a:avLst/>
              <a:gdLst/>
              <a:ahLst/>
              <a:cxnLst/>
              <a:rect l="l" t="t" r="r" b="b"/>
              <a:pathLst>
                <a:path w="3467078" h="3467078">
                  <a:moveTo>
                    <a:pt x="0" y="0"/>
                  </a:moveTo>
                  <a:lnTo>
                    <a:pt x="3467079" y="0"/>
                  </a:lnTo>
                  <a:lnTo>
                    <a:pt x="3467079" y="3467079"/>
                  </a:lnTo>
                  <a:lnTo>
                    <a:pt x="0" y="346707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Freeform 8"/>
            <p:cNvSpPr/>
            <p:nvPr/>
          </p:nvSpPr>
          <p:spPr>
            <a:xfrm>
              <a:off x="0" y="9623"/>
              <a:ext cx="3467078" cy="3467078"/>
            </a:xfrm>
            <a:custGeom>
              <a:avLst/>
              <a:gdLst/>
              <a:ahLst/>
              <a:cxnLst/>
              <a:rect l="l" t="t" r="r" b="b"/>
              <a:pathLst>
                <a:path w="3467078" h="3467078">
                  <a:moveTo>
                    <a:pt x="0" y="0"/>
                  </a:moveTo>
                  <a:lnTo>
                    <a:pt x="3467078" y="0"/>
                  </a:lnTo>
                  <a:lnTo>
                    <a:pt x="3467078" y="3467079"/>
                  </a:lnTo>
                  <a:lnTo>
                    <a:pt x="0" y="346707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sp>
        <p:nvSpPr>
          <p:cNvPr id="10" name="Freeform 10"/>
          <p:cNvSpPr/>
          <p:nvPr/>
        </p:nvSpPr>
        <p:spPr>
          <a:xfrm>
            <a:off x="11448373" y="4909630"/>
            <a:ext cx="5810927" cy="4358195"/>
          </a:xfrm>
          <a:custGeom>
            <a:avLst/>
            <a:gdLst/>
            <a:ahLst/>
            <a:cxnLst/>
            <a:rect l="l" t="t" r="r" b="b"/>
            <a:pathLst>
              <a:path w="5810927" h="4358195">
                <a:moveTo>
                  <a:pt x="0" y="0"/>
                </a:moveTo>
                <a:lnTo>
                  <a:pt x="5810926" y="0"/>
                </a:lnTo>
                <a:lnTo>
                  <a:pt x="5810926" y="4358195"/>
                </a:lnTo>
                <a:lnTo>
                  <a:pt x="0" y="4358195"/>
                </a:lnTo>
                <a:lnTo>
                  <a:pt x="0" y="0"/>
                </a:lnTo>
                <a:close/>
              </a:path>
            </a:pathLst>
          </a:custGeom>
          <a:blipFill>
            <a:blip r:embed="rId9"/>
            <a:stretch>
              <a:fillRect/>
            </a:stretch>
          </a:blipFill>
        </p:spPr>
        <p:txBody>
          <a:bodyPr/>
          <a:lstStyle/>
          <a:p>
            <a:endParaRPr lang="en-US"/>
          </a:p>
        </p:txBody>
      </p:sp>
      <p:sp>
        <p:nvSpPr>
          <p:cNvPr id="11" name="Freeform 11"/>
          <p:cNvSpPr/>
          <p:nvPr/>
        </p:nvSpPr>
        <p:spPr>
          <a:xfrm>
            <a:off x="6211426" y="3214426"/>
            <a:ext cx="4540049" cy="6053399"/>
          </a:xfrm>
          <a:custGeom>
            <a:avLst/>
            <a:gdLst/>
            <a:ahLst/>
            <a:cxnLst/>
            <a:rect l="l" t="t" r="r" b="b"/>
            <a:pathLst>
              <a:path w="4540049" h="6053399">
                <a:moveTo>
                  <a:pt x="0" y="0"/>
                </a:moveTo>
                <a:lnTo>
                  <a:pt x="4540049" y="0"/>
                </a:lnTo>
                <a:lnTo>
                  <a:pt x="4540049" y="6053399"/>
                </a:lnTo>
                <a:lnTo>
                  <a:pt x="0" y="6053399"/>
                </a:lnTo>
                <a:lnTo>
                  <a:pt x="0" y="0"/>
                </a:lnTo>
                <a:close/>
              </a:path>
            </a:pathLst>
          </a:custGeom>
          <a:blipFill>
            <a:blip r:embed="rId10"/>
            <a:stretch>
              <a:fillRect/>
            </a:stretch>
          </a:blipFill>
        </p:spPr>
        <p:txBody>
          <a:bodyPr/>
          <a:lstStyle/>
          <a:p>
            <a:endParaRPr lang="en-US"/>
          </a:p>
        </p:txBody>
      </p:sp>
      <p:sp>
        <p:nvSpPr>
          <p:cNvPr id="12" name="Freeform 12"/>
          <p:cNvSpPr/>
          <p:nvPr/>
        </p:nvSpPr>
        <p:spPr>
          <a:xfrm rot="382061">
            <a:off x="2348461" y="9109524"/>
            <a:ext cx="3384270" cy="956056"/>
          </a:xfrm>
          <a:custGeom>
            <a:avLst/>
            <a:gdLst/>
            <a:ahLst/>
            <a:cxnLst/>
            <a:rect l="l" t="t" r="r" b="b"/>
            <a:pathLst>
              <a:path w="3384270" h="956056">
                <a:moveTo>
                  <a:pt x="0" y="0"/>
                </a:moveTo>
                <a:lnTo>
                  <a:pt x="3384270" y="0"/>
                </a:lnTo>
                <a:lnTo>
                  <a:pt x="3384270" y="956057"/>
                </a:lnTo>
                <a:lnTo>
                  <a:pt x="0" y="95605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3" name="TextBox 13"/>
          <p:cNvSpPr txBox="1"/>
          <p:nvPr/>
        </p:nvSpPr>
        <p:spPr>
          <a:xfrm>
            <a:off x="4243651" y="696446"/>
            <a:ext cx="13015649" cy="1145209"/>
          </a:xfrm>
          <a:prstGeom prst="rect">
            <a:avLst/>
          </a:prstGeom>
        </p:spPr>
        <p:txBody>
          <a:bodyPr lIns="0" tIns="0" rIns="0" bIns="0" rtlCol="0" anchor="t">
            <a:spAutoFit/>
          </a:bodyPr>
          <a:lstStyle/>
          <a:p>
            <a:pPr algn="ctr">
              <a:lnSpc>
                <a:spcPts val="9396"/>
              </a:lnSpc>
            </a:pPr>
            <a:r>
              <a:rPr lang="en-US" sz="6712" dirty="0">
                <a:solidFill>
                  <a:srgbClr val="000000"/>
                </a:solidFill>
                <a:latin typeface="Amaranth"/>
              </a:rPr>
              <a:t>How KY’s Junior Boards got started</a:t>
            </a:r>
          </a:p>
        </p:txBody>
      </p:sp>
      <p:sp>
        <p:nvSpPr>
          <p:cNvPr id="14" name="Freeform 14"/>
          <p:cNvSpPr/>
          <p:nvPr/>
        </p:nvSpPr>
        <p:spPr>
          <a:xfrm rot="-9812702" flipH="1">
            <a:off x="12455005" y="3295323"/>
            <a:ext cx="3384270" cy="956056"/>
          </a:xfrm>
          <a:custGeom>
            <a:avLst/>
            <a:gdLst/>
            <a:ahLst/>
            <a:cxnLst/>
            <a:rect l="l" t="t" r="r" b="b"/>
            <a:pathLst>
              <a:path w="3384270" h="956056">
                <a:moveTo>
                  <a:pt x="3384270" y="0"/>
                </a:moveTo>
                <a:lnTo>
                  <a:pt x="0" y="0"/>
                </a:lnTo>
                <a:lnTo>
                  <a:pt x="0" y="956056"/>
                </a:lnTo>
                <a:lnTo>
                  <a:pt x="3384270" y="956056"/>
                </a:lnTo>
                <a:lnTo>
                  <a:pt x="338427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pic>
        <p:nvPicPr>
          <p:cNvPr id="9" name="Picture 8">
            <a:extLst>
              <a:ext uri="{FF2B5EF4-FFF2-40B4-BE49-F238E27FC236}">
                <a16:creationId xmlns:a16="http://schemas.microsoft.com/office/drawing/2014/main" id="{9DE64FC5-AB89-0D67-6735-B4FEAEB15CCC}"/>
              </a:ext>
            </a:extLst>
          </p:cNvPr>
          <p:cNvPicPr>
            <a:picLocks noChangeAspect="1"/>
          </p:cNvPicPr>
          <p:nvPr/>
        </p:nvPicPr>
        <p:blipFill>
          <a:blip r:embed="rId13"/>
          <a:stretch>
            <a:fillRect/>
          </a:stretch>
        </p:blipFill>
        <p:spPr>
          <a:xfrm>
            <a:off x="1135276" y="3022703"/>
            <a:ext cx="4309432" cy="568541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picture containing person, indoor&#10;&#10;Description automatically generated">
            <a:extLst>
              <a:ext uri="{FF2B5EF4-FFF2-40B4-BE49-F238E27FC236}">
                <a16:creationId xmlns:a16="http://schemas.microsoft.com/office/drawing/2014/main" id="{F6F0EDCD-F6E3-2220-4B15-599465C6AE6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48600" y="2811773"/>
            <a:ext cx="4727899" cy="6337433"/>
          </a:xfrm>
          <a:prstGeom prst="rect">
            <a:avLst/>
          </a:prstGeom>
        </p:spPr>
      </p:pic>
      <p:grpSp>
        <p:nvGrpSpPr>
          <p:cNvPr id="2" name="Group 2"/>
          <p:cNvGrpSpPr/>
          <p:nvPr/>
        </p:nvGrpSpPr>
        <p:grpSpPr>
          <a:xfrm>
            <a:off x="0" y="0"/>
            <a:ext cx="18288000" cy="2661926"/>
            <a:chOff x="0" y="0"/>
            <a:chExt cx="5812361" cy="846024"/>
          </a:xfrm>
        </p:grpSpPr>
        <p:sp>
          <p:nvSpPr>
            <p:cNvPr id="3" name="Freeform 3"/>
            <p:cNvSpPr/>
            <p:nvPr/>
          </p:nvSpPr>
          <p:spPr>
            <a:xfrm>
              <a:off x="0" y="0"/>
              <a:ext cx="5812361" cy="846024"/>
            </a:xfrm>
            <a:custGeom>
              <a:avLst/>
              <a:gdLst/>
              <a:ahLst/>
              <a:cxnLst/>
              <a:rect l="l" t="t" r="r" b="b"/>
              <a:pathLst>
                <a:path w="5812361" h="846024">
                  <a:moveTo>
                    <a:pt x="0" y="0"/>
                  </a:moveTo>
                  <a:lnTo>
                    <a:pt x="5812361" y="0"/>
                  </a:lnTo>
                  <a:lnTo>
                    <a:pt x="5812361" y="846024"/>
                  </a:lnTo>
                  <a:lnTo>
                    <a:pt x="0" y="846024"/>
                  </a:lnTo>
                  <a:close/>
                </a:path>
              </a:pathLst>
            </a:custGeom>
            <a:solidFill>
              <a:srgbClr val="99E265">
                <a:alpha val="40000"/>
              </a:srgbClr>
            </a:solidFill>
          </p:spPr>
          <p:txBody>
            <a:bodyPr/>
            <a:lstStyle/>
            <a:p>
              <a:endParaRPr lang="en-US"/>
            </a:p>
          </p:txBody>
        </p:sp>
        <p:sp>
          <p:nvSpPr>
            <p:cNvPr id="4" name="TextBox 4"/>
            <p:cNvSpPr txBox="1"/>
            <p:nvPr/>
          </p:nvSpPr>
          <p:spPr>
            <a:xfrm>
              <a:off x="0" y="-47625"/>
              <a:ext cx="5812361" cy="893649"/>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689683" y="24921"/>
            <a:ext cx="2858994" cy="2612085"/>
            <a:chOff x="0" y="0"/>
            <a:chExt cx="3811992" cy="3482780"/>
          </a:xfrm>
        </p:grpSpPr>
        <p:sp>
          <p:nvSpPr>
            <p:cNvPr id="6" name="Freeform 6"/>
            <p:cNvSpPr/>
            <p:nvPr/>
          </p:nvSpPr>
          <p:spPr>
            <a:xfrm>
              <a:off x="344913" y="0"/>
              <a:ext cx="3467078" cy="3467078"/>
            </a:xfrm>
            <a:custGeom>
              <a:avLst/>
              <a:gdLst/>
              <a:ahLst/>
              <a:cxnLst/>
              <a:rect l="l" t="t" r="r" b="b"/>
              <a:pathLst>
                <a:path w="3467078" h="3467078">
                  <a:moveTo>
                    <a:pt x="0" y="0"/>
                  </a:moveTo>
                  <a:lnTo>
                    <a:pt x="3467079" y="0"/>
                  </a:lnTo>
                  <a:lnTo>
                    <a:pt x="3467079" y="3467078"/>
                  </a:lnTo>
                  <a:lnTo>
                    <a:pt x="0" y="346707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a:off x="183346" y="15701"/>
              <a:ext cx="3467078" cy="3467078"/>
            </a:xfrm>
            <a:custGeom>
              <a:avLst/>
              <a:gdLst/>
              <a:ahLst/>
              <a:cxnLst/>
              <a:rect l="l" t="t" r="r" b="b"/>
              <a:pathLst>
                <a:path w="3467078" h="3467078">
                  <a:moveTo>
                    <a:pt x="0" y="0"/>
                  </a:moveTo>
                  <a:lnTo>
                    <a:pt x="3467079" y="0"/>
                  </a:lnTo>
                  <a:lnTo>
                    <a:pt x="3467079" y="3467079"/>
                  </a:lnTo>
                  <a:lnTo>
                    <a:pt x="0" y="346707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Freeform 8"/>
            <p:cNvSpPr/>
            <p:nvPr/>
          </p:nvSpPr>
          <p:spPr>
            <a:xfrm>
              <a:off x="0" y="9623"/>
              <a:ext cx="3467078" cy="3467078"/>
            </a:xfrm>
            <a:custGeom>
              <a:avLst/>
              <a:gdLst/>
              <a:ahLst/>
              <a:cxnLst/>
              <a:rect l="l" t="t" r="r" b="b"/>
              <a:pathLst>
                <a:path w="3467078" h="3467078">
                  <a:moveTo>
                    <a:pt x="0" y="0"/>
                  </a:moveTo>
                  <a:lnTo>
                    <a:pt x="3467078" y="0"/>
                  </a:lnTo>
                  <a:lnTo>
                    <a:pt x="3467078" y="3467079"/>
                  </a:lnTo>
                  <a:lnTo>
                    <a:pt x="0" y="346707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grpSp>
      <p:sp>
        <p:nvSpPr>
          <p:cNvPr id="10" name="Freeform 10"/>
          <p:cNvSpPr/>
          <p:nvPr/>
        </p:nvSpPr>
        <p:spPr>
          <a:xfrm>
            <a:off x="11734800" y="5725961"/>
            <a:ext cx="6081386" cy="4561039"/>
          </a:xfrm>
          <a:custGeom>
            <a:avLst/>
            <a:gdLst/>
            <a:ahLst/>
            <a:cxnLst/>
            <a:rect l="l" t="t" r="r" b="b"/>
            <a:pathLst>
              <a:path w="6081386" h="4561039">
                <a:moveTo>
                  <a:pt x="0" y="0"/>
                </a:moveTo>
                <a:lnTo>
                  <a:pt x="6081386" y="0"/>
                </a:lnTo>
                <a:lnTo>
                  <a:pt x="6081386" y="4561039"/>
                </a:lnTo>
                <a:lnTo>
                  <a:pt x="0" y="4561039"/>
                </a:lnTo>
                <a:lnTo>
                  <a:pt x="0" y="0"/>
                </a:lnTo>
                <a:close/>
              </a:path>
            </a:pathLst>
          </a:custGeom>
          <a:blipFill>
            <a:blip r:embed="rId10"/>
            <a:stretch>
              <a:fillRect/>
            </a:stretch>
          </a:blipFill>
        </p:spPr>
        <p:txBody>
          <a:bodyPr/>
          <a:lstStyle/>
          <a:p>
            <a:endParaRPr lang="en-US"/>
          </a:p>
        </p:txBody>
      </p:sp>
      <p:sp>
        <p:nvSpPr>
          <p:cNvPr id="11" name="Freeform 11"/>
          <p:cNvSpPr/>
          <p:nvPr/>
        </p:nvSpPr>
        <p:spPr>
          <a:xfrm>
            <a:off x="13628772" y="776168"/>
            <a:ext cx="4360235" cy="4615154"/>
          </a:xfrm>
          <a:custGeom>
            <a:avLst/>
            <a:gdLst/>
            <a:ahLst/>
            <a:cxnLst/>
            <a:rect l="l" t="t" r="r" b="b"/>
            <a:pathLst>
              <a:path w="4360235" h="4615154">
                <a:moveTo>
                  <a:pt x="0" y="0"/>
                </a:moveTo>
                <a:lnTo>
                  <a:pt x="4360236" y="0"/>
                </a:lnTo>
                <a:lnTo>
                  <a:pt x="4360236" y="4615154"/>
                </a:lnTo>
                <a:lnTo>
                  <a:pt x="0" y="4615154"/>
                </a:lnTo>
                <a:lnTo>
                  <a:pt x="0" y="0"/>
                </a:lnTo>
                <a:close/>
              </a:path>
            </a:pathLst>
          </a:custGeom>
          <a:blipFill>
            <a:blip r:embed="rId11"/>
            <a:stretch>
              <a:fillRect t="-11065" b="-43428"/>
            </a:stretch>
          </a:blipFill>
        </p:spPr>
        <p:txBody>
          <a:bodyPr/>
          <a:lstStyle/>
          <a:p>
            <a:endParaRPr lang="en-US"/>
          </a:p>
        </p:txBody>
      </p:sp>
      <p:sp>
        <p:nvSpPr>
          <p:cNvPr id="12" name="TextBox 12"/>
          <p:cNvSpPr txBox="1"/>
          <p:nvPr/>
        </p:nvSpPr>
        <p:spPr>
          <a:xfrm>
            <a:off x="4238360" y="683434"/>
            <a:ext cx="7099352" cy="1145209"/>
          </a:xfrm>
          <a:prstGeom prst="rect">
            <a:avLst/>
          </a:prstGeom>
        </p:spPr>
        <p:txBody>
          <a:bodyPr lIns="0" tIns="0" rIns="0" bIns="0" rtlCol="0" anchor="t">
            <a:spAutoFit/>
          </a:bodyPr>
          <a:lstStyle/>
          <a:p>
            <a:pPr algn="ctr">
              <a:lnSpc>
                <a:spcPts val="9396"/>
              </a:lnSpc>
            </a:pPr>
            <a:r>
              <a:rPr lang="en-US" sz="6712" dirty="0">
                <a:solidFill>
                  <a:srgbClr val="000000"/>
                </a:solidFill>
                <a:latin typeface="Amaranth"/>
              </a:rPr>
              <a:t>ACTIVITIES</a:t>
            </a:r>
          </a:p>
        </p:txBody>
      </p:sp>
      <p:sp>
        <p:nvSpPr>
          <p:cNvPr id="13" name="TextBox 13"/>
          <p:cNvSpPr txBox="1"/>
          <p:nvPr/>
        </p:nvSpPr>
        <p:spPr>
          <a:xfrm>
            <a:off x="0" y="2998020"/>
            <a:ext cx="8903723" cy="6846490"/>
          </a:xfrm>
          <a:prstGeom prst="rect">
            <a:avLst/>
          </a:prstGeom>
        </p:spPr>
        <p:txBody>
          <a:bodyPr lIns="0" tIns="0" rIns="0" bIns="0" rtlCol="0" anchor="t">
            <a:spAutoFit/>
          </a:bodyPr>
          <a:lstStyle/>
          <a:p>
            <a:pPr marL="926796" lvl="1" indent="-463398">
              <a:lnSpc>
                <a:spcPts val="6009"/>
              </a:lnSpc>
              <a:buFont typeface="Arial"/>
              <a:buChar char="•"/>
            </a:pPr>
            <a:r>
              <a:rPr lang="en-US" sz="3800" dirty="0">
                <a:solidFill>
                  <a:srgbClr val="000000"/>
                </a:solidFill>
                <a:latin typeface="Amaranth"/>
              </a:rPr>
              <a:t>Meetings</a:t>
            </a:r>
          </a:p>
          <a:p>
            <a:pPr marL="1853591" lvl="2" indent="-617864">
              <a:lnSpc>
                <a:spcPts val="6009"/>
              </a:lnSpc>
              <a:buFont typeface="Arial"/>
              <a:buChar char="⚬"/>
            </a:pPr>
            <a:r>
              <a:rPr lang="en-US" sz="3800" dirty="0">
                <a:solidFill>
                  <a:srgbClr val="000000"/>
                </a:solidFill>
                <a:latin typeface="Amaranth"/>
              </a:rPr>
              <a:t>Run like a business meeting</a:t>
            </a:r>
          </a:p>
          <a:p>
            <a:pPr marL="1853591" lvl="2" indent="-617864">
              <a:lnSpc>
                <a:spcPts val="6009"/>
              </a:lnSpc>
              <a:buFont typeface="Arial"/>
              <a:buChar char="⚬"/>
            </a:pPr>
            <a:r>
              <a:rPr lang="en-US" sz="3800" dirty="0">
                <a:solidFill>
                  <a:srgbClr val="000000"/>
                </a:solidFill>
                <a:latin typeface="Amaranth"/>
              </a:rPr>
              <a:t>Officer elections</a:t>
            </a:r>
          </a:p>
          <a:p>
            <a:pPr marL="926796" lvl="1" indent="-463398">
              <a:lnSpc>
                <a:spcPts val="6009"/>
              </a:lnSpc>
              <a:buFont typeface="Arial"/>
              <a:buChar char="•"/>
            </a:pPr>
            <a:r>
              <a:rPr lang="en-US" sz="3800" dirty="0">
                <a:solidFill>
                  <a:srgbClr val="000000"/>
                </a:solidFill>
                <a:latin typeface="Amaranth"/>
              </a:rPr>
              <a:t>Explore the outdoors</a:t>
            </a:r>
          </a:p>
          <a:p>
            <a:pPr marL="1853591" lvl="2" indent="-617864">
              <a:lnSpc>
                <a:spcPts val="6009"/>
              </a:lnSpc>
              <a:buFont typeface="Arial"/>
              <a:buChar char="⚬"/>
            </a:pPr>
            <a:r>
              <a:rPr lang="en-US" sz="3800" dirty="0">
                <a:solidFill>
                  <a:srgbClr val="000000"/>
                </a:solidFill>
                <a:latin typeface="Amaranth"/>
              </a:rPr>
              <a:t>Tours, job shadowing, nature hikes, farm field days</a:t>
            </a:r>
          </a:p>
          <a:p>
            <a:pPr marL="926796" lvl="1" indent="-463398">
              <a:lnSpc>
                <a:spcPts val="6009"/>
              </a:lnSpc>
              <a:buFont typeface="Arial"/>
              <a:buChar char="•"/>
            </a:pPr>
            <a:r>
              <a:rPr lang="en-US" sz="3800" dirty="0">
                <a:solidFill>
                  <a:srgbClr val="000000"/>
                </a:solidFill>
                <a:latin typeface="Amaranth"/>
              </a:rPr>
              <a:t>Volunteer &amp; community service opportunities</a:t>
            </a:r>
          </a:p>
          <a:p>
            <a:pPr marL="926796" lvl="1" indent="-463398">
              <a:lnSpc>
                <a:spcPts val="6009"/>
              </a:lnSpc>
              <a:buFont typeface="Arial"/>
              <a:buChar char="•"/>
            </a:pPr>
            <a:r>
              <a:rPr lang="en-US" sz="3800" dirty="0">
                <a:solidFill>
                  <a:srgbClr val="000000"/>
                </a:solidFill>
                <a:latin typeface="Amaranth"/>
              </a:rPr>
              <a:t>Project ideas and goals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2661926"/>
            <a:chOff x="0" y="0"/>
            <a:chExt cx="5812361" cy="846024"/>
          </a:xfrm>
        </p:grpSpPr>
        <p:sp>
          <p:nvSpPr>
            <p:cNvPr id="3" name="Freeform 3"/>
            <p:cNvSpPr/>
            <p:nvPr/>
          </p:nvSpPr>
          <p:spPr>
            <a:xfrm>
              <a:off x="0" y="0"/>
              <a:ext cx="5812361" cy="846024"/>
            </a:xfrm>
            <a:custGeom>
              <a:avLst/>
              <a:gdLst/>
              <a:ahLst/>
              <a:cxnLst/>
              <a:rect l="l" t="t" r="r" b="b"/>
              <a:pathLst>
                <a:path w="5812361" h="846024">
                  <a:moveTo>
                    <a:pt x="0" y="0"/>
                  </a:moveTo>
                  <a:lnTo>
                    <a:pt x="5812361" y="0"/>
                  </a:lnTo>
                  <a:lnTo>
                    <a:pt x="5812361" y="846024"/>
                  </a:lnTo>
                  <a:lnTo>
                    <a:pt x="0" y="846024"/>
                  </a:lnTo>
                  <a:close/>
                </a:path>
              </a:pathLst>
            </a:custGeom>
            <a:solidFill>
              <a:srgbClr val="99E265">
                <a:alpha val="40000"/>
              </a:srgbClr>
            </a:solidFill>
          </p:spPr>
          <p:txBody>
            <a:bodyPr/>
            <a:lstStyle/>
            <a:p>
              <a:endParaRPr lang="en-US"/>
            </a:p>
          </p:txBody>
        </p:sp>
        <p:sp>
          <p:nvSpPr>
            <p:cNvPr id="4" name="TextBox 4"/>
            <p:cNvSpPr txBox="1"/>
            <p:nvPr/>
          </p:nvSpPr>
          <p:spPr>
            <a:xfrm>
              <a:off x="0" y="-47625"/>
              <a:ext cx="5812361" cy="893649"/>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689683" y="24921"/>
            <a:ext cx="2858994" cy="2612085"/>
            <a:chOff x="0" y="0"/>
            <a:chExt cx="3811992" cy="3482780"/>
          </a:xfrm>
        </p:grpSpPr>
        <p:sp>
          <p:nvSpPr>
            <p:cNvPr id="6" name="Freeform 6"/>
            <p:cNvSpPr/>
            <p:nvPr/>
          </p:nvSpPr>
          <p:spPr>
            <a:xfrm>
              <a:off x="344913" y="0"/>
              <a:ext cx="3467078" cy="3467078"/>
            </a:xfrm>
            <a:custGeom>
              <a:avLst/>
              <a:gdLst/>
              <a:ahLst/>
              <a:cxnLst/>
              <a:rect l="l" t="t" r="r" b="b"/>
              <a:pathLst>
                <a:path w="3467078" h="3467078">
                  <a:moveTo>
                    <a:pt x="0" y="0"/>
                  </a:moveTo>
                  <a:lnTo>
                    <a:pt x="3467079" y="0"/>
                  </a:lnTo>
                  <a:lnTo>
                    <a:pt x="3467079" y="3467078"/>
                  </a:lnTo>
                  <a:lnTo>
                    <a:pt x="0" y="346707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a:off x="183346" y="15701"/>
              <a:ext cx="3467078" cy="3467078"/>
            </a:xfrm>
            <a:custGeom>
              <a:avLst/>
              <a:gdLst/>
              <a:ahLst/>
              <a:cxnLst/>
              <a:rect l="l" t="t" r="r" b="b"/>
              <a:pathLst>
                <a:path w="3467078" h="3467078">
                  <a:moveTo>
                    <a:pt x="0" y="0"/>
                  </a:moveTo>
                  <a:lnTo>
                    <a:pt x="3467079" y="0"/>
                  </a:lnTo>
                  <a:lnTo>
                    <a:pt x="3467079" y="3467079"/>
                  </a:lnTo>
                  <a:lnTo>
                    <a:pt x="0" y="346707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a:off x="0" y="9623"/>
              <a:ext cx="3467078" cy="3467078"/>
            </a:xfrm>
            <a:custGeom>
              <a:avLst/>
              <a:gdLst/>
              <a:ahLst/>
              <a:cxnLst/>
              <a:rect l="l" t="t" r="r" b="b"/>
              <a:pathLst>
                <a:path w="3467078" h="3467078">
                  <a:moveTo>
                    <a:pt x="0" y="0"/>
                  </a:moveTo>
                  <a:lnTo>
                    <a:pt x="3467078" y="0"/>
                  </a:lnTo>
                  <a:lnTo>
                    <a:pt x="3467078" y="3467079"/>
                  </a:lnTo>
                  <a:lnTo>
                    <a:pt x="0" y="346707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sp>
        <p:nvSpPr>
          <p:cNvPr id="11" name="TextBox 11"/>
          <p:cNvSpPr txBox="1"/>
          <p:nvPr/>
        </p:nvSpPr>
        <p:spPr>
          <a:xfrm>
            <a:off x="4238360" y="291673"/>
            <a:ext cx="9139105" cy="1105239"/>
          </a:xfrm>
          <a:prstGeom prst="rect">
            <a:avLst/>
          </a:prstGeom>
        </p:spPr>
        <p:txBody>
          <a:bodyPr wrap="square" lIns="0" tIns="0" rIns="0" bIns="0" rtlCol="0" anchor="t">
            <a:spAutoFit/>
          </a:bodyPr>
          <a:lstStyle/>
          <a:p>
            <a:pPr algn="ctr">
              <a:lnSpc>
                <a:spcPts val="9396"/>
              </a:lnSpc>
            </a:pPr>
            <a:r>
              <a:rPr lang="en-US" sz="6712" dirty="0">
                <a:solidFill>
                  <a:srgbClr val="000000"/>
                </a:solidFill>
                <a:latin typeface="Amaranth"/>
              </a:rPr>
              <a:t>BUDGETING</a:t>
            </a:r>
          </a:p>
        </p:txBody>
      </p:sp>
      <p:sp>
        <p:nvSpPr>
          <p:cNvPr id="13" name="Content Placeholder 12">
            <a:extLst>
              <a:ext uri="{FF2B5EF4-FFF2-40B4-BE49-F238E27FC236}">
                <a16:creationId xmlns:a16="http://schemas.microsoft.com/office/drawing/2014/main" id="{AA403A5F-1E60-F93C-CE19-91E87361EFC1}"/>
              </a:ext>
            </a:extLst>
          </p:cNvPr>
          <p:cNvSpPr>
            <a:spLocks noGrp="1"/>
          </p:cNvSpPr>
          <p:nvPr>
            <p:ph idx="1"/>
          </p:nvPr>
        </p:nvSpPr>
        <p:spPr>
          <a:xfrm>
            <a:off x="7924800" y="3099088"/>
            <a:ext cx="8991600" cy="6526720"/>
          </a:xfrm>
        </p:spPr>
        <p:txBody>
          <a:bodyPr>
            <a:normAutofit/>
          </a:bodyPr>
          <a:lstStyle/>
          <a:p>
            <a:r>
              <a:rPr lang="en-US" sz="4400" u="sng" dirty="0">
                <a:latin typeface="Amaranth" panose="020B0604020202020204" charset="0"/>
              </a:rPr>
              <a:t>Junior Board works with district </a:t>
            </a:r>
          </a:p>
          <a:p>
            <a:pPr lvl="1"/>
            <a:r>
              <a:rPr lang="en-US" sz="4000" dirty="0">
                <a:latin typeface="Amaranth" panose="020B0604020202020204" charset="0"/>
              </a:rPr>
              <a:t> Develops activities</a:t>
            </a:r>
          </a:p>
          <a:p>
            <a:pPr lvl="1"/>
            <a:r>
              <a:rPr lang="en-US" sz="4000" dirty="0">
                <a:latin typeface="Amaranth" panose="020B0604020202020204" charset="0"/>
              </a:rPr>
              <a:t>Learns about budgeting</a:t>
            </a:r>
          </a:p>
          <a:p>
            <a:r>
              <a:rPr lang="en-US" sz="4400" dirty="0">
                <a:latin typeface="Amaranth" panose="020B0604020202020204" charset="0"/>
              </a:rPr>
              <a:t>Compiles a budget</a:t>
            </a:r>
          </a:p>
          <a:p>
            <a:pPr lvl="2">
              <a:buFont typeface="Wingdings" panose="05000000000000000000" pitchFamily="2" charset="2"/>
              <a:buChar char="ü"/>
            </a:pPr>
            <a:r>
              <a:rPr lang="en-US" sz="3600" dirty="0">
                <a:latin typeface="Amaranth" panose="020B0604020202020204" charset="0"/>
              </a:rPr>
              <a:t> $1000 - $5000</a:t>
            </a:r>
          </a:p>
          <a:p>
            <a:pPr lvl="2">
              <a:buFont typeface="Wingdings" panose="05000000000000000000" pitchFamily="2" charset="2"/>
              <a:buChar char="ü"/>
            </a:pPr>
            <a:r>
              <a:rPr lang="en-US" sz="3600" dirty="0">
                <a:latin typeface="Amaranth" panose="020B0604020202020204" charset="0"/>
              </a:rPr>
              <a:t>Sky is the limit</a:t>
            </a:r>
          </a:p>
          <a:p>
            <a:r>
              <a:rPr lang="en-US" sz="4400" dirty="0">
                <a:latin typeface="Amaranth" panose="020B0604020202020204" charset="0"/>
              </a:rPr>
              <a:t>Fundraising </a:t>
            </a:r>
          </a:p>
          <a:p>
            <a:r>
              <a:rPr lang="en-US" sz="4400" dirty="0">
                <a:latin typeface="Amaranth" panose="020B0604020202020204" charset="0"/>
              </a:rPr>
              <a:t>Donations from local businesses</a:t>
            </a:r>
          </a:p>
        </p:txBody>
      </p:sp>
      <p:pic>
        <p:nvPicPr>
          <p:cNvPr id="10" name="Picture 9">
            <a:extLst>
              <a:ext uri="{FF2B5EF4-FFF2-40B4-BE49-F238E27FC236}">
                <a16:creationId xmlns:a16="http://schemas.microsoft.com/office/drawing/2014/main" id="{30407888-B9FA-78DE-2965-9D42F0A64F96}"/>
              </a:ext>
            </a:extLst>
          </p:cNvPr>
          <p:cNvPicPr>
            <a:picLocks noChangeAspect="1"/>
          </p:cNvPicPr>
          <p:nvPr/>
        </p:nvPicPr>
        <p:blipFill>
          <a:blip r:embed="rId8"/>
          <a:stretch>
            <a:fillRect/>
          </a:stretch>
        </p:blipFill>
        <p:spPr>
          <a:xfrm>
            <a:off x="1371600" y="3695700"/>
            <a:ext cx="4495800" cy="3048000"/>
          </a:xfrm>
          <a:prstGeom prst="rect">
            <a:avLst/>
          </a:prstGeom>
        </p:spPr>
      </p:pic>
      <p:pic>
        <p:nvPicPr>
          <p:cNvPr id="12" name="Picture 11">
            <a:extLst>
              <a:ext uri="{FF2B5EF4-FFF2-40B4-BE49-F238E27FC236}">
                <a16:creationId xmlns:a16="http://schemas.microsoft.com/office/drawing/2014/main" id="{84CB1F1B-B5A5-15B4-0C80-472D4421BE41}"/>
              </a:ext>
            </a:extLst>
          </p:cNvPr>
          <p:cNvPicPr>
            <a:picLocks noChangeAspect="1"/>
          </p:cNvPicPr>
          <p:nvPr/>
        </p:nvPicPr>
        <p:blipFill>
          <a:blip r:embed="rId9"/>
          <a:stretch>
            <a:fillRect/>
          </a:stretch>
        </p:blipFill>
        <p:spPr>
          <a:xfrm>
            <a:off x="2355939" y="7459823"/>
            <a:ext cx="2143125" cy="2143125"/>
          </a:xfrm>
          <a:prstGeom prst="rect">
            <a:avLst/>
          </a:prstGeom>
        </p:spPr>
      </p:pic>
    </p:spTree>
    <p:extLst>
      <p:ext uri="{BB962C8B-B14F-4D97-AF65-F5344CB8AC3E}">
        <p14:creationId xmlns:p14="http://schemas.microsoft.com/office/powerpoint/2010/main" val="20591230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2661926"/>
            <a:chOff x="0" y="0"/>
            <a:chExt cx="5812361" cy="846024"/>
          </a:xfrm>
        </p:grpSpPr>
        <p:sp>
          <p:nvSpPr>
            <p:cNvPr id="3" name="Freeform 3"/>
            <p:cNvSpPr/>
            <p:nvPr/>
          </p:nvSpPr>
          <p:spPr>
            <a:xfrm>
              <a:off x="0" y="0"/>
              <a:ext cx="5812361" cy="846024"/>
            </a:xfrm>
            <a:custGeom>
              <a:avLst/>
              <a:gdLst/>
              <a:ahLst/>
              <a:cxnLst/>
              <a:rect l="l" t="t" r="r" b="b"/>
              <a:pathLst>
                <a:path w="5812361" h="846024">
                  <a:moveTo>
                    <a:pt x="0" y="0"/>
                  </a:moveTo>
                  <a:lnTo>
                    <a:pt x="5812361" y="0"/>
                  </a:lnTo>
                  <a:lnTo>
                    <a:pt x="5812361" y="846024"/>
                  </a:lnTo>
                  <a:lnTo>
                    <a:pt x="0" y="846024"/>
                  </a:lnTo>
                  <a:close/>
                </a:path>
              </a:pathLst>
            </a:custGeom>
            <a:solidFill>
              <a:srgbClr val="99E265">
                <a:alpha val="40000"/>
              </a:srgbClr>
            </a:solidFill>
          </p:spPr>
          <p:txBody>
            <a:bodyPr/>
            <a:lstStyle/>
            <a:p>
              <a:endParaRPr lang="en-US"/>
            </a:p>
          </p:txBody>
        </p:sp>
        <p:sp>
          <p:nvSpPr>
            <p:cNvPr id="4" name="TextBox 4"/>
            <p:cNvSpPr txBox="1"/>
            <p:nvPr/>
          </p:nvSpPr>
          <p:spPr>
            <a:xfrm>
              <a:off x="0" y="-47625"/>
              <a:ext cx="5812361" cy="893649"/>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689683" y="24921"/>
            <a:ext cx="2858994" cy="2612085"/>
            <a:chOff x="0" y="0"/>
            <a:chExt cx="3811992" cy="3482780"/>
          </a:xfrm>
        </p:grpSpPr>
        <p:sp>
          <p:nvSpPr>
            <p:cNvPr id="6" name="Freeform 6"/>
            <p:cNvSpPr/>
            <p:nvPr/>
          </p:nvSpPr>
          <p:spPr>
            <a:xfrm>
              <a:off x="344913" y="0"/>
              <a:ext cx="3467078" cy="3467078"/>
            </a:xfrm>
            <a:custGeom>
              <a:avLst/>
              <a:gdLst/>
              <a:ahLst/>
              <a:cxnLst/>
              <a:rect l="l" t="t" r="r" b="b"/>
              <a:pathLst>
                <a:path w="3467078" h="3467078">
                  <a:moveTo>
                    <a:pt x="0" y="0"/>
                  </a:moveTo>
                  <a:lnTo>
                    <a:pt x="3467079" y="0"/>
                  </a:lnTo>
                  <a:lnTo>
                    <a:pt x="3467079" y="3467078"/>
                  </a:lnTo>
                  <a:lnTo>
                    <a:pt x="0" y="346707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a:off x="183346" y="15701"/>
              <a:ext cx="3467078" cy="3467078"/>
            </a:xfrm>
            <a:custGeom>
              <a:avLst/>
              <a:gdLst/>
              <a:ahLst/>
              <a:cxnLst/>
              <a:rect l="l" t="t" r="r" b="b"/>
              <a:pathLst>
                <a:path w="3467078" h="3467078">
                  <a:moveTo>
                    <a:pt x="0" y="0"/>
                  </a:moveTo>
                  <a:lnTo>
                    <a:pt x="3467079" y="0"/>
                  </a:lnTo>
                  <a:lnTo>
                    <a:pt x="3467079" y="3467079"/>
                  </a:lnTo>
                  <a:lnTo>
                    <a:pt x="0" y="346707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a:off x="0" y="9623"/>
              <a:ext cx="3467078" cy="3467078"/>
            </a:xfrm>
            <a:custGeom>
              <a:avLst/>
              <a:gdLst/>
              <a:ahLst/>
              <a:cxnLst/>
              <a:rect l="l" t="t" r="r" b="b"/>
              <a:pathLst>
                <a:path w="3467078" h="3467078">
                  <a:moveTo>
                    <a:pt x="0" y="0"/>
                  </a:moveTo>
                  <a:lnTo>
                    <a:pt x="3467078" y="0"/>
                  </a:lnTo>
                  <a:lnTo>
                    <a:pt x="3467078" y="3467079"/>
                  </a:lnTo>
                  <a:lnTo>
                    <a:pt x="0" y="346707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sp>
        <p:nvSpPr>
          <p:cNvPr id="10" name="TextBox 10"/>
          <p:cNvSpPr txBox="1"/>
          <p:nvPr/>
        </p:nvSpPr>
        <p:spPr>
          <a:xfrm>
            <a:off x="3703210" y="696446"/>
            <a:ext cx="8260190" cy="1105239"/>
          </a:xfrm>
          <a:prstGeom prst="rect">
            <a:avLst/>
          </a:prstGeom>
        </p:spPr>
        <p:txBody>
          <a:bodyPr wrap="square" lIns="0" tIns="0" rIns="0" bIns="0" rtlCol="0" anchor="t">
            <a:spAutoFit/>
          </a:bodyPr>
          <a:lstStyle/>
          <a:p>
            <a:pPr algn="ctr">
              <a:lnSpc>
                <a:spcPts val="9396"/>
              </a:lnSpc>
            </a:pPr>
            <a:r>
              <a:rPr lang="en-US" sz="6712" dirty="0">
                <a:solidFill>
                  <a:srgbClr val="000000"/>
                </a:solidFill>
                <a:latin typeface="Amaranth"/>
              </a:rPr>
              <a:t>The KEYS to Success</a:t>
            </a:r>
          </a:p>
        </p:txBody>
      </p:sp>
      <p:sp>
        <p:nvSpPr>
          <p:cNvPr id="11" name="TextBox 11"/>
          <p:cNvSpPr txBox="1"/>
          <p:nvPr/>
        </p:nvSpPr>
        <p:spPr>
          <a:xfrm>
            <a:off x="242569" y="3177253"/>
            <a:ext cx="8977631" cy="6723764"/>
          </a:xfrm>
          <a:prstGeom prst="rect">
            <a:avLst/>
          </a:prstGeom>
        </p:spPr>
        <p:txBody>
          <a:bodyPr wrap="square" lIns="0" tIns="0" rIns="0" bIns="0" rtlCol="0" anchor="t">
            <a:spAutoFit/>
          </a:bodyPr>
          <a:lstStyle/>
          <a:p>
            <a:pPr marL="1369081" lvl="1" indent="-684540">
              <a:lnSpc>
                <a:spcPts val="8877"/>
              </a:lnSpc>
              <a:buFont typeface="Arial"/>
              <a:buChar char="•"/>
            </a:pPr>
            <a:r>
              <a:rPr lang="en-US" sz="5400" dirty="0">
                <a:solidFill>
                  <a:srgbClr val="000000"/>
                </a:solidFill>
                <a:latin typeface="Amaranth"/>
              </a:rPr>
              <a:t>Make it your OWN</a:t>
            </a:r>
          </a:p>
          <a:p>
            <a:pPr marL="1369081" lvl="1" indent="-684540">
              <a:lnSpc>
                <a:spcPts val="8877"/>
              </a:lnSpc>
              <a:buFont typeface="Arial"/>
              <a:buChar char="•"/>
            </a:pPr>
            <a:r>
              <a:rPr lang="en-US" sz="5400" dirty="0">
                <a:solidFill>
                  <a:srgbClr val="000000"/>
                </a:solidFill>
                <a:latin typeface="Amaranth"/>
              </a:rPr>
              <a:t>Partnerships! </a:t>
            </a:r>
          </a:p>
          <a:p>
            <a:pPr marL="1369081" lvl="1" indent="-684540">
              <a:lnSpc>
                <a:spcPts val="8877"/>
              </a:lnSpc>
              <a:buFont typeface="Arial"/>
              <a:buChar char="•"/>
            </a:pPr>
            <a:r>
              <a:rPr lang="en-US" sz="5400" dirty="0">
                <a:solidFill>
                  <a:srgbClr val="000000"/>
                </a:solidFill>
                <a:latin typeface="Amaranth"/>
              </a:rPr>
              <a:t>Involve the district board</a:t>
            </a:r>
          </a:p>
          <a:p>
            <a:pPr marL="1369081" lvl="1" indent="-684540">
              <a:lnSpc>
                <a:spcPts val="8877"/>
              </a:lnSpc>
              <a:buFont typeface="Arial"/>
              <a:buChar char="•"/>
            </a:pPr>
            <a:r>
              <a:rPr lang="en-US" sz="5400" dirty="0">
                <a:solidFill>
                  <a:srgbClr val="000000"/>
                </a:solidFill>
                <a:latin typeface="Amaranth"/>
              </a:rPr>
              <a:t>Community and youth engagement</a:t>
            </a:r>
          </a:p>
          <a:p>
            <a:pPr marL="1369081" lvl="1" indent="-684540">
              <a:lnSpc>
                <a:spcPts val="8877"/>
              </a:lnSpc>
              <a:buFont typeface="Arial"/>
              <a:buChar char="•"/>
            </a:pPr>
            <a:r>
              <a:rPr lang="en-US" sz="5400" dirty="0">
                <a:solidFill>
                  <a:srgbClr val="000000"/>
                </a:solidFill>
                <a:latin typeface="Amaranth"/>
              </a:rPr>
              <a:t>FOOD </a:t>
            </a:r>
            <a:r>
              <a:rPr lang="en-US" sz="5400" dirty="0">
                <a:solidFill>
                  <a:srgbClr val="000000"/>
                </a:solidFill>
                <a:latin typeface="Amaranth"/>
                <a:sym typeface="Wingdings" panose="05000000000000000000" pitchFamily="2" charset="2"/>
              </a:rPr>
              <a:t> FUN</a:t>
            </a:r>
            <a:endParaRPr lang="en-US" sz="5400" dirty="0">
              <a:solidFill>
                <a:srgbClr val="000000"/>
              </a:solidFill>
              <a:latin typeface="Amaranth"/>
            </a:endParaRPr>
          </a:p>
        </p:txBody>
      </p:sp>
      <p:pic>
        <p:nvPicPr>
          <p:cNvPr id="12" name="Picture 11">
            <a:extLst>
              <a:ext uri="{FF2B5EF4-FFF2-40B4-BE49-F238E27FC236}">
                <a16:creationId xmlns:a16="http://schemas.microsoft.com/office/drawing/2014/main" id="{72377D09-CDC1-3739-B5EE-D15472AEA4A4}"/>
              </a:ext>
            </a:extLst>
          </p:cNvPr>
          <p:cNvPicPr>
            <a:picLocks noChangeAspect="1"/>
          </p:cNvPicPr>
          <p:nvPr/>
        </p:nvPicPr>
        <p:blipFill>
          <a:blip r:embed="rId8"/>
          <a:stretch>
            <a:fillRect/>
          </a:stretch>
        </p:blipFill>
        <p:spPr>
          <a:xfrm>
            <a:off x="9829801" y="3017040"/>
            <a:ext cx="7498080" cy="6623298"/>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fab2f6f1-0821-4b71-8c0e-6b042c9ddd41"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EA77229A91BE640963C7E500CC3FB7D" ma:contentTypeVersion="16" ma:contentTypeDescription="Create a new document." ma:contentTypeScope="" ma:versionID="d41b2a156f22184ca77cc9a33f7ef7b2">
  <xsd:schema xmlns:xsd="http://www.w3.org/2001/XMLSchema" xmlns:xs="http://www.w3.org/2001/XMLSchema" xmlns:p="http://schemas.microsoft.com/office/2006/metadata/properties" xmlns:ns3="fab2f6f1-0821-4b71-8c0e-6b042c9ddd41" xmlns:ns4="8a9cb5dc-ad0b-4f4d-b7a4-05b6221d4e38" targetNamespace="http://schemas.microsoft.com/office/2006/metadata/properties" ma:root="true" ma:fieldsID="8dfbc67ab7e4f6070b6a239bddc88118" ns3:_="" ns4:_="">
    <xsd:import namespace="fab2f6f1-0821-4b71-8c0e-6b042c9ddd41"/>
    <xsd:import namespace="8a9cb5dc-ad0b-4f4d-b7a4-05b6221d4e38"/>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MediaServiceLocation" minOccurs="0"/>
                <xsd:element ref="ns3:_activity" minOccurs="0"/>
                <xsd:element ref="ns3:MediaServiceObjectDetectorVersions" minOccurs="0"/>
                <xsd:element ref="ns3:MediaLengthInSeconds" minOccurs="0"/>
                <xsd:element ref="ns3:MediaServiceSearchProperties" minOccurs="0"/>
                <xsd:element ref="ns3: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ab2f6f1-0821-4b71-8c0e-6b042c9ddd4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dexed="true" ma:internalName="MediaServiceLocation" ma:readOnly="true">
      <xsd:simpleType>
        <xsd:restriction base="dms:Text"/>
      </xsd:simpleType>
    </xsd:element>
    <xsd:element name="_activity" ma:index="19" nillable="true" ma:displayName="_activity" ma:hidden="true" ma:internalName="_activity">
      <xsd:simpleType>
        <xsd:restriction base="dms:Note"/>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SystemTags" ma:index="23"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a9cb5dc-ad0b-4f4d-b7a4-05b6221d4e38"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3BAFEEA-7673-4DDB-BA4A-76DC546D1C76}">
  <ds:schemaRefs>
    <ds:schemaRef ds:uri="http://schemas.microsoft.com/office/2006/documentManagement/types"/>
    <ds:schemaRef ds:uri="http://schemas.microsoft.com/office/2006/metadata/properties"/>
    <ds:schemaRef ds:uri="http://purl.org/dc/terms/"/>
    <ds:schemaRef ds:uri="http://schemas.openxmlformats.org/package/2006/metadata/core-properties"/>
    <ds:schemaRef ds:uri="http://purl.org/dc/dcmitype/"/>
    <ds:schemaRef ds:uri="8a9cb5dc-ad0b-4f4d-b7a4-05b6221d4e38"/>
    <ds:schemaRef ds:uri="fab2f6f1-0821-4b71-8c0e-6b042c9ddd41"/>
    <ds:schemaRef ds:uri="http://schemas.microsoft.com/office/infopath/2007/PartnerControls"/>
    <ds:schemaRef ds:uri="http://www.w3.org/XML/1998/namespace"/>
    <ds:schemaRef ds:uri="http://purl.org/dc/elements/1.1/"/>
  </ds:schemaRefs>
</ds:datastoreItem>
</file>

<file path=customXml/itemProps2.xml><?xml version="1.0" encoding="utf-8"?>
<ds:datastoreItem xmlns:ds="http://schemas.openxmlformats.org/officeDocument/2006/customXml" ds:itemID="{6CCC945A-C012-4A77-AA0A-F1981087165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ab2f6f1-0821-4b71-8c0e-6b042c9ddd41"/>
    <ds:schemaRef ds:uri="8a9cb5dc-ad0b-4f4d-b7a4-05b6221d4e3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5617F30-E74F-40E8-9EA1-0443CE804C9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278</TotalTime>
  <Words>704</Words>
  <Application>Microsoft Office PowerPoint</Application>
  <PresentationFormat>Custom</PresentationFormat>
  <Paragraphs>101</Paragraphs>
  <Slides>18</Slides>
  <Notes>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18</vt:i4>
      </vt:variant>
    </vt:vector>
  </HeadingPairs>
  <TitlesOfParts>
    <vt:vector size="27" baseType="lpstr">
      <vt:lpstr>Amasis MT Pro Black</vt:lpstr>
      <vt:lpstr>Calibri</vt:lpstr>
      <vt:lpstr>Antic</vt:lpstr>
      <vt:lpstr>Aptos</vt:lpstr>
      <vt:lpstr>Peace Sans</vt:lpstr>
      <vt:lpstr>Wingdings</vt:lpstr>
      <vt:lpstr>Amaranth</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BCCDKY JB Presentation</dc:title>
  <dc:creator>Bartley, Kimberly (EEC)</dc:creator>
  <cp:lastModifiedBy>Ray Ledgerwood</cp:lastModifiedBy>
  <cp:revision>5</cp:revision>
  <dcterms:created xsi:type="dcterms:W3CDTF">2006-08-16T00:00:00Z</dcterms:created>
  <dcterms:modified xsi:type="dcterms:W3CDTF">2024-09-26T14:55:11Z</dcterms:modified>
  <dc:identifier>DAF56Nl1hkA</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0x0101004EA77229A91BE640963C7E500CC3FB7D</vt:lpwstr>
  </property>
</Properties>
</file>