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1"/>
  </p:sldMasterIdLst>
  <p:notesMasterIdLst>
    <p:notesMasterId r:id="rId13"/>
  </p:notesMasterIdLst>
  <p:handoutMasterIdLst>
    <p:handoutMasterId r:id="rId14"/>
  </p:handoutMasterIdLst>
  <p:sldIdLst>
    <p:sldId id="572" r:id="rId2"/>
    <p:sldId id="582" r:id="rId3"/>
    <p:sldId id="583" r:id="rId4"/>
    <p:sldId id="585" r:id="rId5"/>
    <p:sldId id="584" r:id="rId6"/>
    <p:sldId id="586" r:id="rId7"/>
    <p:sldId id="588" r:id="rId8"/>
    <p:sldId id="587" r:id="rId9"/>
    <p:sldId id="589" r:id="rId10"/>
    <p:sldId id="590" r:id="rId11"/>
    <p:sldId id="575" r:id="rId12"/>
  </p:sldIdLst>
  <p:sldSz cx="9144000" cy="6858000" type="screen4x3"/>
  <p:notesSz cx="7023100" cy="9309100"/>
  <p:defaultTextStyle>
    <a:defPPr>
      <a:defRPr lang="en-US"/>
    </a:defPPr>
    <a:lvl1pPr algn="ctr" rtl="0" fontAlgn="base">
      <a:spcBef>
        <a:spcPct val="0"/>
      </a:spcBef>
      <a:spcAft>
        <a:spcPct val="0"/>
      </a:spcAft>
      <a:defRPr sz="2800" kern="1200">
        <a:solidFill>
          <a:schemeClr val="tx1"/>
        </a:solidFill>
        <a:latin typeface="Garamond" pitchFamily="18" charset="0"/>
        <a:ea typeface="+mn-ea"/>
        <a:cs typeface="+mn-cs"/>
      </a:defRPr>
    </a:lvl1pPr>
    <a:lvl2pPr marL="457200" algn="ctr" rtl="0" fontAlgn="base">
      <a:spcBef>
        <a:spcPct val="0"/>
      </a:spcBef>
      <a:spcAft>
        <a:spcPct val="0"/>
      </a:spcAft>
      <a:defRPr sz="2800" kern="1200">
        <a:solidFill>
          <a:schemeClr val="tx1"/>
        </a:solidFill>
        <a:latin typeface="Garamond" pitchFamily="18" charset="0"/>
        <a:ea typeface="+mn-ea"/>
        <a:cs typeface="+mn-cs"/>
      </a:defRPr>
    </a:lvl2pPr>
    <a:lvl3pPr marL="914400" algn="ctr" rtl="0" fontAlgn="base">
      <a:spcBef>
        <a:spcPct val="0"/>
      </a:spcBef>
      <a:spcAft>
        <a:spcPct val="0"/>
      </a:spcAft>
      <a:defRPr sz="2800" kern="1200">
        <a:solidFill>
          <a:schemeClr val="tx1"/>
        </a:solidFill>
        <a:latin typeface="Garamond" pitchFamily="18" charset="0"/>
        <a:ea typeface="+mn-ea"/>
        <a:cs typeface="+mn-cs"/>
      </a:defRPr>
    </a:lvl3pPr>
    <a:lvl4pPr marL="1371600" algn="ctr" rtl="0" fontAlgn="base">
      <a:spcBef>
        <a:spcPct val="0"/>
      </a:spcBef>
      <a:spcAft>
        <a:spcPct val="0"/>
      </a:spcAft>
      <a:defRPr sz="2800" kern="1200">
        <a:solidFill>
          <a:schemeClr val="tx1"/>
        </a:solidFill>
        <a:latin typeface="Garamond" pitchFamily="18" charset="0"/>
        <a:ea typeface="+mn-ea"/>
        <a:cs typeface="+mn-cs"/>
      </a:defRPr>
    </a:lvl4pPr>
    <a:lvl5pPr marL="1828800" algn="ctr" rtl="0" fontAlgn="base">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51" userDrawn="1">
          <p15:clr>
            <a:srgbClr val="A4A3A4"/>
          </p15:clr>
        </p15:guide>
        <p15:guide id="2" pos="2898"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ra.Gardner" initials="SP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0DE"/>
    <a:srgbClr val="0000CC"/>
    <a:srgbClr val="66B6E0"/>
    <a:srgbClr val="FFFF00"/>
    <a:srgbClr val="008000"/>
    <a:srgbClr val="0000FF"/>
    <a:srgbClr val="006600"/>
    <a:srgbClr val="502800"/>
    <a:srgbClr val="66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6467" autoAdjust="0"/>
  </p:normalViewPr>
  <p:slideViewPr>
    <p:cSldViewPr snapToGrid="0">
      <p:cViewPr varScale="1">
        <p:scale>
          <a:sx n="55" d="100"/>
          <a:sy n="55" d="100"/>
        </p:scale>
        <p:origin x="75" y="606"/>
      </p:cViewPr>
      <p:guideLst>
        <p:guide orient="horz" pos="2151"/>
        <p:guide pos="289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5508"/>
    </p:cViewPr>
  </p:sorterViewPr>
  <p:notesViewPr>
    <p:cSldViewPr snapToGrid="0">
      <p:cViewPr>
        <p:scale>
          <a:sx n="66" d="100"/>
          <a:sy n="66" d="100"/>
        </p:scale>
        <p:origin x="-186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80FB5-B794-4503-B39E-CEF4D4F05BD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84799B0-701F-4F50-9F9E-E389FD492FF3}">
      <dgm:prSet custT="1"/>
      <dgm:spPr/>
      <dgm:t>
        <a:bodyPr/>
        <a:lstStyle/>
        <a:p>
          <a:r>
            <a:rPr lang="en-US" sz="1400" dirty="0"/>
            <a:t>Our Division is housed in the Department of Natural Resources within the Energy and Environment Cabinet. </a:t>
          </a:r>
        </a:p>
      </dgm:t>
    </dgm:pt>
    <dgm:pt modelId="{A402D50D-7C48-4099-8E23-6C6513202B17}" type="parTrans" cxnId="{17F01D6A-DCF6-4DC9-B9DB-804F8BF580D2}">
      <dgm:prSet/>
      <dgm:spPr/>
      <dgm:t>
        <a:bodyPr/>
        <a:lstStyle/>
        <a:p>
          <a:endParaRPr lang="en-US"/>
        </a:p>
      </dgm:t>
    </dgm:pt>
    <dgm:pt modelId="{FD387327-5086-470E-AAC3-005C13CBF10A}" type="sibTrans" cxnId="{17F01D6A-DCF6-4DC9-B9DB-804F8BF580D2}">
      <dgm:prSet/>
      <dgm:spPr/>
      <dgm:t>
        <a:bodyPr/>
        <a:lstStyle/>
        <a:p>
          <a:endParaRPr lang="en-US"/>
        </a:p>
      </dgm:t>
    </dgm:pt>
    <dgm:pt modelId="{AAEBF097-95BF-4315-BE0D-C6D630EA77DB}">
      <dgm:prSet/>
      <dgm:spPr/>
      <dgm:t>
        <a:bodyPr/>
        <a:lstStyle/>
        <a:p>
          <a:r>
            <a:rPr lang="en-US" dirty="0"/>
            <a:t>We have 8 field staff spread across the state and 5 Frankfort staff including our Director and Assistant Director.</a:t>
          </a:r>
        </a:p>
      </dgm:t>
    </dgm:pt>
    <dgm:pt modelId="{9038DCA7-E2C3-4F51-BB5F-9D2AA5B9E70F}" type="parTrans" cxnId="{F158A709-CE4D-472B-8D5D-717FD49B45F0}">
      <dgm:prSet/>
      <dgm:spPr/>
      <dgm:t>
        <a:bodyPr/>
        <a:lstStyle/>
        <a:p>
          <a:endParaRPr lang="en-US"/>
        </a:p>
      </dgm:t>
    </dgm:pt>
    <dgm:pt modelId="{C39B1FCE-BC29-4282-B015-1642C9598963}" type="sibTrans" cxnId="{F158A709-CE4D-472B-8D5D-717FD49B45F0}">
      <dgm:prSet/>
      <dgm:spPr/>
      <dgm:t>
        <a:bodyPr/>
        <a:lstStyle/>
        <a:p>
          <a:endParaRPr lang="en-US"/>
        </a:p>
      </dgm:t>
    </dgm:pt>
    <dgm:pt modelId="{BE7F2E95-B771-436F-B8F8-38407AAA3A20}">
      <dgm:prSet/>
      <dgm:spPr/>
      <dgm:t>
        <a:bodyPr/>
        <a:lstStyle/>
        <a:p>
          <a:r>
            <a:rPr lang="en-US"/>
            <a:t>Kentucky has 120 counties making it the fourth highest in the country.</a:t>
          </a:r>
        </a:p>
      </dgm:t>
    </dgm:pt>
    <dgm:pt modelId="{FCAB6021-9992-4267-880E-E9143349C74F}" type="parTrans" cxnId="{73115E86-0453-4885-8DEC-D1E2BF5629D9}">
      <dgm:prSet/>
      <dgm:spPr/>
      <dgm:t>
        <a:bodyPr/>
        <a:lstStyle/>
        <a:p>
          <a:endParaRPr lang="en-US"/>
        </a:p>
      </dgm:t>
    </dgm:pt>
    <dgm:pt modelId="{C660C363-4DB9-4F87-B5F3-A4F1DFF5790B}" type="sibTrans" cxnId="{73115E86-0453-4885-8DEC-D1E2BF5629D9}">
      <dgm:prSet/>
      <dgm:spPr/>
      <dgm:t>
        <a:bodyPr/>
        <a:lstStyle/>
        <a:p>
          <a:endParaRPr lang="en-US"/>
        </a:p>
      </dgm:t>
    </dgm:pt>
    <dgm:pt modelId="{B518B922-237E-43E2-A6D0-CC90CF622921}">
      <dgm:prSet/>
      <dgm:spPr/>
      <dgm:t>
        <a:bodyPr/>
        <a:lstStyle/>
        <a:p>
          <a:r>
            <a:rPr lang="en-US"/>
            <a:t>Each of the Field Reps have between 16-18 counties to cover.</a:t>
          </a:r>
        </a:p>
      </dgm:t>
    </dgm:pt>
    <dgm:pt modelId="{B7F5ACBB-E218-441F-824B-2DEAF162F759}" type="parTrans" cxnId="{8560E719-FA0A-4922-B861-2144B2843CBC}">
      <dgm:prSet/>
      <dgm:spPr/>
      <dgm:t>
        <a:bodyPr/>
        <a:lstStyle/>
        <a:p>
          <a:endParaRPr lang="en-US"/>
        </a:p>
      </dgm:t>
    </dgm:pt>
    <dgm:pt modelId="{8F7C364E-A2A7-4284-802D-F16B537B8277}" type="sibTrans" cxnId="{8560E719-FA0A-4922-B861-2144B2843CBC}">
      <dgm:prSet/>
      <dgm:spPr/>
      <dgm:t>
        <a:bodyPr/>
        <a:lstStyle/>
        <a:p>
          <a:endParaRPr lang="en-US"/>
        </a:p>
      </dgm:t>
    </dgm:pt>
    <dgm:pt modelId="{A6C3560A-FE6F-4425-8AB4-D0934300A688}" type="pres">
      <dgm:prSet presAssocID="{EB780FB5-B794-4503-B39E-CEF4D4F05BDE}" presName="root" presStyleCnt="0">
        <dgm:presLayoutVars>
          <dgm:dir/>
          <dgm:resizeHandles val="exact"/>
        </dgm:presLayoutVars>
      </dgm:prSet>
      <dgm:spPr/>
    </dgm:pt>
    <dgm:pt modelId="{B6B7E899-1377-4145-9AD5-2218BDCFE07E}" type="pres">
      <dgm:prSet presAssocID="{684799B0-701F-4F50-9F9E-E389FD492FF3}" presName="compNode" presStyleCnt="0"/>
      <dgm:spPr/>
    </dgm:pt>
    <dgm:pt modelId="{321FA8D3-2A40-4D9D-9C82-3A199E6DCE7D}" type="pres">
      <dgm:prSet presAssocID="{684799B0-701F-4F50-9F9E-E389FD492FF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stainability"/>
        </a:ext>
      </dgm:extLst>
    </dgm:pt>
    <dgm:pt modelId="{8BAD8924-BC8B-4FCB-8F6F-155558A43D48}" type="pres">
      <dgm:prSet presAssocID="{684799B0-701F-4F50-9F9E-E389FD492FF3}" presName="spaceRect" presStyleCnt="0"/>
      <dgm:spPr/>
    </dgm:pt>
    <dgm:pt modelId="{FAA932D0-959E-4FB8-9A9B-6C1F704FCCAF}" type="pres">
      <dgm:prSet presAssocID="{684799B0-701F-4F50-9F9E-E389FD492FF3}" presName="textRect" presStyleLbl="revTx" presStyleIdx="0" presStyleCnt="4">
        <dgm:presLayoutVars>
          <dgm:chMax val="1"/>
          <dgm:chPref val="1"/>
        </dgm:presLayoutVars>
      </dgm:prSet>
      <dgm:spPr/>
    </dgm:pt>
    <dgm:pt modelId="{7468AC2C-5D03-48CC-B7FF-6453740DF050}" type="pres">
      <dgm:prSet presAssocID="{FD387327-5086-470E-AAC3-005C13CBF10A}" presName="sibTrans" presStyleCnt="0"/>
      <dgm:spPr/>
    </dgm:pt>
    <dgm:pt modelId="{57E848B3-9D83-47C8-831F-1DE3DE11B855}" type="pres">
      <dgm:prSet presAssocID="{AAEBF097-95BF-4315-BE0D-C6D630EA77DB}" presName="compNode" presStyleCnt="0"/>
      <dgm:spPr/>
    </dgm:pt>
    <dgm:pt modelId="{9AC21CAD-F1B1-4E19-B007-A51D0219EE98}" type="pres">
      <dgm:prSet presAssocID="{AAEBF097-95BF-4315-BE0D-C6D630EA77D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6D680A2A-29B3-4FDA-9E80-2C57C146CD01}" type="pres">
      <dgm:prSet presAssocID="{AAEBF097-95BF-4315-BE0D-C6D630EA77DB}" presName="spaceRect" presStyleCnt="0"/>
      <dgm:spPr/>
    </dgm:pt>
    <dgm:pt modelId="{1AEB7C89-3A1F-43A6-9E4B-411A2D7C7FB6}" type="pres">
      <dgm:prSet presAssocID="{AAEBF097-95BF-4315-BE0D-C6D630EA77DB}" presName="textRect" presStyleLbl="revTx" presStyleIdx="1" presStyleCnt="4">
        <dgm:presLayoutVars>
          <dgm:chMax val="1"/>
          <dgm:chPref val="1"/>
        </dgm:presLayoutVars>
      </dgm:prSet>
      <dgm:spPr/>
    </dgm:pt>
    <dgm:pt modelId="{478B500D-F449-4A43-A04D-3D920748BB38}" type="pres">
      <dgm:prSet presAssocID="{C39B1FCE-BC29-4282-B015-1642C9598963}" presName="sibTrans" presStyleCnt="0"/>
      <dgm:spPr/>
    </dgm:pt>
    <dgm:pt modelId="{7EFAE147-2867-4F27-9BFF-1FCD1D453BFC}" type="pres">
      <dgm:prSet presAssocID="{BE7F2E95-B771-436F-B8F8-38407AAA3A20}" presName="compNode" presStyleCnt="0"/>
      <dgm:spPr/>
    </dgm:pt>
    <dgm:pt modelId="{CAEAE925-A318-4604-96B0-14C109E1F09E}" type="pres">
      <dgm:prSet presAssocID="{BE7F2E95-B771-436F-B8F8-38407AAA3A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1E400C66-D8E1-40F1-813E-1509E0E14187}" type="pres">
      <dgm:prSet presAssocID="{BE7F2E95-B771-436F-B8F8-38407AAA3A20}" presName="spaceRect" presStyleCnt="0"/>
      <dgm:spPr/>
    </dgm:pt>
    <dgm:pt modelId="{8549435F-3C71-43D3-ABC0-DC902A3E3181}" type="pres">
      <dgm:prSet presAssocID="{BE7F2E95-B771-436F-B8F8-38407AAA3A20}" presName="textRect" presStyleLbl="revTx" presStyleIdx="2" presStyleCnt="4">
        <dgm:presLayoutVars>
          <dgm:chMax val="1"/>
          <dgm:chPref val="1"/>
        </dgm:presLayoutVars>
      </dgm:prSet>
      <dgm:spPr/>
    </dgm:pt>
    <dgm:pt modelId="{998E86C2-E172-4DF1-8EA1-FA5591A114DA}" type="pres">
      <dgm:prSet presAssocID="{C660C363-4DB9-4F87-B5F3-A4F1DFF5790B}" presName="sibTrans" presStyleCnt="0"/>
      <dgm:spPr/>
    </dgm:pt>
    <dgm:pt modelId="{CEDD07D3-D341-4829-85C1-87C8E30664B9}" type="pres">
      <dgm:prSet presAssocID="{B518B922-237E-43E2-A6D0-CC90CF622921}" presName="compNode" presStyleCnt="0"/>
      <dgm:spPr/>
    </dgm:pt>
    <dgm:pt modelId="{15F1688B-2850-4B13-9472-E10A5C3A76C4}" type="pres">
      <dgm:prSet presAssocID="{B518B922-237E-43E2-A6D0-CC90CF62292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ap with pin with solid fill"/>
        </a:ext>
      </dgm:extLst>
    </dgm:pt>
    <dgm:pt modelId="{2A0E73BD-37F9-4E7A-9A0A-D37A0E144A9E}" type="pres">
      <dgm:prSet presAssocID="{B518B922-237E-43E2-A6D0-CC90CF622921}" presName="spaceRect" presStyleCnt="0"/>
      <dgm:spPr/>
    </dgm:pt>
    <dgm:pt modelId="{E3504600-0C2F-418D-8668-8E2977F66CB8}" type="pres">
      <dgm:prSet presAssocID="{B518B922-237E-43E2-A6D0-CC90CF622921}" presName="textRect" presStyleLbl="revTx" presStyleIdx="3" presStyleCnt="4">
        <dgm:presLayoutVars>
          <dgm:chMax val="1"/>
          <dgm:chPref val="1"/>
        </dgm:presLayoutVars>
      </dgm:prSet>
      <dgm:spPr/>
    </dgm:pt>
  </dgm:ptLst>
  <dgm:cxnLst>
    <dgm:cxn modelId="{F158A709-CE4D-472B-8D5D-717FD49B45F0}" srcId="{EB780FB5-B794-4503-B39E-CEF4D4F05BDE}" destId="{AAEBF097-95BF-4315-BE0D-C6D630EA77DB}" srcOrd="1" destOrd="0" parTransId="{9038DCA7-E2C3-4F51-BB5F-9D2AA5B9E70F}" sibTransId="{C39B1FCE-BC29-4282-B015-1642C9598963}"/>
    <dgm:cxn modelId="{64B2FC09-DA45-477D-AB17-62917A97D726}" type="presOf" srcId="{B518B922-237E-43E2-A6D0-CC90CF622921}" destId="{E3504600-0C2F-418D-8668-8E2977F66CB8}" srcOrd="0" destOrd="0" presId="urn:microsoft.com/office/officeart/2018/2/layout/IconLabelList"/>
    <dgm:cxn modelId="{8560E719-FA0A-4922-B861-2144B2843CBC}" srcId="{EB780FB5-B794-4503-B39E-CEF4D4F05BDE}" destId="{B518B922-237E-43E2-A6D0-CC90CF622921}" srcOrd="3" destOrd="0" parTransId="{B7F5ACBB-E218-441F-824B-2DEAF162F759}" sibTransId="{8F7C364E-A2A7-4284-802D-F16B537B8277}"/>
    <dgm:cxn modelId="{D1F2275F-50C8-4858-BA4A-864FA8E75B21}" type="presOf" srcId="{BE7F2E95-B771-436F-B8F8-38407AAA3A20}" destId="{8549435F-3C71-43D3-ABC0-DC902A3E3181}" srcOrd="0" destOrd="0" presId="urn:microsoft.com/office/officeart/2018/2/layout/IconLabelList"/>
    <dgm:cxn modelId="{17F01D6A-DCF6-4DC9-B9DB-804F8BF580D2}" srcId="{EB780FB5-B794-4503-B39E-CEF4D4F05BDE}" destId="{684799B0-701F-4F50-9F9E-E389FD492FF3}" srcOrd="0" destOrd="0" parTransId="{A402D50D-7C48-4099-8E23-6C6513202B17}" sibTransId="{FD387327-5086-470E-AAC3-005C13CBF10A}"/>
    <dgm:cxn modelId="{73115E86-0453-4885-8DEC-D1E2BF5629D9}" srcId="{EB780FB5-B794-4503-B39E-CEF4D4F05BDE}" destId="{BE7F2E95-B771-436F-B8F8-38407AAA3A20}" srcOrd="2" destOrd="0" parTransId="{FCAB6021-9992-4267-880E-E9143349C74F}" sibTransId="{C660C363-4DB9-4F87-B5F3-A4F1DFF5790B}"/>
    <dgm:cxn modelId="{6EB81C8E-1485-4683-9922-D113C6602473}" type="presOf" srcId="{AAEBF097-95BF-4315-BE0D-C6D630EA77DB}" destId="{1AEB7C89-3A1F-43A6-9E4B-411A2D7C7FB6}" srcOrd="0" destOrd="0" presId="urn:microsoft.com/office/officeart/2018/2/layout/IconLabelList"/>
    <dgm:cxn modelId="{4DDA51C1-078F-4710-8AFD-702EFDDF2544}" type="presOf" srcId="{684799B0-701F-4F50-9F9E-E389FD492FF3}" destId="{FAA932D0-959E-4FB8-9A9B-6C1F704FCCAF}" srcOrd="0" destOrd="0" presId="urn:microsoft.com/office/officeart/2018/2/layout/IconLabelList"/>
    <dgm:cxn modelId="{8E1DB1EC-1443-4301-AC2D-50667AA5FEB4}" type="presOf" srcId="{EB780FB5-B794-4503-B39E-CEF4D4F05BDE}" destId="{A6C3560A-FE6F-4425-8AB4-D0934300A688}" srcOrd="0" destOrd="0" presId="urn:microsoft.com/office/officeart/2018/2/layout/IconLabelList"/>
    <dgm:cxn modelId="{2EB0B8D9-2BE8-4673-AF21-B599EDDDE5A6}" type="presParOf" srcId="{A6C3560A-FE6F-4425-8AB4-D0934300A688}" destId="{B6B7E899-1377-4145-9AD5-2218BDCFE07E}" srcOrd="0" destOrd="0" presId="urn:microsoft.com/office/officeart/2018/2/layout/IconLabelList"/>
    <dgm:cxn modelId="{A1FDA792-5FEF-4DAB-B289-4342A4B76356}" type="presParOf" srcId="{B6B7E899-1377-4145-9AD5-2218BDCFE07E}" destId="{321FA8D3-2A40-4D9D-9C82-3A199E6DCE7D}" srcOrd="0" destOrd="0" presId="urn:microsoft.com/office/officeart/2018/2/layout/IconLabelList"/>
    <dgm:cxn modelId="{A6825623-88EC-487E-ACEE-79D6FD19D095}" type="presParOf" srcId="{B6B7E899-1377-4145-9AD5-2218BDCFE07E}" destId="{8BAD8924-BC8B-4FCB-8F6F-155558A43D48}" srcOrd="1" destOrd="0" presId="urn:microsoft.com/office/officeart/2018/2/layout/IconLabelList"/>
    <dgm:cxn modelId="{F95480C3-9F22-44A4-84F7-D96C7708AB9C}" type="presParOf" srcId="{B6B7E899-1377-4145-9AD5-2218BDCFE07E}" destId="{FAA932D0-959E-4FB8-9A9B-6C1F704FCCAF}" srcOrd="2" destOrd="0" presId="urn:microsoft.com/office/officeart/2018/2/layout/IconLabelList"/>
    <dgm:cxn modelId="{99835806-47B1-4E29-B687-76C13877E660}" type="presParOf" srcId="{A6C3560A-FE6F-4425-8AB4-D0934300A688}" destId="{7468AC2C-5D03-48CC-B7FF-6453740DF050}" srcOrd="1" destOrd="0" presId="urn:microsoft.com/office/officeart/2018/2/layout/IconLabelList"/>
    <dgm:cxn modelId="{710BAF8C-37D1-4A41-A37D-5C5640073565}" type="presParOf" srcId="{A6C3560A-FE6F-4425-8AB4-D0934300A688}" destId="{57E848B3-9D83-47C8-831F-1DE3DE11B855}" srcOrd="2" destOrd="0" presId="urn:microsoft.com/office/officeart/2018/2/layout/IconLabelList"/>
    <dgm:cxn modelId="{22597F5B-B1B6-41F5-B99F-8AA0E23BF98A}" type="presParOf" srcId="{57E848B3-9D83-47C8-831F-1DE3DE11B855}" destId="{9AC21CAD-F1B1-4E19-B007-A51D0219EE98}" srcOrd="0" destOrd="0" presId="urn:microsoft.com/office/officeart/2018/2/layout/IconLabelList"/>
    <dgm:cxn modelId="{C47B336A-E5D2-43A9-B378-71ED6B2CCBED}" type="presParOf" srcId="{57E848B3-9D83-47C8-831F-1DE3DE11B855}" destId="{6D680A2A-29B3-4FDA-9E80-2C57C146CD01}" srcOrd="1" destOrd="0" presId="urn:microsoft.com/office/officeart/2018/2/layout/IconLabelList"/>
    <dgm:cxn modelId="{434FD32B-A11B-432E-B9E3-01EAFF29974B}" type="presParOf" srcId="{57E848B3-9D83-47C8-831F-1DE3DE11B855}" destId="{1AEB7C89-3A1F-43A6-9E4B-411A2D7C7FB6}" srcOrd="2" destOrd="0" presId="urn:microsoft.com/office/officeart/2018/2/layout/IconLabelList"/>
    <dgm:cxn modelId="{8D800056-7DAA-4416-AAE8-54BC59FD691B}" type="presParOf" srcId="{A6C3560A-FE6F-4425-8AB4-D0934300A688}" destId="{478B500D-F449-4A43-A04D-3D920748BB38}" srcOrd="3" destOrd="0" presId="urn:microsoft.com/office/officeart/2018/2/layout/IconLabelList"/>
    <dgm:cxn modelId="{D337A59D-27EF-4D5D-BDC7-0B518FFA8BE2}" type="presParOf" srcId="{A6C3560A-FE6F-4425-8AB4-D0934300A688}" destId="{7EFAE147-2867-4F27-9BFF-1FCD1D453BFC}" srcOrd="4" destOrd="0" presId="urn:microsoft.com/office/officeart/2018/2/layout/IconLabelList"/>
    <dgm:cxn modelId="{287659E9-4DE9-4B91-823B-33D688262F8E}" type="presParOf" srcId="{7EFAE147-2867-4F27-9BFF-1FCD1D453BFC}" destId="{CAEAE925-A318-4604-96B0-14C109E1F09E}" srcOrd="0" destOrd="0" presId="urn:microsoft.com/office/officeart/2018/2/layout/IconLabelList"/>
    <dgm:cxn modelId="{79006B4A-8D1C-4AFC-A401-FA33A8959511}" type="presParOf" srcId="{7EFAE147-2867-4F27-9BFF-1FCD1D453BFC}" destId="{1E400C66-D8E1-40F1-813E-1509E0E14187}" srcOrd="1" destOrd="0" presId="urn:microsoft.com/office/officeart/2018/2/layout/IconLabelList"/>
    <dgm:cxn modelId="{9884EA0E-EDC8-4165-B1E2-FE46520E5274}" type="presParOf" srcId="{7EFAE147-2867-4F27-9BFF-1FCD1D453BFC}" destId="{8549435F-3C71-43D3-ABC0-DC902A3E3181}" srcOrd="2" destOrd="0" presId="urn:microsoft.com/office/officeart/2018/2/layout/IconLabelList"/>
    <dgm:cxn modelId="{8F2056D2-2692-4BA1-8A20-1EEBA77A1450}" type="presParOf" srcId="{A6C3560A-FE6F-4425-8AB4-D0934300A688}" destId="{998E86C2-E172-4DF1-8EA1-FA5591A114DA}" srcOrd="5" destOrd="0" presId="urn:microsoft.com/office/officeart/2018/2/layout/IconLabelList"/>
    <dgm:cxn modelId="{633A4008-3A03-4088-8A1C-74051303A1BE}" type="presParOf" srcId="{A6C3560A-FE6F-4425-8AB4-D0934300A688}" destId="{CEDD07D3-D341-4829-85C1-87C8E30664B9}" srcOrd="6" destOrd="0" presId="urn:microsoft.com/office/officeart/2018/2/layout/IconLabelList"/>
    <dgm:cxn modelId="{BD368C54-0E4F-4992-B647-599EE0F6FAA9}" type="presParOf" srcId="{CEDD07D3-D341-4829-85C1-87C8E30664B9}" destId="{15F1688B-2850-4B13-9472-E10A5C3A76C4}" srcOrd="0" destOrd="0" presId="urn:microsoft.com/office/officeart/2018/2/layout/IconLabelList"/>
    <dgm:cxn modelId="{589578DA-43DC-4948-A079-C478619B7550}" type="presParOf" srcId="{CEDD07D3-D341-4829-85C1-87C8E30664B9}" destId="{2A0E73BD-37F9-4E7A-9A0A-D37A0E144A9E}" srcOrd="1" destOrd="0" presId="urn:microsoft.com/office/officeart/2018/2/layout/IconLabelList"/>
    <dgm:cxn modelId="{C9F3D478-4D23-4881-A1C7-335A200DF99E}" type="presParOf" srcId="{CEDD07D3-D341-4829-85C1-87C8E30664B9}" destId="{E3504600-0C2F-418D-8668-8E2977F66CB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195CF0-B13D-4AF4-9405-8AD63724EEF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1B2464-5BD9-404A-AAB5-E1312939E4F5}">
      <dgm:prSet custT="1"/>
      <dgm:spPr>
        <a:xfrm>
          <a:off x="1350519" y="499"/>
          <a:ext cx="8267613" cy="1169280"/>
        </a:xfrm>
        <a:prstGeom prst="rect">
          <a:avLst/>
        </a:prstGeom>
        <a:noFill/>
        <a:ln>
          <a:noFill/>
        </a:ln>
        <a:effectLst/>
      </dgm:spPr>
      <dgm:t>
        <a:bodyPr/>
        <a:lstStyle/>
        <a:p>
          <a:pPr>
            <a:buNone/>
          </a:pPr>
          <a:r>
            <a:rPr lang="en-US" sz="2000" b="0" dirty="0">
              <a:solidFill>
                <a:sysClr val="windowText" lastClr="000000"/>
              </a:solidFill>
              <a:latin typeface="+mn-lt"/>
              <a:ea typeface="+mn-ea"/>
              <a:cs typeface="+mn-cs"/>
            </a:rPr>
            <a:t>Based on discussions during the pandemic, Field Rep Shanna Drake collaborated with her counties via monthly Zoom calls for a full year, during which each county developed their own operations manual tailored to their specific district. </a:t>
          </a:r>
        </a:p>
      </dgm:t>
    </dgm:pt>
    <dgm:pt modelId="{ACF80EEA-B29F-4A88-A2A7-B546B04FB34A}" type="parTrans" cxnId="{2E683005-1CDE-42C7-981D-F366CC89FB49}">
      <dgm:prSet/>
      <dgm:spPr/>
      <dgm:t>
        <a:bodyPr/>
        <a:lstStyle/>
        <a:p>
          <a:endParaRPr lang="en-US"/>
        </a:p>
      </dgm:t>
    </dgm:pt>
    <dgm:pt modelId="{EEAA1EC0-F6E1-4E8B-9C16-88F72E396AAA}" type="sibTrans" cxnId="{2E683005-1CDE-42C7-981D-F366CC89FB49}">
      <dgm:prSet/>
      <dgm:spPr/>
      <dgm:t>
        <a:bodyPr/>
        <a:lstStyle/>
        <a:p>
          <a:endParaRPr lang="en-US"/>
        </a:p>
      </dgm:t>
    </dgm:pt>
    <dgm:pt modelId="{74BF4985-1EE0-4497-A0D6-C89071830B1C}">
      <dgm:prSet/>
      <dgm:spPr>
        <a:xfrm>
          <a:off x="1350519" y="1462100"/>
          <a:ext cx="8267613" cy="1169280"/>
        </a:xfrm>
        <a:prstGeom prst="rect">
          <a:avLst/>
        </a:prstGeom>
        <a:noFill/>
        <a:ln>
          <a:noFill/>
        </a:ln>
        <a:effectLst/>
      </dgm:spPr>
      <dgm:t>
        <a:bodyPr/>
        <a:lstStyle/>
        <a:p>
          <a:pPr>
            <a:buNone/>
          </a:pPr>
          <a:r>
            <a:rPr lang="en-US" dirty="0">
              <a:solidFill>
                <a:sysClr val="windowText" lastClr="000000"/>
              </a:solidFill>
              <a:latin typeface="+mn-lt"/>
              <a:ea typeface="+mn-ea"/>
              <a:cs typeface="+mn-cs"/>
            </a:rPr>
            <a:t>During these calls, they reviewed their activities for that month, including the creation of 'cheat sheets' to assist with their tasks and other relevant matters. </a:t>
          </a:r>
        </a:p>
      </dgm:t>
    </dgm:pt>
    <dgm:pt modelId="{E3402726-D6F2-4F30-BC83-B175CBF4963F}" type="parTrans" cxnId="{AF83DD7D-DDC4-4ACA-9E63-C4F89D88A6EC}">
      <dgm:prSet/>
      <dgm:spPr/>
      <dgm:t>
        <a:bodyPr/>
        <a:lstStyle/>
        <a:p>
          <a:endParaRPr lang="en-US"/>
        </a:p>
      </dgm:t>
    </dgm:pt>
    <dgm:pt modelId="{657AC14D-92E9-4BC3-B6CD-8D8F74E22415}" type="sibTrans" cxnId="{AF83DD7D-DDC4-4ACA-9E63-C4F89D88A6EC}">
      <dgm:prSet/>
      <dgm:spPr/>
      <dgm:t>
        <a:bodyPr/>
        <a:lstStyle/>
        <a:p>
          <a:endParaRPr lang="en-US"/>
        </a:p>
      </dgm:t>
    </dgm:pt>
    <dgm:pt modelId="{A93F75BD-A960-4B9A-A90C-DE6733150F6A}">
      <dgm:prSet/>
      <dgm:spPr>
        <a:xfrm>
          <a:off x="1350519" y="2923701"/>
          <a:ext cx="8267613" cy="1169280"/>
        </a:xfrm>
        <a:prstGeom prst="rect">
          <a:avLst/>
        </a:prstGeom>
        <a:noFill/>
        <a:ln>
          <a:noFill/>
        </a:ln>
        <a:effectLst/>
      </dgm:spPr>
      <dgm:t>
        <a:bodyPr/>
        <a:lstStyle/>
        <a:p>
          <a:pPr>
            <a:buNone/>
          </a:pPr>
          <a:r>
            <a:rPr lang="en-US" dirty="0">
              <a:solidFill>
                <a:sysClr val="windowText" lastClr="000000"/>
              </a:solidFill>
              <a:latin typeface="+mn-lt"/>
              <a:ea typeface="+mn-ea"/>
              <a:cs typeface="+mn-cs"/>
            </a:rPr>
            <a:t>Although the general format was covered in these meetings, each district customized their manual to include the applicable details for their county.</a:t>
          </a:r>
        </a:p>
      </dgm:t>
    </dgm:pt>
    <dgm:pt modelId="{78B2E87E-0417-47D1-BA68-91B12A25985B}" type="parTrans" cxnId="{C417CB86-8A15-4EEA-BCBB-A16F059A7C12}">
      <dgm:prSet/>
      <dgm:spPr/>
      <dgm:t>
        <a:bodyPr/>
        <a:lstStyle/>
        <a:p>
          <a:endParaRPr lang="en-US"/>
        </a:p>
      </dgm:t>
    </dgm:pt>
    <dgm:pt modelId="{CD52BD0A-7B99-4B2D-92A0-8B7807EF57A4}" type="sibTrans" cxnId="{C417CB86-8A15-4EEA-BCBB-A16F059A7C12}">
      <dgm:prSet/>
      <dgm:spPr/>
      <dgm:t>
        <a:bodyPr/>
        <a:lstStyle/>
        <a:p>
          <a:endParaRPr lang="en-US"/>
        </a:p>
      </dgm:t>
    </dgm:pt>
    <dgm:pt modelId="{367E3455-862B-4C3A-8ACD-C8FC66C2BC73}" type="pres">
      <dgm:prSet presAssocID="{A2195CF0-B13D-4AF4-9405-8AD63724EEF6}" presName="root" presStyleCnt="0">
        <dgm:presLayoutVars>
          <dgm:dir/>
          <dgm:resizeHandles val="exact"/>
        </dgm:presLayoutVars>
      </dgm:prSet>
      <dgm:spPr/>
    </dgm:pt>
    <dgm:pt modelId="{65446E65-CF16-4002-932C-7C57C2993496}" type="pres">
      <dgm:prSet presAssocID="{6D1B2464-5BD9-404A-AAB5-E1312939E4F5}" presName="compNode" presStyleCnt="0"/>
      <dgm:spPr/>
    </dgm:pt>
    <dgm:pt modelId="{8EF5A0CF-0F22-4DC9-9489-3D89DF339B2D}" type="pres">
      <dgm:prSet presAssocID="{6D1B2464-5BD9-404A-AAB5-E1312939E4F5}" presName="bgRect" presStyleLbl="bgShp" presStyleIdx="0" presStyleCnt="3"/>
      <dgm:spPr>
        <a:xfrm>
          <a:off x="0" y="499"/>
          <a:ext cx="9618133" cy="1169280"/>
        </a:xfrm>
        <a:prstGeom prst="roundRect">
          <a:avLst>
            <a:gd name="adj" fmla="val 10000"/>
          </a:avLst>
        </a:prstGeom>
        <a:solidFill>
          <a:sysClr val="window" lastClr="FFFFFF"/>
        </a:solidFill>
        <a:ln>
          <a:noFill/>
        </a:ln>
        <a:effectLst/>
      </dgm:spPr>
    </dgm:pt>
    <dgm:pt modelId="{4E9D4D8F-42F2-44A8-9801-3CCCFCB1E593}" type="pres">
      <dgm:prSet presAssocID="{6D1B2464-5BD9-404A-AAB5-E1312939E4F5}" presName="iconRect" presStyleLbl="node1" presStyleIdx="0" presStyleCnt="3"/>
      <dgm:spPr>
        <a:xfrm>
          <a:off x="353707" y="263587"/>
          <a:ext cx="643104" cy="64310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gm:spPr>
      <dgm:extLst>
        <a:ext uri="{E40237B7-FDA0-4F09-8148-C483321AD2D9}">
          <dgm14:cNvPr xmlns:dgm14="http://schemas.microsoft.com/office/drawing/2010/diagram" id="0" name="" descr="Online meeting with solid fill"/>
        </a:ext>
      </dgm:extLst>
    </dgm:pt>
    <dgm:pt modelId="{89AB6B0C-1CFF-4512-8B67-0487B01B6BEA}" type="pres">
      <dgm:prSet presAssocID="{6D1B2464-5BD9-404A-AAB5-E1312939E4F5}" presName="spaceRect" presStyleCnt="0"/>
      <dgm:spPr/>
    </dgm:pt>
    <dgm:pt modelId="{15ED31D4-59C9-43CD-BDEF-42A288E47791}" type="pres">
      <dgm:prSet presAssocID="{6D1B2464-5BD9-404A-AAB5-E1312939E4F5}" presName="parTx" presStyleLbl="revTx" presStyleIdx="0" presStyleCnt="3">
        <dgm:presLayoutVars>
          <dgm:chMax val="0"/>
          <dgm:chPref val="0"/>
        </dgm:presLayoutVars>
      </dgm:prSet>
      <dgm:spPr/>
    </dgm:pt>
    <dgm:pt modelId="{400CB3BB-5DCA-40C9-8DBF-CB6F47DF0E9E}" type="pres">
      <dgm:prSet presAssocID="{EEAA1EC0-F6E1-4E8B-9C16-88F72E396AAA}" presName="sibTrans" presStyleCnt="0"/>
      <dgm:spPr/>
    </dgm:pt>
    <dgm:pt modelId="{FBE592C6-CBD1-43AD-8C2A-22C794F7AD01}" type="pres">
      <dgm:prSet presAssocID="{74BF4985-1EE0-4497-A0D6-C89071830B1C}" presName="compNode" presStyleCnt="0"/>
      <dgm:spPr/>
    </dgm:pt>
    <dgm:pt modelId="{CEDF9301-B0FF-4798-A137-79DA78F0FFB4}" type="pres">
      <dgm:prSet presAssocID="{74BF4985-1EE0-4497-A0D6-C89071830B1C}" presName="bgRect" presStyleLbl="bgShp" presStyleIdx="1" presStyleCnt="3"/>
      <dgm:spPr>
        <a:xfrm>
          <a:off x="0" y="1462100"/>
          <a:ext cx="9618133" cy="1169280"/>
        </a:xfrm>
        <a:prstGeom prst="roundRect">
          <a:avLst>
            <a:gd name="adj" fmla="val 10000"/>
          </a:avLst>
        </a:prstGeom>
        <a:solidFill>
          <a:sysClr val="window" lastClr="FFFFFF"/>
        </a:solidFill>
        <a:ln>
          <a:noFill/>
        </a:ln>
        <a:effectLst/>
      </dgm:spPr>
    </dgm:pt>
    <dgm:pt modelId="{19B26190-A7C8-4903-81E7-6E98B8A619EA}" type="pres">
      <dgm:prSet presAssocID="{74BF4985-1EE0-4497-A0D6-C89071830B1C}" presName="iconRect" presStyleLbl="node1" presStyleIdx="1" presStyleCnt="3"/>
      <dgm:spPr>
        <a:xfrm>
          <a:off x="353707" y="1725188"/>
          <a:ext cx="643104" cy="6431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gm:spPr>
      <dgm:extLst>
        <a:ext uri="{E40237B7-FDA0-4F09-8148-C483321AD2D9}">
          <dgm14:cNvPr xmlns:dgm14="http://schemas.microsoft.com/office/drawing/2010/diagram" id="0" name="" descr="Checklist with solid fill"/>
        </a:ext>
      </dgm:extLst>
    </dgm:pt>
    <dgm:pt modelId="{93F56079-7A66-40CF-922E-D91B3E7572F8}" type="pres">
      <dgm:prSet presAssocID="{74BF4985-1EE0-4497-A0D6-C89071830B1C}" presName="spaceRect" presStyleCnt="0"/>
      <dgm:spPr/>
    </dgm:pt>
    <dgm:pt modelId="{D893307D-EF0E-45AD-A993-4D8C6EA61E11}" type="pres">
      <dgm:prSet presAssocID="{74BF4985-1EE0-4497-A0D6-C89071830B1C}" presName="parTx" presStyleLbl="revTx" presStyleIdx="1" presStyleCnt="3">
        <dgm:presLayoutVars>
          <dgm:chMax val="0"/>
          <dgm:chPref val="0"/>
        </dgm:presLayoutVars>
      </dgm:prSet>
      <dgm:spPr/>
    </dgm:pt>
    <dgm:pt modelId="{4334C2E1-DFDC-4D18-A2E8-6AE57D4F13F4}" type="pres">
      <dgm:prSet presAssocID="{657AC14D-92E9-4BC3-B6CD-8D8F74E22415}" presName="sibTrans" presStyleCnt="0"/>
      <dgm:spPr/>
    </dgm:pt>
    <dgm:pt modelId="{031CF777-0467-4BBA-BE3E-97336C67687E}" type="pres">
      <dgm:prSet presAssocID="{A93F75BD-A960-4B9A-A90C-DE6733150F6A}" presName="compNode" presStyleCnt="0"/>
      <dgm:spPr/>
    </dgm:pt>
    <dgm:pt modelId="{5E0B8838-CE5F-4E67-9D20-D2C1B8456FC1}" type="pres">
      <dgm:prSet presAssocID="{A93F75BD-A960-4B9A-A90C-DE6733150F6A}" presName="bgRect" presStyleLbl="bgShp" presStyleIdx="2" presStyleCnt="3"/>
      <dgm:spPr>
        <a:xfrm>
          <a:off x="0" y="2923701"/>
          <a:ext cx="9618133" cy="1169280"/>
        </a:xfrm>
        <a:prstGeom prst="roundRect">
          <a:avLst>
            <a:gd name="adj" fmla="val 10000"/>
          </a:avLst>
        </a:prstGeom>
        <a:solidFill>
          <a:sysClr val="window" lastClr="FFFFFF"/>
        </a:solidFill>
        <a:ln>
          <a:noFill/>
        </a:ln>
        <a:effectLst/>
      </dgm:spPr>
    </dgm:pt>
    <dgm:pt modelId="{74E0A3E0-C10E-4432-8538-92D25113E588}" type="pres">
      <dgm:prSet presAssocID="{A93F75BD-A960-4B9A-A90C-DE6733150F6A}" presName="iconRect" presStyleLbl="node1" presStyleIdx="2" presStyleCnt="3"/>
      <dgm:spPr>
        <a:xfrm>
          <a:off x="353707" y="3186789"/>
          <a:ext cx="643104" cy="6431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gm:spPr>
      <dgm:extLst>
        <a:ext uri="{E40237B7-FDA0-4F09-8148-C483321AD2D9}">
          <dgm14:cNvPr xmlns:dgm14="http://schemas.microsoft.com/office/drawing/2010/diagram" id="0" name="" descr="Storytelling with solid fill"/>
        </a:ext>
      </dgm:extLst>
    </dgm:pt>
    <dgm:pt modelId="{3388499E-E3F5-43B8-83F7-F466728943D6}" type="pres">
      <dgm:prSet presAssocID="{A93F75BD-A960-4B9A-A90C-DE6733150F6A}" presName="spaceRect" presStyleCnt="0"/>
      <dgm:spPr/>
    </dgm:pt>
    <dgm:pt modelId="{D68578A2-89CE-43B0-9A82-88619A79C998}" type="pres">
      <dgm:prSet presAssocID="{A93F75BD-A960-4B9A-A90C-DE6733150F6A}" presName="parTx" presStyleLbl="revTx" presStyleIdx="2" presStyleCnt="3">
        <dgm:presLayoutVars>
          <dgm:chMax val="0"/>
          <dgm:chPref val="0"/>
        </dgm:presLayoutVars>
      </dgm:prSet>
      <dgm:spPr/>
    </dgm:pt>
  </dgm:ptLst>
  <dgm:cxnLst>
    <dgm:cxn modelId="{2E683005-1CDE-42C7-981D-F366CC89FB49}" srcId="{A2195CF0-B13D-4AF4-9405-8AD63724EEF6}" destId="{6D1B2464-5BD9-404A-AAB5-E1312939E4F5}" srcOrd="0" destOrd="0" parTransId="{ACF80EEA-B29F-4A88-A2A7-B546B04FB34A}" sibTransId="{EEAA1EC0-F6E1-4E8B-9C16-88F72E396AAA}"/>
    <dgm:cxn modelId="{86025E1E-209E-450B-A23A-89C3C7A87EBB}" type="presOf" srcId="{74BF4985-1EE0-4497-A0D6-C89071830B1C}" destId="{D893307D-EF0E-45AD-A993-4D8C6EA61E11}" srcOrd="0" destOrd="0" presId="urn:microsoft.com/office/officeart/2018/2/layout/IconVerticalSolidList"/>
    <dgm:cxn modelId="{4BD51324-55B6-4D5A-A1D8-465B6A6C9336}" type="presOf" srcId="{A93F75BD-A960-4B9A-A90C-DE6733150F6A}" destId="{D68578A2-89CE-43B0-9A82-88619A79C998}" srcOrd="0" destOrd="0" presId="urn:microsoft.com/office/officeart/2018/2/layout/IconVerticalSolidList"/>
    <dgm:cxn modelId="{AF83DD7D-DDC4-4ACA-9E63-C4F89D88A6EC}" srcId="{A2195CF0-B13D-4AF4-9405-8AD63724EEF6}" destId="{74BF4985-1EE0-4497-A0D6-C89071830B1C}" srcOrd="1" destOrd="0" parTransId="{E3402726-D6F2-4F30-BC83-B175CBF4963F}" sibTransId="{657AC14D-92E9-4BC3-B6CD-8D8F74E22415}"/>
    <dgm:cxn modelId="{C417CB86-8A15-4EEA-BCBB-A16F059A7C12}" srcId="{A2195CF0-B13D-4AF4-9405-8AD63724EEF6}" destId="{A93F75BD-A960-4B9A-A90C-DE6733150F6A}" srcOrd="2" destOrd="0" parTransId="{78B2E87E-0417-47D1-BA68-91B12A25985B}" sibTransId="{CD52BD0A-7B99-4B2D-92A0-8B7807EF57A4}"/>
    <dgm:cxn modelId="{C7BD32CD-D6D7-4096-A2D7-1A29CD47A7D5}" type="presOf" srcId="{A2195CF0-B13D-4AF4-9405-8AD63724EEF6}" destId="{367E3455-862B-4C3A-8ACD-C8FC66C2BC73}" srcOrd="0" destOrd="0" presId="urn:microsoft.com/office/officeart/2018/2/layout/IconVerticalSolidList"/>
    <dgm:cxn modelId="{A99841ED-D160-4726-A847-E446D1C4C0FE}" type="presOf" srcId="{6D1B2464-5BD9-404A-AAB5-E1312939E4F5}" destId="{15ED31D4-59C9-43CD-BDEF-42A288E47791}" srcOrd="0" destOrd="0" presId="urn:microsoft.com/office/officeart/2018/2/layout/IconVerticalSolidList"/>
    <dgm:cxn modelId="{5F45C4C0-8514-4A97-8D35-A372A857F782}" type="presParOf" srcId="{367E3455-862B-4C3A-8ACD-C8FC66C2BC73}" destId="{65446E65-CF16-4002-932C-7C57C2993496}" srcOrd="0" destOrd="0" presId="urn:microsoft.com/office/officeart/2018/2/layout/IconVerticalSolidList"/>
    <dgm:cxn modelId="{94E4A395-CBAA-4DD1-92B4-C3B15B5DA787}" type="presParOf" srcId="{65446E65-CF16-4002-932C-7C57C2993496}" destId="{8EF5A0CF-0F22-4DC9-9489-3D89DF339B2D}" srcOrd="0" destOrd="0" presId="urn:microsoft.com/office/officeart/2018/2/layout/IconVerticalSolidList"/>
    <dgm:cxn modelId="{7707D644-2C13-466F-803F-BB87AD453F7C}" type="presParOf" srcId="{65446E65-CF16-4002-932C-7C57C2993496}" destId="{4E9D4D8F-42F2-44A8-9801-3CCCFCB1E593}" srcOrd="1" destOrd="0" presId="urn:microsoft.com/office/officeart/2018/2/layout/IconVerticalSolidList"/>
    <dgm:cxn modelId="{C3A54736-DA56-41CA-8930-BD165BE6EF33}" type="presParOf" srcId="{65446E65-CF16-4002-932C-7C57C2993496}" destId="{89AB6B0C-1CFF-4512-8B67-0487B01B6BEA}" srcOrd="2" destOrd="0" presId="urn:microsoft.com/office/officeart/2018/2/layout/IconVerticalSolidList"/>
    <dgm:cxn modelId="{94E95331-CD82-4D95-9C44-034D22A7737F}" type="presParOf" srcId="{65446E65-CF16-4002-932C-7C57C2993496}" destId="{15ED31D4-59C9-43CD-BDEF-42A288E47791}" srcOrd="3" destOrd="0" presId="urn:microsoft.com/office/officeart/2018/2/layout/IconVerticalSolidList"/>
    <dgm:cxn modelId="{C60CA9C9-9859-4632-9B6C-2D458D4B4B5C}" type="presParOf" srcId="{367E3455-862B-4C3A-8ACD-C8FC66C2BC73}" destId="{400CB3BB-5DCA-40C9-8DBF-CB6F47DF0E9E}" srcOrd="1" destOrd="0" presId="urn:microsoft.com/office/officeart/2018/2/layout/IconVerticalSolidList"/>
    <dgm:cxn modelId="{CAA631B6-04ED-42C7-A18A-1547B72C8382}" type="presParOf" srcId="{367E3455-862B-4C3A-8ACD-C8FC66C2BC73}" destId="{FBE592C6-CBD1-43AD-8C2A-22C794F7AD01}" srcOrd="2" destOrd="0" presId="urn:microsoft.com/office/officeart/2018/2/layout/IconVerticalSolidList"/>
    <dgm:cxn modelId="{1E1C71F4-57CA-4FAF-BB93-A11449B77789}" type="presParOf" srcId="{FBE592C6-CBD1-43AD-8C2A-22C794F7AD01}" destId="{CEDF9301-B0FF-4798-A137-79DA78F0FFB4}" srcOrd="0" destOrd="0" presId="urn:microsoft.com/office/officeart/2018/2/layout/IconVerticalSolidList"/>
    <dgm:cxn modelId="{DEF9CFB4-4657-46C5-9E23-F2AA3457CD39}" type="presParOf" srcId="{FBE592C6-CBD1-43AD-8C2A-22C794F7AD01}" destId="{19B26190-A7C8-4903-81E7-6E98B8A619EA}" srcOrd="1" destOrd="0" presId="urn:microsoft.com/office/officeart/2018/2/layout/IconVerticalSolidList"/>
    <dgm:cxn modelId="{F7BB7CEA-5997-4C3A-805C-7FA7D3E88F1E}" type="presParOf" srcId="{FBE592C6-CBD1-43AD-8C2A-22C794F7AD01}" destId="{93F56079-7A66-40CF-922E-D91B3E7572F8}" srcOrd="2" destOrd="0" presId="urn:microsoft.com/office/officeart/2018/2/layout/IconVerticalSolidList"/>
    <dgm:cxn modelId="{82ABBB57-CF5E-4B95-B3FA-BCFCC9B215DA}" type="presParOf" srcId="{FBE592C6-CBD1-43AD-8C2A-22C794F7AD01}" destId="{D893307D-EF0E-45AD-A993-4D8C6EA61E11}" srcOrd="3" destOrd="0" presId="urn:microsoft.com/office/officeart/2018/2/layout/IconVerticalSolidList"/>
    <dgm:cxn modelId="{49D69BC9-DC8F-4F5B-875F-FE16F6B8D978}" type="presParOf" srcId="{367E3455-862B-4C3A-8ACD-C8FC66C2BC73}" destId="{4334C2E1-DFDC-4D18-A2E8-6AE57D4F13F4}" srcOrd="3" destOrd="0" presId="urn:microsoft.com/office/officeart/2018/2/layout/IconVerticalSolidList"/>
    <dgm:cxn modelId="{E471F2BE-7587-48C2-873B-537E855BDF31}" type="presParOf" srcId="{367E3455-862B-4C3A-8ACD-C8FC66C2BC73}" destId="{031CF777-0467-4BBA-BE3E-97336C67687E}" srcOrd="4" destOrd="0" presId="urn:microsoft.com/office/officeart/2018/2/layout/IconVerticalSolidList"/>
    <dgm:cxn modelId="{081AD1C2-B216-4DC7-AC8B-8FC52DC7B2D7}" type="presParOf" srcId="{031CF777-0467-4BBA-BE3E-97336C67687E}" destId="{5E0B8838-CE5F-4E67-9D20-D2C1B8456FC1}" srcOrd="0" destOrd="0" presId="urn:microsoft.com/office/officeart/2018/2/layout/IconVerticalSolidList"/>
    <dgm:cxn modelId="{538400C5-925A-4D64-BFAE-1AB94B9D46A9}" type="presParOf" srcId="{031CF777-0467-4BBA-BE3E-97336C67687E}" destId="{74E0A3E0-C10E-4432-8538-92D25113E588}" srcOrd="1" destOrd="0" presId="urn:microsoft.com/office/officeart/2018/2/layout/IconVerticalSolidList"/>
    <dgm:cxn modelId="{4EDBD37A-E4F5-48C8-BB41-C2C8CC51C1F6}" type="presParOf" srcId="{031CF777-0467-4BBA-BE3E-97336C67687E}" destId="{3388499E-E3F5-43B8-83F7-F466728943D6}" srcOrd="2" destOrd="0" presId="urn:microsoft.com/office/officeart/2018/2/layout/IconVerticalSolidList"/>
    <dgm:cxn modelId="{B76596FF-D58A-47C7-B09C-BFCE5CD02BAD}" type="presParOf" srcId="{031CF777-0467-4BBA-BE3E-97336C67687E}" destId="{D68578A2-89CE-43B0-9A82-88619A79C99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FA8D3-2A40-4D9D-9C82-3A199E6DCE7D}">
      <dsp:nvSpPr>
        <dsp:cNvPr id="0" name=""/>
        <dsp:cNvSpPr/>
      </dsp:nvSpPr>
      <dsp:spPr>
        <a:xfrm>
          <a:off x="747506" y="46579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A932D0-959E-4FB8-9A9B-6C1F704FCCAF}">
      <dsp:nvSpPr>
        <dsp:cNvPr id="0" name=""/>
        <dsp:cNvSpPr/>
      </dsp:nvSpPr>
      <dsp:spPr>
        <a:xfrm>
          <a:off x="252506" y="1593464"/>
          <a:ext cx="1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Our Division is housed in the Department of Natural Resources within the Energy and Environment Cabinet. </a:t>
          </a:r>
        </a:p>
      </dsp:txBody>
      <dsp:txXfrm>
        <a:off x="252506" y="1593464"/>
        <a:ext cx="1800000" cy="990000"/>
      </dsp:txXfrm>
    </dsp:sp>
    <dsp:sp modelId="{9AC21CAD-F1B1-4E19-B007-A51D0219EE98}">
      <dsp:nvSpPr>
        <dsp:cNvPr id="0" name=""/>
        <dsp:cNvSpPr/>
      </dsp:nvSpPr>
      <dsp:spPr>
        <a:xfrm>
          <a:off x="2862507" y="465794"/>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B7C89-3A1F-43A6-9E4B-411A2D7C7FB6}">
      <dsp:nvSpPr>
        <dsp:cNvPr id="0" name=""/>
        <dsp:cNvSpPr/>
      </dsp:nvSpPr>
      <dsp:spPr>
        <a:xfrm>
          <a:off x="2367507" y="1593464"/>
          <a:ext cx="1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We have 8 field staff spread across the state and 5 Frankfort staff including our Director and Assistant Director.</a:t>
          </a:r>
        </a:p>
      </dsp:txBody>
      <dsp:txXfrm>
        <a:off x="2367507" y="1593464"/>
        <a:ext cx="1800000" cy="990000"/>
      </dsp:txXfrm>
    </dsp:sp>
    <dsp:sp modelId="{CAEAE925-A318-4604-96B0-14C109E1F09E}">
      <dsp:nvSpPr>
        <dsp:cNvPr id="0" name=""/>
        <dsp:cNvSpPr/>
      </dsp:nvSpPr>
      <dsp:spPr>
        <a:xfrm>
          <a:off x="4977507" y="465794"/>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49435F-3C71-43D3-ABC0-DC902A3E3181}">
      <dsp:nvSpPr>
        <dsp:cNvPr id="0" name=""/>
        <dsp:cNvSpPr/>
      </dsp:nvSpPr>
      <dsp:spPr>
        <a:xfrm>
          <a:off x="4482507" y="1593464"/>
          <a:ext cx="1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Kentucky has 120 counties making it the fourth highest in the country.</a:t>
          </a:r>
        </a:p>
      </dsp:txBody>
      <dsp:txXfrm>
        <a:off x="4482507" y="1593464"/>
        <a:ext cx="1800000" cy="990000"/>
      </dsp:txXfrm>
    </dsp:sp>
    <dsp:sp modelId="{15F1688B-2850-4B13-9472-E10A5C3A76C4}">
      <dsp:nvSpPr>
        <dsp:cNvPr id="0" name=""/>
        <dsp:cNvSpPr/>
      </dsp:nvSpPr>
      <dsp:spPr>
        <a:xfrm>
          <a:off x="7092507" y="465794"/>
          <a:ext cx="810000" cy="81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504600-0C2F-418D-8668-8E2977F66CB8}">
      <dsp:nvSpPr>
        <dsp:cNvPr id="0" name=""/>
        <dsp:cNvSpPr/>
      </dsp:nvSpPr>
      <dsp:spPr>
        <a:xfrm>
          <a:off x="6597507" y="1593464"/>
          <a:ext cx="180000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Each of the Field Reps have between 16-18 counties to cover.</a:t>
          </a:r>
        </a:p>
      </dsp:txBody>
      <dsp:txXfrm>
        <a:off x="6597507" y="1593464"/>
        <a:ext cx="1800000" cy="99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5A0CF-0F22-4DC9-9489-3D89DF339B2D}">
      <dsp:nvSpPr>
        <dsp:cNvPr id="0" name=""/>
        <dsp:cNvSpPr/>
      </dsp:nvSpPr>
      <dsp:spPr>
        <a:xfrm>
          <a:off x="0" y="3758"/>
          <a:ext cx="8854594" cy="1106432"/>
        </a:xfrm>
        <a:prstGeom prst="roundRect">
          <a:avLst>
            <a:gd name="adj" fmla="val 10000"/>
          </a:avLst>
        </a:prstGeom>
        <a:solidFill>
          <a:sysClr val="window" lastClr="FFFFFF"/>
        </a:solidFill>
        <a:ln>
          <a:noFill/>
        </a:ln>
        <a:effectLst/>
      </dsp:spPr>
      <dsp:style>
        <a:lnRef idx="0">
          <a:scrgbClr r="0" g="0" b="0"/>
        </a:lnRef>
        <a:fillRef idx="1">
          <a:scrgbClr r="0" g="0" b="0"/>
        </a:fillRef>
        <a:effectRef idx="0">
          <a:scrgbClr r="0" g="0" b="0"/>
        </a:effectRef>
        <a:fontRef idx="minor"/>
      </dsp:style>
    </dsp:sp>
    <dsp:sp modelId="{4E9D4D8F-42F2-44A8-9801-3CCCFCB1E593}">
      <dsp:nvSpPr>
        <dsp:cNvPr id="0" name=""/>
        <dsp:cNvSpPr/>
      </dsp:nvSpPr>
      <dsp:spPr>
        <a:xfrm>
          <a:off x="334695" y="252705"/>
          <a:ext cx="609132" cy="60853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ED31D4-59C9-43CD-BDEF-42A288E47791}">
      <dsp:nvSpPr>
        <dsp:cNvPr id="0" name=""/>
        <dsp:cNvSpPr/>
      </dsp:nvSpPr>
      <dsp:spPr>
        <a:xfrm>
          <a:off x="1278524" y="3758"/>
          <a:ext cx="7388527" cy="110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12" tIns="117212" rIns="117212" bIns="117212"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ysClr val="windowText" lastClr="000000"/>
              </a:solidFill>
              <a:latin typeface="+mn-lt"/>
              <a:ea typeface="+mn-ea"/>
              <a:cs typeface="+mn-cs"/>
            </a:rPr>
            <a:t>Based on discussions during the pandemic, Field Rep Shanna Drake collaborated with her counties via monthly Zoom calls for a full year, during which each county developed their own operations manual tailored to their specific district. </a:t>
          </a:r>
        </a:p>
      </dsp:txBody>
      <dsp:txXfrm>
        <a:off x="1278524" y="3758"/>
        <a:ext cx="7388527" cy="1107514"/>
      </dsp:txXfrm>
    </dsp:sp>
    <dsp:sp modelId="{CEDF9301-B0FF-4798-A137-79DA78F0FFB4}">
      <dsp:nvSpPr>
        <dsp:cNvPr id="0" name=""/>
        <dsp:cNvSpPr/>
      </dsp:nvSpPr>
      <dsp:spPr>
        <a:xfrm>
          <a:off x="0" y="1327373"/>
          <a:ext cx="8854594" cy="1106432"/>
        </a:xfrm>
        <a:prstGeom prst="roundRect">
          <a:avLst>
            <a:gd name="adj" fmla="val 10000"/>
          </a:avLst>
        </a:prstGeom>
        <a:solidFill>
          <a:sysClr val="window" lastClr="FFFFFF"/>
        </a:solidFill>
        <a:ln>
          <a:noFill/>
        </a:ln>
        <a:effectLst/>
      </dsp:spPr>
      <dsp:style>
        <a:lnRef idx="0">
          <a:scrgbClr r="0" g="0" b="0"/>
        </a:lnRef>
        <a:fillRef idx="1">
          <a:scrgbClr r="0" g="0" b="0"/>
        </a:fillRef>
        <a:effectRef idx="0">
          <a:scrgbClr r="0" g="0" b="0"/>
        </a:effectRef>
        <a:fontRef idx="minor"/>
      </dsp:style>
    </dsp:sp>
    <dsp:sp modelId="{19B26190-A7C8-4903-81E7-6E98B8A619EA}">
      <dsp:nvSpPr>
        <dsp:cNvPr id="0" name=""/>
        <dsp:cNvSpPr/>
      </dsp:nvSpPr>
      <dsp:spPr>
        <a:xfrm>
          <a:off x="334695" y="1576320"/>
          <a:ext cx="609132" cy="60853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93307D-EF0E-45AD-A993-4D8C6EA61E11}">
      <dsp:nvSpPr>
        <dsp:cNvPr id="0" name=""/>
        <dsp:cNvSpPr/>
      </dsp:nvSpPr>
      <dsp:spPr>
        <a:xfrm>
          <a:off x="1278524" y="1327373"/>
          <a:ext cx="7388527" cy="110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12" tIns="117212" rIns="117212" bIns="117212" numCol="1" spcCol="1270" anchor="ctr" anchorCtr="0">
          <a:noAutofit/>
        </a:bodyPr>
        <a:lstStyle/>
        <a:p>
          <a:pPr marL="0" lvl="0" indent="0" algn="l" defTabSz="889000">
            <a:lnSpc>
              <a:spcPct val="90000"/>
            </a:lnSpc>
            <a:spcBef>
              <a:spcPct val="0"/>
            </a:spcBef>
            <a:spcAft>
              <a:spcPct val="35000"/>
            </a:spcAft>
            <a:buNone/>
          </a:pPr>
          <a:r>
            <a:rPr lang="en-US" sz="2000" kern="1200" dirty="0">
              <a:solidFill>
                <a:sysClr val="windowText" lastClr="000000"/>
              </a:solidFill>
              <a:latin typeface="+mn-lt"/>
              <a:ea typeface="+mn-ea"/>
              <a:cs typeface="+mn-cs"/>
            </a:rPr>
            <a:t>During these calls, they reviewed their activities for that month, including the creation of 'cheat sheets' to assist with their tasks and other relevant matters. </a:t>
          </a:r>
        </a:p>
      </dsp:txBody>
      <dsp:txXfrm>
        <a:off x="1278524" y="1327373"/>
        <a:ext cx="7388527" cy="1107514"/>
      </dsp:txXfrm>
    </dsp:sp>
    <dsp:sp modelId="{5E0B8838-CE5F-4E67-9D20-D2C1B8456FC1}">
      <dsp:nvSpPr>
        <dsp:cNvPr id="0" name=""/>
        <dsp:cNvSpPr/>
      </dsp:nvSpPr>
      <dsp:spPr>
        <a:xfrm>
          <a:off x="0" y="2650988"/>
          <a:ext cx="8854594" cy="1106432"/>
        </a:xfrm>
        <a:prstGeom prst="roundRect">
          <a:avLst>
            <a:gd name="adj" fmla="val 10000"/>
          </a:avLst>
        </a:prstGeom>
        <a:solidFill>
          <a:sysClr val="window" lastClr="FFFFFF"/>
        </a:solidFill>
        <a:ln>
          <a:noFill/>
        </a:ln>
        <a:effectLst/>
      </dsp:spPr>
      <dsp:style>
        <a:lnRef idx="0">
          <a:scrgbClr r="0" g="0" b="0"/>
        </a:lnRef>
        <a:fillRef idx="1">
          <a:scrgbClr r="0" g="0" b="0"/>
        </a:fillRef>
        <a:effectRef idx="0">
          <a:scrgbClr r="0" g="0" b="0"/>
        </a:effectRef>
        <a:fontRef idx="minor"/>
      </dsp:style>
    </dsp:sp>
    <dsp:sp modelId="{74E0A3E0-C10E-4432-8538-92D25113E588}">
      <dsp:nvSpPr>
        <dsp:cNvPr id="0" name=""/>
        <dsp:cNvSpPr/>
      </dsp:nvSpPr>
      <dsp:spPr>
        <a:xfrm>
          <a:off x="334695" y="2899935"/>
          <a:ext cx="609132" cy="60853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8578A2-89CE-43B0-9A82-88619A79C998}">
      <dsp:nvSpPr>
        <dsp:cNvPr id="0" name=""/>
        <dsp:cNvSpPr/>
      </dsp:nvSpPr>
      <dsp:spPr>
        <a:xfrm>
          <a:off x="1278524" y="2650988"/>
          <a:ext cx="7388527" cy="110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12" tIns="117212" rIns="117212" bIns="117212" numCol="1" spcCol="1270" anchor="ctr" anchorCtr="0">
          <a:noAutofit/>
        </a:bodyPr>
        <a:lstStyle/>
        <a:p>
          <a:pPr marL="0" lvl="0" indent="0" algn="l" defTabSz="889000">
            <a:lnSpc>
              <a:spcPct val="90000"/>
            </a:lnSpc>
            <a:spcBef>
              <a:spcPct val="0"/>
            </a:spcBef>
            <a:spcAft>
              <a:spcPct val="35000"/>
            </a:spcAft>
            <a:buNone/>
          </a:pPr>
          <a:r>
            <a:rPr lang="en-US" sz="2000" kern="1200" dirty="0">
              <a:solidFill>
                <a:sysClr val="windowText" lastClr="000000"/>
              </a:solidFill>
              <a:latin typeface="+mn-lt"/>
              <a:ea typeface="+mn-ea"/>
              <a:cs typeface="+mn-cs"/>
            </a:rPr>
            <a:t>Although the general format was covered in these meetings, each district customized their manual to include the applicable details for their county.</a:t>
          </a:r>
        </a:p>
      </dsp:txBody>
      <dsp:txXfrm>
        <a:off x="1278524" y="2650988"/>
        <a:ext cx="7388527" cy="110751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4"/>
            <a:ext cx="3045171" cy="466379"/>
          </a:xfrm>
          <a:prstGeom prst="rect">
            <a:avLst/>
          </a:prstGeom>
          <a:noFill/>
          <a:ln w="9525">
            <a:noFill/>
            <a:miter lim="800000"/>
            <a:headEnd/>
            <a:tailEnd/>
          </a:ln>
          <a:effectLst/>
        </p:spPr>
        <p:txBody>
          <a:bodyPr vert="horz" wrap="square" lIns="93187" tIns="46595" rIns="93187" bIns="46595" numCol="1" anchor="t" anchorCtr="0" compatLnSpc="1">
            <a:prstTxWarp prst="textNoShape">
              <a:avLst/>
            </a:prstTxWarp>
          </a:bodyPr>
          <a:lstStyle>
            <a:lvl1pPr algn="l" defTabSz="932943">
              <a:defRPr sz="1100">
                <a:latin typeface="Times New Roman" pitchFamily="18" charset="0"/>
              </a:defRPr>
            </a:lvl1pPr>
          </a:lstStyle>
          <a:p>
            <a:pPr>
              <a:defRPr/>
            </a:pPr>
            <a:endParaRPr lang="en-US" dirty="0"/>
          </a:p>
        </p:txBody>
      </p:sp>
      <p:sp>
        <p:nvSpPr>
          <p:cNvPr id="6147" name="Rectangle 3"/>
          <p:cNvSpPr>
            <a:spLocks noGrp="1" noChangeArrowheads="1"/>
          </p:cNvSpPr>
          <p:nvPr>
            <p:ph type="dt" sz="quarter" idx="1"/>
          </p:nvPr>
        </p:nvSpPr>
        <p:spPr bwMode="auto">
          <a:xfrm>
            <a:off x="3977932" y="4"/>
            <a:ext cx="3045171" cy="466379"/>
          </a:xfrm>
          <a:prstGeom prst="rect">
            <a:avLst/>
          </a:prstGeom>
          <a:noFill/>
          <a:ln w="9525">
            <a:noFill/>
            <a:miter lim="800000"/>
            <a:headEnd/>
            <a:tailEnd/>
          </a:ln>
          <a:effectLst/>
        </p:spPr>
        <p:txBody>
          <a:bodyPr vert="horz" wrap="square" lIns="93187" tIns="46595" rIns="93187" bIns="46595" numCol="1" anchor="t" anchorCtr="0" compatLnSpc="1">
            <a:prstTxWarp prst="textNoShape">
              <a:avLst/>
            </a:prstTxWarp>
          </a:bodyPr>
          <a:lstStyle>
            <a:lvl1pPr algn="r" defTabSz="932943">
              <a:defRPr sz="1100">
                <a:latin typeface="Times New Roman" pitchFamily="18" charset="0"/>
              </a:defRPr>
            </a:lvl1pPr>
          </a:lstStyle>
          <a:p>
            <a:pPr>
              <a:defRPr/>
            </a:pPr>
            <a:fld id="{EB21B751-FCD6-499C-8D4D-509CEDD98135}" type="datetime1">
              <a:rPr lang="en-US"/>
              <a:pPr>
                <a:defRPr/>
              </a:pPr>
              <a:t>10/15/2025</a:t>
            </a:fld>
            <a:endParaRPr lang="en-US" dirty="0"/>
          </a:p>
        </p:txBody>
      </p:sp>
      <p:sp>
        <p:nvSpPr>
          <p:cNvPr id="6148" name="Rectangle 4"/>
          <p:cNvSpPr>
            <a:spLocks noGrp="1" noChangeArrowheads="1"/>
          </p:cNvSpPr>
          <p:nvPr>
            <p:ph type="ftr" sz="quarter" idx="2"/>
          </p:nvPr>
        </p:nvSpPr>
        <p:spPr bwMode="auto">
          <a:xfrm>
            <a:off x="2" y="8842722"/>
            <a:ext cx="3045171" cy="466378"/>
          </a:xfrm>
          <a:prstGeom prst="rect">
            <a:avLst/>
          </a:prstGeom>
          <a:noFill/>
          <a:ln w="9525">
            <a:noFill/>
            <a:miter lim="800000"/>
            <a:headEnd/>
            <a:tailEnd/>
          </a:ln>
          <a:effectLst/>
        </p:spPr>
        <p:txBody>
          <a:bodyPr vert="horz" wrap="square" lIns="93187" tIns="46595" rIns="93187" bIns="46595" numCol="1" anchor="b" anchorCtr="0" compatLnSpc="1">
            <a:prstTxWarp prst="textNoShape">
              <a:avLst/>
            </a:prstTxWarp>
          </a:bodyPr>
          <a:lstStyle>
            <a:lvl1pPr algn="l" defTabSz="932943">
              <a:defRPr sz="1100">
                <a:latin typeface="Times New Roman" pitchFamily="18" charset="0"/>
              </a:defRPr>
            </a:lvl1pPr>
          </a:lstStyle>
          <a:p>
            <a:pPr>
              <a:defRPr/>
            </a:pPr>
            <a:endParaRPr lang="en-US" dirty="0"/>
          </a:p>
        </p:txBody>
      </p:sp>
      <p:sp>
        <p:nvSpPr>
          <p:cNvPr id="6149" name="Rectangle 5"/>
          <p:cNvSpPr>
            <a:spLocks noGrp="1" noChangeArrowheads="1"/>
          </p:cNvSpPr>
          <p:nvPr>
            <p:ph type="sldNum" sz="quarter" idx="3"/>
          </p:nvPr>
        </p:nvSpPr>
        <p:spPr bwMode="auto">
          <a:xfrm>
            <a:off x="3977932" y="8842722"/>
            <a:ext cx="3045171" cy="466378"/>
          </a:xfrm>
          <a:prstGeom prst="rect">
            <a:avLst/>
          </a:prstGeom>
          <a:noFill/>
          <a:ln w="9525">
            <a:noFill/>
            <a:miter lim="800000"/>
            <a:headEnd/>
            <a:tailEnd/>
          </a:ln>
          <a:effectLst/>
        </p:spPr>
        <p:txBody>
          <a:bodyPr vert="horz" wrap="square" lIns="93187" tIns="46595" rIns="93187" bIns="46595" numCol="1" anchor="b" anchorCtr="0" compatLnSpc="1">
            <a:prstTxWarp prst="textNoShape">
              <a:avLst/>
            </a:prstTxWarp>
          </a:bodyPr>
          <a:lstStyle>
            <a:lvl1pPr algn="r" defTabSz="932943">
              <a:defRPr sz="1100">
                <a:latin typeface="Times New Roman" pitchFamily="18" charset="0"/>
              </a:defRPr>
            </a:lvl1pPr>
          </a:lstStyle>
          <a:p>
            <a:pPr>
              <a:defRPr/>
            </a:pPr>
            <a:fld id="{166AB90C-FFFA-46B4-A8EB-791A7AC7DAF8}" type="slidenum">
              <a:rPr lang="en-US"/>
              <a:pPr>
                <a:defRPr/>
              </a:pPr>
              <a:t>‹#›</a:t>
            </a:fld>
            <a:endParaRPr lang="en-US" dirty="0"/>
          </a:p>
        </p:txBody>
      </p:sp>
    </p:spTree>
    <p:extLst>
      <p:ext uri="{BB962C8B-B14F-4D97-AF65-F5344CB8AC3E}">
        <p14:creationId xmlns:p14="http://schemas.microsoft.com/office/powerpoint/2010/main" val="1580334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4" y="4"/>
            <a:ext cx="3043649" cy="466379"/>
          </a:xfrm>
          <a:prstGeom prst="rect">
            <a:avLst/>
          </a:prstGeom>
          <a:noFill/>
          <a:ln w="9525">
            <a:noFill/>
            <a:miter lim="800000"/>
            <a:headEnd/>
            <a:tailEnd/>
          </a:ln>
          <a:effectLst/>
        </p:spPr>
        <p:txBody>
          <a:bodyPr vert="horz" wrap="square" lIns="91750" tIns="45877" rIns="91750" bIns="45877" numCol="1" anchor="t" anchorCtr="0" compatLnSpc="1">
            <a:prstTxWarp prst="textNoShape">
              <a:avLst/>
            </a:prstTxWarp>
          </a:bodyPr>
          <a:lstStyle>
            <a:lvl1pPr algn="l" defTabSz="916943">
              <a:defRPr sz="1100">
                <a:latin typeface="Times New Roman" pitchFamily="18" charset="0"/>
              </a:defRPr>
            </a:lvl1pPr>
          </a:lstStyle>
          <a:p>
            <a:pPr>
              <a:defRPr/>
            </a:pPr>
            <a:endParaRPr lang="en-US" dirty="0"/>
          </a:p>
        </p:txBody>
      </p:sp>
      <p:sp>
        <p:nvSpPr>
          <p:cNvPr id="57347" name="Rectangle 3"/>
          <p:cNvSpPr>
            <a:spLocks noGrp="1" noChangeArrowheads="1"/>
          </p:cNvSpPr>
          <p:nvPr>
            <p:ph type="dt" idx="1"/>
          </p:nvPr>
        </p:nvSpPr>
        <p:spPr bwMode="auto">
          <a:xfrm>
            <a:off x="3977929" y="4"/>
            <a:ext cx="3043649" cy="466379"/>
          </a:xfrm>
          <a:prstGeom prst="rect">
            <a:avLst/>
          </a:prstGeom>
          <a:noFill/>
          <a:ln w="9525">
            <a:noFill/>
            <a:miter lim="800000"/>
            <a:headEnd/>
            <a:tailEnd/>
          </a:ln>
          <a:effectLst/>
        </p:spPr>
        <p:txBody>
          <a:bodyPr vert="horz" wrap="square" lIns="91750" tIns="45877" rIns="91750" bIns="45877" numCol="1" anchor="t" anchorCtr="0" compatLnSpc="1">
            <a:prstTxWarp prst="textNoShape">
              <a:avLst/>
            </a:prstTxWarp>
          </a:bodyPr>
          <a:lstStyle>
            <a:lvl1pPr algn="r" defTabSz="916943">
              <a:defRPr sz="1100">
                <a:latin typeface="Times New Roman" pitchFamily="18" charset="0"/>
              </a:defRPr>
            </a:lvl1pPr>
          </a:lstStyle>
          <a:p>
            <a:pPr>
              <a:defRPr/>
            </a:pPr>
            <a:fld id="{3FCAE0D9-EBE5-486C-B599-5D0E2EB53D5C}" type="datetime1">
              <a:rPr lang="en-US"/>
              <a:pPr>
                <a:defRPr/>
              </a:pPr>
              <a:t>10/15/2025</a:t>
            </a:fld>
            <a:endParaRPr lang="en-US" dirty="0"/>
          </a:p>
        </p:txBody>
      </p:sp>
      <p:sp>
        <p:nvSpPr>
          <p:cNvPr id="49156" name="Rectangle 4"/>
          <p:cNvSpPr>
            <a:spLocks noGrp="1" noRot="1" noChangeAspect="1" noChangeArrowheads="1" noTextEdit="1"/>
          </p:cNvSpPr>
          <p:nvPr>
            <p:ph type="sldImg" idx="2"/>
          </p:nvPr>
        </p:nvSpPr>
        <p:spPr bwMode="auto">
          <a:xfrm>
            <a:off x="1187450" y="696913"/>
            <a:ext cx="4651375" cy="3489325"/>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2620" y="4420595"/>
            <a:ext cx="5617870" cy="4189711"/>
          </a:xfrm>
          <a:prstGeom prst="rect">
            <a:avLst/>
          </a:prstGeom>
          <a:noFill/>
          <a:ln w="9525">
            <a:noFill/>
            <a:miter lim="800000"/>
            <a:headEnd/>
            <a:tailEnd/>
          </a:ln>
          <a:effectLst/>
        </p:spPr>
        <p:txBody>
          <a:bodyPr vert="horz" wrap="square" lIns="91750" tIns="45877" rIns="91750" bIns="458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4" y="8842728"/>
            <a:ext cx="3043649" cy="464839"/>
          </a:xfrm>
          <a:prstGeom prst="rect">
            <a:avLst/>
          </a:prstGeom>
          <a:noFill/>
          <a:ln w="9525">
            <a:noFill/>
            <a:miter lim="800000"/>
            <a:headEnd/>
            <a:tailEnd/>
          </a:ln>
          <a:effectLst/>
        </p:spPr>
        <p:txBody>
          <a:bodyPr vert="horz" wrap="square" lIns="91750" tIns="45877" rIns="91750" bIns="45877" numCol="1" anchor="b" anchorCtr="0" compatLnSpc="1">
            <a:prstTxWarp prst="textNoShape">
              <a:avLst/>
            </a:prstTxWarp>
          </a:bodyPr>
          <a:lstStyle>
            <a:lvl1pPr algn="l" defTabSz="916943">
              <a:defRPr sz="1100">
                <a:latin typeface="Times New Roman" pitchFamily="18" charset="0"/>
              </a:defRPr>
            </a:lvl1pPr>
          </a:lstStyle>
          <a:p>
            <a:pPr>
              <a:defRPr/>
            </a:pPr>
            <a:endParaRPr lang="en-US" dirty="0"/>
          </a:p>
        </p:txBody>
      </p:sp>
      <p:sp>
        <p:nvSpPr>
          <p:cNvPr id="57351" name="Rectangle 7"/>
          <p:cNvSpPr>
            <a:spLocks noGrp="1" noChangeArrowheads="1"/>
          </p:cNvSpPr>
          <p:nvPr>
            <p:ph type="sldNum" sz="quarter" idx="5"/>
          </p:nvPr>
        </p:nvSpPr>
        <p:spPr bwMode="auto">
          <a:xfrm>
            <a:off x="3977929" y="8842728"/>
            <a:ext cx="3043649" cy="464839"/>
          </a:xfrm>
          <a:prstGeom prst="rect">
            <a:avLst/>
          </a:prstGeom>
          <a:noFill/>
          <a:ln w="9525">
            <a:noFill/>
            <a:miter lim="800000"/>
            <a:headEnd/>
            <a:tailEnd/>
          </a:ln>
          <a:effectLst/>
        </p:spPr>
        <p:txBody>
          <a:bodyPr vert="horz" wrap="square" lIns="91750" tIns="45877" rIns="91750" bIns="45877" numCol="1" anchor="b" anchorCtr="0" compatLnSpc="1">
            <a:prstTxWarp prst="textNoShape">
              <a:avLst/>
            </a:prstTxWarp>
          </a:bodyPr>
          <a:lstStyle>
            <a:lvl1pPr algn="r" defTabSz="916943">
              <a:defRPr sz="1100">
                <a:latin typeface="Times New Roman" pitchFamily="18" charset="0"/>
              </a:defRPr>
            </a:lvl1pPr>
          </a:lstStyle>
          <a:p>
            <a:pPr>
              <a:defRPr/>
            </a:pPr>
            <a:fld id="{1C6E57CC-FF2F-4BBD-A51C-D1EF36C05B76}" type="slidenum">
              <a:rPr lang="en-US"/>
              <a:pPr>
                <a:defRPr/>
              </a:pPr>
              <a:t>‹#›</a:t>
            </a:fld>
            <a:endParaRPr lang="en-US" dirty="0"/>
          </a:p>
        </p:txBody>
      </p:sp>
    </p:spTree>
    <p:extLst>
      <p:ext uri="{BB962C8B-B14F-4D97-AF65-F5344CB8AC3E}">
        <p14:creationId xmlns:p14="http://schemas.microsoft.com/office/powerpoint/2010/main" val="28841605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dirty="0"/>
              <a:t>We have 7 field reps and 1 field staff who is our state cost share coordinator. We also usually have at least one intern each summer. Frankfort is our capitol city and is located at the red star.</a:t>
            </a:r>
          </a:p>
          <a:p>
            <a:endParaRPr lang="en-US" dirty="0"/>
          </a:p>
        </p:txBody>
      </p:sp>
      <p:sp>
        <p:nvSpPr>
          <p:cNvPr id="4" name="Slide Number Placeholder 3"/>
          <p:cNvSpPr>
            <a:spLocks noGrp="1"/>
          </p:cNvSpPr>
          <p:nvPr>
            <p:ph type="sldNum" sz="quarter" idx="5"/>
          </p:nvPr>
        </p:nvSpPr>
        <p:spPr/>
        <p:txBody>
          <a:bodyPr/>
          <a:lstStyle/>
          <a:p>
            <a:pPr>
              <a:defRPr/>
            </a:pPr>
            <a:fld id="{1C6E57CC-FF2F-4BBD-A51C-D1EF36C05B76}" type="slidenum">
              <a:rPr lang="en-US" smtClean="0"/>
              <a:pPr>
                <a:defRPr/>
              </a:pPr>
              <a:t>2</a:t>
            </a:fld>
            <a:endParaRPr lang="en-US" dirty="0"/>
          </a:p>
        </p:txBody>
      </p:sp>
    </p:spTree>
    <p:extLst>
      <p:ext uri="{BB962C8B-B14F-4D97-AF65-F5344CB8AC3E}">
        <p14:creationId xmlns:p14="http://schemas.microsoft.com/office/powerpoint/2010/main" val="393630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Just a little background on how this manual was developed.</a:t>
            </a:r>
          </a:p>
          <a:p>
            <a:endParaRPr lang="en-US" dirty="0"/>
          </a:p>
        </p:txBody>
      </p:sp>
      <p:sp>
        <p:nvSpPr>
          <p:cNvPr id="4" name="Slide Number Placeholder 3"/>
          <p:cNvSpPr>
            <a:spLocks noGrp="1"/>
          </p:cNvSpPr>
          <p:nvPr>
            <p:ph type="sldNum" sz="quarter" idx="5"/>
          </p:nvPr>
        </p:nvSpPr>
        <p:spPr/>
        <p:txBody>
          <a:bodyPr/>
          <a:lstStyle/>
          <a:p>
            <a:pPr>
              <a:defRPr/>
            </a:pPr>
            <a:fld id="{1C6E57CC-FF2F-4BBD-A51C-D1EF36C05B76}" type="slidenum">
              <a:rPr lang="en-US" smtClean="0"/>
              <a:pPr>
                <a:defRPr/>
              </a:pPr>
              <a:t>3</a:t>
            </a:fld>
            <a:endParaRPr lang="en-US" dirty="0"/>
          </a:p>
        </p:txBody>
      </p:sp>
    </p:spTree>
    <p:extLst>
      <p:ext uri="{BB962C8B-B14F-4D97-AF65-F5344CB8AC3E}">
        <p14:creationId xmlns:p14="http://schemas.microsoft.com/office/powerpoint/2010/main" val="243999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go over the general organization of the manual. I’m going to quickly cover some of the main points in this table of contents. Keep in mind that the way that this is organized can definitely be changed to reflect how your own districts function. This format was designed around how districts run in Kentucky. </a:t>
            </a:r>
          </a:p>
          <a:p>
            <a:pPr marL="228600" indent="-228600">
              <a:buAutoNum type="arabicPeriod"/>
            </a:pPr>
            <a:r>
              <a:rPr lang="en-US" dirty="0"/>
              <a:t>Calendars from different entities</a:t>
            </a:r>
          </a:p>
          <a:p>
            <a:pPr marL="228600" indent="-228600">
              <a:buAutoNum type="arabicPeriod"/>
            </a:pPr>
            <a:r>
              <a:rPr lang="en-US" dirty="0"/>
              <a:t>Monthly meeting section – notices, agendas, reports, timesheets, certificate of attendance, etc.</a:t>
            </a:r>
          </a:p>
          <a:p>
            <a:pPr marL="228600" indent="-228600">
              <a:buAutoNum type="arabicPeriod"/>
            </a:pPr>
            <a:r>
              <a:rPr lang="en-US" dirty="0"/>
              <a:t>SFY Monthly To-Do List – can include the reports from the first section but could also include any regular events or tasks.</a:t>
            </a:r>
          </a:p>
          <a:p>
            <a:pPr marL="228600" indent="-228600">
              <a:buAutoNum type="arabicPeriod"/>
            </a:pPr>
            <a:r>
              <a:rPr lang="en-US" dirty="0"/>
              <a:t>Reports – Monthly, Quarterly, Yearly, 5 Year</a:t>
            </a:r>
          </a:p>
          <a:p>
            <a:pPr marL="228600" indent="-228600">
              <a:buAutoNum type="arabicPeriod"/>
            </a:pPr>
            <a:r>
              <a:rPr lang="en-US" dirty="0"/>
              <a:t>Forms - Include blanks/templates and instructions - State programs, Local programs, District business</a:t>
            </a:r>
          </a:p>
          <a:p>
            <a:pPr marL="228600" indent="-228600">
              <a:buAutoNum type="arabicPeriod"/>
            </a:pPr>
            <a:r>
              <a:rPr lang="en-US" dirty="0"/>
              <a:t>Guides – more formal SOP for commonly used websites and processes</a:t>
            </a:r>
          </a:p>
          <a:p>
            <a:pPr marL="228600" indent="-228600">
              <a:buAutoNum type="arabicPeriod"/>
            </a:pPr>
            <a:r>
              <a:rPr lang="en-US" dirty="0"/>
              <a:t>General Info – How to for many district tasks</a:t>
            </a:r>
          </a:p>
          <a:p>
            <a:pPr marL="228600" indent="-228600">
              <a:buAutoNum type="arabicPeriod"/>
            </a:pPr>
            <a:r>
              <a:rPr lang="en-US" dirty="0"/>
              <a:t>Conservation District Directory – or a general contact info section for state/federal agencies, school districts, supervisors, etc.</a:t>
            </a:r>
          </a:p>
          <a:p>
            <a:pPr marL="228600" indent="-228600">
              <a:buAutoNum type="arabicPeriod"/>
            </a:pPr>
            <a:r>
              <a:rPr lang="en-US" dirty="0"/>
              <a:t>Watershed Conservancy District Info</a:t>
            </a:r>
          </a:p>
          <a:p>
            <a:pPr marL="228600" indent="-228600">
              <a:buAutoNum type="arabicPeriod"/>
            </a:pPr>
            <a:r>
              <a:rPr lang="en-US" dirty="0"/>
              <a:t>General District Operations</a:t>
            </a:r>
          </a:p>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1C6E57CC-FF2F-4BBD-A51C-D1EF36C05B76}" type="slidenum">
              <a:rPr lang="en-US" smtClean="0"/>
              <a:pPr>
                <a:defRPr/>
              </a:pPr>
              <a:t>5</a:t>
            </a:fld>
            <a:endParaRPr lang="en-US" dirty="0"/>
          </a:p>
        </p:txBody>
      </p:sp>
    </p:spTree>
    <p:extLst>
      <p:ext uri="{BB962C8B-B14F-4D97-AF65-F5344CB8AC3E}">
        <p14:creationId xmlns:p14="http://schemas.microsoft.com/office/powerpoint/2010/main" val="355086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9ACEC-9A58-1A10-F182-D21E4CA62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A01C5-3E7A-4927-6D49-FB02DFCC4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6639A-31DE-D72D-48B0-F3CAF3C77981}"/>
              </a:ext>
            </a:extLst>
          </p:cNvPr>
          <p:cNvSpPr>
            <a:spLocks noGrp="1"/>
          </p:cNvSpPr>
          <p:nvPr>
            <p:ph type="body" idx="1"/>
          </p:nvPr>
        </p:nvSpPr>
        <p:spPr/>
        <p:txBody>
          <a:bodyPr/>
          <a:lstStyle/>
          <a:p>
            <a:r>
              <a:rPr lang="en-US" dirty="0"/>
              <a:t>Include calendars provided by each agency that requires reports or submissions.</a:t>
            </a:r>
          </a:p>
          <a:p>
            <a:r>
              <a:rPr lang="en-US" dirty="0"/>
              <a:t>This might include:</a:t>
            </a:r>
          </a:p>
          <a:p>
            <a:pPr lvl="1"/>
            <a:r>
              <a:rPr lang="en-US" dirty="0"/>
              <a:t>Division of Conservation</a:t>
            </a:r>
          </a:p>
          <a:p>
            <a:pPr lvl="1"/>
            <a:r>
              <a:rPr lang="en-US" dirty="0"/>
              <a:t>Department of Local Governments</a:t>
            </a:r>
          </a:p>
          <a:p>
            <a:pPr lvl="1"/>
            <a:r>
              <a:rPr lang="en-US" dirty="0"/>
              <a:t>Internal Revenue Service</a:t>
            </a:r>
          </a:p>
          <a:p>
            <a:r>
              <a:rPr lang="en-US" dirty="0"/>
              <a:t>Could have a summary document like this cheat sheet that shows what’s due each month.</a:t>
            </a:r>
          </a:p>
        </p:txBody>
      </p:sp>
      <p:sp>
        <p:nvSpPr>
          <p:cNvPr id="4" name="Slide Number Placeholder 3">
            <a:extLst>
              <a:ext uri="{FF2B5EF4-FFF2-40B4-BE49-F238E27FC236}">
                <a16:creationId xmlns:a16="http://schemas.microsoft.com/office/drawing/2014/main" id="{510DA7C6-5EF6-6414-BD91-364208F652CA}"/>
              </a:ext>
            </a:extLst>
          </p:cNvPr>
          <p:cNvSpPr>
            <a:spLocks noGrp="1"/>
          </p:cNvSpPr>
          <p:nvPr>
            <p:ph type="sldNum" sz="quarter" idx="5"/>
          </p:nvPr>
        </p:nvSpPr>
        <p:spPr/>
        <p:txBody>
          <a:bodyPr/>
          <a:lstStyle/>
          <a:p>
            <a:pPr>
              <a:defRPr/>
            </a:pPr>
            <a:fld id="{1C6E57CC-FF2F-4BBD-A51C-D1EF36C05B76}" type="slidenum">
              <a:rPr lang="en-US" smtClean="0"/>
              <a:pPr>
                <a:defRPr/>
              </a:pPr>
              <a:t>6</a:t>
            </a:fld>
            <a:endParaRPr lang="en-US" dirty="0"/>
          </a:p>
        </p:txBody>
      </p:sp>
    </p:spTree>
    <p:extLst>
      <p:ext uri="{BB962C8B-B14F-4D97-AF65-F5344CB8AC3E}">
        <p14:creationId xmlns:p14="http://schemas.microsoft.com/office/powerpoint/2010/main" val="354183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C379A-A868-C1C5-D0FE-CB9E052CE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95558-916F-7923-4877-8229E8912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7E2B2-33D9-8880-D575-3A56F757260E}"/>
              </a:ext>
            </a:extLst>
          </p:cNvPr>
          <p:cNvSpPr>
            <a:spLocks noGrp="1"/>
          </p:cNvSpPr>
          <p:nvPr>
            <p:ph type="body" idx="1"/>
          </p:nvPr>
        </p:nvSpPr>
        <p:spPr/>
        <p:txBody>
          <a:bodyPr/>
          <a:lstStyle/>
          <a:p>
            <a:r>
              <a:rPr lang="en-US" dirty="0"/>
              <a:t>Include blank forms or templates and their instructions for:</a:t>
            </a:r>
          </a:p>
          <a:p>
            <a:pPr lvl="1"/>
            <a:r>
              <a:rPr lang="en-US" dirty="0"/>
              <a:t>State programs</a:t>
            </a:r>
          </a:p>
          <a:p>
            <a:pPr lvl="1"/>
            <a:r>
              <a:rPr lang="en-US" dirty="0"/>
              <a:t>Local programs</a:t>
            </a:r>
          </a:p>
          <a:p>
            <a:pPr lvl="1"/>
            <a:r>
              <a:rPr lang="en-US" dirty="0"/>
              <a:t>District business</a:t>
            </a:r>
          </a:p>
          <a:p>
            <a:endParaRPr lang="en-US" dirty="0"/>
          </a:p>
        </p:txBody>
      </p:sp>
      <p:sp>
        <p:nvSpPr>
          <p:cNvPr id="4" name="Slide Number Placeholder 3">
            <a:extLst>
              <a:ext uri="{FF2B5EF4-FFF2-40B4-BE49-F238E27FC236}">
                <a16:creationId xmlns:a16="http://schemas.microsoft.com/office/drawing/2014/main" id="{98EE13F4-D7CB-B6A2-3039-E0589F9AD4F7}"/>
              </a:ext>
            </a:extLst>
          </p:cNvPr>
          <p:cNvSpPr>
            <a:spLocks noGrp="1"/>
          </p:cNvSpPr>
          <p:nvPr>
            <p:ph type="sldNum" sz="quarter" idx="5"/>
          </p:nvPr>
        </p:nvSpPr>
        <p:spPr/>
        <p:txBody>
          <a:bodyPr/>
          <a:lstStyle/>
          <a:p>
            <a:pPr>
              <a:defRPr/>
            </a:pPr>
            <a:fld id="{1C6E57CC-FF2F-4BBD-A51C-D1EF36C05B76}" type="slidenum">
              <a:rPr lang="en-US" smtClean="0"/>
              <a:pPr>
                <a:defRPr/>
              </a:pPr>
              <a:t>7</a:t>
            </a:fld>
            <a:endParaRPr lang="en-US" dirty="0"/>
          </a:p>
        </p:txBody>
      </p:sp>
    </p:spTree>
    <p:extLst>
      <p:ext uri="{BB962C8B-B14F-4D97-AF65-F5344CB8AC3E}">
        <p14:creationId xmlns:p14="http://schemas.microsoft.com/office/powerpoint/2010/main" val="339569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1E507-33B3-0533-189C-2C6F7373E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1FD417-AF43-9A60-CE44-E309D2FD0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6C0BC-C531-31C3-A23C-AD90571EC829}"/>
              </a:ext>
            </a:extLst>
          </p:cNvPr>
          <p:cNvSpPr>
            <a:spLocks noGrp="1"/>
          </p:cNvSpPr>
          <p:nvPr>
            <p:ph type="body" idx="1"/>
          </p:nvPr>
        </p:nvSpPr>
        <p:spPr/>
        <p:txBody>
          <a:bodyPr/>
          <a:lstStyle/>
          <a:p>
            <a:r>
              <a:rPr lang="en-US" dirty="0"/>
              <a:t>Include things that are part of the month-to-month district operations plus other items that might be handy to have.</a:t>
            </a:r>
          </a:p>
          <a:p>
            <a:r>
              <a:rPr lang="en-US" dirty="0"/>
              <a:t>Suggestions include:</a:t>
            </a:r>
          </a:p>
          <a:p>
            <a:r>
              <a:rPr lang="en-US" dirty="0"/>
              <a:t>Workbooks</a:t>
            </a:r>
          </a:p>
          <a:p>
            <a:r>
              <a:rPr lang="en-US" dirty="0"/>
              <a:t>Scoring sheets for programs</a:t>
            </a:r>
          </a:p>
          <a:p>
            <a:r>
              <a:rPr lang="en-US" dirty="0"/>
              <a:t>Maps</a:t>
            </a:r>
          </a:p>
          <a:p>
            <a:r>
              <a:rPr lang="en-US" dirty="0"/>
              <a:t>Acronyms</a:t>
            </a:r>
          </a:p>
          <a:p>
            <a:r>
              <a:rPr lang="en-US" dirty="0"/>
              <a:t>Lists of other members in partnerships</a:t>
            </a:r>
          </a:p>
          <a:p>
            <a:r>
              <a:rPr lang="en-US" dirty="0"/>
              <a:t>Open meetings/open records information</a:t>
            </a:r>
          </a:p>
        </p:txBody>
      </p:sp>
      <p:sp>
        <p:nvSpPr>
          <p:cNvPr id="4" name="Slide Number Placeholder 3">
            <a:extLst>
              <a:ext uri="{FF2B5EF4-FFF2-40B4-BE49-F238E27FC236}">
                <a16:creationId xmlns:a16="http://schemas.microsoft.com/office/drawing/2014/main" id="{677146B0-2540-9B4E-F345-32A5B8C0C6DE}"/>
              </a:ext>
            </a:extLst>
          </p:cNvPr>
          <p:cNvSpPr>
            <a:spLocks noGrp="1"/>
          </p:cNvSpPr>
          <p:nvPr>
            <p:ph type="sldNum" sz="quarter" idx="5"/>
          </p:nvPr>
        </p:nvSpPr>
        <p:spPr/>
        <p:txBody>
          <a:bodyPr/>
          <a:lstStyle/>
          <a:p>
            <a:pPr>
              <a:defRPr/>
            </a:pPr>
            <a:fld id="{1C6E57CC-FF2F-4BBD-A51C-D1EF36C05B76}" type="slidenum">
              <a:rPr lang="en-US" smtClean="0"/>
              <a:pPr>
                <a:defRPr/>
              </a:pPr>
              <a:t>8</a:t>
            </a:fld>
            <a:endParaRPr lang="en-US" dirty="0"/>
          </a:p>
        </p:txBody>
      </p:sp>
    </p:spTree>
    <p:extLst>
      <p:ext uri="{BB962C8B-B14F-4D97-AF65-F5344CB8AC3E}">
        <p14:creationId xmlns:p14="http://schemas.microsoft.com/office/powerpoint/2010/main" val="2235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E93C5-0DDF-7739-5B3E-BBEC4FD80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D0BD8-A092-6ADF-E991-5B01EE4B9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45DD4-647E-91C6-EE36-FF8C7F979CA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Some key reminders about this operations manual.</a:t>
            </a:r>
          </a:p>
          <a:p>
            <a:endParaRPr lang="en-US" dirty="0"/>
          </a:p>
        </p:txBody>
      </p:sp>
      <p:sp>
        <p:nvSpPr>
          <p:cNvPr id="4" name="Slide Number Placeholder 3">
            <a:extLst>
              <a:ext uri="{FF2B5EF4-FFF2-40B4-BE49-F238E27FC236}">
                <a16:creationId xmlns:a16="http://schemas.microsoft.com/office/drawing/2014/main" id="{D581945E-0C2F-2847-9D91-459D808CE305}"/>
              </a:ext>
            </a:extLst>
          </p:cNvPr>
          <p:cNvSpPr>
            <a:spLocks noGrp="1"/>
          </p:cNvSpPr>
          <p:nvPr>
            <p:ph type="sldNum" sz="quarter" idx="5"/>
          </p:nvPr>
        </p:nvSpPr>
        <p:spPr/>
        <p:txBody>
          <a:bodyPr/>
          <a:lstStyle/>
          <a:p>
            <a:pPr>
              <a:defRPr/>
            </a:pPr>
            <a:fld id="{1C6E57CC-FF2F-4BBD-A51C-D1EF36C05B76}" type="slidenum">
              <a:rPr lang="en-US" smtClean="0"/>
              <a:pPr>
                <a:defRPr/>
              </a:pPr>
              <a:t>9</a:t>
            </a:fld>
            <a:endParaRPr lang="en-US" dirty="0"/>
          </a:p>
        </p:txBody>
      </p:sp>
    </p:spTree>
    <p:extLst>
      <p:ext uri="{BB962C8B-B14F-4D97-AF65-F5344CB8AC3E}">
        <p14:creationId xmlns:p14="http://schemas.microsoft.com/office/powerpoint/2010/main" val="228491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37FCC-803C-2A21-814F-A9BBA9875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CE61D-0D8D-C13D-55AA-7D87D82C9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17CB8-B07C-561B-8915-F81C11CD46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6B00B1-7401-919E-7A96-73A82F6BC530}"/>
              </a:ext>
            </a:extLst>
          </p:cNvPr>
          <p:cNvSpPr>
            <a:spLocks noGrp="1"/>
          </p:cNvSpPr>
          <p:nvPr>
            <p:ph type="sldNum" sz="quarter" idx="5"/>
          </p:nvPr>
        </p:nvSpPr>
        <p:spPr/>
        <p:txBody>
          <a:bodyPr/>
          <a:lstStyle/>
          <a:p>
            <a:pPr>
              <a:defRPr/>
            </a:pPr>
            <a:fld id="{1C6E57CC-FF2F-4BBD-A51C-D1EF36C05B76}" type="slidenum">
              <a:rPr lang="en-US" smtClean="0"/>
              <a:pPr>
                <a:defRPr/>
              </a:pPr>
              <a:t>10</a:t>
            </a:fld>
            <a:endParaRPr lang="en-US" dirty="0"/>
          </a:p>
        </p:txBody>
      </p:sp>
    </p:spTree>
    <p:extLst>
      <p:ext uri="{BB962C8B-B14F-4D97-AF65-F5344CB8AC3E}">
        <p14:creationId xmlns:p14="http://schemas.microsoft.com/office/powerpoint/2010/main" val="57482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45168" y="6374619"/>
            <a:ext cx="2133600" cy="365125"/>
          </a:xfrm>
        </p:spPr>
        <p:txBody>
          <a:bodyPr/>
          <a:lstStyle>
            <a:lvl1pPr algn="l">
              <a:defRPr sz="1100">
                <a:latin typeface="Arial Narrow" panose="020B0606020202030204" pitchFamily="34" charset="0"/>
              </a:defRPr>
            </a:lvl1pPr>
          </a:lstStyle>
          <a:p>
            <a:pPr>
              <a:defRPr/>
            </a:pPr>
            <a:fld id="{DA43D6C9-1BD6-4CAC-A1EF-8306186BD93B}" type="slidenum">
              <a:rPr lang="en-US" smtClean="0"/>
              <a:pPr>
                <a:defRPr/>
              </a:pPr>
              <a:t>‹#›</a:t>
            </a:fld>
            <a:endParaRPr lang="en-US" dirty="0"/>
          </a:p>
        </p:txBody>
      </p:sp>
      <p:sp>
        <p:nvSpPr>
          <p:cNvPr id="13" name="Title 1"/>
          <p:cNvSpPr>
            <a:spLocks noGrp="1"/>
          </p:cNvSpPr>
          <p:nvPr>
            <p:ph type="title" hasCustomPrompt="1"/>
          </p:nvPr>
        </p:nvSpPr>
        <p:spPr>
          <a:xfrm>
            <a:off x="457200" y="274638"/>
            <a:ext cx="8229600" cy="1143000"/>
          </a:xfrm>
        </p:spPr>
        <p:txBody>
          <a:bodyPr>
            <a:normAutofit/>
          </a:bodyPr>
          <a:lstStyle>
            <a:lvl1pPr>
              <a:defRPr/>
            </a:lvl1pPr>
          </a:lstStyle>
          <a:p>
            <a:pPr algn="l"/>
            <a:r>
              <a:rPr lang="en-US" sz="2400" b="1" dirty="0">
                <a:latin typeface="Arial" panose="020B0604020202020204" pitchFamily="34" charset="0"/>
                <a:cs typeface="Arial" panose="020B0604020202020204" pitchFamily="34" charset="0"/>
              </a:rPr>
              <a:t>Slide Title</a:t>
            </a:r>
          </a:p>
        </p:txBody>
      </p:sp>
      <p:cxnSp>
        <p:nvCxnSpPr>
          <p:cNvPr id="16" name="Straight Connector 15"/>
          <p:cNvCxnSpPr/>
          <p:nvPr/>
        </p:nvCxnSpPr>
        <p:spPr>
          <a:xfrm flipH="1">
            <a:off x="457200" y="6307826"/>
            <a:ext cx="6858000" cy="0"/>
          </a:xfrm>
          <a:prstGeom prst="line">
            <a:avLst/>
          </a:prstGeom>
          <a:ln w="29845">
            <a:solidFill>
              <a:srgbClr val="66B6E0"/>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
          </p:nvPr>
        </p:nvSpPr>
        <p:spPr>
          <a:xfrm>
            <a:off x="457200" y="1591026"/>
            <a:ext cx="8229600" cy="4525963"/>
          </a:xfrm>
        </p:spPr>
        <p:txBody>
          <a:bodyPr/>
          <a:lstStyle/>
          <a:p>
            <a:pPr lvl="0"/>
            <a:r>
              <a:rPr lang="en-US"/>
              <a:t>Click to edit Master text styles</a:t>
            </a:r>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06674" y="5813425"/>
            <a:ext cx="1502351" cy="786946"/>
          </a:xfrm>
          <a:prstGeom prst="rect">
            <a:avLst/>
          </a:prstGeom>
        </p:spPr>
      </p:pic>
      <p:sp>
        <p:nvSpPr>
          <p:cNvPr id="12" name="Rectangle 13"/>
          <p:cNvSpPr>
            <a:spLocks noGrp="1" noChangeArrowheads="1"/>
          </p:cNvSpPr>
          <p:nvPr>
            <p:ph type="ftr" sz="quarter" idx="11"/>
          </p:nvPr>
        </p:nvSpPr>
        <p:spPr>
          <a:xfrm>
            <a:off x="495681" y="6356350"/>
            <a:ext cx="6786862" cy="383392"/>
          </a:xfrm>
        </p:spPr>
        <p:txBody>
          <a:bodyPr/>
          <a:lstStyle>
            <a:lvl1pPr>
              <a:defRPr sz="1100">
                <a:latin typeface="Arial Narrow" panose="020B0606020202030204" pitchFamily="34" charset="0"/>
              </a:defRPr>
            </a:lvl1pPr>
          </a:lstStyle>
          <a:p>
            <a:pPr>
              <a:defRPr/>
            </a:pPr>
            <a:r>
              <a:rPr lang="en-US">
                <a:cs typeface="Arial" charset="0"/>
              </a:rPr>
              <a:t>Team Kentucky’s Better Kentucky Plan: Building Stronger Communities</a:t>
            </a:r>
            <a:endParaRPr lang="en-US" dirty="0">
              <a:cs typeface="Arial" charset="0"/>
            </a:endParaRPr>
          </a:p>
        </p:txBody>
      </p:sp>
    </p:spTree>
    <p:extLst>
      <p:ext uri="{BB962C8B-B14F-4D97-AF65-F5344CB8AC3E}">
        <p14:creationId xmlns:p14="http://schemas.microsoft.com/office/powerpoint/2010/main" val="287008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9674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Slide Title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5341A4-1DC1-499B-BCCB-DD7DE253C715}" type="datetimeFigureOut">
              <a:rPr lang="en-US" smtClean="0"/>
              <a:pPr>
                <a:defRPr/>
              </a:pPr>
              <a:t>10/15/2025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Footer</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A43D6C9-1BD6-4CAC-A1EF-8306186BD93B}" type="slidenum">
              <a:rPr lang="en-US" smtClean="0"/>
              <a:pPr>
                <a:defRPr/>
              </a:pPr>
              <a:t>‹#›</a:t>
            </a:fld>
            <a:endParaRPr lang="en-US" dirty="0"/>
          </a:p>
        </p:txBody>
      </p:sp>
    </p:spTree>
    <p:extLst>
      <p:ext uri="{BB962C8B-B14F-4D97-AF65-F5344CB8AC3E}">
        <p14:creationId xmlns:p14="http://schemas.microsoft.com/office/powerpoint/2010/main" val="2264696514"/>
      </p:ext>
    </p:extLst>
  </p:cSld>
  <p:clrMap bg1="lt1" tx1="dk1" bg2="lt2" tx2="dk2" accent1="accent1" accent2="accent2" accent3="accent3" accent4="accent4" accent5="accent5" accent6="accent6" hlink="hlink" folHlink="folHlink"/>
  <p:sldLayoutIdLst>
    <p:sldLayoutId id="2147484152" r:id="rId1"/>
    <p:sldLayoutId id="2147484153" r:id="rId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sv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437884" y="-1192511"/>
            <a:ext cx="3762246" cy="377910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B0DE"/>
          </a:solidFill>
        </p:spPr>
        <p:txBody>
          <a:bodyPr/>
          <a:lstStyle/>
          <a:p>
            <a:endParaRPr lang="en-US"/>
          </a:p>
        </p:txBody>
      </p:sp>
      <p:sp>
        <p:nvSpPr>
          <p:cNvPr id="5" name="AutoShape 5"/>
          <p:cNvSpPr/>
          <p:nvPr/>
        </p:nvSpPr>
        <p:spPr>
          <a:xfrm>
            <a:off x="407787" y="796494"/>
            <a:ext cx="58500" cy="2632506"/>
          </a:xfrm>
          <a:prstGeom prst="rect">
            <a:avLst/>
          </a:prstGeom>
          <a:solidFill>
            <a:srgbClr val="003764"/>
          </a:solidFill>
        </p:spPr>
        <p:txBody>
          <a:bodyPr/>
          <a:lstStyle/>
          <a:p>
            <a:endParaRPr lang="en-US"/>
          </a:p>
        </p:txBody>
      </p:sp>
      <p:sp>
        <p:nvSpPr>
          <p:cNvPr id="6" name="AutoShape 6"/>
          <p:cNvSpPr/>
          <p:nvPr/>
        </p:nvSpPr>
        <p:spPr>
          <a:xfrm>
            <a:off x="700288" y="445493"/>
            <a:ext cx="58500" cy="2632506"/>
          </a:xfrm>
          <a:prstGeom prst="rect">
            <a:avLst/>
          </a:prstGeom>
          <a:solidFill>
            <a:srgbClr val="003764"/>
          </a:solidFill>
        </p:spPr>
        <p:txBody>
          <a:bodyPr/>
          <a:lstStyle/>
          <a:p>
            <a:endParaRPr lang="en-US"/>
          </a:p>
        </p:txBody>
      </p:sp>
      <p:sp>
        <p:nvSpPr>
          <p:cNvPr id="8" name="TextBox 8"/>
          <p:cNvSpPr txBox="1"/>
          <p:nvPr/>
        </p:nvSpPr>
        <p:spPr>
          <a:xfrm>
            <a:off x="3745138" y="2447222"/>
            <a:ext cx="4762700" cy="436017"/>
          </a:xfrm>
          <a:prstGeom prst="rect">
            <a:avLst/>
          </a:prstGeom>
        </p:spPr>
        <p:txBody>
          <a:bodyPr lIns="0" tIns="0" rIns="0" bIns="0" rtlCol="0" anchor="t">
            <a:spAutoFit/>
          </a:bodyPr>
          <a:lstStyle/>
          <a:p>
            <a:pPr algn="r">
              <a:lnSpc>
                <a:spcPts val="3413"/>
              </a:lnSpc>
            </a:pPr>
            <a:r>
              <a:rPr lang="en-US" sz="2625" spc="131">
                <a:solidFill>
                  <a:srgbClr val="091F41"/>
                </a:solidFill>
                <a:latin typeface="Poppins Medium Bold"/>
              </a:rPr>
              <a:t>Kentucky</a:t>
            </a:r>
          </a:p>
        </p:txBody>
      </p:sp>
      <p:sp>
        <p:nvSpPr>
          <p:cNvPr id="9" name="TextBox 9"/>
          <p:cNvSpPr txBox="1"/>
          <p:nvPr/>
        </p:nvSpPr>
        <p:spPr>
          <a:xfrm>
            <a:off x="938823" y="4696187"/>
            <a:ext cx="7807550" cy="789447"/>
          </a:xfrm>
          <a:prstGeom prst="rect">
            <a:avLst/>
          </a:prstGeom>
        </p:spPr>
        <p:txBody>
          <a:bodyPr wrap="square" lIns="0" tIns="0" rIns="0" bIns="0" rtlCol="0" anchor="t">
            <a:spAutoFit/>
          </a:bodyPr>
          <a:lstStyle/>
          <a:p>
            <a:pPr algn="r">
              <a:lnSpc>
                <a:spcPts val="6750"/>
              </a:lnSpc>
            </a:pPr>
            <a:r>
              <a:rPr lang="en-US" sz="4000" spc="-135" dirty="0">
                <a:solidFill>
                  <a:srgbClr val="091F41"/>
                </a:solidFill>
                <a:latin typeface="Poppins Bold Bold Italics"/>
              </a:rPr>
              <a:t>Conservation District Operations Manual</a:t>
            </a:r>
          </a:p>
        </p:txBody>
      </p:sp>
      <p:sp>
        <p:nvSpPr>
          <p:cNvPr id="10" name="TextBox 10"/>
          <p:cNvSpPr txBox="1"/>
          <p:nvPr/>
        </p:nvSpPr>
        <p:spPr>
          <a:xfrm>
            <a:off x="2280669" y="5910116"/>
            <a:ext cx="6227168" cy="554319"/>
          </a:xfrm>
          <a:prstGeom prst="rect">
            <a:avLst/>
          </a:prstGeom>
        </p:spPr>
        <p:txBody>
          <a:bodyPr lIns="0" tIns="0" rIns="0" bIns="0" rtlCol="0" anchor="t">
            <a:spAutoFit/>
          </a:bodyPr>
          <a:lstStyle/>
          <a:p>
            <a:pPr algn="r">
              <a:lnSpc>
                <a:spcPts val="2193"/>
              </a:lnSpc>
            </a:pPr>
            <a:r>
              <a:rPr lang="en-US" sz="1687" spc="168" dirty="0">
                <a:solidFill>
                  <a:srgbClr val="091F41"/>
                </a:solidFill>
                <a:latin typeface="Poppins Light"/>
              </a:rPr>
              <a:t>PRESENTED BY &lt;&lt;Chelsea Durbin&gt;&gt;</a:t>
            </a:r>
          </a:p>
          <a:p>
            <a:pPr algn="r">
              <a:lnSpc>
                <a:spcPts val="2193"/>
              </a:lnSpc>
            </a:pPr>
            <a:r>
              <a:rPr lang="en-US" sz="1687" spc="168" dirty="0">
                <a:solidFill>
                  <a:srgbClr val="091F41"/>
                </a:solidFill>
                <a:latin typeface="Poppins Light"/>
              </a:rPr>
              <a:t>Division of Conservation</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3221" y="1602649"/>
            <a:ext cx="5633152" cy="2950699"/>
          </a:xfrm>
          <a:prstGeom prst="rect">
            <a:avLst/>
          </a:prstGeom>
        </p:spPr>
      </p:pic>
    </p:spTree>
    <p:extLst>
      <p:ext uri="{BB962C8B-B14F-4D97-AF65-F5344CB8AC3E}">
        <p14:creationId xmlns:p14="http://schemas.microsoft.com/office/powerpoint/2010/main" val="397103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9BF10-1E67-69EB-1881-297D104EF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3D4CB-90C1-F419-3D53-167A77F01E25}"/>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082413D5-4404-434A-0383-EEFDDB492C9D}"/>
              </a:ext>
            </a:extLst>
          </p:cNvPr>
          <p:cNvSpPr>
            <a:spLocks noGrp="1"/>
          </p:cNvSpPr>
          <p:nvPr>
            <p:ph idx="1"/>
          </p:nvPr>
        </p:nvSpPr>
        <p:spPr/>
        <p:txBody>
          <a:bodyPr>
            <a:normAutofit/>
          </a:bodyPr>
          <a:lstStyle/>
          <a:p>
            <a:r>
              <a:rPr lang="en-US" dirty="0"/>
              <a:t>This is something that Shanna helped her districts create, not something that she created for them. </a:t>
            </a:r>
          </a:p>
          <a:p>
            <a:r>
              <a:rPr lang="en-US" dirty="0"/>
              <a:t>This isn't something that DOC going to formalize and put on our website for use.</a:t>
            </a:r>
          </a:p>
          <a:p>
            <a:r>
              <a:rPr lang="en-US" dirty="0"/>
              <a:t>We have offered, and will continue to offer, to work with the district admins to help them create their own manuals.</a:t>
            </a:r>
          </a:p>
          <a:p>
            <a:endParaRPr lang="en-US" dirty="0"/>
          </a:p>
        </p:txBody>
      </p:sp>
    </p:spTree>
    <p:extLst>
      <p:ext uri="{BB962C8B-B14F-4D97-AF65-F5344CB8AC3E}">
        <p14:creationId xmlns:p14="http://schemas.microsoft.com/office/powerpoint/2010/main" val="249796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E9078F1-35AF-5EB0-C417-BAFF635EA8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047" y="5016233"/>
            <a:ext cx="910320" cy="91032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60908" y="-1711043"/>
            <a:ext cx="3762246" cy="4794355"/>
            <a:chOff x="-527093" y="-1365355"/>
            <a:chExt cx="3762246" cy="4794355"/>
          </a:xfrm>
        </p:grpSpPr>
        <p:sp>
          <p:nvSpPr>
            <p:cNvPr id="4" name="Freeform 4"/>
            <p:cNvSpPr/>
            <p:nvPr/>
          </p:nvSpPr>
          <p:spPr>
            <a:xfrm>
              <a:off x="-527093" y="-1365355"/>
              <a:ext cx="3762246" cy="377910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B0DE"/>
            </a:solidFill>
          </p:spPr>
          <p:txBody>
            <a:bodyPr/>
            <a:lstStyle/>
            <a:p>
              <a:endParaRPr lang="en-US"/>
            </a:p>
          </p:txBody>
        </p:sp>
        <p:sp>
          <p:nvSpPr>
            <p:cNvPr id="5" name="AutoShape 5"/>
            <p:cNvSpPr/>
            <p:nvPr/>
          </p:nvSpPr>
          <p:spPr>
            <a:xfrm>
              <a:off x="407787" y="796494"/>
              <a:ext cx="58500" cy="2632506"/>
            </a:xfrm>
            <a:prstGeom prst="rect">
              <a:avLst/>
            </a:prstGeom>
            <a:solidFill>
              <a:srgbClr val="003764"/>
            </a:solidFill>
          </p:spPr>
          <p:txBody>
            <a:bodyPr/>
            <a:lstStyle/>
            <a:p>
              <a:endParaRPr lang="en-US"/>
            </a:p>
          </p:txBody>
        </p:sp>
        <p:sp>
          <p:nvSpPr>
            <p:cNvPr id="6" name="AutoShape 6"/>
            <p:cNvSpPr/>
            <p:nvPr/>
          </p:nvSpPr>
          <p:spPr>
            <a:xfrm>
              <a:off x="700288" y="445493"/>
              <a:ext cx="58500" cy="2632506"/>
            </a:xfrm>
            <a:prstGeom prst="rect">
              <a:avLst/>
            </a:prstGeom>
            <a:solidFill>
              <a:srgbClr val="003764"/>
            </a:solidFill>
          </p:spPr>
          <p:txBody>
            <a:bodyPr/>
            <a:lstStyle/>
            <a:p>
              <a:endParaRPr lang="en-US"/>
            </a:p>
          </p:txBody>
        </p:sp>
      </p:grpSp>
      <p:sp>
        <p:nvSpPr>
          <p:cNvPr id="10" name="TextBox 10"/>
          <p:cNvSpPr txBox="1"/>
          <p:nvPr/>
        </p:nvSpPr>
        <p:spPr>
          <a:xfrm>
            <a:off x="1470085" y="4287113"/>
            <a:ext cx="6227168" cy="282129"/>
          </a:xfrm>
          <a:prstGeom prst="rect">
            <a:avLst/>
          </a:prstGeom>
        </p:spPr>
        <p:txBody>
          <a:bodyPr lIns="0" tIns="0" rIns="0" bIns="0" rtlCol="0" anchor="t">
            <a:spAutoFit/>
          </a:bodyPr>
          <a:lstStyle/>
          <a:p>
            <a:pPr>
              <a:lnSpc>
                <a:spcPts val="2193"/>
              </a:lnSpc>
            </a:pPr>
            <a:r>
              <a:rPr lang="en-US" sz="2000" b="1" spc="168" dirty="0">
                <a:solidFill>
                  <a:srgbClr val="091F41"/>
                </a:solidFill>
                <a:latin typeface="Poppins Light"/>
              </a:rPr>
              <a:t>EEC.KY.GOV</a:t>
            </a:r>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96301" y="930386"/>
            <a:ext cx="6180221" cy="3237259"/>
          </a:xfrm>
          <a:prstGeom prst="rect">
            <a:avLst/>
          </a:prstGeom>
        </p:spPr>
      </p:pic>
      <p:grpSp>
        <p:nvGrpSpPr>
          <p:cNvPr id="8" name="Group 8"/>
          <p:cNvGrpSpPr/>
          <p:nvPr/>
        </p:nvGrpSpPr>
        <p:grpSpPr>
          <a:xfrm>
            <a:off x="3773749" y="5926555"/>
            <a:ext cx="1619841" cy="691562"/>
            <a:chOff x="0" y="-28575"/>
            <a:chExt cx="3590151" cy="983553"/>
          </a:xfrm>
        </p:grpSpPr>
        <p:sp>
          <p:nvSpPr>
            <p:cNvPr id="9" name="TextBox 9"/>
            <p:cNvSpPr txBox="1"/>
            <p:nvPr/>
          </p:nvSpPr>
          <p:spPr>
            <a:xfrm>
              <a:off x="0" y="-28575"/>
              <a:ext cx="3590151" cy="528919"/>
            </a:xfrm>
            <a:prstGeom prst="rect">
              <a:avLst/>
            </a:prstGeom>
          </p:spPr>
          <p:txBody>
            <a:bodyPr lIns="0" tIns="0" rIns="0" bIns="0" rtlCol="0" anchor="t">
              <a:spAutoFit/>
            </a:bodyPr>
            <a:lstStyle/>
            <a:p>
              <a:pPr>
                <a:lnSpc>
                  <a:spcPts val="2925"/>
                </a:lnSpc>
              </a:pPr>
              <a:r>
                <a:rPr lang="en-US" sz="1400" spc="225" dirty="0">
                  <a:solidFill>
                    <a:srgbClr val="091F41"/>
                  </a:solidFill>
                  <a:latin typeface="Poppins Light Bold"/>
                </a:rPr>
                <a:t>FACEBOOK</a:t>
              </a:r>
            </a:p>
          </p:txBody>
        </p:sp>
        <p:sp>
          <p:nvSpPr>
            <p:cNvPr id="12" name="TextBox 10"/>
            <p:cNvSpPr txBox="1"/>
            <p:nvPr/>
          </p:nvSpPr>
          <p:spPr>
            <a:xfrm>
              <a:off x="0" y="499013"/>
              <a:ext cx="3590151" cy="455965"/>
            </a:xfrm>
            <a:prstGeom prst="rect">
              <a:avLst/>
            </a:prstGeom>
          </p:spPr>
          <p:txBody>
            <a:bodyPr lIns="0" tIns="0" rIns="0" bIns="0" rtlCol="0" anchor="t">
              <a:spAutoFit/>
            </a:bodyPr>
            <a:lstStyle/>
            <a:p>
              <a:pPr>
                <a:lnSpc>
                  <a:spcPts val="2531"/>
                </a:lnSpc>
              </a:pPr>
              <a:r>
                <a:rPr lang="en-US" sz="1400" spc="17" dirty="0" err="1">
                  <a:solidFill>
                    <a:srgbClr val="050707"/>
                  </a:solidFill>
                  <a:latin typeface="Poppins Light"/>
                </a:rPr>
                <a:t>KentuckyEEC</a:t>
              </a:r>
              <a:endParaRPr lang="en-US" sz="1400" spc="17" dirty="0">
                <a:solidFill>
                  <a:srgbClr val="050707"/>
                </a:solidFill>
                <a:latin typeface="Poppins Light"/>
              </a:endParaRPr>
            </a:p>
          </p:txBody>
        </p:sp>
      </p:grpSp>
      <p:grpSp>
        <p:nvGrpSpPr>
          <p:cNvPr id="32" name="Group 31"/>
          <p:cNvGrpSpPr/>
          <p:nvPr/>
        </p:nvGrpSpPr>
        <p:grpSpPr>
          <a:xfrm>
            <a:off x="4126468" y="5017838"/>
            <a:ext cx="914400" cy="914400"/>
            <a:chOff x="3931567" y="4897496"/>
            <a:chExt cx="1309688" cy="1309688"/>
          </a:xfrm>
        </p:grpSpPr>
        <p:grpSp>
          <p:nvGrpSpPr>
            <p:cNvPr id="19" name="Group 18"/>
            <p:cNvGrpSpPr/>
            <p:nvPr/>
          </p:nvGrpSpPr>
          <p:grpSpPr>
            <a:xfrm>
              <a:off x="3931567" y="4897496"/>
              <a:ext cx="1309688" cy="1309688"/>
              <a:chOff x="0" y="0"/>
              <a:chExt cx="6350000" cy="6350000"/>
            </a:xfrm>
          </p:grpSpPr>
          <p:sp>
            <p:nvSpPr>
              <p:cNvPr id="20"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BB0DE"/>
              </a:solidFill>
            </p:spPr>
            <p:txBody>
              <a:bodyPr/>
              <a:lstStyle/>
              <a:p>
                <a:endParaRPr lang="en-US"/>
              </a:p>
            </p:txBody>
          </p:sp>
        </p:grpSp>
        <p:pic>
          <p:nvPicPr>
            <p:cNvPr id="25"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95305" y="5261234"/>
              <a:ext cx="582212" cy="582212"/>
            </a:xfrm>
            <a:prstGeom prst="rect">
              <a:avLst/>
            </a:prstGeom>
          </p:spPr>
        </p:pic>
      </p:grpSp>
      <p:grpSp>
        <p:nvGrpSpPr>
          <p:cNvPr id="13" name="Group 11"/>
          <p:cNvGrpSpPr/>
          <p:nvPr/>
        </p:nvGrpSpPr>
        <p:grpSpPr>
          <a:xfrm>
            <a:off x="957585" y="5933588"/>
            <a:ext cx="1439658" cy="666382"/>
            <a:chOff x="-1" y="-28575"/>
            <a:chExt cx="3590152" cy="947741"/>
          </a:xfrm>
        </p:grpSpPr>
        <p:sp>
          <p:nvSpPr>
            <p:cNvPr id="14" name="TextBox 12"/>
            <p:cNvSpPr txBox="1"/>
            <p:nvPr/>
          </p:nvSpPr>
          <p:spPr>
            <a:xfrm>
              <a:off x="-1" y="-28575"/>
              <a:ext cx="3590152" cy="468184"/>
            </a:xfrm>
            <a:prstGeom prst="rect">
              <a:avLst/>
            </a:prstGeom>
          </p:spPr>
          <p:txBody>
            <a:bodyPr lIns="0" tIns="0" rIns="0" bIns="0" rtlCol="0" anchor="t">
              <a:spAutoFit/>
            </a:bodyPr>
            <a:lstStyle/>
            <a:p>
              <a:pPr>
                <a:lnSpc>
                  <a:spcPts val="2925"/>
                </a:lnSpc>
              </a:pPr>
              <a:endParaRPr lang="en-US" sz="1400" spc="225" dirty="0">
                <a:solidFill>
                  <a:srgbClr val="091F41"/>
                </a:solidFill>
                <a:latin typeface="Poppins Light Bold"/>
              </a:endParaRPr>
            </a:p>
          </p:txBody>
        </p:sp>
        <p:sp>
          <p:nvSpPr>
            <p:cNvPr id="15" name="TextBox 13"/>
            <p:cNvSpPr txBox="1"/>
            <p:nvPr/>
          </p:nvSpPr>
          <p:spPr>
            <a:xfrm>
              <a:off x="-1" y="463201"/>
              <a:ext cx="3590152" cy="455965"/>
            </a:xfrm>
            <a:prstGeom prst="rect">
              <a:avLst/>
            </a:prstGeom>
          </p:spPr>
          <p:txBody>
            <a:bodyPr lIns="0" tIns="0" rIns="0" bIns="0" rtlCol="0" anchor="t">
              <a:spAutoFit/>
            </a:bodyPr>
            <a:lstStyle/>
            <a:p>
              <a:pPr>
                <a:lnSpc>
                  <a:spcPts val="2531"/>
                </a:lnSpc>
              </a:pPr>
              <a:r>
                <a:rPr lang="en-US" sz="1400" spc="17" dirty="0">
                  <a:solidFill>
                    <a:srgbClr val="050707"/>
                  </a:solidFill>
                  <a:latin typeface="Poppins Light"/>
                </a:rPr>
                <a:t>@</a:t>
              </a:r>
              <a:r>
                <a:rPr lang="en-US" sz="1400" spc="17" dirty="0" err="1">
                  <a:solidFill>
                    <a:srgbClr val="050707"/>
                  </a:solidFill>
                  <a:latin typeface="Poppins Light"/>
                </a:rPr>
                <a:t>KentuckyEEC</a:t>
              </a:r>
              <a:endParaRPr lang="en-US" sz="1400" spc="17" dirty="0">
                <a:solidFill>
                  <a:srgbClr val="050707"/>
                </a:solidFill>
                <a:latin typeface="Poppins Light"/>
              </a:endParaRPr>
            </a:p>
          </p:txBody>
        </p:sp>
      </p:grpSp>
      <p:grpSp>
        <p:nvGrpSpPr>
          <p:cNvPr id="16" name="Group 14"/>
          <p:cNvGrpSpPr/>
          <p:nvPr/>
        </p:nvGrpSpPr>
        <p:grpSpPr>
          <a:xfrm>
            <a:off x="6408039" y="5926555"/>
            <a:ext cx="1647451" cy="691562"/>
            <a:chOff x="0" y="-28575"/>
            <a:chExt cx="3590151" cy="983553"/>
          </a:xfrm>
        </p:grpSpPr>
        <p:sp>
          <p:nvSpPr>
            <p:cNvPr id="17" name="TextBox 15"/>
            <p:cNvSpPr txBox="1"/>
            <p:nvPr/>
          </p:nvSpPr>
          <p:spPr>
            <a:xfrm>
              <a:off x="0" y="-28575"/>
              <a:ext cx="3590151" cy="528919"/>
            </a:xfrm>
            <a:prstGeom prst="rect">
              <a:avLst/>
            </a:prstGeom>
          </p:spPr>
          <p:txBody>
            <a:bodyPr lIns="0" tIns="0" rIns="0" bIns="0" rtlCol="0" anchor="t">
              <a:spAutoFit/>
            </a:bodyPr>
            <a:lstStyle/>
            <a:p>
              <a:pPr>
                <a:lnSpc>
                  <a:spcPts val="2925"/>
                </a:lnSpc>
              </a:pPr>
              <a:r>
                <a:rPr lang="en-US" sz="1400" spc="225" dirty="0">
                  <a:solidFill>
                    <a:srgbClr val="091F41"/>
                  </a:solidFill>
                  <a:latin typeface="Poppins Light Bold"/>
                </a:rPr>
                <a:t>INSTAGRAM</a:t>
              </a:r>
            </a:p>
          </p:txBody>
        </p:sp>
        <p:sp>
          <p:nvSpPr>
            <p:cNvPr id="18" name="TextBox 16"/>
            <p:cNvSpPr txBox="1"/>
            <p:nvPr/>
          </p:nvSpPr>
          <p:spPr>
            <a:xfrm>
              <a:off x="0" y="499013"/>
              <a:ext cx="3590151" cy="455965"/>
            </a:xfrm>
            <a:prstGeom prst="rect">
              <a:avLst/>
            </a:prstGeom>
          </p:spPr>
          <p:txBody>
            <a:bodyPr lIns="0" tIns="0" rIns="0" bIns="0" rtlCol="0" anchor="t">
              <a:spAutoFit/>
            </a:bodyPr>
            <a:lstStyle/>
            <a:p>
              <a:pPr>
                <a:lnSpc>
                  <a:spcPts val="2531"/>
                </a:lnSpc>
              </a:pPr>
              <a:r>
                <a:rPr lang="en-US" sz="1400" spc="17" dirty="0" err="1">
                  <a:solidFill>
                    <a:srgbClr val="050707"/>
                  </a:solidFill>
                  <a:latin typeface="Poppins Light"/>
                </a:rPr>
                <a:t>KentuckyEEC</a:t>
              </a:r>
              <a:endParaRPr lang="en-US" sz="1400" spc="17" dirty="0">
                <a:solidFill>
                  <a:srgbClr val="050707"/>
                </a:solidFill>
                <a:latin typeface="Poppins Light"/>
              </a:endParaRPr>
            </a:p>
          </p:txBody>
        </p:sp>
      </p:grpSp>
      <p:grpSp>
        <p:nvGrpSpPr>
          <p:cNvPr id="39" name="Group 38"/>
          <p:cNvGrpSpPr>
            <a:grpSpLocks noChangeAspect="1"/>
          </p:cNvGrpSpPr>
          <p:nvPr/>
        </p:nvGrpSpPr>
        <p:grpSpPr>
          <a:xfrm>
            <a:off x="6774563" y="5012153"/>
            <a:ext cx="914400" cy="914400"/>
            <a:chOff x="6657172" y="5188602"/>
            <a:chExt cx="1309688" cy="1309688"/>
          </a:xfrm>
        </p:grpSpPr>
        <p:grpSp>
          <p:nvGrpSpPr>
            <p:cNvPr id="23" name="Group 22"/>
            <p:cNvGrpSpPr/>
            <p:nvPr/>
          </p:nvGrpSpPr>
          <p:grpSpPr>
            <a:xfrm>
              <a:off x="6657172" y="5188602"/>
              <a:ext cx="1309688" cy="1309688"/>
              <a:chOff x="0" y="0"/>
              <a:chExt cx="6350000" cy="6350000"/>
            </a:xfrm>
            <a:solidFill>
              <a:srgbClr val="5BB0DE"/>
            </a:solidFill>
          </p:grpSpPr>
          <p:sp>
            <p:nvSpPr>
              <p:cNvPr id="24"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US"/>
              </a:p>
            </p:txBody>
          </p:sp>
        </p:grpSp>
        <p:pic>
          <p:nvPicPr>
            <p:cNvPr id="27"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20910" y="5552340"/>
              <a:ext cx="582212" cy="582212"/>
            </a:xfrm>
            <a:prstGeom prst="rect">
              <a:avLst/>
            </a:prstGeom>
          </p:spPr>
        </p:pic>
      </p:grpSp>
    </p:spTree>
    <p:extLst>
      <p:ext uri="{BB962C8B-B14F-4D97-AF65-F5344CB8AC3E}">
        <p14:creationId xmlns:p14="http://schemas.microsoft.com/office/powerpoint/2010/main" val="365241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E6C2-CD62-3F7C-D8C7-57892D6A7E6B}"/>
              </a:ext>
            </a:extLst>
          </p:cNvPr>
          <p:cNvSpPr>
            <a:spLocks noGrp="1"/>
          </p:cNvSpPr>
          <p:nvPr>
            <p:ph type="title"/>
          </p:nvPr>
        </p:nvSpPr>
        <p:spPr/>
        <p:txBody>
          <a:bodyPr/>
          <a:lstStyle/>
          <a:p>
            <a:r>
              <a:rPr lang="en-US" dirty="0"/>
              <a:t>About Us</a:t>
            </a:r>
          </a:p>
        </p:txBody>
      </p:sp>
      <p:graphicFrame>
        <p:nvGraphicFramePr>
          <p:cNvPr id="6" name="TextBox 10">
            <a:extLst>
              <a:ext uri="{FF2B5EF4-FFF2-40B4-BE49-F238E27FC236}">
                <a16:creationId xmlns:a16="http://schemas.microsoft.com/office/drawing/2014/main" id="{EEDB4F34-4D01-54BF-8E3F-4CFF1C1A1383}"/>
              </a:ext>
            </a:extLst>
          </p:cNvPr>
          <p:cNvGraphicFramePr/>
          <p:nvPr>
            <p:extLst>
              <p:ext uri="{D42A27DB-BD31-4B8C-83A1-F6EECF244321}">
                <p14:modId xmlns:p14="http://schemas.microsoft.com/office/powerpoint/2010/main" val="2932042835"/>
              </p:ext>
            </p:extLst>
          </p:nvPr>
        </p:nvGraphicFramePr>
        <p:xfrm>
          <a:off x="246993" y="1904370"/>
          <a:ext cx="8650014" cy="3049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C4924CEE-E6F4-C8CE-A039-29AAEDE5249F}"/>
              </a:ext>
            </a:extLst>
          </p:cNvPr>
          <p:cNvPicPr>
            <a:picLocks noChangeAspect="1"/>
          </p:cNvPicPr>
          <p:nvPr/>
        </p:nvPicPr>
        <p:blipFill>
          <a:blip r:embed="rId8"/>
          <a:stretch>
            <a:fillRect/>
          </a:stretch>
        </p:blipFill>
        <p:spPr>
          <a:xfrm>
            <a:off x="579621" y="2317559"/>
            <a:ext cx="1708691" cy="978078"/>
          </a:xfrm>
          <a:prstGeom prst="rect">
            <a:avLst/>
          </a:prstGeom>
        </p:spPr>
      </p:pic>
      <p:pic>
        <p:nvPicPr>
          <p:cNvPr id="8" name="Picture 7" descr="Map showing the counties covered by each Field Representative in the Kentucky Division of Conservation.">
            <a:extLst>
              <a:ext uri="{FF2B5EF4-FFF2-40B4-BE49-F238E27FC236}">
                <a16:creationId xmlns:a16="http://schemas.microsoft.com/office/drawing/2014/main" id="{CCD60D86-86C2-098F-ACF2-C95E3D1B10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660232"/>
            <a:ext cx="9144000" cy="4923130"/>
          </a:xfrm>
          <a:prstGeom prst="rect">
            <a:avLst/>
          </a:prstGeom>
        </p:spPr>
      </p:pic>
      <p:sp>
        <p:nvSpPr>
          <p:cNvPr id="9" name="Star: 5 Points 8">
            <a:extLst>
              <a:ext uri="{FF2B5EF4-FFF2-40B4-BE49-F238E27FC236}">
                <a16:creationId xmlns:a16="http://schemas.microsoft.com/office/drawing/2014/main" id="{D39D4977-2D98-EFC9-04A9-90DB587EF311}"/>
              </a:ext>
            </a:extLst>
          </p:cNvPr>
          <p:cNvSpPr/>
          <p:nvPr/>
        </p:nvSpPr>
        <p:spPr>
          <a:xfrm>
            <a:off x="5404629" y="3343137"/>
            <a:ext cx="376061" cy="335484"/>
          </a:xfrm>
          <a:prstGeom prst="star5">
            <a:avLst/>
          </a:prstGeom>
          <a:solidFill>
            <a:srgbClr val="C0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408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4ECA2-139A-A635-32C6-A7BFFD81A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B6E1A-38EC-6AA8-ACA8-56B3673C8C4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43ACD45-D007-94E4-504B-B5940CBBFAE8}"/>
              </a:ext>
            </a:extLst>
          </p:cNvPr>
          <p:cNvSpPr>
            <a:spLocks noGrp="1"/>
          </p:cNvSpPr>
          <p:nvPr>
            <p:ph idx="1"/>
          </p:nvPr>
        </p:nvSpPr>
        <p:spPr/>
        <p:txBody>
          <a:bodyPr/>
          <a:lstStyle/>
          <a:p>
            <a:pPr marL="0" indent="0">
              <a:buNone/>
            </a:pPr>
            <a:endParaRPr lang="en-US" dirty="0"/>
          </a:p>
          <a:p>
            <a:endParaRPr lang="en-US" dirty="0"/>
          </a:p>
        </p:txBody>
      </p:sp>
      <p:graphicFrame>
        <p:nvGraphicFramePr>
          <p:cNvPr id="6" name="Content Placeholder 2">
            <a:extLst>
              <a:ext uri="{FF2B5EF4-FFF2-40B4-BE49-F238E27FC236}">
                <a16:creationId xmlns:a16="http://schemas.microsoft.com/office/drawing/2014/main" id="{CE1D08DB-15B9-D8E5-BD20-A87787F84491}"/>
              </a:ext>
            </a:extLst>
          </p:cNvPr>
          <p:cNvGraphicFramePr>
            <a:graphicFrameLocks/>
          </p:cNvGraphicFramePr>
          <p:nvPr>
            <p:extLst>
              <p:ext uri="{D42A27DB-BD31-4B8C-83A1-F6EECF244321}">
                <p14:modId xmlns:p14="http://schemas.microsoft.com/office/powerpoint/2010/main" val="3037201334"/>
              </p:ext>
            </p:extLst>
          </p:nvPr>
        </p:nvGraphicFramePr>
        <p:xfrm>
          <a:off x="144703" y="1759764"/>
          <a:ext cx="8854594" cy="3762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34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A6AFF-FDE2-1F98-023E-EA725639F926}"/>
            </a:ext>
          </a:extLst>
        </p:cNvPr>
        <p:cNvGrpSpPr/>
        <p:nvPr/>
      </p:nvGrpSpPr>
      <p:grpSpPr>
        <a:xfrm>
          <a:off x="0" y="0"/>
          <a:ext cx="0" cy="0"/>
          <a:chOff x="0" y="0"/>
          <a:chExt cx="0" cy="0"/>
        </a:xfrm>
      </p:grpSpPr>
      <p:pic>
        <p:nvPicPr>
          <p:cNvPr id="4" name="Picture 3" descr="Stack of files">
            <a:extLst>
              <a:ext uri="{FF2B5EF4-FFF2-40B4-BE49-F238E27FC236}">
                <a16:creationId xmlns:a16="http://schemas.microsoft.com/office/drawing/2014/main" id="{C337D9C5-8FCC-C66E-903F-668D77F4EE50}"/>
              </a:ext>
            </a:extLst>
          </p:cNvPr>
          <p:cNvPicPr>
            <a:picLocks noChangeAspect="1"/>
          </p:cNvPicPr>
          <p:nvPr/>
        </p:nvPicPr>
        <p:blipFill>
          <a:blip r:embed="rId2"/>
          <a:srcRect l="25280" r="22210" b="-2"/>
          <a:stretch>
            <a:fillRect/>
          </a:stretch>
        </p:blipFill>
        <p:spPr>
          <a:xfrm>
            <a:off x="-822940"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54AA3F98-42A4-F12E-937F-E34B47EA628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C9CF277-795E-36BA-6031-CB2905D1DA93}"/>
              </a:ext>
            </a:extLst>
          </p:cNvPr>
          <p:cNvSpPr>
            <a:spLocks noGrp="1"/>
          </p:cNvSpPr>
          <p:nvPr>
            <p:ph idx="1"/>
          </p:nvPr>
        </p:nvSpPr>
        <p:spPr>
          <a:xfrm>
            <a:off x="4572000" y="1180133"/>
            <a:ext cx="4281054" cy="4306267"/>
          </a:xfrm>
        </p:spPr>
        <p:txBody>
          <a:bodyPr>
            <a:normAutofit fontScale="77500" lnSpcReduction="20000"/>
          </a:bodyPr>
          <a:lstStyle/>
          <a:p>
            <a:pPr>
              <a:buFont typeface="Wingdings" panose="05000000000000000000" pitchFamily="2" charset="2"/>
              <a:buChar char="Ø"/>
            </a:pPr>
            <a:r>
              <a:rPr lang="en-US" dirty="0"/>
              <a:t>Can be a physical binder or an electronic folder.</a:t>
            </a:r>
          </a:p>
          <a:p>
            <a:pPr>
              <a:buFont typeface="Wingdings" panose="05000000000000000000" pitchFamily="2" charset="2"/>
              <a:buChar char="Ø"/>
            </a:pPr>
            <a:r>
              <a:rPr lang="en-US" dirty="0"/>
              <a:t>It will help the person who keeps the office going if you’re not able to be contacted.</a:t>
            </a:r>
          </a:p>
          <a:p>
            <a:pPr>
              <a:buFont typeface="Wingdings" panose="05000000000000000000" pitchFamily="2" charset="2"/>
              <a:buChar char="Ø"/>
            </a:pPr>
            <a:r>
              <a:rPr lang="en-US" dirty="0"/>
              <a:t>Consider it a “one-stop shop” for the information needed to run the office.</a:t>
            </a:r>
          </a:p>
          <a:p>
            <a:pPr>
              <a:buFont typeface="Wingdings" panose="05000000000000000000" pitchFamily="2" charset="2"/>
              <a:buChar char="Ø"/>
            </a:pPr>
            <a:r>
              <a:rPr lang="en-US" dirty="0"/>
              <a:t>For each section, include items as paper copies, electronic copies, or links to each thing online.</a:t>
            </a:r>
          </a:p>
          <a:p>
            <a:endParaRPr lang="en-US" dirty="0"/>
          </a:p>
        </p:txBody>
      </p:sp>
    </p:spTree>
    <p:extLst>
      <p:ext uri="{BB962C8B-B14F-4D97-AF65-F5344CB8AC3E}">
        <p14:creationId xmlns:p14="http://schemas.microsoft.com/office/powerpoint/2010/main" val="153449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EF923-37C9-DD13-5216-4DC1F0BA1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43F6C-339A-F876-0A6C-8DC80CBAB39E}"/>
              </a:ext>
            </a:extLst>
          </p:cNvPr>
          <p:cNvSpPr>
            <a:spLocks noGrp="1"/>
          </p:cNvSpPr>
          <p:nvPr>
            <p:ph type="title"/>
          </p:nvPr>
        </p:nvSpPr>
        <p:spPr>
          <a:xfrm>
            <a:off x="302218" y="-114181"/>
            <a:ext cx="8229600" cy="1143000"/>
          </a:xfrm>
        </p:spPr>
        <p:txBody>
          <a:bodyPr/>
          <a:lstStyle/>
          <a:p>
            <a:r>
              <a:rPr lang="en-US" dirty="0"/>
              <a:t>Organization</a:t>
            </a:r>
          </a:p>
        </p:txBody>
      </p:sp>
      <p:sp>
        <p:nvSpPr>
          <p:cNvPr id="3" name="Content Placeholder 2">
            <a:extLst>
              <a:ext uri="{FF2B5EF4-FFF2-40B4-BE49-F238E27FC236}">
                <a16:creationId xmlns:a16="http://schemas.microsoft.com/office/drawing/2014/main" id="{117F1FD4-9ABF-8990-BA83-E79960A24C07}"/>
              </a:ext>
            </a:extLst>
          </p:cNvPr>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987364E3-0A80-9EF6-684B-13FE749FBC85}"/>
              </a:ext>
            </a:extLst>
          </p:cNvPr>
          <p:cNvPicPr>
            <a:picLocks noChangeAspect="1"/>
          </p:cNvPicPr>
          <p:nvPr/>
        </p:nvPicPr>
        <p:blipFill>
          <a:blip r:embed="rId3"/>
          <a:stretch>
            <a:fillRect/>
          </a:stretch>
        </p:blipFill>
        <p:spPr>
          <a:xfrm>
            <a:off x="1827024" y="741011"/>
            <a:ext cx="4831489" cy="5819748"/>
          </a:xfrm>
          <a:prstGeom prst="rect">
            <a:avLst/>
          </a:prstGeom>
          <a:ln w="12700">
            <a:solidFill>
              <a:schemeClr val="accent1">
                <a:lumMod val="10000"/>
              </a:schemeClr>
            </a:solidFill>
          </a:ln>
          <a:effectLst>
            <a:glow rad="139700">
              <a:schemeClr val="accent3">
                <a:satMod val="175000"/>
                <a:alpha val="40000"/>
              </a:schemeClr>
            </a:glow>
          </a:effectLst>
        </p:spPr>
      </p:pic>
      <p:pic>
        <p:nvPicPr>
          <p:cNvPr id="5" name="Picture 4">
            <a:extLst>
              <a:ext uri="{FF2B5EF4-FFF2-40B4-BE49-F238E27FC236}">
                <a16:creationId xmlns:a16="http://schemas.microsoft.com/office/drawing/2014/main" id="{0C8E81F4-E4D6-2B59-0208-81926B7274C9}"/>
              </a:ext>
            </a:extLst>
          </p:cNvPr>
          <p:cNvPicPr>
            <a:picLocks noChangeAspect="1"/>
          </p:cNvPicPr>
          <p:nvPr/>
        </p:nvPicPr>
        <p:blipFill>
          <a:blip r:embed="rId4"/>
          <a:stretch>
            <a:fillRect/>
          </a:stretch>
        </p:blipFill>
        <p:spPr>
          <a:xfrm>
            <a:off x="2317886" y="741010"/>
            <a:ext cx="4805096" cy="5819748"/>
          </a:xfrm>
          <a:prstGeom prst="rect">
            <a:avLst/>
          </a:prstGeom>
          <a:ln w="12700">
            <a:solidFill>
              <a:schemeClr val="accent1">
                <a:lumMod val="10000"/>
              </a:schemeClr>
            </a:solidFill>
          </a:ln>
          <a:effectLst>
            <a:glow rad="139700">
              <a:schemeClr val="accent3">
                <a:satMod val="175000"/>
                <a:alpha val="40000"/>
              </a:schemeClr>
            </a:glow>
          </a:effectLst>
        </p:spPr>
      </p:pic>
      <p:pic>
        <p:nvPicPr>
          <p:cNvPr id="6" name="Picture 5">
            <a:extLst>
              <a:ext uri="{FF2B5EF4-FFF2-40B4-BE49-F238E27FC236}">
                <a16:creationId xmlns:a16="http://schemas.microsoft.com/office/drawing/2014/main" id="{97FC2CFD-FC7E-C922-AC10-05E15A86E476}"/>
              </a:ext>
            </a:extLst>
          </p:cNvPr>
          <p:cNvPicPr>
            <a:picLocks noChangeAspect="1"/>
          </p:cNvPicPr>
          <p:nvPr/>
        </p:nvPicPr>
        <p:blipFill>
          <a:blip r:embed="rId5"/>
          <a:stretch>
            <a:fillRect/>
          </a:stretch>
        </p:blipFill>
        <p:spPr>
          <a:xfrm>
            <a:off x="2852600" y="735134"/>
            <a:ext cx="4825602" cy="5819748"/>
          </a:xfrm>
          <a:prstGeom prst="rect">
            <a:avLst/>
          </a:prstGeom>
          <a:ln w="12700">
            <a:solidFill>
              <a:schemeClr val="accent1">
                <a:lumMod val="10000"/>
              </a:schemeClr>
            </a:solidFill>
          </a:ln>
          <a:effectLst>
            <a:glow rad="139700">
              <a:schemeClr val="accent3">
                <a:satMod val="175000"/>
                <a:alpha val="40000"/>
              </a:schemeClr>
            </a:glow>
          </a:effectLst>
        </p:spPr>
      </p:pic>
      <p:pic>
        <p:nvPicPr>
          <p:cNvPr id="7" name="Picture 6">
            <a:extLst>
              <a:ext uri="{FF2B5EF4-FFF2-40B4-BE49-F238E27FC236}">
                <a16:creationId xmlns:a16="http://schemas.microsoft.com/office/drawing/2014/main" id="{0C671FF2-6410-C53B-DD85-7C699A63E43D}"/>
              </a:ext>
            </a:extLst>
          </p:cNvPr>
          <p:cNvPicPr>
            <a:picLocks noChangeAspect="1"/>
          </p:cNvPicPr>
          <p:nvPr/>
        </p:nvPicPr>
        <p:blipFill>
          <a:blip r:embed="rId6"/>
          <a:stretch>
            <a:fillRect/>
          </a:stretch>
        </p:blipFill>
        <p:spPr>
          <a:xfrm>
            <a:off x="3384272" y="741010"/>
            <a:ext cx="4805606" cy="5817313"/>
          </a:xfrm>
          <a:prstGeom prst="rect">
            <a:avLst/>
          </a:prstGeom>
          <a:ln w="12700">
            <a:solidFill>
              <a:schemeClr val="accent1">
                <a:lumMod val="10000"/>
              </a:schemeClr>
            </a:solidFill>
          </a:ln>
          <a:effectLst>
            <a:glow rad="139700">
              <a:schemeClr val="accent3">
                <a:satMod val="175000"/>
                <a:alpha val="40000"/>
              </a:schemeClr>
            </a:glow>
          </a:effectLst>
        </p:spPr>
      </p:pic>
      <p:pic>
        <p:nvPicPr>
          <p:cNvPr id="8" name="Picture 7">
            <a:extLst>
              <a:ext uri="{FF2B5EF4-FFF2-40B4-BE49-F238E27FC236}">
                <a16:creationId xmlns:a16="http://schemas.microsoft.com/office/drawing/2014/main" id="{1A0B4668-2321-9B4E-1CBD-C6AC6E013656}"/>
              </a:ext>
            </a:extLst>
          </p:cNvPr>
          <p:cNvPicPr>
            <a:picLocks noChangeAspect="1"/>
          </p:cNvPicPr>
          <p:nvPr/>
        </p:nvPicPr>
        <p:blipFill>
          <a:blip r:embed="rId7"/>
          <a:stretch>
            <a:fillRect/>
          </a:stretch>
        </p:blipFill>
        <p:spPr>
          <a:xfrm>
            <a:off x="3905445" y="741008"/>
            <a:ext cx="4781355" cy="5817315"/>
          </a:xfrm>
          <a:prstGeom prst="rect">
            <a:avLst/>
          </a:prstGeom>
          <a:ln w="12700">
            <a:solidFill>
              <a:schemeClr val="accent1">
                <a:lumMod val="10000"/>
              </a:schemeClr>
            </a:solidFill>
          </a:ln>
          <a:effectLst>
            <a:glow rad="139700">
              <a:schemeClr val="accent3">
                <a:satMod val="175000"/>
                <a:alpha val="40000"/>
              </a:schemeClr>
            </a:glow>
          </a:effectLst>
        </p:spPr>
      </p:pic>
    </p:spTree>
    <p:extLst>
      <p:ext uri="{BB962C8B-B14F-4D97-AF65-F5344CB8AC3E}">
        <p14:creationId xmlns:p14="http://schemas.microsoft.com/office/powerpoint/2010/main" val="75662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F80D1-F13C-E89D-BAC6-A4807FC32D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6C79F-ADE6-2278-CD82-8C004797D3AA}"/>
              </a:ext>
            </a:extLst>
          </p:cNvPr>
          <p:cNvSpPr>
            <a:spLocks noGrp="1"/>
          </p:cNvSpPr>
          <p:nvPr>
            <p:ph idx="1"/>
          </p:nvPr>
        </p:nvSpPr>
        <p:spPr/>
        <p:txBody>
          <a:bodyPr/>
          <a:lstStyle/>
          <a:p>
            <a:pPr marL="0" indent="0">
              <a:buNone/>
            </a:pPr>
            <a:r>
              <a:rPr lang="en-US" dirty="0"/>
              <a:t> </a:t>
            </a:r>
          </a:p>
        </p:txBody>
      </p:sp>
      <p:pic>
        <p:nvPicPr>
          <p:cNvPr id="9" name="Picture 8">
            <a:extLst>
              <a:ext uri="{FF2B5EF4-FFF2-40B4-BE49-F238E27FC236}">
                <a16:creationId xmlns:a16="http://schemas.microsoft.com/office/drawing/2014/main" id="{CC9952FE-91EA-611D-881F-B8AEFE30A1D4}"/>
              </a:ext>
            </a:extLst>
          </p:cNvPr>
          <p:cNvPicPr>
            <a:picLocks noChangeAspect="1"/>
          </p:cNvPicPr>
          <p:nvPr/>
        </p:nvPicPr>
        <p:blipFill>
          <a:blip r:embed="rId3"/>
          <a:stretch>
            <a:fillRect/>
          </a:stretch>
        </p:blipFill>
        <p:spPr>
          <a:xfrm>
            <a:off x="489274" y="1001948"/>
            <a:ext cx="4735449" cy="5632315"/>
          </a:xfrm>
          <a:prstGeom prst="rect">
            <a:avLst/>
          </a:prstGeom>
          <a:ln w="12700">
            <a:solidFill>
              <a:schemeClr val="accent2">
                <a:shade val="50000"/>
              </a:schemeClr>
            </a:solidFill>
          </a:ln>
          <a:effectLst>
            <a:glow rad="139700">
              <a:schemeClr val="accent3">
                <a:satMod val="175000"/>
                <a:alpha val="40000"/>
              </a:schemeClr>
            </a:glow>
          </a:effectLst>
        </p:spPr>
      </p:pic>
      <p:pic>
        <p:nvPicPr>
          <p:cNvPr id="11" name="Picture 10">
            <a:extLst>
              <a:ext uri="{FF2B5EF4-FFF2-40B4-BE49-F238E27FC236}">
                <a16:creationId xmlns:a16="http://schemas.microsoft.com/office/drawing/2014/main" id="{400BC405-2D59-EF7A-3D48-101F2541B524}"/>
              </a:ext>
            </a:extLst>
          </p:cNvPr>
          <p:cNvPicPr>
            <a:picLocks noChangeAspect="1"/>
          </p:cNvPicPr>
          <p:nvPr/>
        </p:nvPicPr>
        <p:blipFill>
          <a:blip r:embed="rId4"/>
          <a:stretch>
            <a:fillRect/>
          </a:stretch>
        </p:blipFill>
        <p:spPr>
          <a:xfrm>
            <a:off x="2906272" y="161366"/>
            <a:ext cx="6152308" cy="4771417"/>
          </a:xfrm>
          <a:prstGeom prst="rect">
            <a:avLst/>
          </a:prstGeom>
          <a:ln>
            <a:noFill/>
          </a:ln>
          <a:effectLst>
            <a:outerShdw blurRad="190500" algn="tl" rotWithShape="0">
              <a:srgbClr val="000000">
                <a:alpha val="70000"/>
              </a:srgbClr>
            </a:outerShdw>
          </a:effectLst>
        </p:spPr>
      </p:pic>
      <p:sp>
        <p:nvSpPr>
          <p:cNvPr id="10" name="Arrow: Up 9">
            <a:extLst>
              <a:ext uri="{FF2B5EF4-FFF2-40B4-BE49-F238E27FC236}">
                <a16:creationId xmlns:a16="http://schemas.microsoft.com/office/drawing/2014/main" id="{B88F39F5-4BC9-610F-B804-925CAD3C9D13}"/>
              </a:ext>
            </a:extLst>
          </p:cNvPr>
          <p:cNvSpPr/>
          <p:nvPr/>
        </p:nvSpPr>
        <p:spPr>
          <a:xfrm rot="5400000">
            <a:off x="2145643" y="1492501"/>
            <a:ext cx="129838" cy="1374034"/>
          </a:xfrm>
          <a:prstGeom prst="upArrow">
            <a:avLst/>
          </a:prstGeom>
          <a:solidFill>
            <a:srgbClr val="FFFF00"/>
          </a:solidFill>
          <a:ln w="158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8B372D95-A0D5-F893-52CE-A6253DD0C972}"/>
              </a:ext>
            </a:extLst>
          </p:cNvPr>
          <p:cNvSpPr/>
          <p:nvPr/>
        </p:nvSpPr>
        <p:spPr>
          <a:xfrm rot="17500315">
            <a:off x="2663993" y="2250834"/>
            <a:ext cx="230161" cy="1014354"/>
          </a:xfrm>
          <a:prstGeom prst="downArrow">
            <a:avLst/>
          </a:prstGeom>
          <a:solidFill>
            <a:srgbClr val="FFFF0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C177121-2365-A5C5-12FA-8BBCAF10CAA6}"/>
              </a:ext>
            </a:extLst>
          </p:cNvPr>
          <p:cNvPicPr>
            <a:picLocks noChangeAspect="1"/>
          </p:cNvPicPr>
          <p:nvPr/>
        </p:nvPicPr>
        <p:blipFill>
          <a:blip r:embed="rId5"/>
          <a:stretch>
            <a:fillRect/>
          </a:stretch>
        </p:blipFill>
        <p:spPr>
          <a:xfrm>
            <a:off x="3307245" y="1925217"/>
            <a:ext cx="4388775" cy="4771417"/>
          </a:xfrm>
          <a:prstGeom prst="rect">
            <a:avLst/>
          </a:prstGeom>
          <a:effectLst>
            <a:outerShdw blurRad="50800" dist="38100" dir="5400000" algn="t" rotWithShape="0">
              <a:schemeClr val="accent3">
                <a:lumMod val="75000"/>
                <a:alpha val="40000"/>
              </a:schemeClr>
            </a:outerShdw>
          </a:effectLst>
        </p:spPr>
      </p:pic>
      <p:sp>
        <p:nvSpPr>
          <p:cNvPr id="2" name="Title 1">
            <a:extLst>
              <a:ext uri="{FF2B5EF4-FFF2-40B4-BE49-F238E27FC236}">
                <a16:creationId xmlns:a16="http://schemas.microsoft.com/office/drawing/2014/main" id="{E93B9ED5-2AF9-B14D-FB15-D7A84F9D951D}"/>
              </a:ext>
            </a:extLst>
          </p:cNvPr>
          <p:cNvSpPr>
            <a:spLocks noGrp="1"/>
          </p:cNvSpPr>
          <p:nvPr>
            <p:ph type="title"/>
          </p:nvPr>
        </p:nvSpPr>
        <p:spPr>
          <a:xfrm>
            <a:off x="302218" y="-114181"/>
            <a:ext cx="8229600" cy="1143000"/>
          </a:xfrm>
        </p:spPr>
        <p:txBody>
          <a:bodyPr/>
          <a:lstStyle/>
          <a:p>
            <a:r>
              <a:rPr lang="en-US" dirty="0"/>
              <a:t>Entry Examples</a:t>
            </a:r>
          </a:p>
        </p:txBody>
      </p:sp>
    </p:spTree>
    <p:extLst>
      <p:ext uri="{BB962C8B-B14F-4D97-AF65-F5344CB8AC3E}">
        <p14:creationId xmlns:p14="http://schemas.microsoft.com/office/powerpoint/2010/main" val="87945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DC85-0CA0-6FF8-503E-E5B09D274C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20A15-3D78-B437-E269-A921E8A7622E}"/>
              </a:ext>
            </a:extLst>
          </p:cNvPr>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ABAE7202-340C-AB16-D3FD-594E1E8A2798}"/>
              </a:ext>
            </a:extLst>
          </p:cNvPr>
          <p:cNvPicPr>
            <a:picLocks noChangeAspect="1"/>
          </p:cNvPicPr>
          <p:nvPr/>
        </p:nvPicPr>
        <p:blipFill>
          <a:blip r:embed="rId3"/>
          <a:stretch>
            <a:fillRect/>
          </a:stretch>
        </p:blipFill>
        <p:spPr>
          <a:xfrm>
            <a:off x="387832" y="223909"/>
            <a:ext cx="5402005" cy="6554324"/>
          </a:xfrm>
          <a:prstGeom prst="rect">
            <a:avLst/>
          </a:prstGeom>
          <a:ln>
            <a:noFill/>
          </a:ln>
          <a:effectLst>
            <a:outerShdw blurRad="190500" algn="tl" rotWithShape="0">
              <a:srgbClr val="000000">
                <a:alpha val="70000"/>
              </a:srgbClr>
            </a:outerShdw>
          </a:effectLst>
        </p:spPr>
      </p:pic>
      <p:sp>
        <p:nvSpPr>
          <p:cNvPr id="5" name="Arrow: Bent 4">
            <a:extLst>
              <a:ext uri="{FF2B5EF4-FFF2-40B4-BE49-F238E27FC236}">
                <a16:creationId xmlns:a16="http://schemas.microsoft.com/office/drawing/2014/main" id="{A08C45FF-857B-4D44-5452-D8001C8173E5}"/>
              </a:ext>
            </a:extLst>
          </p:cNvPr>
          <p:cNvSpPr/>
          <p:nvPr/>
        </p:nvSpPr>
        <p:spPr>
          <a:xfrm>
            <a:off x="3088834" y="2132303"/>
            <a:ext cx="792501" cy="2322965"/>
          </a:xfrm>
          <a:prstGeom prst="bentArrow">
            <a:avLst/>
          </a:prstGeom>
          <a:solidFill>
            <a:srgbClr val="FFFF00"/>
          </a:solidFill>
          <a:ln w="158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77D8A1C-169C-944C-93A3-135735572AE9}"/>
              </a:ext>
            </a:extLst>
          </p:cNvPr>
          <p:cNvPicPr>
            <a:picLocks noChangeAspect="1"/>
          </p:cNvPicPr>
          <p:nvPr/>
        </p:nvPicPr>
        <p:blipFill>
          <a:blip r:embed="rId4"/>
          <a:stretch>
            <a:fillRect/>
          </a:stretch>
        </p:blipFill>
        <p:spPr>
          <a:xfrm>
            <a:off x="3952167" y="79767"/>
            <a:ext cx="4451004" cy="5791835"/>
          </a:xfrm>
          <a:prstGeom prst="rect">
            <a:avLst/>
          </a:prstGeom>
          <a:ln>
            <a:noFill/>
          </a:ln>
          <a:effectLst>
            <a:outerShdw blurRad="190500" algn="tl" rotWithShape="0">
              <a:srgbClr val="000000">
                <a:alpha val="70000"/>
              </a:srgbClr>
            </a:outerShdw>
          </a:effectLst>
        </p:spPr>
      </p:pic>
      <p:sp>
        <p:nvSpPr>
          <p:cNvPr id="7" name="Arrow: Right 6">
            <a:extLst>
              <a:ext uri="{FF2B5EF4-FFF2-40B4-BE49-F238E27FC236}">
                <a16:creationId xmlns:a16="http://schemas.microsoft.com/office/drawing/2014/main" id="{A0A0D748-37B3-C3A9-5106-2257F33A6463}"/>
              </a:ext>
            </a:extLst>
          </p:cNvPr>
          <p:cNvSpPr/>
          <p:nvPr/>
        </p:nvSpPr>
        <p:spPr>
          <a:xfrm rot="20863801">
            <a:off x="3104718" y="6331665"/>
            <a:ext cx="1182773" cy="324597"/>
          </a:xfrm>
          <a:prstGeom prst="rightArrow">
            <a:avLst/>
          </a:prstGeom>
          <a:solidFill>
            <a:srgbClr val="FFFF00"/>
          </a:solid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A445049-22A8-7441-6E5D-CE41C2C3A768}"/>
              </a:ext>
            </a:extLst>
          </p:cNvPr>
          <p:cNvPicPr>
            <a:picLocks noChangeAspect="1"/>
          </p:cNvPicPr>
          <p:nvPr/>
        </p:nvPicPr>
        <p:blipFill>
          <a:blip r:embed="rId5"/>
          <a:stretch>
            <a:fillRect/>
          </a:stretch>
        </p:blipFill>
        <p:spPr>
          <a:xfrm>
            <a:off x="4615933" y="1661685"/>
            <a:ext cx="4140235" cy="5017511"/>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9622B39D-E9D4-D225-2E96-19121C2C48B3}"/>
              </a:ext>
            </a:extLst>
          </p:cNvPr>
          <p:cNvSpPr>
            <a:spLocks noGrp="1"/>
          </p:cNvSpPr>
          <p:nvPr>
            <p:ph type="title"/>
          </p:nvPr>
        </p:nvSpPr>
        <p:spPr>
          <a:xfrm>
            <a:off x="290342" y="-71890"/>
            <a:ext cx="8229600" cy="1143000"/>
          </a:xfrm>
        </p:spPr>
        <p:txBody>
          <a:bodyPr/>
          <a:lstStyle/>
          <a:p>
            <a:r>
              <a:rPr lang="en-US" dirty="0"/>
              <a:t>Entry Examples</a:t>
            </a:r>
          </a:p>
        </p:txBody>
      </p:sp>
    </p:spTree>
    <p:extLst>
      <p:ext uri="{BB962C8B-B14F-4D97-AF65-F5344CB8AC3E}">
        <p14:creationId xmlns:p14="http://schemas.microsoft.com/office/powerpoint/2010/main" val="40555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3D368-15DA-A0F9-ED44-C6235C232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80F4B-4DD3-2523-DCFB-6C957DBE0E50}"/>
              </a:ext>
            </a:extLst>
          </p:cNvPr>
          <p:cNvSpPr>
            <a:spLocks noGrp="1"/>
          </p:cNvSpPr>
          <p:nvPr>
            <p:ph type="title"/>
          </p:nvPr>
        </p:nvSpPr>
        <p:spPr>
          <a:xfrm>
            <a:off x="302218" y="-114181"/>
            <a:ext cx="8229600" cy="1143000"/>
          </a:xfrm>
        </p:spPr>
        <p:txBody>
          <a:bodyPr/>
          <a:lstStyle/>
          <a:p>
            <a:r>
              <a:rPr lang="en-US" dirty="0"/>
              <a:t>Entry Examples</a:t>
            </a:r>
          </a:p>
        </p:txBody>
      </p:sp>
      <p:sp>
        <p:nvSpPr>
          <p:cNvPr id="3" name="Content Placeholder 2">
            <a:extLst>
              <a:ext uri="{FF2B5EF4-FFF2-40B4-BE49-F238E27FC236}">
                <a16:creationId xmlns:a16="http://schemas.microsoft.com/office/drawing/2014/main" id="{170B4C4C-8967-4EB5-CCCF-38A144B1E11D}"/>
              </a:ext>
            </a:extLst>
          </p:cNvPr>
          <p:cNvSpPr>
            <a:spLocks noGrp="1"/>
          </p:cNvSpPr>
          <p:nvPr>
            <p:ph idx="1"/>
          </p:nvPr>
        </p:nvSpPr>
        <p:spPr/>
        <p:txBody>
          <a:bodyPr/>
          <a:lstStyle/>
          <a:p>
            <a:pPr marL="0" indent="0">
              <a:buNone/>
            </a:pPr>
            <a:r>
              <a:rPr lang="en-US" dirty="0"/>
              <a:t> </a:t>
            </a:r>
          </a:p>
        </p:txBody>
      </p:sp>
      <p:pic>
        <p:nvPicPr>
          <p:cNvPr id="9" name="Picture 8">
            <a:extLst>
              <a:ext uri="{FF2B5EF4-FFF2-40B4-BE49-F238E27FC236}">
                <a16:creationId xmlns:a16="http://schemas.microsoft.com/office/drawing/2014/main" id="{612209FD-488C-B6FC-5F36-02E2E62D035D}"/>
              </a:ext>
            </a:extLst>
          </p:cNvPr>
          <p:cNvPicPr>
            <a:picLocks noChangeAspect="1"/>
          </p:cNvPicPr>
          <p:nvPr/>
        </p:nvPicPr>
        <p:blipFill>
          <a:blip r:embed="rId3"/>
          <a:stretch>
            <a:fillRect/>
          </a:stretch>
        </p:blipFill>
        <p:spPr>
          <a:xfrm>
            <a:off x="210524" y="726473"/>
            <a:ext cx="4796780" cy="5992238"/>
          </a:xfrm>
          <a:prstGeom prst="rect">
            <a:avLst/>
          </a:prstGeom>
          <a:ln>
            <a:noFill/>
          </a:ln>
          <a:effectLst>
            <a:outerShdw blurRad="190500" algn="tl" rotWithShape="0">
              <a:srgbClr val="000000">
                <a:alpha val="70000"/>
              </a:srgbClr>
            </a:outerShdw>
          </a:effectLst>
        </p:spPr>
      </p:pic>
      <p:sp>
        <p:nvSpPr>
          <p:cNvPr id="10" name="Arrow: Right 9">
            <a:extLst>
              <a:ext uri="{FF2B5EF4-FFF2-40B4-BE49-F238E27FC236}">
                <a16:creationId xmlns:a16="http://schemas.microsoft.com/office/drawing/2014/main" id="{5B8EC48F-C84B-06F1-1A02-7CC8A951863B}"/>
              </a:ext>
            </a:extLst>
          </p:cNvPr>
          <p:cNvSpPr/>
          <p:nvPr/>
        </p:nvSpPr>
        <p:spPr>
          <a:xfrm>
            <a:off x="2010722" y="1615479"/>
            <a:ext cx="993735" cy="253994"/>
          </a:xfrm>
          <a:prstGeom prst="rightArrow">
            <a:avLst/>
          </a:prstGeom>
          <a:solidFill>
            <a:srgbClr val="FFFF00"/>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D06EDE7-4B3E-05A5-EDC3-A62EF05C0451}"/>
              </a:ext>
            </a:extLst>
          </p:cNvPr>
          <p:cNvPicPr>
            <a:picLocks noChangeAspect="1"/>
          </p:cNvPicPr>
          <p:nvPr/>
        </p:nvPicPr>
        <p:blipFill>
          <a:blip r:embed="rId4"/>
          <a:srcRect r="20843"/>
          <a:stretch/>
        </p:blipFill>
        <p:spPr>
          <a:xfrm>
            <a:off x="3058765" y="741011"/>
            <a:ext cx="5874711" cy="3757917"/>
          </a:xfrm>
          <a:prstGeom prst="rect">
            <a:avLst/>
          </a:prstGeom>
          <a:ln>
            <a:noFill/>
          </a:ln>
          <a:effectLst>
            <a:outerShdw blurRad="190500" algn="tl" rotWithShape="0">
              <a:srgbClr val="000000">
                <a:alpha val="70000"/>
              </a:srgbClr>
            </a:outerShdw>
          </a:effectLst>
        </p:spPr>
      </p:pic>
      <p:sp>
        <p:nvSpPr>
          <p:cNvPr id="12" name="Arrow: Right 11">
            <a:extLst>
              <a:ext uri="{FF2B5EF4-FFF2-40B4-BE49-F238E27FC236}">
                <a16:creationId xmlns:a16="http://schemas.microsoft.com/office/drawing/2014/main" id="{A3EB325D-5B5A-3BE5-3167-33C76D8C2C10}"/>
              </a:ext>
            </a:extLst>
          </p:cNvPr>
          <p:cNvSpPr/>
          <p:nvPr/>
        </p:nvSpPr>
        <p:spPr>
          <a:xfrm rot="1748463">
            <a:off x="2322592" y="2454503"/>
            <a:ext cx="2012936" cy="241374"/>
          </a:xfrm>
          <a:prstGeom prst="rightArrow">
            <a:avLst/>
          </a:prstGeom>
          <a:solidFill>
            <a:srgbClr val="FFFF00"/>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68D5978-0BC0-0666-EAC6-075F92FAE9B2}"/>
              </a:ext>
            </a:extLst>
          </p:cNvPr>
          <p:cNvPicPr>
            <a:picLocks noChangeAspect="1"/>
          </p:cNvPicPr>
          <p:nvPr/>
        </p:nvPicPr>
        <p:blipFill>
          <a:blip r:embed="rId5"/>
          <a:stretch>
            <a:fillRect/>
          </a:stretch>
        </p:blipFill>
        <p:spPr>
          <a:xfrm>
            <a:off x="4266903" y="1203717"/>
            <a:ext cx="4784114" cy="55295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6008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58B9D-0138-5609-2E19-451C7EC3F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64440-2041-3141-98B1-89D4157A19B1}"/>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6EF706E2-C57A-05AE-7E3D-086DE544F001}"/>
              </a:ext>
            </a:extLst>
          </p:cNvPr>
          <p:cNvSpPr>
            <a:spLocks noGrp="1"/>
          </p:cNvSpPr>
          <p:nvPr>
            <p:ph idx="1"/>
          </p:nvPr>
        </p:nvSpPr>
        <p:spPr>
          <a:xfrm>
            <a:off x="457200" y="1938513"/>
            <a:ext cx="8229600" cy="2980974"/>
          </a:xfrm>
        </p:spPr>
        <p:txBody>
          <a:bodyPr/>
          <a:lstStyle/>
          <a:p>
            <a:r>
              <a:rPr lang="en-US" dirty="0"/>
              <a:t>This layout was designed based on how Kentucky districts function in general.</a:t>
            </a:r>
          </a:p>
          <a:p>
            <a:r>
              <a:rPr lang="en-US" dirty="0"/>
              <a:t>Feel free to move or change up the sections to make the most sense for your state and districts.</a:t>
            </a:r>
          </a:p>
          <a:p>
            <a:endParaRPr lang="en-US" dirty="0"/>
          </a:p>
        </p:txBody>
      </p:sp>
    </p:spTree>
    <p:extLst>
      <p:ext uri="{BB962C8B-B14F-4D97-AF65-F5344CB8AC3E}">
        <p14:creationId xmlns:p14="http://schemas.microsoft.com/office/powerpoint/2010/main" val="2592554355"/>
      </p:ext>
    </p:extLst>
  </p:cSld>
  <p:clrMapOvr>
    <a:masterClrMapping/>
  </p:clrMapOvr>
</p:sld>
</file>

<file path=ppt/theme/theme1.xml><?xml version="1.0" encoding="utf-8"?>
<a:theme xmlns:a="http://schemas.openxmlformats.org/drawingml/2006/main" name="2015_Presentatio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2015_Presentation-Style</Template>
  <TotalTime>15588</TotalTime>
  <Words>705</Words>
  <Application>Microsoft Office PowerPoint</Application>
  <PresentationFormat>On-screen Show (4:3)</PresentationFormat>
  <Paragraphs>79</Paragraphs>
  <Slides>11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Narrow</vt:lpstr>
      <vt:lpstr>Calibri</vt:lpstr>
      <vt:lpstr>Garamond</vt:lpstr>
      <vt:lpstr>Poppins Bold Bold Italics</vt:lpstr>
      <vt:lpstr>Poppins Light</vt:lpstr>
      <vt:lpstr>Poppins Light Bold</vt:lpstr>
      <vt:lpstr>Poppins Medium Bold</vt:lpstr>
      <vt:lpstr>Times New Roman</vt:lpstr>
      <vt:lpstr>Wingdings</vt:lpstr>
      <vt:lpstr>2015_Presentation-Style</vt:lpstr>
      <vt:lpstr>PowerPoint Presentation</vt:lpstr>
      <vt:lpstr>About Us</vt:lpstr>
      <vt:lpstr>Background</vt:lpstr>
      <vt:lpstr>Overview</vt:lpstr>
      <vt:lpstr>Organization</vt:lpstr>
      <vt:lpstr>Entry Examples</vt:lpstr>
      <vt:lpstr>Entry Examples</vt:lpstr>
      <vt:lpstr>Entry Examples</vt:lpstr>
      <vt:lpstr>Reminders!</vt:lpstr>
      <vt:lpstr>Reminders!</vt:lpstr>
      <vt:lpstr>PowerPoint Presentation</vt:lpstr>
    </vt:vector>
  </TitlesOfParts>
  <Company>Gov. Office of Ag. Policy (GOAP)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Council Orientation, 2012-2014</dc:title>
  <dc:creator>Sandra P. Gardner</dc:creator>
  <cp:keywords>agricultural development, county councils</cp:keywords>
  <cp:lastModifiedBy>Ray Ledgerwood</cp:lastModifiedBy>
  <cp:revision>624</cp:revision>
  <cp:lastPrinted>2022-05-05T17:58:46Z</cp:lastPrinted>
  <dcterms:created xsi:type="dcterms:W3CDTF">2005-01-09T16:57:22Z</dcterms:created>
  <dcterms:modified xsi:type="dcterms:W3CDTF">2025-10-15T22:14:50Z</dcterms:modified>
</cp:coreProperties>
</file>