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" y="1028664"/>
            <a:ext cx="11986260" cy="11903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2400" y="1066800"/>
            <a:ext cx="11887200" cy="0"/>
          </a:xfrm>
          <a:custGeom>
            <a:avLst/>
            <a:gdLst/>
            <a:ahLst/>
            <a:cxnLst/>
            <a:rect l="l" t="t" r="r" b="b"/>
            <a:pathLst>
              <a:path w="11887200" h="0">
                <a:moveTo>
                  <a:pt x="0" y="0"/>
                </a:moveTo>
                <a:lnTo>
                  <a:pt x="11887200" y="0"/>
                </a:lnTo>
              </a:path>
            </a:pathLst>
          </a:custGeom>
          <a:ln w="38100">
            <a:solidFill>
              <a:srgbClr val="FDBB2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" y="6286502"/>
            <a:ext cx="11986260" cy="11903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52400" y="6324600"/>
            <a:ext cx="11887200" cy="0"/>
          </a:xfrm>
          <a:custGeom>
            <a:avLst/>
            <a:gdLst/>
            <a:ahLst/>
            <a:cxnLst/>
            <a:rect l="l" t="t" r="r" b="b"/>
            <a:pathLst>
              <a:path w="11887200" h="0">
                <a:moveTo>
                  <a:pt x="0" y="0"/>
                </a:moveTo>
                <a:lnTo>
                  <a:pt x="11887200" y="0"/>
                </a:lnTo>
              </a:path>
            </a:pathLst>
          </a:custGeom>
          <a:ln w="38100">
            <a:solidFill>
              <a:srgbClr val="FDBB2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91799" y="5562600"/>
            <a:ext cx="1167714" cy="685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" y="1028664"/>
            <a:ext cx="11986260" cy="11903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2400" y="1066800"/>
            <a:ext cx="11887200" cy="0"/>
          </a:xfrm>
          <a:custGeom>
            <a:avLst/>
            <a:gdLst/>
            <a:ahLst/>
            <a:cxnLst/>
            <a:rect l="l" t="t" r="r" b="b"/>
            <a:pathLst>
              <a:path w="11887200" h="0">
                <a:moveTo>
                  <a:pt x="0" y="0"/>
                </a:moveTo>
                <a:lnTo>
                  <a:pt x="11887200" y="0"/>
                </a:lnTo>
              </a:path>
            </a:pathLst>
          </a:custGeom>
          <a:ln w="38100">
            <a:solidFill>
              <a:srgbClr val="FDBB2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" y="6286502"/>
            <a:ext cx="11986260" cy="11903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52400" y="6324600"/>
            <a:ext cx="11887200" cy="0"/>
          </a:xfrm>
          <a:custGeom>
            <a:avLst/>
            <a:gdLst/>
            <a:ahLst/>
            <a:cxnLst/>
            <a:rect l="l" t="t" r="r" b="b"/>
            <a:pathLst>
              <a:path w="11887200" h="0">
                <a:moveTo>
                  <a:pt x="0" y="0"/>
                </a:moveTo>
                <a:lnTo>
                  <a:pt x="11887200" y="0"/>
                </a:lnTo>
              </a:path>
            </a:pathLst>
          </a:custGeom>
          <a:ln w="38100">
            <a:solidFill>
              <a:srgbClr val="FDBB2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91799" y="5562600"/>
            <a:ext cx="1167714" cy="685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939" y="203962"/>
            <a:ext cx="1121918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8380" y="1459484"/>
            <a:ext cx="10636250" cy="3458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323066" y="6464680"/>
            <a:ext cx="219709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hyperlink" Target="mailto:Jacob.Dooling@ks.gov" TargetMode="External"/><Relationship Id="rId8" Type="http://schemas.openxmlformats.org/officeDocument/2006/relationships/image" Target="../media/image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78863" y="2964052"/>
            <a:ext cx="2252980" cy="2225675"/>
          </a:xfrm>
          <a:custGeom>
            <a:avLst/>
            <a:gdLst/>
            <a:ahLst/>
            <a:cxnLst/>
            <a:rect l="l" t="t" r="r" b="b"/>
            <a:pathLst>
              <a:path w="2252979" h="2225675">
                <a:moveTo>
                  <a:pt x="2252599" y="0"/>
                </a:moveTo>
                <a:lnTo>
                  <a:pt x="0" y="0"/>
                </a:lnTo>
                <a:lnTo>
                  <a:pt x="0" y="2225167"/>
                </a:lnTo>
                <a:lnTo>
                  <a:pt x="2252599" y="2225167"/>
                </a:lnTo>
                <a:lnTo>
                  <a:pt x="22525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149"/>
            <a:ext cx="3593973" cy="121798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228549"/>
            <a:ext cx="3593973" cy="121798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2964052"/>
            <a:ext cx="1240599" cy="221627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600" y="5326303"/>
            <a:ext cx="2133600" cy="137236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14600" y="5326291"/>
            <a:ext cx="1307973" cy="1372362"/>
          </a:xfrm>
          <a:prstGeom prst="rect">
            <a:avLst/>
          </a:prstGeom>
        </p:spPr>
      </p:pic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141287" y="228600"/>
          <a:ext cx="3832225" cy="6470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914400"/>
                <a:gridCol w="1447800"/>
              </a:tblGrid>
              <a:tr h="12954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716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62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482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SERVING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482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200" b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0" b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STATE’S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482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200" b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LARGEST</a:t>
                      </a:r>
                      <a:r>
                        <a:rPr dirty="0" sz="1200" spc="-35" b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INDUSTRY…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4828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800" spc="-10" b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AGRICULTURE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4081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73702" y="1617090"/>
            <a:ext cx="7131684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b="1">
                <a:latin typeface="Franklin Gothic Demi"/>
                <a:cs typeface="Franklin Gothic Demi"/>
              </a:rPr>
              <a:t>Saving</a:t>
            </a:r>
            <a:r>
              <a:rPr dirty="0" sz="6600" spc="-130" b="1">
                <a:latin typeface="Franklin Gothic Demi"/>
                <a:cs typeface="Franklin Gothic Demi"/>
              </a:rPr>
              <a:t> </a:t>
            </a:r>
            <a:r>
              <a:rPr dirty="0" sz="6600" b="1">
                <a:latin typeface="Franklin Gothic Demi"/>
                <a:cs typeface="Franklin Gothic Demi"/>
              </a:rPr>
              <a:t>the</a:t>
            </a:r>
            <a:r>
              <a:rPr dirty="0" sz="6600" spc="-130" b="1">
                <a:latin typeface="Franklin Gothic Demi"/>
                <a:cs typeface="Franklin Gothic Demi"/>
              </a:rPr>
              <a:t> </a:t>
            </a:r>
            <a:r>
              <a:rPr dirty="0" sz="6600" spc="-10" b="1">
                <a:latin typeface="Franklin Gothic Demi"/>
                <a:cs typeface="Franklin Gothic Demi"/>
              </a:rPr>
              <a:t>Ogallala</a:t>
            </a:r>
            <a:endParaRPr sz="6600">
              <a:latin typeface="Franklin Gothic Demi"/>
              <a:cs typeface="Franklin Gothic Dem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856603" y="6079947"/>
            <a:ext cx="23787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Franklin Gothic Demi"/>
                <a:cs typeface="Franklin Gothic Demi"/>
              </a:rPr>
              <a:t>October</a:t>
            </a:r>
            <a:r>
              <a:rPr dirty="0" sz="2400" spc="-90" b="1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Franklin Gothic Demi"/>
                <a:cs typeface="Franklin Gothic Demi"/>
              </a:rPr>
              <a:t>27,</a:t>
            </a:r>
            <a:r>
              <a:rPr dirty="0" sz="2400" spc="-100" b="1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Franklin Gothic Demi"/>
                <a:cs typeface="Franklin Gothic Demi"/>
              </a:rPr>
              <a:t>2025</a:t>
            </a:r>
            <a:endParaRPr sz="2400">
              <a:latin typeface="Franklin Gothic Demi"/>
              <a:cs typeface="Franklin Gothic Dem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370067" y="4170629"/>
            <a:ext cx="5304790" cy="944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FFFFFF"/>
                </a:solidFill>
                <a:latin typeface="Franklin Gothic Demi"/>
                <a:cs typeface="Franklin Gothic Demi"/>
              </a:rPr>
              <a:t>Jacob</a:t>
            </a:r>
            <a:r>
              <a:rPr dirty="0" sz="2800" spc="-100" b="1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Franklin Gothic Demi"/>
                <a:cs typeface="Franklin Gothic Demi"/>
              </a:rPr>
              <a:t>Dooling</a:t>
            </a:r>
            <a:endParaRPr sz="2800">
              <a:latin typeface="Franklin Gothic Demi"/>
              <a:cs typeface="Franklin Gothic Demi"/>
            </a:endParaRPr>
          </a:p>
          <a:p>
            <a:pPr algn="ctr" marL="1270">
              <a:lnSpc>
                <a:spcPct val="100000"/>
              </a:lnSpc>
              <a:spcBef>
                <a:spcPts val="40"/>
              </a:spcBef>
            </a:pPr>
            <a:r>
              <a:rPr dirty="0" sz="1600" spc="-10" b="1">
                <a:solidFill>
                  <a:srgbClr val="FFFFFF"/>
                </a:solidFill>
                <a:latin typeface="Franklin Gothic Demi"/>
                <a:cs typeface="Franklin Gothic Demi"/>
              </a:rPr>
              <a:t>Water</a:t>
            </a:r>
            <a:r>
              <a:rPr dirty="0" sz="1600" spc="-90" b="1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ranklin Gothic Demi"/>
                <a:cs typeface="Franklin Gothic Demi"/>
              </a:rPr>
              <a:t>Conservation</a:t>
            </a:r>
            <a:r>
              <a:rPr dirty="0" sz="1600" spc="-70" b="1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ranklin Gothic Demi"/>
                <a:cs typeface="Franklin Gothic Demi"/>
              </a:rPr>
              <a:t>Program</a:t>
            </a:r>
            <a:r>
              <a:rPr dirty="0" sz="1600" spc="-70" b="1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Franklin Gothic Demi"/>
                <a:cs typeface="Franklin Gothic Demi"/>
              </a:rPr>
              <a:t>Coordinator</a:t>
            </a:r>
            <a:endParaRPr sz="1600">
              <a:latin typeface="Franklin Gothic Demi"/>
              <a:cs typeface="Franklin Gothic Demi"/>
            </a:endParaRPr>
          </a:p>
          <a:p>
            <a:pPr algn="ctr">
              <a:lnSpc>
                <a:spcPct val="100000"/>
              </a:lnSpc>
            </a:pPr>
            <a:r>
              <a:rPr dirty="0" sz="1600" b="1">
                <a:solidFill>
                  <a:srgbClr val="FFFFFF"/>
                </a:solidFill>
                <a:latin typeface="Franklin Gothic Demi"/>
                <a:cs typeface="Franklin Gothic Demi"/>
              </a:rPr>
              <a:t>Kansas</a:t>
            </a:r>
            <a:r>
              <a:rPr dirty="0" sz="1600" spc="-55" b="1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ranklin Gothic Demi"/>
                <a:cs typeface="Franklin Gothic Demi"/>
              </a:rPr>
              <a:t>Department</a:t>
            </a:r>
            <a:r>
              <a:rPr dirty="0" sz="1600" spc="-80" b="1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ranklin Gothic Demi"/>
                <a:cs typeface="Franklin Gothic Demi"/>
              </a:rPr>
              <a:t>of</a:t>
            </a:r>
            <a:r>
              <a:rPr dirty="0" sz="1600" spc="-55" b="1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ranklin Gothic Demi"/>
                <a:cs typeface="Franklin Gothic Demi"/>
              </a:rPr>
              <a:t>Agriculture,</a:t>
            </a:r>
            <a:r>
              <a:rPr dirty="0" sz="1600" spc="-45" b="1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ranklin Gothic Demi"/>
                <a:cs typeface="Franklin Gothic Demi"/>
              </a:rPr>
              <a:t>Division</a:t>
            </a:r>
            <a:r>
              <a:rPr dirty="0" sz="1600" spc="-35" b="1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Franklin Gothic Demi"/>
                <a:cs typeface="Franklin Gothic Demi"/>
              </a:rPr>
              <a:t>of</a:t>
            </a:r>
            <a:r>
              <a:rPr dirty="0" sz="1600" spc="-60" b="1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Franklin Gothic Demi"/>
                <a:cs typeface="Franklin Gothic Demi"/>
              </a:rPr>
              <a:t>Conservation</a:t>
            </a:r>
            <a:endParaRPr sz="1600">
              <a:latin typeface="Franklin Gothic Demi"/>
              <a:cs typeface="Franklin Gothic Demi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4876800" y="3733800"/>
            <a:ext cx="6470015" cy="0"/>
          </a:xfrm>
          <a:custGeom>
            <a:avLst/>
            <a:gdLst/>
            <a:ahLst/>
            <a:cxnLst/>
            <a:rect l="l" t="t" r="r" b="b"/>
            <a:pathLst>
              <a:path w="6470015" h="0">
                <a:moveTo>
                  <a:pt x="6470015" y="0"/>
                </a:moveTo>
                <a:lnTo>
                  <a:pt x="0" y="0"/>
                </a:lnTo>
              </a:path>
            </a:pathLst>
          </a:custGeom>
          <a:ln w="222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07464" y="3095231"/>
            <a:ext cx="1693672" cy="9770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03300">
              <a:lnSpc>
                <a:spcPct val="100000"/>
              </a:lnSpc>
              <a:spcBef>
                <a:spcPts val="100"/>
              </a:spcBef>
            </a:pPr>
            <a:r>
              <a:rPr dirty="0"/>
              <a:t>Irrigation</a:t>
            </a:r>
            <a:r>
              <a:rPr dirty="0" spc="-155"/>
              <a:t> </a:t>
            </a:r>
            <a:r>
              <a:rPr dirty="0" spc="-10"/>
              <a:t>Technology</a:t>
            </a:r>
            <a:r>
              <a:rPr dirty="0" spc="-90"/>
              <a:t> </a:t>
            </a:r>
            <a:r>
              <a:rPr dirty="0"/>
              <a:t>Initiative</a:t>
            </a:r>
            <a:r>
              <a:rPr dirty="0" spc="-60"/>
              <a:t> </a:t>
            </a:r>
            <a:r>
              <a:rPr dirty="0"/>
              <a:t>-</a:t>
            </a:r>
            <a:r>
              <a:rPr dirty="0" spc="-50"/>
              <a:t> </a:t>
            </a:r>
            <a:r>
              <a:rPr dirty="0" spc="-25"/>
              <a:t>ITI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9728" y="1028664"/>
            <a:ext cx="11986260" cy="119380"/>
            <a:chOff x="109728" y="1028664"/>
            <a:chExt cx="11986260" cy="1193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1028664"/>
              <a:ext cx="11986260" cy="11903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52400" y="1066800"/>
              <a:ext cx="11887200" cy="0"/>
            </a:xfrm>
            <a:custGeom>
              <a:avLst/>
              <a:gdLst/>
              <a:ahLst/>
              <a:cxnLst/>
              <a:rect l="l" t="t" r="r" b="b"/>
              <a:pathLst>
                <a:path w="11887200" h="0">
                  <a:moveTo>
                    <a:pt x="0" y="0"/>
                  </a:moveTo>
                  <a:lnTo>
                    <a:pt x="11887200" y="0"/>
                  </a:lnTo>
                </a:path>
              </a:pathLst>
            </a:custGeom>
            <a:ln w="38100">
              <a:solidFill>
                <a:srgbClr val="FDBB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109728" y="5562600"/>
            <a:ext cx="11986260" cy="843280"/>
            <a:chOff x="109728" y="5562600"/>
            <a:chExt cx="11986260" cy="84328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6286502"/>
              <a:ext cx="11986260" cy="11903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52400" y="6324600"/>
              <a:ext cx="11887200" cy="0"/>
            </a:xfrm>
            <a:custGeom>
              <a:avLst/>
              <a:gdLst/>
              <a:ahLst/>
              <a:cxnLst/>
              <a:rect l="l" t="t" r="r" b="b"/>
              <a:pathLst>
                <a:path w="11887200" h="0">
                  <a:moveTo>
                    <a:pt x="0" y="0"/>
                  </a:moveTo>
                  <a:lnTo>
                    <a:pt x="11887200" y="0"/>
                  </a:lnTo>
                </a:path>
              </a:pathLst>
            </a:custGeom>
            <a:ln w="38100">
              <a:solidFill>
                <a:srgbClr val="FDBB2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1799" y="5562600"/>
              <a:ext cx="1167714" cy="68580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"/>
              <a:t>Working</a:t>
            </a:r>
            <a:r>
              <a:rPr dirty="0" spc="-75"/>
              <a:t> </a:t>
            </a:r>
            <a:r>
              <a:rPr dirty="0"/>
              <a:t>with</a:t>
            </a:r>
            <a:r>
              <a:rPr dirty="0" spc="-65"/>
              <a:t> </a:t>
            </a:r>
            <a:r>
              <a:rPr dirty="0"/>
              <a:t>five</a:t>
            </a:r>
            <a:r>
              <a:rPr dirty="0" spc="-75"/>
              <a:t> </a:t>
            </a:r>
            <a:r>
              <a:rPr dirty="0"/>
              <a:t>established</a:t>
            </a:r>
            <a:r>
              <a:rPr dirty="0" spc="-100"/>
              <a:t> </a:t>
            </a:r>
            <a:r>
              <a:rPr dirty="0"/>
              <a:t>Groundwater</a:t>
            </a:r>
            <a:r>
              <a:rPr dirty="0" spc="-55"/>
              <a:t> </a:t>
            </a:r>
            <a:r>
              <a:rPr dirty="0"/>
              <a:t>Management</a:t>
            </a:r>
            <a:r>
              <a:rPr dirty="0" spc="-60"/>
              <a:t> </a:t>
            </a:r>
            <a:r>
              <a:rPr dirty="0"/>
              <a:t>Districts</a:t>
            </a:r>
            <a:r>
              <a:rPr dirty="0" spc="-80"/>
              <a:t> </a:t>
            </a:r>
            <a:r>
              <a:rPr dirty="0" spc="-10"/>
              <a:t>(GMD)</a:t>
            </a:r>
          </a:p>
          <a:p>
            <a:pPr>
              <a:lnSpc>
                <a:spcPct val="100000"/>
              </a:lnSpc>
              <a:spcBef>
                <a:spcPts val="1495"/>
              </a:spcBef>
            </a:pPr>
          </a:p>
          <a:p>
            <a:pPr marL="1445260" indent="-457200">
              <a:lnSpc>
                <a:spcPct val="100000"/>
              </a:lnSpc>
              <a:buFont typeface="Arial"/>
              <a:buChar char="•"/>
              <a:tabLst>
                <a:tab pos="1445260" algn="l"/>
              </a:tabLst>
            </a:pPr>
            <a:r>
              <a:rPr dirty="0"/>
              <a:t>Five</a:t>
            </a:r>
            <a:r>
              <a:rPr dirty="0" spc="-45"/>
              <a:t> </a:t>
            </a:r>
            <a:r>
              <a:rPr dirty="0"/>
              <a:t>managers</a:t>
            </a:r>
            <a:r>
              <a:rPr dirty="0" spc="-25"/>
              <a:t> </a:t>
            </a:r>
            <a:r>
              <a:rPr dirty="0"/>
              <a:t>rather</a:t>
            </a:r>
            <a:r>
              <a:rPr dirty="0" spc="-40"/>
              <a:t> </a:t>
            </a:r>
            <a:r>
              <a:rPr dirty="0"/>
              <a:t>than</a:t>
            </a:r>
            <a:r>
              <a:rPr dirty="0" spc="-45"/>
              <a:t> </a:t>
            </a:r>
            <a:r>
              <a:rPr dirty="0" spc="-25"/>
              <a:t>38</a:t>
            </a:r>
          </a:p>
          <a:p>
            <a:pPr>
              <a:lnSpc>
                <a:spcPct val="100000"/>
              </a:lnSpc>
              <a:spcBef>
                <a:spcPts val="1260"/>
              </a:spcBef>
              <a:buClr>
                <a:srgbClr val="FFFFFF"/>
              </a:buClr>
              <a:buFont typeface="Arial"/>
              <a:buChar char="•"/>
            </a:pPr>
          </a:p>
          <a:p>
            <a:pPr marL="1362710" indent="-374650">
              <a:lnSpc>
                <a:spcPct val="100000"/>
              </a:lnSpc>
              <a:buFont typeface="Arial"/>
              <a:buChar char="•"/>
              <a:tabLst>
                <a:tab pos="1362710" algn="l"/>
              </a:tabLst>
            </a:pPr>
            <a:r>
              <a:rPr dirty="0"/>
              <a:t>Not</a:t>
            </a:r>
            <a:r>
              <a:rPr dirty="0" spc="-40"/>
              <a:t> </a:t>
            </a:r>
            <a:r>
              <a:rPr dirty="0"/>
              <a:t>all</a:t>
            </a:r>
            <a:r>
              <a:rPr dirty="0" spc="-55"/>
              <a:t> </a:t>
            </a:r>
            <a:r>
              <a:rPr dirty="0"/>
              <a:t>counties</a:t>
            </a:r>
            <a:r>
              <a:rPr dirty="0" spc="-60"/>
              <a:t> </a:t>
            </a:r>
            <a:r>
              <a:rPr dirty="0"/>
              <a:t>were</a:t>
            </a:r>
            <a:r>
              <a:rPr dirty="0" spc="-50"/>
              <a:t> </a:t>
            </a:r>
            <a:r>
              <a:rPr dirty="0"/>
              <a:t>completely</a:t>
            </a:r>
            <a:r>
              <a:rPr dirty="0" spc="-50"/>
              <a:t> </a:t>
            </a:r>
            <a:r>
              <a:rPr dirty="0"/>
              <a:t>covered</a:t>
            </a:r>
            <a:r>
              <a:rPr dirty="0" spc="-50"/>
              <a:t> </a:t>
            </a:r>
            <a:r>
              <a:rPr dirty="0"/>
              <a:t>in</a:t>
            </a:r>
            <a:r>
              <a:rPr dirty="0" spc="-55"/>
              <a:t> </a:t>
            </a:r>
            <a:r>
              <a:rPr dirty="0"/>
              <a:t>GMD</a:t>
            </a:r>
            <a:r>
              <a:rPr dirty="0" spc="-40"/>
              <a:t> </a:t>
            </a:r>
            <a:r>
              <a:rPr dirty="0" spc="-20"/>
              <a:t>area</a:t>
            </a:r>
          </a:p>
          <a:p>
            <a:pPr>
              <a:lnSpc>
                <a:spcPct val="100000"/>
              </a:lnSpc>
              <a:spcBef>
                <a:spcPts val="1180"/>
              </a:spcBef>
              <a:buClr>
                <a:srgbClr val="FFFFFF"/>
              </a:buClr>
              <a:buFont typeface="Arial"/>
              <a:buChar char="•"/>
            </a:pPr>
          </a:p>
          <a:p>
            <a:pPr lvl="1" marL="1329690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329690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Irrigation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expertise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9997" y="0"/>
            <a:ext cx="8887206" cy="6857999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9728" y="0"/>
            <a:ext cx="11986260" cy="6858000"/>
            <a:chOff x="109728" y="0"/>
            <a:chExt cx="119862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9997" y="0"/>
              <a:ext cx="8887206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200" y="457200"/>
              <a:ext cx="6123432" cy="449580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03300">
              <a:lnSpc>
                <a:spcPct val="100000"/>
              </a:lnSpc>
              <a:spcBef>
                <a:spcPts val="100"/>
              </a:spcBef>
            </a:pPr>
            <a:r>
              <a:rPr dirty="0"/>
              <a:t>Irrigation</a:t>
            </a:r>
            <a:r>
              <a:rPr dirty="0" spc="-155"/>
              <a:t> </a:t>
            </a:r>
            <a:r>
              <a:rPr dirty="0" spc="-10"/>
              <a:t>Technology</a:t>
            </a:r>
            <a:r>
              <a:rPr dirty="0" spc="-90"/>
              <a:t> </a:t>
            </a:r>
            <a:r>
              <a:rPr dirty="0"/>
              <a:t>Initiative</a:t>
            </a:r>
            <a:r>
              <a:rPr dirty="0" spc="-60"/>
              <a:t> </a:t>
            </a:r>
            <a:r>
              <a:rPr dirty="0"/>
              <a:t>-</a:t>
            </a:r>
            <a:r>
              <a:rPr dirty="0" spc="-50"/>
              <a:t> </a:t>
            </a:r>
            <a:r>
              <a:rPr dirty="0" spc="-25"/>
              <a:t>ITI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9728" y="1028664"/>
            <a:ext cx="11986260" cy="119380"/>
            <a:chOff x="109728" y="1028664"/>
            <a:chExt cx="11986260" cy="1193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1028664"/>
              <a:ext cx="11986260" cy="11903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52400" y="1066800"/>
              <a:ext cx="11887200" cy="0"/>
            </a:xfrm>
            <a:custGeom>
              <a:avLst/>
              <a:gdLst/>
              <a:ahLst/>
              <a:cxnLst/>
              <a:rect l="l" t="t" r="r" b="b"/>
              <a:pathLst>
                <a:path w="11887200" h="0">
                  <a:moveTo>
                    <a:pt x="0" y="0"/>
                  </a:moveTo>
                  <a:lnTo>
                    <a:pt x="11887200" y="0"/>
                  </a:lnTo>
                </a:path>
              </a:pathLst>
            </a:custGeom>
            <a:ln w="38100">
              <a:solidFill>
                <a:srgbClr val="FDBB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109728" y="5562600"/>
            <a:ext cx="11986260" cy="843280"/>
            <a:chOff x="109728" y="5562600"/>
            <a:chExt cx="11986260" cy="84328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6286502"/>
              <a:ext cx="11986260" cy="11903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52400" y="6324600"/>
              <a:ext cx="11887200" cy="0"/>
            </a:xfrm>
            <a:custGeom>
              <a:avLst/>
              <a:gdLst/>
              <a:ahLst/>
              <a:cxnLst/>
              <a:rect l="l" t="t" r="r" b="b"/>
              <a:pathLst>
                <a:path w="11887200" h="0">
                  <a:moveTo>
                    <a:pt x="0" y="0"/>
                  </a:moveTo>
                  <a:lnTo>
                    <a:pt x="11887200" y="0"/>
                  </a:lnTo>
                </a:path>
              </a:pathLst>
            </a:custGeom>
            <a:ln w="38100">
              <a:solidFill>
                <a:srgbClr val="FDBB2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1799" y="5562600"/>
              <a:ext cx="1167714" cy="68580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993139" y="1849577"/>
            <a:ext cx="10189845" cy="30772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23444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initiative</a:t>
            </a:r>
            <a:r>
              <a:rPr dirty="0" sz="2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was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intended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introduction/baseline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pre-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requisite</a:t>
            </a:r>
            <a:r>
              <a:rPr dirty="0" sz="2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RCPP.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6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FY</a:t>
            </a:r>
            <a:r>
              <a:rPr dirty="0" sz="28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2025: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$1.3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million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initial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allocation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$150,000</a:t>
            </a:r>
            <a:r>
              <a:rPr dirty="0" sz="2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GMD,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excess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funds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Technical</a:t>
            </a:r>
            <a:r>
              <a:rPr dirty="0" sz="2800" spc="-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Assistance/Admin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Fees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03300">
              <a:lnSpc>
                <a:spcPct val="100000"/>
              </a:lnSpc>
              <a:spcBef>
                <a:spcPts val="100"/>
              </a:spcBef>
            </a:pPr>
            <a:r>
              <a:rPr dirty="0"/>
              <a:t>Irrigation</a:t>
            </a:r>
            <a:r>
              <a:rPr dirty="0" spc="-155"/>
              <a:t> </a:t>
            </a:r>
            <a:r>
              <a:rPr dirty="0" spc="-10"/>
              <a:t>Technology</a:t>
            </a:r>
            <a:r>
              <a:rPr dirty="0" spc="-90"/>
              <a:t> </a:t>
            </a:r>
            <a:r>
              <a:rPr dirty="0"/>
              <a:t>Initiative</a:t>
            </a:r>
            <a:r>
              <a:rPr dirty="0" spc="-60"/>
              <a:t> </a:t>
            </a:r>
            <a:r>
              <a:rPr dirty="0"/>
              <a:t>-</a:t>
            </a:r>
            <a:r>
              <a:rPr dirty="0" spc="-50"/>
              <a:t> </a:t>
            </a:r>
            <a:r>
              <a:rPr dirty="0" spc="-25"/>
              <a:t>ITI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9728" y="1028664"/>
            <a:ext cx="11986260" cy="119380"/>
            <a:chOff x="109728" y="1028664"/>
            <a:chExt cx="11986260" cy="1193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1028664"/>
              <a:ext cx="11986260" cy="11903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52400" y="1066800"/>
              <a:ext cx="11887200" cy="0"/>
            </a:xfrm>
            <a:custGeom>
              <a:avLst/>
              <a:gdLst/>
              <a:ahLst/>
              <a:cxnLst/>
              <a:rect l="l" t="t" r="r" b="b"/>
              <a:pathLst>
                <a:path w="11887200" h="0">
                  <a:moveTo>
                    <a:pt x="0" y="0"/>
                  </a:moveTo>
                  <a:lnTo>
                    <a:pt x="11887200" y="0"/>
                  </a:lnTo>
                </a:path>
              </a:pathLst>
            </a:custGeom>
            <a:ln w="38100">
              <a:solidFill>
                <a:srgbClr val="FDBB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109728" y="5562600"/>
            <a:ext cx="11986260" cy="843280"/>
            <a:chOff x="109728" y="5562600"/>
            <a:chExt cx="11986260" cy="84328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6286502"/>
              <a:ext cx="11986260" cy="11903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52400" y="6324600"/>
              <a:ext cx="11887200" cy="0"/>
            </a:xfrm>
            <a:custGeom>
              <a:avLst/>
              <a:gdLst/>
              <a:ahLst/>
              <a:cxnLst/>
              <a:rect l="l" t="t" r="r" b="b"/>
              <a:pathLst>
                <a:path w="11887200" h="0">
                  <a:moveTo>
                    <a:pt x="0" y="0"/>
                  </a:moveTo>
                  <a:lnTo>
                    <a:pt x="11887200" y="0"/>
                  </a:lnTo>
                </a:path>
              </a:pathLst>
            </a:custGeom>
            <a:ln w="38100">
              <a:solidFill>
                <a:srgbClr val="FDBB2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1799" y="5562600"/>
              <a:ext cx="1167714" cy="68580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1755394" y="1639011"/>
            <a:ext cx="8846820" cy="2159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244465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Lead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Evaluator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Evaluators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Training</a:t>
            </a:r>
            <a:r>
              <a:rPr dirty="0" sz="2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certification</a:t>
            </a:r>
            <a:r>
              <a:rPr dirty="0" sz="2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2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Natural</a:t>
            </a:r>
            <a:r>
              <a:rPr dirty="0" sz="2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Gas,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Electric,</a:t>
            </a:r>
            <a:r>
              <a:rPr dirty="0" sz="2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Diesel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Fuel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pumping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plants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45844" y="1532820"/>
            <a:ext cx="5334000" cy="4201160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Practices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available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Irrigation</a:t>
            </a:r>
            <a:r>
              <a:rPr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Evaluation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Crop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Uniformity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Evaluation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30"/>
              </a:spcBef>
              <a:buClr>
                <a:srgbClr val="FFFFFF"/>
              </a:buClr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RCPP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Practices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354965" algn="l"/>
                <a:tab pos="465963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Irrigation</a:t>
            </a:r>
            <a:r>
              <a:rPr dirty="0" sz="2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System,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Microirrigation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(441)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Sprinkler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(442)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Irrigation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Water</a:t>
            </a:r>
            <a:r>
              <a:rPr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Management</a:t>
            </a:r>
            <a:r>
              <a:rPr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(449)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Pumping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Plant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(533)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09728" y="1028664"/>
            <a:ext cx="11986260" cy="119380"/>
            <a:chOff x="109728" y="1028664"/>
            <a:chExt cx="11986260" cy="1193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1028664"/>
              <a:ext cx="11986260" cy="11903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52400" y="1066800"/>
              <a:ext cx="11887200" cy="0"/>
            </a:xfrm>
            <a:custGeom>
              <a:avLst/>
              <a:gdLst/>
              <a:ahLst/>
              <a:cxnLst/>
              <a:rect l="l" t="t" r="r" b="b"/>
              <a:pathLst>
                <a:path w="11887200" h="0">
                  <a:moveTo>
                    <a:pt x="0" y="0"/>
                  </a:moveTo>
                  <a:lnTo>
                    <a:pt x="11887200" y="0"/>
                  </a:lnTo>
                </a:path>
              </a:pathLst>
            </a:custGeom>
            <a:ln w="38100">
              <a:solidFill>
                <a:srgbClr val="FDBB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109728" y="5562600"/>
            <a:ext cx="11986260" cy="843280"/>
            <a:chOff x="109728" y="5562600"/>
            <a:chExt cx="11986260" cy="84328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6286502"/>
              <a:ext cx="11986260" cy="11903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52400" y="6324600"/>
              <a:ext cx="11887200" cy="0"/>
            </a:xfrm>
            <a:custGeom>
              <a:avLst/>
              <a:gdLst/>
              <a:ahLst/>
              <a:cxnLst/>
              <a:rect l="l" t="t" r="r" b="b"/>
              <a:pathLst>
                <a:path w="11887200" h="0">
                  <a:moveTo>
                    <a:pt x="0" y="0"/>
                  </a:moveTo>
                  <a:lnTo>
                    <a:pt x="11887200" y="0"/>
                  </a:lnTo>
                </a:path>
              </a:pathLst>
            </a:custGeom>
            <a:ln w="38100">
              <a:solidFill>
                <a:srgbClr val="FDBB2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1799" y="5562600"/>
              <a:ext cx="1167714" cy="68580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03300">
              <a:lnSpc>
                <a:spcPct val="100000"/>
              </a:lnSpc>
              <a:spcBef>
                <a:spcPts val="100"/>
              </a:spcBef>
            </a:pPr>
            <a:r>
              <a:rPr dirty="0"/>
              <a:t>Irrigation</a:t>
            </a:r>
            <a:r>
              <a:rPr dirty="0" spc="-155"/>
              <a:t> </a:t>
            </a:r>
            <a:r>
              <a:rPr dirty="0" spc="-10"/>
              <a:t>Technology</a:t>
            </a:r>
            <a:r>
              <a:rPr dirty="0" spc="-90"/>
              <a:t> </a:t>
            </a:r>
            <a:r>
              <a:rPr dirty="0"/>
              <a:t>Initiative</a:t>
            </a:r>
            <a:r>
              <a:rPr dirty="0" spc="-60"/>
              <a:t> </a:t>
            </a:r>
            <a:r>
              <a:rPr dirty="0"/>
              <a:t>-</a:t>
            </a:r>
            <a:r>
              <a:rPr dirty="0" spc="-50"/>
              <a:t> </a:t>
            </a:r>
            <a:r>
              <a:rPr dirty="0" spc="-25"/>
              <a:t>ITI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03300">
              <a:lnSpc>
                <a:spcPct val="100000"/>
              </a:lnSpc>
              <a:spcBef>
                <a:spcPts val="100"/>
              </a:spcBef>
            </a:pPr>
            <a:r>
              <a:rPr dirty="0"/>
              <a:t>Saving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245"/>
              <a:t> </a:t>
            </a:r>
            <a:r>
              <a:rPr dirty="0" spc="-10"/>
              <a:t>Aquifers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73570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775"/>
              </a:spcBef>
            </a:pPr>
            <a:r>
              <a:rPr dirty="0"/>
              <a:t>Results</a:t>
            </a:r>
            <a:r>
              <a:rPr dirty="0" spc="-35"/>
              <a:t> </a:t>
            </a:r>
            <a:r>
              <a:rPr dirty="0"/>
              <a:t>and</a:t>
            </a:r>
            <a:r>
              <a:rPr dirty="0" spc="-10"/>
              <a:t> Impact</a:t>
            </a:r>
          </a:p>
          <a:p>
            <a:pPr marL="149860">
              <a:lnSpc>
                <a:spcPct val="100000"/>
              </a:lnSpc>
              <a:spcBef>
                <a:spcPts val="675"/>
              </a:spcBef>
            </a:pPr>
            <a:r>
              <a:rPr dirty="0"/>
              <a:t>GMD</a:t>
            </a:r>
            <a:r>
              <a:rPr dirty="0" spc="-20"/>
              <a:t> </a:t>
            </a:r>
            <a:r>
              <a:rPr dirty="0"/>
              <a:t>1:</a:t>
            </a:r>
            <a:r>
              <a:rPr dirty="0" spc="-20"/>
              <a:t> </a:t>
            </a:r>
            <a:r>
              <a:rPr dirty="0"/>
              <a:t>55</a:t>
            </a:r>
            <a:r>
              <a:rPr dirty="0" spc="-35"/>
              <a:t> </a:t>
            </a:r>
            <a:r>
              <a:rPr dirty="0"/>
              <a:t>evals,</a:t>
            </a:r>
            <a:r>
              <a:rPr dirty="0" spc="-30"/>
              <a:t> </a:t>
            </a:r>
            <a:r>
              <a:rPr dirty="0"/>
              <a:t>7</a:t>
            </a:r>
            <a:r>
              <a:rPr dirty="0" spc="-30"/>
              <a:t> </a:t>
            </a:r>
            <a:r>
              <a:rPr dirty="0"/>
              <a:t>nozzle</a:t>
            </a:r>
            <a:r>
              <a:rPr dirty="0" spc="-30"/>
              <a:t> </a:t>
            </a:r>
            <a:r>
              <a:rPr dirty="0"/>
              <a:t>packages,</a:t>
            </a:r>
            <a:r>
              <a:rPr dirty="0" spc="-30"/>
              <a:t> </a:t>
            </a:r>
            <a:r>
              <a:rPr dirty="0"/>
              <a:t>3</a:t>
            </a:r>
            <a:r>
              <a:rPr dirty="0" spc="-25"/>
              <a:t> </a:t>
            </a:r>
            <a:r>
              <a:rPr dirty="0"/>
              <a:t>Field</a:t>
            </a:r>
            <a:r>
              <a:rPr dirty="0" spc="-40"/>
              <a:t> </a:t>
            </a:r>
            <a:r>
              <a:rPr dirty="0"/>
              <a:t>Net</a:t>
            </a:r>
            <a:r>
              <a:rPr dirty="0" spc="-30"/>
              <a:t> </a:t>
            </a:r>
            <a:r>
              <a:rPr dirty="0" spc="-10"/>
              <a:t>sensors</a:t>
            </a:r>
          </a:p>
          <a:p>
            <a:pPr marL="149860">
              <a:lnSpc>
                <a:spcPct val="100000"/>
              </a:lnSpc>
              <a:spcBef>
                <a:spcPts val="675"/>
              </a:spcBef>
            </a:pPr>
            <a:r>
              <a:rPr dirty="0"/>
              <a:t>GMD</a:t>
            </a:r>
            <a:r>
              <a:rPr dirty="0" spc="-25"/>
              <a:t> </a:t>
            </a:r>
            <a:r>
              <a:rPr dirty="0"/>
              <a:t>2:</a:t>
            </a:r>
            <a:r>
              <a:rPr dirty="0" spc="-25"/>
              <a:t> </a:t>
            </a:r>
            <a:r>
              <a:rPr dirty="0"/>
              <a:t>0</a:t>
            </a:r>
            <a:r>
              <a:rPr dirty="0" spc="-35"/>
              <a:t> </a:t>
            </a:r>
            <a:r>
              <a:rPr dirty="0" spc="-10"/>
              <a:t>evals</a:t>
            </a:r>
          </a:p>
          <a:p>
            <a:pPr marL="149860">
              <a:lnSpc>
                <a:spcPct val="100000"/>
              </a:lnSpc>
              <a:spcBef>
                <a:spcPts val="670"/>
              </a:spcBef>
            </a:pPr>
            <a:r>
              <a:rPr dirty="0"/>
              <a:t>GMD</a:t>
            </a:r>
            <a:r>
              <a:rPr dirty="0" spc="-30"/>
              <a:t> </a:t>
            </a:r>
            <a:r>
              <a:rPr dirty="0"/>
              <a:t>3:</a:t>
            </a:r>
            <a:r>
              <a:rPr dirty="0" spc="-30"/>
              <a:t> </a:t>
            </a:r>
            <a:r>
              <a:rPr dirty="0"/>
              <a:t>6</a:t>
            </a:r>
            <a:r>
              <a:rPr dirty="0" spc="-35"/>
              <a:t> </a:t>
            </a:r>
            <a:r>
              <a:rPr dirty="0" spc="-10"/>
              <a:t>evals</a:t>
            </a:r>
          </a:p>
          <a:p>
            <a:pPr marL="149860">
              <a:lnSpc>
                <a:spcPct val="100000"/>
              </a:lnSpc>
              <a:spcBef>
                <a:spcPts val="675"/>
              </a:spcBef>
            </a:pPr>
            <a:r>
              <a:rPr dirty="0"/>
              <a:t>GMD</a:t>
            </a:r>
            <a:r>
              <a:rPr dirty="0" spc="-30"/>
              <a:t> </a:t>
            </a:r>
            <a:r>
              <a:rPr dirty="0"/>
              <a:t>4:</a:t>
            </a:r>
            <a:r>
              <a:rPr dirty="0" spc="-30"/>
              <a:t> </a:t>
            </a:r>
            <a:r>
              <a:rPr dirty="0"/>
              <a:t>25</a:t>
            </a:r>
            <a:r>
              <a:rPr dirty="0" spc="-45"/>
              <a:t> </a:t>
            </a:r>
            <a:r>
              <a:rPr dirty="0" spc="-10"/>
              <a:t>evals</a:t>
            </a:r>
          </a:p>
          <a:p>
            <a:pPr marL="149860">
              <a:lnSpc>
                <a:spcPct val="100000"/>
              </a:lnSpc>
              <a:spcBef>
                <a:spcPts val="670"/>
              </a:spcBef>
            </a:pPr>
            <a:r>
              <a:rPr dirty="0"/>
              <a:t>GMD</a:t>
            </a:r>
            <a:r>
              <a:rPr dirty="0" spc="-25"/>
              <a:t> </a:t>
            </a:r>
            <a:r>
              <a:rPr dirty="0"/>
              <a:t>5:</a:t>
            </a:r>
            <a:r>
              <a:rPr dirty="0" spc="-25"/>
              <a:t> </a:t>
            </a:r>
            <a:r>
              <a:rPr dirty="0"/>
              <a:t>3</a:t>
            </a:r>
            <a:r>
              <a:rPr dirty="0" spc="-35"/>
              <a:t> </a:t>
            </a:r>
            <a:r>
              <a:rPr dirty="0" spc="-10"/>
              <a:t>evals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09728" y="1028664"/>
            <a:ext cx="11986260" cy="119380"/>
            <a:chOff x="109728" y="1028664"/>
            <a:chExt cx="11986260" cy="1193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1028664"/>
              <a:ext cx="11986260" cy="11903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52400" y="1066800"/>
              <a:ext cx="11887200" cy="0"/>
            </a:xfrm>
            <a:custGeom>
              <a:avLst/>
              <a:gdLst/>
              <a:ahLst/>
              <a:cxnLst/>
              <a:rect l="l" t="t" r="r" b="b"/>
              <a:pathLst>
                <a:path w="11887200" h="0">
                  <a:moveTo>
                    <a:pt x="0" y="0"/>
                  </a:moveTo>
                  <a:lnTo>
                    <a:pt x="11887200" y="0"/>
                  </a:lnTo>
                </a:path>
              </a:pathLst>
            </a:custGeom>
            <a:ln w="38100">
              <a:solidFill>
                <a:srgbClr val="FDBB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109728" y="5562600"/>
            <a:ext cx="11986260" cy="843280"/>
            <a:chOff x="109728" y="5562600"/>
            <a:chExt cx="11986260" cy="84328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6286502"/>
              <a:ext cx="11986260" cy="11903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52400" y="6324600"/>
              <a:ext cx="11887200" cy="0"/>
            </a:xfrm>
            <a:custGeom>
              <a:avLst/>
              <a:gdLst/>
              <a:ahLst/>
              <a:cxnLst/>
              <a:rect l="l" t="t" r="r" b="b"/>
              <a:pathLst>
                <a:path w="11887200" h="0">
                  <a:moveTo>
                    <a:pt x="0" y="0"/>
                  </a:moveTo>
                  <a:lnTo>
                    <a:pt x="11887200" y="0"/>
                  </a:lnTo>
                </a:path>
              </a:pathLst>
            </a:custGeom>
            <a:ln w="38100">
              <a:solidFill>
                <a:srgbClr val="FDBB2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1799" y="5562600"/>
              <a:ext cx="1167714" cy="68580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03300">
              <a:lnSpc>
                <a:spcPct val="100000"/>
              </a:lnSpc>
              <a:spcBef>
                <a:spcPts val="100"/>
              </a:spcBef>
            </a:pPr>
            <a:r>
              <a:rPr dirty="0"/>
              <a:t>Saving</a:t>
            </a:r>
            <a:r>
              <a:rPr dirty="0" spc="-20"/>
              <a:t> </a:t>
            </a:r>
            <a:r>
              <a:rPr dirty="0"/>
              <a:t>the </a:t>
            </a:r>
            <a:r>
              <a:rPr dirty="0" spc="-10"/>
              <a:t>Ogallala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45844" y="2560216"/>
            <a:ext cx="8186420" cy="104965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“When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well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dry,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know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worth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water”</a:t>
            </a:r>
            <a:endParaRPr sz="2800">
              <a:latin typeface="Times New Roman"/>
              <a:cs typeface="Times New Roman"/>
            </a:endParaRPr>
          </a:p>
          <a:p>
            <a:pPr marL="5499100">
              <a:lnSpc>
                <a:spcPct val="100000"/>
              </a:lnSpc>
              <a:spcBef>
                <a:spcPts val="670"/>
              </a:spcBef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Benjamin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Franklin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9728" y="1028664"/>
            <a:ext cx="11986260" cy="119380"/>
            <a:chOff x="109728" y="1028664"/>
            <a:chExt cx="11986260" cy="1193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1028664"/>
              <a:ext cx="11986260" cy="11903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52400" y="1066800"/>
              <a:ext cx="11887200" cy="0"/>
            </a:xfrm>
            <a:custGeom>
              <a:avLst/>
              <a:gdLst/>
              <a:ahLst/>
              <a:cxnLst/>
              <a:rect l="l" t="t" r="r" b="b"/>
              <a:pathLst>
                <a:path w="11887200" h="0">
                  <a:moveTo>
                    <a:pt x="0" y="0"/>
                  </a:moveTo>
                  <a:lnTo>
                    <a:pt x="11887200" y="0"/>
                  </a:lnTo>
                </a:path>
              </a:pathLst>
            </a:custGeom>
            <a:ln w="38100">
              <a:solidFill>
                <a:srgbClr val="FDBB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109728" y="5562600"/>
            <a:ext cx="11986260" cy="843280"/>
            <a:chOff x="109728" y="5562600"/>
            <a:chExt cx="11986260" cy="84328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6286502"/>
              <a:ext cx="11986260" cy="11903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52400" y="6324600"/>
              <a:ext cx="11887200" cy="0"/>
            </a:xfrm>
            <a:custGeom>
              <a:avLst/>
              <a:gdLst/>
              <a:ahLst/>
              <a:cxnLst/>
              <a:rect l="l" t="t" r="r" b="b"/>
              <a:pathLst>
                <a:path w="11887200" h="0">
                  <a:moveTo>
                    <a:pt x="0" y="0"/>
                  </a:moveTo>
                  <a:lnTo>
                    <a:pt x="11887200" y="0"/>
                  </a:lnTo>
                </a:path>
              </a:pathLst>
            </a:custGeom>
            <a:ln w="38100">
              <a:solidFill>
                <a:srgbClr val="FDBB2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1799" y="5562600"/>
              <a:ext cx="1167714" cy="68580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149"/>
            <a:ext cx="3593973" cy="121798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228549"/>
            <a:ext cx="3593973" cy="121798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2964052"/>
            <a:ext cx="1240599" cy="221627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600" y="5326303"/>
            <a:ext cx="2133600" cy="137236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14600" y="5326291"/>
            <a:ext cx="1307973" cy="137236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12611" y="2069414"/>
            <a:ext cx="4264660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b="1">
                <a:latin typeface="Franklin Gothic Demi"/>
                <a:cs typeface="Franklin Gothic Demi"/>
              </a:rPr>
              <a:t>THANK</a:t>
            </a:r>
            <a:r>
              <a:rPr dirty="0" sz="6600" spc="-229" b="1">
                <a:latin typeface="Franklin Gothic Demi"/>
                <a:cs typeface="Franklin Gothic Demi"/>
              </a:rPr>
              <a:t> </a:t>
            </a:r>
            <a:r>
              <a:rPr dirty="0" sz="6600" spc="-25" b="1">
                <a:latin typeface="Franklin Gothic Demi"/>
                <a:cs typeface="Franklin Gothic Demi"/>
              </a:rPr>
              <a:t>YOU</a:t>
            </a:r>
            <a:endParaRPr sz="6600">
              <a:latin typeface="Franklin Gothic Demi"/>
              <a:cs typeface="Franklin Gothic Dem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739510" y="3707104"/>
            <a:ext cx="4622165" cy="135763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dirty="0" sz="2000" b="1">
                <a:solidFill>
                  <a:srgbClr val="FFFFFF"/>
                </a:solidFill>
                <a:latin typeface="Franklin Gothic Demi"/>
                <a:cs typeface="Franklin Gothic Demi"/>
              </a:rPr>
              <a:t>Jacob</a:t>
            </a:r>
            <a:r>
              <a:rPr dirty="0" sz="2000" spc="-50" b="1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Franklin Gothic Demi"/>
                <a:cs typeface="Franklin Gothic Demi"/>
              </a:rPr>
              <a:t>Dooling</a:t>
            </a:r>
            <a:endParaRPr sz="2000">
              <a:latin typeface="Franklin Gothic Demi"/>
              <a:cs typeface="Franklin Gothic Demi"/>
            </a:endParaRPr>
          </a:p>
          <a:p>
            <a:pPr algn="ctr" marL="12065" marR="5080">
              <a:lnSpc>
                <a:spcPct val="100000"/>
              </a:lnSpc>
              <a:spcBef>
                <a:spcPts val="445"/>
              </a:spcBef>
            </a:pPr>
            <a:r>
              <a:rPr dirty="0" sz="2000" b="1">
                <a:solidFill>
                  <a:srgbClr val="FFFFFF"/>
                </a:solidFill>
                <a:latin typeface="Franklin Gothic Demi"/>
                <a:cs typeface="Franklin Gothic Demi"/>
              </a:rPr>
              <a:t>Water</a:t>
            </a:r>
            <a:r>
              <a:rPr dirty="0" sz="2000" spc="-75" b="1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Franklin Gothic Demi"/>
                <a:cs typeface="Franklin Gothic Demi"/>
              </a:rPr>
              <a:t>Conservation</a:t>
            </a:r>
            <a:r>
              <a:rPr dirty="0" sz="2000" spc="-65" b="1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Franklin Gothic Demi"/>
                <a:cs typeface="Franklin Gothic Demi"/>
              </a:rPr>
              <a:t>Program</a:t>
            </a:r>
            <a:r>
              <a:rPr dirty="0" sz="2000" spc="-45" b="1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Franklin Gothic Demi"/>
                <a:cs typeface="Franklin Gothic Demi"/>
              </a:rPr>
              <a:t>Coordinator </a:t>
            </a:r>
            <a:r>
              <a:rPr dirty="0" sz="2000" spc="-10" b="1">
                <a:solidFill>
                  <a:srgbClr val="FFFFFF"/>
                </a:solidFill>
                <a:latin typeface="Franklin Gothic Demi"/>
                <a:cs typeface="Franklin Gothic Demi"/>
                <a:hlinkClick r:id="rId7"/>
              </a:rPr>
              <a:t>Jacob.Dooling@ks.gov</a:t>
            </a:r>
            <a:endParaRPr sz="2000">
              <a:latin typeface="Franklin Gothic Demi"/>
              <a:cs typeface="Franklin Gothic Demi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Franklin Gothic Demi"/>
                <a:cs typeface="Franklin Gothic Demi"/>
              </a:rPr>
              <a:t>785-</a:t>
            </a:r>
            <a:r>
              <a:rPr dirty="0" sz="2000" spc="-40" b="1">
                <a:solidFill>
                  <a:srgbClr val="FFFFFF"/>
                </a:solidFill>
                <a:latin typeface="Franklin Gothic Demi"/>
                <a:cs typeface="Franklin Gothic Demi"/>
              </a:rPr>
              <a:t>477-</a:t>
            </a:r>
            <a:r>
              <a:rPr dirty="0" sz="2000" spc="-20" b="1">
                <a:solidFill>
                  <a:srgbClr val="FFFFFF"/>
                </a:solidFill>
                <a:latin typeface="Franklin Gothic Demi"/>
                <a:cs typeface="Franklin Gothic Demi"/>
              </a:rPr>
              <a:t>4339</a:t>
            </a:r>
            <a:endParaRPr sz="2000">
              <a:latin typeface="Franklin Gothic Demi"/>
              <a:cs typeface="Franklin Gothic Dem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578863" y="2964052"/>
            <a:ext cx="2252980" cy="2225675"/>
          </a:xfrm>
          <a:custGeom>
            <a:avLst/>
            <a:gdLst/>
            <a:ahLst/>
            <a:cxnLst/>
            <a:rect l="l" t="t" r="r" b="b"/>
            <a:pathLst>
              <a:path w="2252979" h="2225675">
                <a:moveTo>
                  <a:pt x="2252599" y="0"/>
                </a:moveTo>
                <a:lnTo>
                  <a:pt x="0" y="0"/>
                </a:lnTo>
                <a:lnTo>
                  <a:pt x="0" y="2225167"/>
                </a:lnTo>
                <a:lnTo>
                  <a:pt x="2252599" y="2225167"/>
                </a:lnTo>
                <a:lnTo>
                  <a:pt x="22525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141287" y="228600"/>
          <a:ext cx="3832225" cy="6470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914400"/>
                <a:gridCol w="1447800"/>
              </a:tblGrid>
              <a:tr h="12954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716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62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482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SERVING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482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200" b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30" b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STATE’S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482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200" b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LARGEST</a:t>
                      </a:r>
                      <a:r>
                        <a:rPr dirty="0" sz="1200" spc="-35" b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INDUSTRY…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4828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800" spc="-10" b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AGRICULTURE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4081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7464" y="3095231"/>
            <a:ext cx="1693672" cy="9770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9466" y="2258949"/>
            <a:ext cx="9050655" cy="100139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195195" marR="5080" indent="-218313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latin typeface="Franklin Gothic Demi"/>
                <a:cs typeface="Franklin Gothic Demi"/>
              </a:rPr>
              <a:t>Depletion</a:t>
            </a:r>
            <a:r>
              <a:rPr dirty="0" sz="3200" spc="-55" b="1">
                <a:latin typeface="Franklin Gothic Demi"/>
                <a:cs typeface="Franklin Gothic Demi"/>
              </a:rPr>
              <a:t> </a:t>
            </a:r>
            <a:r>
              <a:rPr dirty="0" sz="3200" b="1">
                <a:latin typeface="Franklin Gothic Demi"/>
                <a:cs typeface="Franklin Gothic Demi"/>
              </a:rPr>
              <a:t>of</a:t>
            </a:r>
            <a:r>
              <a:rPr dirty="0" sz="3200" spc="-40" b="1">
                <a:latin typeface="Franklin Gothic Demi"/>
                <a:cs typeface="Franklin Gothic Demi"/>
              </a:rPr>
              <a:t> </a:t>
            </a:r>
            <a:r>
              <a:rPr dirty="0" sz="3200" b="1">
                <a:latin typeface="Franklin Gothic Demi"/>
                <a:cs typeface="Franklin Gothic Demi"/>
              </a:rPr>
              <a:t>the</a:t>
            </a:r>
            <a:r>
              <a:rPr dirty="0" sz="3200" spc="-65" b="1">
                <a:latin typeface="Franklin Gothic Demi"/>
                <a:cs typeface="Franklin Gothic Demi"/>
              </a:rPr>
              <a:t> </a:t>
            </a:r>
            <a:r>
              <a:rPr dirty="0" sz="3200" b="1">
                <a:latin typeface="Franklin Gothic Demi"/>
                <a:cs typeface="Franklin Gothic Demi"/>
              </a:rPr>
              <a:t>Ogallala</a:t>
            </a:r>
            <a:r>
              <a:rPr dirty="0" sz="3200" spc="-40" b="1">
                <a:latin typeface="Franklin Gothic Demi"/>
                <a:cs typeface="Franklin Gothic Demi"/>
              </a:rPr>
              <a:t> </a:t>
            </a:r>
            <a:r>
              <a:rPr dirty="0" sz="3200" b="1">
                <a:latin typeface="Franklin Gothic Demi"/>
                <a:cs typeface="Franklin Gothic Demi"/>
              </a:rPr>
              <a:t>Aquifer</a:t>
            </a:r>
            <a:r>
              <a:rPr dirty="0" sz="3200" spc="-45" b="1">
                <a:latin typeface="Franklin Gothic Demi"/>
                <a:cs typeface="Franklin Gothic Demi"/>
              </a:rPr>
              <a:t> </a:t>
            </a:r>
            <a:r>
              <a:rPr dirty="0" sz="3200" b="1">
                <a:latin typeface="Franklin Gothic Demi"/>
                <a:cs typeface="Franklin Gothic Demi"/>
              </a:rPr>
              <a:t>threatens</a:t>
            </a:r>
            <a:r>
              <a:rPr dirty="0" sz="3200" spc="-80" b="1">
                <a:latin typeface="Franklin Gothic Demi"/>
                <a:cs typeface="Franklin Gothic Demi"/>
              </a:rPr>
              <a:t> </a:t>
            </a:r>
            <a:r>
              <a:rPr dirty="0" sz="3200" spc="-10" b="1">
                <a:latin typeface="Franklin Gothic Demi"/>
                <a:cs typeface="Franklin Gothic Demi"/>
              </a:rPr>
              <a:t>Kansas </a:t>
            </a:r>
            <a:r>
              <a:rPr dirty="0" sz="3200" b="1">
                <a:latin typeface="Franklin Gothic Demi"/>
                <a:cs typeface="Franklin Gothic Demi"/>
              </a:rPr>
              <a:t>farmers</a:t>
            </a:r>
            <a:r>
              <a:rPr dirty="0" sz="3200" spc="-55" b="1">
                <a:latin typeface="Franklin Gothic Demi"/>
                <a:cs typeface="Franklin Gothic Demi"/>
              </a:rPr>
              <a:t> </a:t>
            </a:r>
            <a:r>
              <a:rPr dirty="0" sz="3200" b="1">
                <a:latin typeface="Franklin Gothic Demi"/>
                <a:cs typeface="Franklin Gothic Demi"/>
              </a:rPr>
              <a:t>and</a:t>
            </a:r>
            <a:r>
              <a:rPr dirty="0" sz="3200" spc="-35" b="1">
                <a:latin typeface="Franklin Gothic Demi"/>
                <a:cs typeface="Franklin Gothic Demi"/>
              </a:rPr>
              <a:t> </a:t>
            </a:r>
            <a:r>
              <a:rPr dirty="0" sz="3200" spc="-10" b="1">
                <a:latin typeface="Franklin Gothic Demi"/>
                <a:cs typeface="Franklin Gothic Demi"/>
              </a:rPr>
              <a:t>communities.</a:t>
            </a:r>
            <a:endParaRPr sz="3200">
              <a:latin typeface="Franklin Gothic Demi"/>
              <a:cs typeface="Franklin Gothic Dem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975" y="533387"/>
            <a:ext cx="9077325" cy="60515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09201" y="2161489"/>
            <a:ext cx="2291715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75285" marR="5080" indent="-363220">
              <a:lnSpc>
                <a:spcPct val="100000"/>
              </a:lnSpc>
              <a:spcBef>
                <a:spcPts val="100"/>
              </a:spcBef>
            </a:pPr>
            <a:r>
              <a:rPr dirty="0" sz="4800" spc="-25">
                <a:latin typeface="Calibri"/>
                <a:cs typeface="Calibri"/>
              </a:rPr>
              <a:t>Irrigation </a:t>
            </a:r>
            <a:r>
              <a:rPr dirty="0" sz="4800" spc="-10">
                <a:latin typeface="Calibri"/>
                <a:cs typeface="Calibri"/>
              </a:rPr>
              <a:t>circles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821436"/>
            <a:ext cx="8939149" cy="553491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74302" y="2161489"/>
            <a:ext cx="2734310" cy="2220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929640">
              <a:lnSpc>
                <a:spcPct val="100000"/>
              </a:lnSpc>
              <a:spcBef>
                <a:spcPts val="100"/>
              </a:spcBef>
            </a:pPr>
            <a:r>
              <a:rPr dirty="0" sz="4800" spc="-25">
                <a:latin typeface="Calibri"/>
                <a:cs typeface="Calibri"/>
              </a:rPr>
              <a:t>aka </a:t>
            </a:r>
            <a:r>
              <a:rPr dirty="0" sz="4800">
                <a:latin typeface="Calibri"/>
                <a:cs typeface="Calibri"/>
              </a:rPr>
              <a:t>High</a:t>
            </a:r>
            <a:r>
              <a:rPr dirty="0" sz="4800" spc="-110">
                <a:latin typeface="Calibri"/>
                <a:cs typeface="Calibri"/>
              </a:rPr>
              <a:t> </a:t>
            </a:r>
            <a:r>
              <a:rPr dirty="0" sz="4800" spc="-10">
                <a:latin typeface="Calibri"/>
                <a:cs typeface="Calibri"/>
              </a:rPr>
              <a:t>Plains</a:t>
            </a:r>
            <a:endParaRPr sz="4800">
              <a:latin typeface="Calibri"/>
              <a:cs typeface="Calibri"/>
            </a:endParaRPr>
          </a:p>
          <a:p>
            <a:pPr marL="459105">
              <a:lnSpc>
                <a:spcPct val="100000"/>
              </a:lnSpc>
              <a:spcBef>
                <a:spcPts val="5"/>
              </a:spcBef>
            </a:pPr>
            <a:r>
              <a:rPr dirty="0" sz="4800" spc="-10">
                <a:latin typeface="Calibri"/>
                <a:cs typeface="Calibri"/>
              </a:rPr>
              <a:t>Aquifer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9728" y="185737"/>
            <a:ext cx="11986260" cy="6486525"/>
            <a:chOff x="109728" y="185737"/>
            <a:chExt cx="11986260" cy="6486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85737"/>
              <a:ext cx="5015103" cy="64865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1203" y="458470"/>
              <a:ext cx="6478397" cy="4756404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Arkansas</a:t>
            </a:r>
            <a:r>
              <a:rPr dirty="0" sz="4000" spc="-70"/>
              <a:t> </a:t>
            </a:r>
            <a:r>
              <a:rPr dirty="0" sz="4000"/>
              <a:t>River</a:t>
            </a:r>
            <a:r>
              <a:rPr dirty="0" sz="4000" spc="-70"/>
              <a:t> </a:t>
            </a:r>
            <a:r>
              <a:rPr dirty="0" sz="4000"/>
              <a:t>in</a:t>
            </a:r>
            <a:r>
              <a:rPr dirty="0" sz="4000" spc="-85"/>
              <a:t> </a:t>
            </a:r>
            <a:r>
              <a:rPr dirty="0" sz="4000"/>
              <a:t>1800s</a:t>
            </a:r>
            <a:r>
              <a:rPr dirty="0" sz="4000" spc="-55"/>
              <a:t> </a:t>
            </a:r>
            <a:r>
              <a:rPr dirty="0" sz="4000"/>
              <a:t>–</a:t>
            </a:r>
            <a:r>
              <a:rPr dirty="0" sz="4000" spc="-80"/>
              <a:t> </a:t>
            </a:r>
            <a:r>
              <a:rPr dirty="0" sz="4000"/>
              <a:t>Dodge</a:t>
            </a:r>
            <a:r>
              <a:rPr dirty="0" sz="4000" spc="-70"/>
              <a:t> </a:t>
            </a:r>
            <a:r>
              <a:rPr dirty="0" sz="4000"/>
              <a:t>City</a:t>
            </a:r>
            <a:r>
              <a:rPr dirty="0" sz="4000" spc="-80"/>
              <a:t> </a:t>
            </a:r>
            <a:r>
              <a:rPr dirty="0" sz="4000"/>
              <a:t>and</a:t>
            </a:r>
            <a:r>
              <a:rPr dirty="0" sz="4000" spc="-80"/>
              <a:t> </a:t>
            </a:r>
            <a:r>
              <a:rPr dirty="0" sz="4000"/>
              <a:t>Great</a:t>
            </a:r>
            <a:r>
              <a:rPr dirty="0" sz="4000" spc="-70"/>
              <a:t> </a:t>
            </a:r>
            <a:r>
              <a:rPr dirty="0" sz="4000" spc="-20"/>
              <a:t>Bend</a:t>
            </a:r>
            <a:endParaRPr sz="4000"/>
          </a:p>
        </p:txBody>
      </p:sp>
      <p:grpSp>
        <p:nvGrpSpPr>
          <p:cNvPr id="4" name="object 4" descr=""/>
          <p:cNvGrpSpPr/>
          <p:nvPr/>
        </p:nvGrpSpPr>
        <p:grpSpPr>
          <a:xfrm>
            <a:off x="109728" y="1028664"/>
            <a:ext cx="11986260" cy="119380"/>
            <a:chOff x="109728" y="1028664"/>
            <a:chExt cx="11986260" cy="1193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1028664"/>
              <a:ext cx="11986260" cy="11903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52400" y="1066800"/>
              <a:ext cx="11887200" cy="0"/>
            </a:xfrm>
            <a:custGeom>
              <a:avLst/>
              <a:gdLst/>
              <a:ahLst/>
              <a:cxnLst/>
              <a:rect l="l" t="t" r="r" b="b"/>
              <a:pathLst>
                <a:path w="11887200" h="0">
                  <a:moveTo>
                    <a:pt x="0" y="0"/>
                  </a:moveTo>
                  <a:lnTo>
                    <a:pt x="11887200" y="0"/>
                  </a:lnTo>
                </a:path>
              </a:pathLst>
            </a:custGeom>
            <a:ln w="38100">
              <a:solidFill>
                <a:srgbClr val="FDBB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109728" y="1260094"/>
            <a:ext cx="11986260" cy="5146040"/>
            <a:chOff x="109728" y="1260094"/>
            <a:chExt cx="11986260" cy="514604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6286502"/>
              <a:ext cx="11986260" cy="11903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52400" y="6324600"/>
              <a:ext cx="11887200" cy="0"/>
            </a:xfrm>
            <a:custGeom>
              <a:avLst/>
              <a:gdLst/>
              <a:ahLst/>
              <a:cxnLst/>
              <a:rect l="l" t="t" r="r" b="b"/>
              <a:pathLst>
                <a:path w="11887200" h="0">
                  <a:moveTo>
                    <a:pt x="0" y="0"/>
                  </a:moveTo>
                  <a:lnTo>
                    <a:pt x="11887200" y="0"/>
                  </a:lnTo>
                </a:path>
              </a:pathLst>
            </a:custGeom>
            <a:ln w="38100">
              <a:solidFill>
                <a:srgbClr val="FDBB2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1799" y="5562600"/>
              <a:ext cx="1167714" cy="68580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1260094"/>
              <a:ext cx="5791200" cy="43378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5999" y="1443228"/>
              <a:ext cx="5859526" cy="3662171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03300">
              <a:lnSpc>
                <a:spcPct val="100000"/>
              </a:lnSpc>
              <a:spcBef>
                <a:spcPts val="100"/>
              </a:spcBef>
            </a:pPr>
            <a:r>
              <a:rPr dirty="0"/>
              <a:t>Dodge</a:t>
            </a:r>
            <a:r>
              <a:rPr dirty="0" spc="-50"/>
              <a:t> </a:t>
            </a:r>
            <a:r>
              <a:rPr dirty="0"/>
              <a:t>City</a:t>
            </a:r>
            <a:r>
              <a:rPr dirty="0" spc="-15"/>
              <a:t> </a:t>
            </a:r>
            <a:r>
              <a:rPr dirty="0"/>
              <a:t>-</a:t>
            </a:r>
            <a:r>
              <a:rPr dirty="0" spc="-270"/>
              <a:t> </a:t>
            </a:r>
            <a:r>
              <a:rPr dirty="0"/>
              <a:t>Arkansas</a:t>
            </a:r>
            <a:r>
              <a:rPr dirty="0" spc="-60"/>
              <a:t> </a:t>
            </a:r>
            <a:r>
              <a:rPr dirty="0"/>
              <a:t>River</a:t>
            </a:r>
            <a:r>
              <a:rPr dirty="0" spc="-35"/>
              <a:t> </a:t>
            </a:r>
            <a:r>
              <a:rPr dirty="0" spc="-10"/>
              <a:t>today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09728" y="1028664"/>
            <a:ext cx="11986260" cy="119380"/>
            <a:chOff x="109728" y="1028664"/>
            <a:chExt cx="11986260" cy="1193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1028664"/>
              <a:ext cx="11986260" cy="11903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52400" y="1066800"/>
              <a:ext cx="11887200" cy="0"/>
            </a:xfrm>
            <a:custGeom>
              <a:avLst/>
              <a:gdLst/>
              <a:ahLst/>
              <a:cxnLst/>
              <a:rect l="l" t="t" r="r" b="b"/>
              <a:pathLst>
                <a:path w="11887200" h="0">
                  <a:moveTo>
                    <a:pt x="0" y="0"/>
                  </a:moveTo>
                  <a:lnTo>
                    <a:pt x="11887200" y="0"/>
                  </a:lnTo>
                </a:path>
              </a:pathLst>
            </a:custGeom>
            <a:ln w="38100">
              <a:solidFill>
                <a:srgbClr val="FDBB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109728" y="1400047"/>
            <a:ext cx="11986260" cy="5005705"/>
            <a:chOff x="109728" y="1400047"/>
            <a:chExt cx="11986260" cy="5005705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6286502"/>
              <a:ext cx="11986260" cy="11903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52400" y="6324600"/>
              <a:ext cx="11887200" cy="0"/>
            </a:xfrm>
            <a:custGeom>
              <a:avLst/>
              <a:gdLst/>
              <a:ahLst/>
              <a:cxnLst/>
              <a:rect l="l" t="t" r="r" b="b"/>
              <a:pathLst>
                <a:path w="11887200" h="0">
                  <a:moveTo>
                    <a:pt x="0" y="0"/>
                  </a:moveTo>
                  <a:lnTo>
                    <a:pt x="11887200" y="0"/>
                  </a:lnTo>
                </a:path>
              </a:pathLst>
            </a:custGeom>
            <a:ln w="38100">
              <a:solidFill>
                <a:srgbClr val="FDBB2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1799" y="5562600"/>
              <a:ext cx="1167714" cy="6858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4424" y="1400047"/>
              <a:ext cx="6957948" cy="4848352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03300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dirty="0" spc="-15"/>
              <a:t> </a:t>
            </a:r>
            <a:r>
              <a:rPr dirty="0"/>
              <a:t>Save</a:t>
            </a:r>
            <a:r>
              <a:rPr dirty="0" spc="-15"/>
              <a:t> </a:t>
            </a:r>
            <a:r>
              <a:rPr dirty="0"/>
              <a:t>the </a:t>
            </a:r>
            <a:r>
              <a:rPr dirty="0" spc="-10"/>
              <a:t>Ogallala?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45844" y="1267316"/>
            <a:ext cx="6633209" cy="3819525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Kansas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agriculture</a:t>
            </a:r>
            <a:r>
              <a:rPr dirty="0" sz="2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endParaRPr sz="2800">
              <a:latin typeface="Times New Roman"/>
              <a:cs typeface="Times New Roman"/>
            </a:endParaRPr>
          </a:p>
          <a:p>
            <a:pPr lvl="1" marL="754380" indent="-285115">
              <a:lnSpc>
                <a:spcPct val="100000"/>
              </a:lnSpc>
              <a:spcBef>
                <a:spcPts val="595"/>
              </a:spcBef>
              <a:buFont typeface="Arial"/>
              <a:buChar char="–"/>
              <a:tabLst>
                <a:tab pos="75438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Farmers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grow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corn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local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feedlots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dairies</a:t>
            </a:r>
            <a:endParaRPr sz="2400">
              <a:latin typeface="Times New Roman"/>
              <a:cs typeface="Times New Roman"/>
            </a:endParaRPr>
          </a:p>
          <a:p>
            <a:pPr lvl="1" marL="754380" indent="-28511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438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180,000 in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130 dairy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farms</a:t>
            </a:r>
            <a:endParaRPr sz="2400">
              <a:latin typeface="Times New Roman"/>
              <a:cs typeface="Times New Roman"/>
            </a:endParaRPr>
          </a:p>
          <a:p>
            <a:pPr lvl="1" marL="754380" indent="-28511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438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5.95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million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cattle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ranches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feed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yards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255"/>
              </a:spcBef>
              <a:buClr>
                <a:srgbClr val="FFFFFF"/>
              </a:buClr>
              <a:buFont typeface="Arial"/>
              <a:buChar char="–"/>
            </a:pP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Communities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running</a:t>
            </a:r>
            <a:r>
              <a:rPr dirty="0" sz="2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out</a:t>
            </a:r>
            <a:r>
              <a:rPr dirty="0" sz="2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water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85"/>
              </a:spcBef>
              <a:buClr>
                <a:srgbClr val="FFFF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Water</a:t>
            </a:r>
            <a:r>
              <a:rPr dirty="0" sz="2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Quality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Uranium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9728" y="1028664"/>
            <a:ext cx="11986260" cy="119380"/>
            <a:chOff x="109728" y="1028664"/>
            <a:chExt cx="11986260" cy="1193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1028664"/>
              <a:ext cx="11986260" cy="11903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52400" y="1066800"/>
              <a:ext cx="11887200" cy="0"/>
            </a:xfrm>
            <a:custGeom>
              <a:avLst/>
              <a:gdLst/>
              <a:ahLst/>
              <a:cxnLst/>
              <a:rect l="l" t="t" r="r" b="b"/>
              <a:pathLst>
                <a:path w="11887200" h="0">
                  <a:moveTo>
                    <a:pt x="0" y="0"/>
                  </a:moveTo>
                  <a:lnTo>
                    <a:pt x="11887200" y="0"/>
                  </a:lnTo>
                </a:path>
              </a:pathLst>
            </a:custGeom>
            <a:ln w="38100">
              <a:solidFill>
                <a:srgbClr val="FDBB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109728" y="5562600"/>
            <a:ext cx="11986260" cy="843280"/>
            <a:chOff x="109728" y="5562600"/>
            <a:chExt cx="11986260" cy="84328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6286502"/>
              <a:ext cx="11986260" cy="11903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52400" y="6324600"/>
              <a:ext cx="11887200" cy="0"/>
            </a:xfrm>
            <a:custGeom>
              <a:avLst/>
              <a:gdLst/>
              <a:ahLst/>
              <a:cxnLst/>
              <a:rect l="l" t="t" r="r" b="b"/>
              <a:pathLst>
                <a:path w="11887200" h="0">
                  <a:moveTo>
                    <a:pt x="0" y="0"/>
                  </a:moveTo>
                  <a:lnTo>
                    <a:pt x="11887200" y="0"/>
                  </a:lnTo>
                </a:path>
              </a:pathLst>
            </a:custGeom>
            <a:ln w="38100">
              <a:solidFill>
                <a:srgbClr val="FDBB2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1799" y="5562600"/>
              <a:ext cx="1167714" cy="68580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03300">
              <a:lnSpc>
                <a:spcPct val="100000"/>
              </a:lnSpc>
              <a:spcBef>
                <a:spcPts val="100"/>
              </a:spcBef>
            </a:pPr>
            <a:r>
              <a:rPr dirty="0"/>
              <a:t>DOC</a:t>
            </a:r>
            <a:r>
              <a:rPr dirty="0" spc="-155"/>
              <a:t> </a:t>
            </a:r>
            <a:r>
              <a:rPr dirty="0" spc="-30"/>
              <a:t>Water</a:t>
            </a:r>
            <a:r>
              <a:rPr dirty="0" spc="-95"/>
              <a:t> </a:t>
            </a:r>
            <a:r>
              <a:rPr dirty="0"/>
              <a:t>Conservation</a:t>
            </a:r>
            <a:r>
              <a:rPr dirty="0" spc="-105"/>
              <a:t> </a:t>
            </a:r>
            <a:r>
              <a:rPr dirty="0" spc="-10"/>
              <a:t>Programs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64742" y="1926462"/>
            <a:ext cx="6826884" cy="2500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Conservation</a:t>
            </a:r>
            <a:r>
              <a:rPr dirty="0" sz="2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Reserve</a:t>
            </a:r>
            <a:r>
              <a:rPr dirty="0" sz="2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Enhancement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85"/>
              </a:spcBef>
              <a:buClr>
                <a:srgbClr val="FFFF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Water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Transition</a:t>
            </a:r>
            <a:r>
              <a:rPr dirty="0" sz="2800" spc="-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Assistance</a:t>
            </a:r>
            <a:r>
              <a:rPr dirty="0" sz="2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85"/>
              </a:spcBef>
              <a:buClr>
                <a:srgbClr val="FFFF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Irrigation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Technology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Initiative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9728" y="1028664"/>
            <a:ext cx="11986260" cy="119380"/>
            <a:chOff x="109728" y="1028664"/>
            <a:chExt cx="11986260" cy="1193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1028664"/>
              <a:ext cx="11986260" cy="11903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52400" y="1066800"/>
              <a:ext cx="11887200" cy="0"/>
            </a:xfrm>
            <a:custGeom>
              <a:avLst/>
              <a:gdLst/>
              <a:ahLst/>
              <a:cxnLst/>
              <a:rect l="l" t="t" r="r" b="b"/>
              <a:pathLst>
                <a:path w="11887200" h="0">
                  <a:moveTo>
                    <a:pt x="0" y="0"/>
                  </a:moveTo>
                  <a:lnTo>
                    <a:pt x="11887200" y="0"/>
                  </a:lnTo>
                </a:path>
              </a:pathLst>
            </a:custGeom>
            <a:ln w="38100">
              <a:solidFill>
                <a:srgbClr val="FDBB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109728" y="5562600"/>
            <a:ext cx="11986260" cy="843280"/>
            <a:chOff x="109728" y="5562600"/>
            <a:chExt cx="11986260" cy="84328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8" y="6286502"/>
              <a:ext cx="11986260" cy="11903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52400" y="6324600"/>
              <a:ext cx="11887200" cy="0"/>
            </a:xfrm>
            <a:custGeom>
              <a:avLst/>
              <a:gdLst/>
              <a:ahLst/>
              <a:cxnLst/>
              <a:rect l="l" t="t" r="r" b="b"/>
              <a:pathLst>
                <a:path w="11887200" h="0">
                  <a:moveTo>
                    <a:pt x="0" y="0"/>
                  </a:moveTo>
                  <a:lnTo>
                    <a:pt x="11887200" y="0"/>
                  </a:lnTo>
                </a:path>
              </a:pathLst>
            </a:custGeom>
            <a:ln w="38100">
              <a:solidFill>
                <a:srgbClr val="FDBB2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1799" y="5562600"/>
              <a:ext cx="1167714" cy="685800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6739" y="2819400"/>
            <a:ext cx="4334891" cy="2438400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Harms, Taylor</dc:creator>
  <dc:title>PowerPoint Presentation</dc:title>
  <dcterms:created xsi:type="dcterms:W3CDTF">2025-10-16T15:26:29Z</dcterms:created>
  <dcterms:modified xsi:type="dcterms:W3CDTF">2025-10-16T15:26:29Z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2025-10-16T00:00:00Z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2025-10-16T00:00:00Z</vt:filetime>
  </property>
  <property fmtid="{D5CDD505-2E9C-101B-9397-08002B2CF9AE}" pid="5" name="Producer">
    <vt:lpwstr>Microsoft® PowerPoint® for Microsoft 365</vt:lpwstr>
  </property>
</Properties>
</file>