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614" r:id="rId6"/>
    <p:sldId id="626" r:id="rId7"/>
    <p:sldId id="622" r:id="rId8"/>
    <p:sldId id="627" r:id="rId9"/>
    <p:sldId id="623" r:id="rId10"/>
    <p:sldId id="624" r:id="rId11"/>
    <p:sldId id="625" r:id="rId12"/>
    <p:sldId id="61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AB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987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E7E88-2A73-41FB-8A3A-96055AA50C11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87E93-F59C-49DA-AFD3-9E9F53758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14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7620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coltca\Documents\Webster City\20180727_133838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5" b="36881"/>
          <a:stretch/>
        </p:blipFill>
        <p:spPr bwMode="auto">
          <a:xfrm>
            <a:off x="0" y="-149087"/>
            <a:ext cx="9144000" cy="261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0" y="1828800"/>
            <a:ext cx="914400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0400" y="1958975"/>
            <a:ext cx="4170000" cy="14700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Eras Light ITC" panose="020B0402030504020804" pitchFamily="34" charset="0"/>
              </a:defRPr>
            </a:lvl1pPr>
          </a:lstStyle>
          <a:p>
            <a:r>
              <a:rPr lang="en-US" dirty="0"/>
              <a:t>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505200"/>
            <a:ext cx="4191000" cy="8763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4435475"/>
            <a:ext cx="4210878" cy="365125"/>
          </a:xfrm>
        </p:spPr>
        <p:txBody>
          <a:bodyPr/>
          <a:lstStyle/>
          <a:p>
            <a:fld id="{D9A3253A-FE2B-4DA7-8A93-AB889FF14A20}" type="datetimeFigureOut">
              <a:rPr lang="en-US" smtClean="0"/>
              <a:t>9/26/2024</a:t>
            </a:fld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715000" y="1905000"/>
            <a:ext cx="2743200" cy="2743200"/>
            <a:chOff x="2819400" y="1600200"/>
            <a:chExt cx="3429000" cy="3429000"/>
          </a:xfrm>
        </p:grpSpPr>
        <p:sp>
          <p:nvSpPr>
            <p:cNvPr id="9" name="Oval 8"/>
            <p:cNvSpPr/>
            <p:nvPr userDrawn="1"/>
          </p:nvSpPr>
          <p:spPr>
            <a:xfrm>
              <a:off x="2819400" y="1600200"/>
              <a:ext cx="3429000" cy="3429000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9" b="100000" l="0" r="100000">
                          <a14:foregroundMark x1="1100" y1="1045" x2="81433" y2="98014"/>
                          <a14:foregroundMark x1="32600" y1="12912" x2="74800" y2="13173"/>
                          <a14:foregroundMark x1="45900" y1="7475" x2="46700" y2="10925"/>
                          <a14:foregroundMark x1="72133" y1="20596" x2="17333" y2="21694"/>
                          <a14:foregroundMark x1="26067" y1="26764" x2="73000" y2="28855"/>
                          <a14:foregroundMark x1="7867" y1="46158" x2="11967" y2="71458"/>
                          <a14:foregroundMark x1="7700" y1="52953" x2="11033" y2="69211"/>
                          <a14:foregroundMark x1="13633" y1="34762" x2="18900" y2="73549"/>
                          <a14:foregroundMark x1="14967" y1="57867" x2="86300" y2="44433"/>
                          <a14:foregroundMark x1="87333" y1="40826" x2="85133" y2="76006"/>
                          <a14:foregroundMark x1="93000" y1="59749" x2="81033" y2="70831"/>
                          <a14:foregroundMark x1="92133" y1="62938" x2="82900" y2="69733"/>
                          <a14:foregroundMark x1="95733" y1="58599" x2="97867" y2="45426"/>
                          <a14:foregroundMark x1="83300" y1="48981" x2="16367" y2="68845"/>
                          <a14:foregroundMark x1="18267" y1="48353" x2="84100" y2="66022"/>
                          <a14:foregroundMark x1="65500" y1="84161" x2="23867" y2="77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2186" y="2590800"/>
              <a:ext cx="2389964" cy="1524000"/>
            </a:xfrm>
            <a:prstGeom prst="rect">
              <a:avLst/>
            </a:prstGeom>
          </p:spPr>
        </p:pic>
      </p:grpSp>
      <p:sp>
        <p:nvSpPr>
          <p:cNvPr id="13" name="Right Triangle 12"/>
          <p:cNvSpPr/>
          <p:nvPr userDrawn="1"/>
        </p:nvSpPr>
        <p:spPr>
          <a:xfrm>
            <a:off x="0" y="0"/>
            <a:ext cx="9144000" cy="1828800"/>
          </a:xfrm>
          <a:prstGeom prst="rtTriangle">
            <a:avLst/>
          </a:prstGeom>
          <a:solidFill>
            <a:srgbClr val="4FAB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800600"/>
            <a:ext cx="9144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90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253A-FE2B-4DA7-8A93-AB889FF14A20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0851-C837-407E-83AE-D8C2E704B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253A-FE2B-4DA7-8A93-AB889FF14A20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0851-C837-407E-83AE-D8C2E704B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4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253A-FE2B-4DA7-8A93-AB889FF14A20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0851-C837-407E-83AE-D8C2E704B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17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253A-FE2B-4DA7-8A93-AB889FF14A20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0851-C837-407E-83AE-D8C2E704B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6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253A-FE2B-4DA7-8A93-AB889FF14A20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0851-C837-407E-83AE-D8C2E704B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92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253A-FE2B-4DA7-8A93-AB889FF14A20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0851-C837-407E-83AE-D8C2E704B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18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253A-FE2B-4DA7-8A93-AB889FF14A20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0851-C837-407E-83AE-D8C2E704B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39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253A-FE2B-4DA7-8A93-AB889FF14A20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0851-C837-407E-83AE-D8C2E704B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44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253A-FE2B-4DA7-8A93-AB889FF14A20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0851-C837-407E-83AE-D8C2E704B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69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253A-FE2B-4DA7-8A93-AB889FF14A20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0851-C837-407E-83AE-D8C2E704B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92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/>
          <p:cNvSpPr/>
          <p:nvPr userDrawn="1"/>
        </p:nvSpPr>
        <p:spPr>
          <a:xfrm rot="10800000">
            <a:off x="3962400" y="5943599"/>
            <a:ext cx="5181600" cy="924338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3253A-FE2B-4DA7-8A93-AB889FF14A20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E0851-C837-407E-83AE-D8C2E704B186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3313" y="5247862"/>
            <a:ext cx="9223513" cy="1686338"/>
            <a:chOff x="-3313" y="5181601"/>
            <a:chExt cx="10899913" cy="1686338"/>
          </a:xfrm>
        </p:grpSpPr>
        <p:pic>
          <p:nvPicPr>
            <p:cNvPr id="2052" name="Picture 4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181601"/>
              <a:ext cx="10896600" cy="1686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ight Triangle 6"/>
            <p:cNvSpPr/>
            <p:nvPr userDrawn="1"/>
          </p:nvSpPr>
          <p:spPr>
            <a:xfrm>
              <a:off x="0" y="5410200"/>
              <a:ext cx="9753600" cy="1444486"/>
            </a:xfrm>
            <a:prstGeom prst="rtTriangle">
              <a:avLst/>
            </a:prstGeom>
            <a:solidFill>
              <a:srgbClr val="4FAB74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Triangle 8"/>
            <p:cNvSpPr/>
            <p:nvPr userDrawn="1"/>
          </p:nvSpPr>
          <p:spPr>
            <a:xfrm>
              <a:off x="-3313" y="5562600"/>
              <a:ext cx="8918713" cy="1292087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1295400" cy="8249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52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>
              <a:lumMod val="50000"/>
            </a:schemeClr>
          </a:solidFill>
          <a:latin typeface="Eras Light ITC" panose="020B04020305040208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>
              <a:lumMod val="65000"/>
            </a:schemeClr>
          </a:solidFill>
          <a:latin typeface="Dense" pitchFamily="50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>
              <a:lumMod val="65000"/>
            </a:schemeClr>
          </a:solidFill>
          <a:latin typeface="Dense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65000"/>
            </a:schemeClr>
          </a:solidFill>
          <a:latin typeface="Dense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>
              <a:lumMod val="65000"/>
            </a:schemeClr>
          </a:solidFill>
          <a:latin typeface="Dense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>
              <a:lumMod val="65000"/>
            </a:schemeClr>
          </a:solidFill>
          <a:latin typeface="Dense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Will.Myers@iowaagriculture.gov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mailto:Paul.Miller@iowaagriculture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428" y="2286000"/>
            <a:ext cx="4999800" cy="1295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Dense"/>
              </a:rPr>
              <a:t>IDALS Urban Conservation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5428" y="3810000"/>
            <a:ext cx="5181600" cy="8763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National Association of State Conservation Agencies</a:t>
            </a:r>
          </a:p>
          <a:p>
            <a:r>
              <a:rPr lang="en-US" dirty="0">
                <a:solidFill>
                  <a:schemeClr val="tx1"/>
                </a:solidFill>
              </a:rPr>
              <a:t>October 8, 2024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9D1B8C-1A2F-CA78-9392-480087EE2F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4"/>
          <a:stretch/>
        </p:blipFill>
        <p:spPr>
          <a:xfrm>
            <a:off x="0" y="5791200"/>
            <a:ext cx="3388266" cy="117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99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212B4-BAE0-46AF-A7E0-63B998F48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Dense"/>
              </a:rPr>
              <a:t>Urban Conservation Program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D109A-3A03-FABC-9E49-E6E8AA589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solidFill>
                  <a:schemeClr val="tx1"/>
                </a:solidFill>
                <a:latin typeface="Dense"/>
                <a:cs typeface="Arial" panose="020B0604020202020204" pitchFamily="34" charset="0"/>
              </a:rPr>
              <a:t>Established in 2008 and expanded in 2014 with adoption of Iowa Nutrient Reduction Strategy</a:t>
            </a:r>
          </a:p>
          <a:p>
            <a:r>
              <a:rPr lang="en-US" sz="2600" dirty="0">
                <a:solidFill>
                  <a:schemeClr val="tx1"/>
                </a:solidFill>
                <a:latin typeface="Dense"/>
                <a:cs typeface="Arial" panose="020B0604020202020204" pitchFamily="34" charset="0"/>
              </a:rPr>
              <a:t>Address urban and transitional Ag/Urban areas - bridging  resource concerns and populations </a:t>
            </a:r>
          </a:p>
          <a:p>
            <a:r>
              <a:rPr lang="en-US" sz="2600" dirty="0">
                <a:solidFill>
                  <a:schemeClr val="tx1"/>
                </a:solidFill>
                <a:latin typeface="Dense"/>
                <a:cs typeface="Arial" panose="020B0604020202020204" pitchFamily="34" charset="0"/>
              </a:rPr>
              <a:t>Primary objectives of improved water quality, reduced erosion, and mitigating flood risk</a:t>
            </a:r>
          </a:p>
          <a:p>
            <a:r>
              <a:rPr lang="en-US" sz="2600" dirty="0">
                <a:solidFill>
                  <a:schemeClr val="tx1"/>
                </a:solidFill>
                <a:latin typeface="Dense"/>
                <a:cs typeface="Arial" panose="020B0604020202020204" pitchFamily="34" charset="0"/>
              </a:rPr>
              <a:t>5 Full Time Urban Conservationists</a:t>
            </a:r>
          </a:p>
          <a:p>
            <a:endParaRPr lang="en-US" sz="2600" dirty="0">
              <a:solidFill>
                <a:schemeClr val="tx1"/>
              </a:solidFill>
              <a:latin typeface="Dense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4" descr="CURRENT DEVELOPMENTS">
            <a:extLst>
              <a:ext uri="{FF2B5EF4-FFF2-40B4-BE49-F238E27FC236}">
                <a16:creationId xmlns:a16="http://schemas.microsoft.com/office/drawing/2014/main" id="{5D793146-A0BD-0CD7-5093-3125FDEC9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239512"/>
            <a:ext cx="2576782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267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212B4-BAE0-46AF-A7E0-63B998F48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Dense"/>
              </a:rPr>
              <a:t>Urban Conservation Program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D109A-3A03-FABC-9E49-E6E8AA589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solidFill>
                  <a:schemeClr val="tx1"/>
                </a:solidFill>
                <a:latin typeface="Dense"/>
                <a:cs typeface="Arial" panose="020B0604020202020204" pitchFamily="34" charset="0"/>
              </a:rPr>
              <a:t>Provide financial and technical assistance for design and implementation of stormwater management practices</a:t>
            </a:r>
          </a:p>
          <a:p>
            <a:r>
              <a:rPr lang="en-US" sz="2600" dirty="0">
                <a:solidFill>
                  <a:schemeClr val="tx1"/>
                </a:solidFill>
                <a:latin typeface="Dense"/>
                <a:cs typeface="Arial" panose="020B0604020202020204" pitchFamily="34" charset="0"/>
              </a:rPr>
              <a:t>Work across agencies, funding sources, programs, and communities  </a:t>
            </a:r>
          </a:p>
          <a:p>
            <a:r>
              <a:rPr lang="en-US" sz="2600" dirty="0">
                <a:solidFill>
                  <a:schemeClr val="tx1"/>
                </a:solidFill>
                <a:latin typeface="Dense"/>
                <a:cs typeface="Arial" panose="020B0604020202020204" pitchFamily="34" charset="0"/>
              </a:rPr>
              <a:t>Assist communities, developers, consultants, homeowners, agencies, and others</a:t>
            </a:r>
          </a:p>
          <a:p>
            <a:r>
              <a:rPr lang="en-US" sz="2600" dirty="0">
                <a:solidFill>
                  <a:schemeClr val="tx1"/>
                </a:solidFill>
                <a:latin typeface="Dense"/>
                <a:cs typeface="Arial" panose="020B0604020202020204" pitchFamily="34" charset="0"/>
              </a:rPr>
              <a:t>Advantage of urban education, information, and outreach requirements </a:t>
            </a:r>
          </a:p>
          <a:p>
            <a:endParaRPr lang="en-US" dirty="0"/>
          </a:p>
        </p:txBody>
      </p:sp>
      <p:pic>
        <p:nvPicPr>
          <p:cNvPr id="4" name="Picture 4" descr="CURRENT DEVELOPMENTS">
            <a:extLst>
              <a:ext uri="{FF2B5EF4-FFF2-40B4-BE49-F238E27FC236}">
                <a16:creationId xmlns:a16="http://schemas.microsoft.com/office/drawing/2014/main" id="{5D793146-A0BD-0CD7-5093-3125FDEC9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239512"/>
            <a:ext cx="2576782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30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F33BF-389E-6D9E-071D-7DD062832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28" y="264350"/>
            <a:ext cx="8715454" cy="104516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Dense"/>
              </a:rPr>
              <a:t>Water Quality Initiative </a:t>
            </a:r>
            <a:br>
              <a:rPr lang="en-US" sz="3200" b="1" dirty="0">
                <a:solidFill>
                  <a:schemeClr val="tx1"/>
                </a:solidFill>
                <a:latin typeface="Dense"/>
              </a:rPr>
            </a:br>
            <a:r>
              <a:rPr lang="en-US" sz="3200" b="1" dirty="0">
                <a:solidFill>
                  <a:schemeClr val="tx1"/>
                </a:solidFill>
                <a:latin typeface="Dense"/>
              </a:rPr>
              <a:t>Cost Share Program Example</a:t>
            </a:r>
            <a:endParaRPr lang="en-US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139975-87ED-3BCD-6A28-7B81EA25C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887" y="1330622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400" dirty="0">
                <a:solidFill>
                  <a:schemeClr val="tx1"/>
                </a:solidFill>
              </a:rPr>
              <a:t>FY 2015 – 2024 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solidFill>
                  <a:schemeClr val="tx1"/>
                </a:solidFill>
              </a:rPr>
              <a:t>126 Total Urban Projects Funded</a:t>
            </a:r>
          </a:p>
          <a:p>
            <a:pPr lvl="1">
              <a:spcBef>
                <a:spcPts val="1800"/>
              </a:spcBef>
            </a:pPr>
            <a:r>
              <a:rPr lang="en-US" sz="2000" dirty="0">
                <a:solidFill>
                  <a:schemeClr val="tx1"/>
                </a:solidFill>
              </a:rPr>
              <a:t>84 Completed, 18 Under Construction, 22 Design/Planning Phase 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solidFill>
                  <a:schemeClr val="tx1"/>
                </a:solidFill>
              </a:rPr>
              <a:t>50% Cost Share</a:t>
            </a:r>
          </a:p>
          <a:p>
            <a:pPr lvl="1">
              <a:spcBef>
                <a:spcPts val="1800"/>
              </a:spcBef>
            </a:pPr>
            <a:r>
              <a:rPr lang="en-US" sz="2000" dirty="0">
                <a:solidFill>
                  <a:schemeClr val="tx1"/>
                </a:solidFill>
              </a:rPr>
              <a:t>$14.6M WQI Practice Funding </a:t>
            </a:r>
          </a:p>
          <a:p>
            <a:pPr lvl="1">
              <a:spcBef>
                <a:spcPts val="1800"/>
              </a:spcBef>
            </a:pPr>
            <a:r>
              <a:rPr lang="en-US" sz="2000" dirty="0">
                <a:solidFill>
                  <a:schemeClr val="tx1"/>
                </a:solidFill>
              </a:rPr>
              <a:t>$48.5M Partner Contribution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solidFill>
                  <a:schemeClr val="tx1"/>
                </a:solidFill>
              </a:rPr>
              <a:t>Provides Supplemental and Catalyst Funding</a:t>
            </a:r>
          </a:p>
          <a:p>
            <a:pPr marL="457200" lvl="1" indent="0">
              <a:buNone/>
            </a:pPr>
            <a:endParaRPr lang="en-US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3" name="Picture 4" descr="CURRENT DEVELOPMENTS">
            <a:extLst>
              <a:ext uri="{FF2B5EF4-FFF2-40B4-BE49-F238E27FC236}">
                <a16:creationId xmlns:a16="http://schemas.microsoft.com/office/drawing/2014/main" id="{2DA187C0-2156-4C07-4A02-D16E8F8CA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239512"/>
            <a:ext cx="2576782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656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E3EFDE2-2E8F-D252-CDFB-2A65F7EEC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95" y="152400"/>
            <a:ext cx="7588005" cy="573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15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73F6A-E4A7-1E8C-0AD1-E7D7F1D98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26" y="3825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Dense"/>
              </a:rPr>
              <a:t>Completed Practice Examples</a:t>
            </a:r>
          </a:p>
        </p:txBody>
      </p:sp>
      <p:pic>
        <p:nvPicPr>
          <p:cNvPr id="5" name="Picture 4" descr="A picture containing sky, water, outdoor, grass&#10;&#10;Description automatically generated">
            <a:extLst>
              <a:ext uri="{FF2B5EF4-FFF2-40B4-BE49-F238E27FC236}">
                <a16:creationId xmlns:a16="http://schemas.microsoft.com/office/drawing/2014/main" id="{D24CAF28-E5AE-1835-15DB-996A9E7EE7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506" y="3429000"/>
            <a:ext cx="4277055" cy="3220370"/>
          </a:xfrm>
          <a:prstGeom prst="rect">
            <a:avLst/>
          </a:prstGeom>
        </p:spPr>
      </p:pic>
      <p:pic>
        <p:nvPicPr>
          <p:cNvPr id="6" name="Picture 5" descr="A street with cars parked on the side&#10;&#10;Description automatically generated with low confidence">
            <a:extLst>
              <a:ext uri="{FF2B5EF4-FFF2-40B4-BE49-F238E27FC236}">
                <a16:creationId xmlns:a16="http://schemas.microsoft.com/office/drawing/2014/main" id="{5D85FBC8-90BD-085C-EA81-8A88D43CA0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19895" r="12042"/>
          <a:stretch/>
        </p:blipFill>
        <p:spPr>
          <a:xfrm>
            <a:off x="5638800" y="1295400"/>
            <a:ext cx="3200400" cy="4648200"/>
          </a:xfrm>
          <a:prstGeom prst="rect">
            <a:avLst/>
          </a:prstGeom>
        </p:spPr>
      </p:pic>
      <p:pic>
        <p:nvPicPr>
          <p:cNvPr id="12" name="Content Placeholder 11" descr="A pond in a grassy area with buildings in the background&#10;&#10;Description automatically generated">
            <a:extLst>
              <a:ext uri="{FF2B5EF4-FFF2-40B4-BE49-F238E27FC236}">
                <a16:creationId xmlns:a16="http://schemas.microsoft.com/office/drawing/2014/main" id="{10B952E8-437F-8C98-BA62-BCDE454165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8"/>
          <a:stretch/>
        </p:blipFill>
        <p:spPr>
          <a:xfrm>
            <a:off x="295655" y="1365923"/>
            <a:ext cx="4263549" cy="2672677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8EC60A1-989D-C5A0-F219-680F2B44DD49}"/>
              </a:ext>
            </a:extLst>
          </p:cNvPr>
          <p:cNvSpPr txBox="1"/>
          <p:nvPr/>
        </p:nvSpPr>
        <p:spPr>
          <a:xfrm>
            <a:off x="2427429" y="1091712"/>
            <a:ext cx="236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Stormwater Wetlands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11B253-4186-9DAC-F915-D201DA0D7061}"/>
              </a:ext>
            </a:extLst>
          </p:cNvPr>
          <p:cNvSpPr txBox="1"/>
          <p:nvPr/>
        </p:nvSpPr>
        <p:spPr>
          <a:xfrm>
            <a:off x="4572000" y="3124200"/>
            <a:ext cx="1143000" cy="38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Wet Pond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F818A6-0EC8-6D25-39C8-9EFA4B9DA03E}"/>
              </a:ext>
            </a:extLst>
          </p:cNvPr>
          <p:cNvSpPr txBox="1"/>
          <p:nvPr/>
        </p:nvSpPr>
        <p:spPr>
          <a:xfrm>
            <a:off x="7086600" y="996591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Permeable Pavers</a:t>
            </a:r>
          </a:p>
        </p:txBody>
      </p:sp>
    </p:spTree>
    <p:extLst>
      <p:ext uri="{BB962C8B-B14F-4D97-AF65-F5344CB8AC3E}">
        <p14:creationId xmlns:p14="http://schemas.microsoft.com/office/powerpoint/2010/main" val="1956421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3EFF-2DE3-3B1E-7A1C-81CCE5A3B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2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Dense"/>
              </a:rPr>
              <a:t>Completed Practice Examples</a:t>
            </a:r>
          </a:p>
        </p:txBody>
      </p:sp>
      <p:pic>
        <p:nvPicPr>
          <p:cNvPr id="4" name="Picture 2" descr="F:\Photos\IEDA CDBG\Johnston\Johnston biocell 2.jpg">
            <a:extLst>
              <a:ext uri="{FF2B5EF4-FFF2-40B4-BE49-F238E27FC236}">
                <a16:creationId xmlns:a16="http://schemas.microsoft.com/office/drawing/2014/main" id="{33DD4A07-2691-2A2F-3C65-E56BA81F2C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105" y="3955574"/>
            <a:ext cx="4674664" cy="272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grass, outdoor, sky, house&#10;&#10;Description automatically generated">
            <a:extLst>
              <a:ext uri="{FF2B5EF4-FFF2-40B4-BE49-F238E27FC236}">
                <a16:creationId xmlns:a16="http://schemas.microsoft.com/office/drawing/2014/main" id="{02EE9A14-C0C1-E5AA-FA3F-63739D23A8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4" t="-4176" r="28734" b="-1"/>
          <a:stretch/>
        </p:blipFill>
        <p:spPr>
          <a:xfrm>
            <a:off x="838200" y="1443594"/>
            <a:ext cx="3276600" cy="44500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609F9C-197E-4856-895B-64BE711A7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105" y="1359024"/>
            <a:ext cx="3276600" cy="259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FB8B16-891D-AFC9-0C57-BD3EBC90AA1B}"/>
              </a:ext>
            </a:extLst>
          </p:cNvPr>
          <p:cNvSpPr txBox="1"/>
          <p:nvPr/>
        </p:nvSpPr>
        <p:spPr>
          <a:xfrm>
            <a:off x="6465620" y="1074262"/>
            <a:ext cx="1053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Bioswale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2C60C8-D7F7-0814-4FC0-D5F6A2D7A7F7}"/>
              </a:ext>
            </a:extLst>
          </p:cNvPr>
          <p:cNvSpPr txBox="1"/>
          <p:nvPr/>
        </p:nvSpPr>
        <p:spPr>
          <a:xfrm>
            <a:off x="7384574" y="3669858"/>
            <a:ext cx="1756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Bioretention Cell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F88C5C-A903-3D63-02E2-174A1DE5A91C}"/>
              </a:ext>
            </a:extLst>
          </p:cNvPr>
          <p:cNvSpPr txBox="1"/>
          <p:nvPr/>
        </p:nvSpPr>
        <p:spPr>
          <a:xfrm>
            <a:off x="2686001" y="1308574"/>
            <a:ext cx="1340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Rain Garden</a:t>
            </a:r>
          </a:p>
        </p:txBody>
      </p:sp>
    </p:spTree>
    <p:extLst>
      <p:ext uri="{BB962C8B-B14F-4D97-AF65-F5344CB8AC3E}">
        <p14:creationId xmlns:p14="http://schemas.microsoft.com/office/powerpoint/2010/main" val="1137775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E1F11-613D-A9D3-35F4-7676A4FDA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9533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Dense"/>
              </a:rPr>
              <a:t>Completed Practice Examples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F0B1ADB-58FA-D6F5-3DAD-74989EFE1C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523673"/>
            <a:ext cx="4075580" cy="3056685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F2C82E-EFC4-CACE-8922-CA87B4C6D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4" y="3962400"/>
            <a:ext cx="3826018" cy="2895600"/>
          </a:xfrm>
          <a:prstGeom prst="rect">
            <a:avLst/>
          </a:prstGeom>
        </p:spPr>
      </p:pic>
      <p:pic>
        <p:nvPicPr>
          <p:cNvPr id="8" name="Picture 7" descr="A field of grass with a house in the background&#10;&#10;Description automatically generated">
            <a:extLst>
              <a:ext uri="{FF2B5EF4-FFF2-40B4-BE49-F238E27FC236}">
                <a16:creationId xmlns:a16="http://schemas.microsoft.com/office/drawing/2014/main" id="{4DC369E8-6438-225B-ABA4-E6A2CB8513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72853" y="2626796"/>
            <a:ext cx="5332924" cy="29997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A03651-3754-CB26-CD89-D00B5235623F}"/>
              </a:ext>
            </a:extLst>
          </p:cNvPr>
          <p:cNvSpPr txBox="1"/>
          <p:nvPr/>
        </p:nvSpPr>
        <p:spPr>
          <a:xfrm>
            <a:off x="78674" y="3598902"/>
            <a:ext cx="1650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Rain Harvesting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7C1E6C-CA10-D756-E0CC-BC9A0314A69B}"/>
              </a:ext>
            </a:extLst>
          </p:cNvPr>
          <p:cNvSpPr txBox="1"/>
          <p:nvPr/>
        </p:nvSpPr>
        <p:spPr>
          <a:xfrm>
            <a:off x="3934913" y="1154342"/>
            <a:ext cx="208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Native Landscaping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16AA20-4E66-4940-79C9-5D403D2172F1}"/>
              </a:ext>
            </a:extLst>
          </p:cNvPr>
          <p:cNvSpPr txBox="1"/>
          <p:nvPr/>
        </p:nvSpPr>
        <p:spPr>
          <a:xfrm>
            <a:off x="7696200" y="789913"/>
            <a:ext cx="1262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Soil Quality</a:t>
            </a:r>
          </a:p>
          <a:p>
            <a:r>
              <a:rPr lang="en-US" dirty="0"/>
              <a:t>Restoration</a:t>
            </a:r>
          </a:p>
        </p:txBody>
      </p:sp>
    </p:spTree>
    <p:extLst>
      <p:ext uri="{BB962C8B-B14F-4D97-AF65-F5344CB8AC3E}">
        <p14:creationId xmlns:p14="http://schemas.microsoft.com/office/powerpoint/2010/main" val="2534684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6709A-6552-B7DE-3745-D170FEC3B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2255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latin typeface="Dense"/>
              </a:rPr>
              <a:t>Contacts and Additional Information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CD745-5B0D-7CF0-F53B-428049869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344" y="1295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4" descr="CURRENT DEVELOPMENTS">
            <a:extLst>
              <a:ext uri="{FF2B5EF4-FFF2-40B4-BE49-F238E27FC236}">
                <a16:creationId xmlns:a16="http://schemas.microsoft.com/office/drawing/2014/main" id="{6349C424-290C-B030-2341-4A6AC4EAE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239512"/>
            <a:ext cx="2576782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9A8ADF3-48D1-212C-74B5-DAA3E39A5C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775239"/>
              </p:ext>
            </p:extLst>
          </p:nvPr>
        </p:nvGraphicFramePr>
        <p:xfrm>
          <a:off x="448056" y="1295400"/>
          <a:ext cx="8077200" cy="3477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3421336384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87463143"/>
                    </a:ext>
                  </a:extLst>
                </a:gridCol>
              </a:tblGrid>
              <a:tr h="136990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Will Myers, Field Services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800" dirty="0">
                          <a:hlinkClick r:id="rId3"/>
                        </a:rPr>
                        <a:t>Will.Myers@iowaagriculture.gov</a:t>
                      </a:r>
                      <a:endParaRPr lang="en-US" sz="1800" dirty="0"/>
                    </a:p>
                    <a:p>
                      <a:pPr marL="0" indent="0"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515-281-7818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Paul Miller, Urban Conservationist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800" dirty="0">
                          <a:hlinkClick r:id="rId4"/>
                        </a:rPr>
                        <a:t>Paul.Miller@iowaagriculture.gov</a:t>
                      </a:r>
                      <a:endParaRPr lang="en-US" sz="1800" dirty="0"/>
                    </a:p>
                    <a:p>
                      <a:pPr marL="0" indent="0"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515-281-5833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371569"/>
                  </a:ext>
                </a:extLst>
              </a:tr>
              <a:tr h="136990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Ann Seda, Urban Conservationist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800" dirty="0">
                          <a:hlinkClick r:id="rId3"/>
                        </a:rPr>
                        <a:t>Ann.Seda@iowaagriculture.gov</a:t>
                      </a:r>
                      <a:endParaRPr lang="en-US" sz="1800" dirty="0"/>
                    </a:p>
                    <a:p>
                      <a:pPr marL="0" indent="0"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515-725-0150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790904"/>
                  </a:ext>
                </a:extLst>
              </a:tr>
              <a:tr h="73764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https://www.cleanwateriowa.org/urban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734045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B88ED34-C093-6098-9FE4-91EC53C705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2723388"/>
            <a:ext cx="1968166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33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B8CCE4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d4dcbac-f833-492c-b9d3-9935b9d4ea73" xsi:nil="true"/>
    <lcf76f155ced4ddcb4097134ff3c332f xmlns="c30cf00b-2f94-47d6-8ef9-638d5d8351a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5DFF985CB7FC4FA200B1E1F75E4E3D" ma:contentTypeVersion="15" ma:contentTypeDescription="Create a new document." ma:contentTypeScope="" ma:versionID="b6afbe75a7d1d4714fb02db855107145">
  <xsd:schema xmlns:xsd="http://www.w3.org/2001/XMLSchema" xmlns:xs="http://www.w3.org/2001/XMLSchema" xmlns:p="http://schemas.microsoft.com/office/2006/metadata/properties" xmlns:ns2="c30cf00b-2f94-47d6-8ef9-638d5d8351a6" xmlns:ns3="cd4dcbac-f833-492c-b9d3-9935b9d4ea73" targetNamespace="http://schemas.microsoft.com/office/2006/metadata/properties" ma:root="true" ma:fieldsID="aaa3d2c19910733a450c1bb772b4c779" ns2:_="" ns3:_="">
    <xsd:import namespace="c30cf00b-2f94-47d6-8ef9-638d5d8351a6"/>
    <xsd:import namespace="cd4dcbac-f833-492c-b9d3-9935b9d4ea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0cf00b-2f94-47d6-8ef9-638d5d8351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bbd594ac-1201-4cf7-a930-7799bc2df8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4dcbac-f833-492c-b9d3-9935b9d4ea7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b458a5e7-8bb4-49f2-a150-9d0ea1a192fb}" ma:internalName="TaxCatchAll" ma:showField="CatchAllData" ma:web="cd4dcbac-f833-492c-b9d3-9935b9d4ea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44D319-D4A9-4342-91AD-01EF72B1A21C}">
  <ds:schemaRefs>
    <ds:schemaRef ds:uri="http://schemas.microsoft.com/office/2006/metadata/properties"/>
    <ds:schemaRef ds:uri="http://schemas.microsoft.com/office/infopath/2007/PartnerControls"/>
    <ds:schemaRef ds:uri="cd4dcbac-f833-492c-b9d3-9935b9d4ea73"/>
    <ds:schemaRef ds:uri="c30cf00b-2f94-47d6-8ef9-638d5d8351a6"/>
  </ds:schemaRefs>
</ds:datastoreItem>
</file>

<file path=customXml/itemProps2.xml><?xml version="1.0" encoding="utf-8"?>
<ds:datastoreItem xmlns:ds="http://schemas.openxmlformats.org/officeDocument/2006/customXml" ds:itemID="{A8BDAC8A-5704-4EDC-A448-5AC97CDC12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D0D4F1-DB39-4373-88E1-25122E3F0B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0cf00b-2f94-47d6-8ef9-638d5d8351a6"/>
    <ds:schemaRef ds:uri="cd4dcbac-f833-492c-b9d3-9935b9d4ea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1100</TotalTime>
  <Words>242</Words>
  <Application>Microsoft Office PowerPoint</Application>
  <PresentationFormat>On-screen Show (4:3)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Dense</vt:lpstr>
      <vt:lpstr>Eras Light ITC</vt:lpstr>
      <vt:lpstr>Office Theme</vt:lpstr>
      <vt:lpstr>IDALS Urban Conservation Program</vt:lpstr>
      <vt:lpstr>Urban Conservation Program Structure</vt:lpstr>
      <vt:lpstr>Urban Conservation Program Function</vt:lpstr>
      <vt:lpstr>Water Quality Initiative  Cost Share Program Example</vt:lpstr>
      <vt:lpstr>PowerPoint Presentation</vt:lpstr>
      <vt:lpstr>Completed Practice Examples</vt:lpstr>
      <vt:lpstr>Completed Practice Examples</vt:lpstr>
      <vt:lpstr>Completed Practice Examples</vt:lpstr>
      <vt:lpstr>Contacts and Additional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Coltvet, Carly</dc:creator>
  <cp:lastModifiedBy>Ray Ledgerwood</cp:lastModifiedBy>
  <cp:revision>35</cp:revision>
  <dcterms:created xsi:type="dcterms:W3CDTF">2018-08-03T19:57:34Z</dcterms:created>
  <dcterms:modified xsi:type="dcterms:W3CDTF">2024-09-26T23:30:55Z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0x010100DE5DFF985CB7FC4FA200B1E1F75E4E3D</vt:lpwstr>
  </property>
</Properties>
</file>