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7"/>
    <p:sldId id="257" r:id="rId28"/>
    <p:sldId id="258" r:id="rId29"/>
    <p:sldId id="259" r:id="rId30"/>
    <p:sldId id="260" r:id="rId31"/>
    <p:sldId id="261" r:id="rId32"/>
    <p:sldId id="262" r:id="rId33"/>
    <p:sldId id="263" r:id="rId34"/>
    <p:sldId id="264" r:id="rId35"/>
    <p:sldId id="265" r:id="rId36"/>
    <p:sldId id="266" r:id="rId37"/>
    <p:sldId id="267" r:id="rId38"/>
    <p:sldId id="268" r:id="rId39"/>
    <p:sldId id="269" r:id="rId40"/>
    <p:sldId id="270" r:id="rId41"/>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Raleway" charset="1" panose="020B0503030101060003"/>
      <p:regular r:id="rId10"/>
    </p:embeddedFont>
    <p:embeddedFont>
      <p:font typeface="Raleway Bold" charset="1" panose="020B0803030101060003"/>
      <p:regular r:id="rId11"/>
    </p:embeddedFont>
    <p:embeddedFont>
      <p:font typeface="Raleway Thin" charset="1" panose="020B0203030101060003"/>
      <p:regular r:id="rId12"/>
    </p:embeddedFont>
    <p:embeddedFont>
      <p:font typeface="Raleway Heavy" charset="1" panose="020B0003030101060003"/>
      <p:regular r:id="rId13"/>
    </p:embeddedFont>
    <p:embeddedFont>
      <p:font typeface="Hagrid" charset="1" panose="00000500000000000000"/>
      <p:regular r:id="rId14"/>
    </p:embeddedFont>
    <p:embeddedFont>
      <p:font typeface="Hagrid Light" charset="1" panose="00000400000000000000"/>
      <p:regular r:id="rId15"/>
    </p:embeddedFont>
    <p:embeddedFont>
      <p:font typeface="Hagrid Medium" charset="1" panose="00000600000000000000"/>
      <p:regular r:id="rId16"/>
    </p:embeddedFont>
    <p:embeddedFont>
      <p:font typeface="Hagrid Ultra-Bold" charset="1" panose="00000800000000000000"/>
      <p:regular r:id="rId17"/>
    </p:embeddedFont>
    <p:embeddedFont>
      <p:font typeface="Hagrid Heavy" charset="1" panose="00000A00000000000000"/>
      <p:regular r:id="rId18"/>
    </p:embeddedFont>
    <p:embeddedFont>
      <p:font typeface="Open Sans" charset="1" panose="020B0606030504020204"/>
      <p:regular r:id="rId19"/>
    </p:embeddedFont>
    <p:embeddedFont>
      <p:font typeface="Open Sans Bold" charset="1" panose="020B0806030504020204"/>
      <p:regular r:id="rId20"/>
    </p:embeddedFont>
    <p:embeddedFont>
      <p:font typeface="Open Sans Italics" charset="1" panose="020B0606030504020204"/>
      <p:regular r:id="rId21"/>
    </p:embeddedFont>
    <p:embeddedFont>
      <p:font typeface="Open Sans Bold Italics" charset="1" panose="020B0806030504020204"/>
      <p:regular r:id="rId22"/>
    </p:embeddedFont>
    <p:embeddedFont>
      <p:font typeface="Open Sans Light" charset="1" panose="020B0306030504020204"/>
      <p:regular r:id="rId23"/>
    </p:embeddedFont>
    <p:embeddedFont>
      <p:font typeface="Open Sans Light Italics" charset="1" panose="020B0306030504020204"/>
      <p:regular r:id="rId24"/>
    </p:embeddedFont>
    <p:embeddedFont>
      <p:font typeface="Open Sans Ultra-Bold" charset="1" panose="00000000000000000000"/>
      <p:regular r:id="rId25"/>
    </p:embeddedFont>
    <p:embeddedFont>
      <p:font typeface="Open Sans Ultra-Bold Italics" charset="1" panose="000000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slides/slide1.xml" Type="http://schemas.openxmlformats.org/officeDocument/2006/relationships/slide"/><Relationship Id="rId28" Target="slides/slide2.xml" Type="http://schemas.openxmlformats.org/officeDocument/2006/relationships/slide"/><Relationship Id="rId29" Target="slides/slide3.xml" Type="http://schemas.openxmlformats.org/officeDocument/2006/relationships/slide"/><Relationship Id="rId3" Target="viewProps.xml" Type="http://schemas.openxmlformats.org/officeDocument/2006/relationships/viewProps"/><Relationship Id="rId30" Target="slides/slide4.xml" Type="http://schemas.openxmlformats.org/officeDocument/2006/relationships/slide"/><Relationship Id="rId31" Target="slides/slide5.xml" Type="http://schemas.openxmlformats.org/officeDocument/2006/relationships/slide"/><Relationship Id="rId32" Target="slides/slide6.xml" Type="http://schemas.openxmlformats.org/officeDocument/2006/relationships/slide"/><Relationship Id="rId33" Target="slides/slide7.xml" Type="http://schemas.openxmlformats.org/officeDocument/2006/relationships/slide"/><Relationship Id="rId34" Target="slides/slide8.xml" Type="http://schemas.openxmlformats.org/officeDocument/2006/relationships/slide"/><Relationship Id="rId35" Target="slides/slide9.xml" Type="http://schemas.openxmlformats.org/officeDocument/2006/relationships/slide"/><Relationship Id="rId36" Target="slides/slide10.xml" Type="http://schemas.openxmlformats.org/officeDocument/2006/relationships/slide"/><Relationship Id="rId37" Target="slides/slide11.xml" Type="http://schemas.openxmlformats.org/officeDocument/2006/relationships/slide"/><Relationship Id="rId38" Target="slides/slide12.xml" Type="http://schemas.openxmlformats.org/officeDocument/2006/relationships/slide"/><Relationship Id="rId39" Target="slides/slide13.xml" Type="http://schemas.openxmlformats.org/officeDocument/2006/relationships/slide"/><Relationship Id="rId4" Target="theme/theme1.xml" Type="http://schemas.openxmlformats.org/officeDocument/2006/relationships/theme"/><Relationship Id="rId40" Target="slides/slide14.xml" Type="http://schemas.openxmlformats.org/officeDocument/2006/relationships/slide"/><Relationship Id="rId41" Target="slides/slide15.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28.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jpeg" Type="http://schemas.openxmlformats.org/officeDocument/2006/relationships/image"/><Relationship Id="rId12" Target="../media/image42.jpeg" Type="http://schemas.openxmlformats.org/officeDocument/2006/relationships/image"/><Relationship Id="rId13" Target="../media/image43.jpeg" Type="http://schemas.openxmlformats.org/officeDocument/2006/relationships/image"/><Relationship Id="rId14" Target="../media/image44.jpeg" Type="http://schemas.openxmlformats.org/officeDocument/2006/relationships/image"/><Relationship Id="rId15" Target="../media/image45.jpeg" Type="http://schemas.openxmlformats.org/officeDocument/2006/relationships/image"/><Relationship Id="rId16" Target="../media/image46.jpeg" Type="http://schemas.openxmlformats.org/officeDocument/2006/relationships/image"/><Relationship Id="rId17" Target="../media/image47.jpeg" Type="http://schemas.openxmlformats.org/officeDocument/2006/relationships/image"/><Relationship Id="rId18" Target="../media/image48.png" Type="http://schemas.openxmlformats.org/officeDocument/2006/relationships/image"/><Relationship Id="rId19" Target="../media/image49.jpeg" Type="http://schemas.openxmlformats.org/officeDocument/2006/relationships/image"/><Relationship Id="rId2" Target="../media/image11.png" Type="http://schemas.openxmlformats.org/officeDocument/2006/relationships/image"/><Relationship Id="rId20" Target="../media/image50.jpeg" Type="http://schemas.openxmlformats.org/officeDocument/2006/relationships/image"/><Relationship Id="rId21" Target="../media/image51.png" Type="http://schemas.openxmlformats.org/officeDocument/2006/relationships/image"/><Relationship Id="rId3" Target="../media/image12.svg" Type="http://schemas.openxmlformats.org/officeDocument/2006/relationships/image"/><Relationship Id="rId4" Target="../media/image35.png" Type="http://schemas.openxmlformats.org/officeDocument/2006/relationships/image"/><Relationship Id="rId5" Target="../media/image36.jpe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 Id="rId8" Target="../media/image18.png" Type="http://schemas.openxmlformats.org/officeDocument/2006/relationships/image"/><Relationship Id="rId9" Target="../media/image39.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jpeg" Type="http://schemas.openxmlformats.org/officeDocument/2006/relationships/image"/><Relationship Id="rId11" Target="../media/image3.png" Type="http://schemas.openxmlformats.org/officeDocument/2006/relationships/image"/><Relationship Id="rId2" Target="../media/image7.pn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13.png" Type="http://schemas.openxmlformats.org/officeDocument/2006/relationships/image"/><Relationship Id="rId9" Target="../media/image1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074" y="-2398401"/>
            <a:ext cx="20086335" cy="15064751"/>
          </a:xfrm>
          <a:custGeom>
            <a:avLst/>
            <a:gdLst/>
            <a:ahLst/>
            <a:cxnLst/>
            <a:rect r="r" b="b" t="t" l="l"/>
            <a:pathLst>
              <a:path h="15064751" w="20086335">
                <a:moveTo>
                  <a:pt x="0" y="0"/>
                </a:moveTo>
                <a:lnTo>
                  <a:pt x="20086335" y="0"/>
                </a:lnTo>
                <a:lnTo>
                  <a:pt x="20086335" y="15064752"/>
                </a:lnTo>
                <a:lnTo>
                  <a:pt x="0" y="15064752"/>
                </a:lnTo>
                <a:lnTo>
                  <a:pt x="0" y="0"/>
                </a:lnTo>
                <a:close/>
              </a:path>
            </a:pathLst>
          </a:custGeom>
          <a:blipFill>
            <a:blip r:embed="rId2"/>
            <a:stretch>
              <a:fillRect l="0" t="0" r="0" b="0"/>
            </a:stretch>
          </a:blipFill>
        </p:spPr>
      </p:sp>
      <p:grpSp>
        <p:nvGrpSpPr>
          <p:cNvPr name="Group 3" id="3"/>
          <p:cNvGrpSpPr/>
          <p:nvPr/>
        </p:nvGrpSpPr>
        <p:grpSpPr>
          <a:xfrm rot="0">
            <a:off x="348335" y="370595"/>
            <a:ext cx="17591330" cy="9526761"/>
            <a:chOff x="0" y="0"/>
            <a:chExt cx="6637578" cy="3594647"/>
          </a:xfrm>
        </p:grpSpPr>
        <p:sp>
          <p:nvSpPr>
            <p:cNvPr name="Freeform 4" id="4"/>
            <p:cNvSpPr/>
            <p:nvPr/>
          </p:nvSpPr>
          <p:spPr>
            <a:xfrm flipH="false" flipV="false" rot="0">
              <a:off x="0" y="0"/>
              <a:ext cx="6637578" cy="3594646"/>
            </a:xfrm>
            <a:custGeom>
              <a:avLst/>
              <a:gdLst/>
              <a:ahLst/>
              <a:cxnLst/>
              <a:rect r="r" b="b" t="t" l="l"/>
              <a:pathLst>
                <a:path h="3594646" w="6637578">
                  <a:moveTo>
                    <a:pt x="0" y="0"/>
                  </a:moveTo>
                  <a:lnTo>
                    <a:pt x="6637578" y="0"/>
                  </a:lnTo>
                  <a:lnTo>
                    <a:pt x="6637578" y="3594646"/>
                  </a:lnTo>
                  <a:lnTo>
                    <a:pt x="0" y="3594646"/>
                  </a:lnTo>
                  <a:close/>
                </a:path>
              </a:pathLst>
            </a:custGeom>
            <a:solidFill>
              <a:srgbClr val="2D604A">
                <a:alpha val="80000"/>
              </a:srgbClr>
            </a:solidFill>
          </p:spPr>
        </p:sp>
      </p:grpSp>
      <p:grpSp>
        <p:nvGrpSpPr>
          <p:cNvPr name="Group 5" id="5"/>
          <p:cNvGrpSpPr>
            <a:grpSpLocks noChangeAspect="true"/>
          </p:cNvGrpSpPr>
          <p:nvPr/>
        </p:nvGrpSpPr>
        <p:grpSpPr>
          <a:xfrm rot="0">
            <a:off x="5029200" y="1028700"/>
            <a:ext cx="8229600" cy="8229600"/>
            <a:chOff x="0" y="0"/>
            <a:chExt cx="1708150" cy="1708150"/>
          </a:xfrm>
        </p:grpSpPr>
        <p:sp>
          <p:nvSpPr>
            <p:cNvPr name="Freeform 6" id="6"/>
            <p:cNvSpPr/>
            <p:nvPr/>
          </p:nvSpPr>
          <p:spPr>
            <a:xfrm flipH="false" flipV="false" rot="0">
              <a:off x="0" y="0"/>
              <a:ext cx="1708150" cy="1708150"/>
            </a:xfrm>
            <a:custGeom>
              <a:avLst/>
              <a:gdLst/>
              <a:ahLst/>
              <a:cxnLst/>
              <a:rect r="r" b="b" t="t" l="l"/>
              <a:pathLst>
                <a:path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alpha val="4706"/>
              </a:srgbClr>
            </a:solidFill>
          </p:spPr>
        </p:sp>
      </p:grpSp>
      <p:grpSp>
        <p:nvGrpSpPr>
          <p:cNvPr name="Group 7" id="7"/>
          <p:cNvGrpSpPr/>
          <p:nvPr/>
        </p:nvGrpSpPr>
        <p:grpSpPr>
          <a:xfrm rot="0">
            <a:off x="6277265" y="4757769"/>
            <a:ext cx="5733470" cy="1085786"/>
            <a:chOff x="0" y="0"/>
            <a:chExt cx="3723480" cy="705141"/>
          </a:xfrm>
        </p:grpSpPr>
        <p:sp>
          <p:nvSpPr>
            <p:cNvPr name="Freeform 8" id="8"/>
            <p:cNvSpPr/>
            <p:nvPr/>
          </p:nvSpPr>
          <p:spPr>
            <a:xfrm flipH="false" flipV="false" rot="0">
              <a:off x="0" y="0"/>
              <a:ext cx="3723480" cy="705141"/>
            </a:xfrm>
            <a:custGeom>
              <a:avLst/>
              <a:gdLst/>
              <a:ahLst/>
              <a:cxnLst/>
              <a:rect r="r" b="b" t="t" l="l"/>
              <a:pathLst>
                <a:path h="705141" w="3723480">
                  <a:moveTo>
                    <a:pt x="3599020" y="705141"/>
                  </a:moveTo>
                  <a:lnTo>
                    <a:pt x="124460" y="705141"/>
                  </a:lnTo>
                  <a:cubicBezTo>
                    <a:pt x="55880" y="705141"/>
                    <a:pt x="0" y="649261"/>
                    <a:pt x="0" y="580681"/>
                  </a:cubicBezTo>
                  <a:lnTo>
                    <a:pt x="0" y="124460"/>
                  </a:lnTo>
                  <a:cubicBezTo>
                    <a:pt x="0" y="55880"/>
                    <a:pt x="55880" y="0"/>
                    <a:pt x="124460" y="0"/>
                  </a:cubicBezTo>
                  <a:lnTo>
                    <a:pt x="3599020" y="0"/>
                  </a:lnTo>
                  <a:cubicBezTo>
                    <a:pt x="3667600" y="0"/>
                    <a:pt x="3723480" y="55880"/>
                    <a:pt x="3723480" y="124460"/>
                  </a:cubicBezTo>
                  <a:lnTo>
                    <a:pt x="3723480" y="580681"/>
                  </a:lnTo>
                  <a:cubicBezTo>
                    <a:pt x="3723480" y="649261"/>
                    <a:pt x="3667600" y="705141"/>
                    <a:pt x="3599020" y="705141"/>
                  </a:cubicBezTo>
                  <a:close/>
                </a:path>
              </a:pathLst>
            </a:custGeom>
            <a:solidFill>
              <a:srgbClr val="FFD079"/>
            </a:solidFill>
          </p:spPr>
        </p:sp>
      </p:grpSp>
      <p:grpSp>
        <p:nvGrpSpPr>
          <p:cNvPr name="Group 9" id="9"/>
          <p:cNvGrpSpPr>
            <a:grpSpLocks noChangeAspect="true"/>
          </p:cNvGrpSpPr>
          <p:nvPr/>
        </p:nvGrpSpPr>
        <p:grpSpPr>
          <a:xfrm rot="0">
            <a:off x="7240739" y="794099"/>
            <a:ext cx="3806523" cy="3806508"/>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71" t="-863" r="-2424" b="-3083"/>
              </a:stretch>
            </a:blipFill>
          </p:spPr>
        </p:sp>
      </p:grpSp>
      <p:sp>
        <p:nvSpPr>
          <p:cNvPr name="TextBox 11" id="11"/>
          <p:cNvSpPr txBox="true"/>
          <p:nvPr/>
        </p:nvSpPr>
        <p:spPr>
          <a:xfrm rot="0">
            <a:off x="1028700" y="6243606"/>
            <a:ext cx="16230600" cy="1211046"/>
          </a:xfrm>
          <a:prstGeom prst="rect">
            <a:avLst/>
          </a:prstGeom>
        </p:spPr>
        <p:txBody>
          <a:bodyPr anchor="t" rtlCol="false" tIns="0" lIns="0" bIns="0" rIns="0">
            <a:spAutoFit/>
          </a:bodyPr>
          <a:lstStyle/>
          <a:p>
            <a:pPr algn="ctr">
              <a:lnSpc>
                <a:spcPts val="9899"/>
              </a:lnSpc>
              <a:spcBef>
                <a:spcPct val="0"/>
              </a:spcBef>
            </a:pPr>
            <a:r>
              <a:rPr lang="en-US" sz="7071">
                <a:solidFill>
                  <a:srgbClr val="FFFFFF"/>
                </a:solidFill>
                <a:latin typeface="Raleway Bold"/>
              </a:rPr>
              <a:t>MEMOIRS OF A NEW DIRECTOR</a:t>
            </a:r>
          </a:p>
        </p:txBody>
      </p:sp>
      <p:sp>
        <p:nvSpPr>
          <p:cNvPr name="TextBox 12" id="12"/>
          <p:cNvSpPr txBox="true"/>
          <p:nvPr/>
        </p:nvSpPr>
        <p:spPr>
          <a:xfrm rot="0">
            <a:off x="6125280" y="5086350"/>
            <a:ext cx="6037441" cy="417831"/>
          </a:xfrm>
          <a:prstGeom prst="rect">
            <a:avLst/>
          </a:prstGeom>
        </p:spPr>
        <p:txBody>
          <a:bodyPr anchor="t" rtlCol="false" tIns="0" lIns="0" bIns="0" rIns="0">
            <a:spAutoFit/>
          </a:bodyPr>
          <a:lstStyle/>
          <a:p>
            <a:pPr algn="ctr">
              <a:lnSpc>
                <a:spcPts val="3219"/>
              </a:lnSpc>
              <a:spcBef>
                <a:spcPct val="0"/>
              </a:spcBef>
            </a:pPr>
            <a:r>
              <a:rPr lang="en-US" sz="2299" spc="1327">
                <a:solidFill>
                  <a:srgbClr val="2D604A"/>
                </a:solidFill>
                <a:latin typeface="Hagrid Ultra-Bold"/>
              </a:rPr>
              <a:t>GEORGIA’S NRCW:</a:t>
            </a:r>
          </a:p>
        </p:txBody>
      </p:sp>
      <p:sp>
        <p:nvSpPr>
          <p:cNvPr name="TextBox 13" id="13"/>
          <p:cNvSpPr txBox="true"/>
          <p:nvPr/>
        </p:nvSpPr>
        <p:spPr>
          <a:xfrm rot="0">
            <a:off x="3709984" y="7559426"/>
            <a:ext cx="10868033" cy="1463041"/>
          </a:xfrm>
          <a:prstGeom prst="rect">
            <a:avLst/>
          </a:prstGeom>
        </p:spPr>
        <p:txBody>
          <a:bodyPr anchor="t" rtlCol="false" tIns="0" lIns="0" bIns="0" rIns="0">
            <a:spAutoFit/>
          </a:bodyPr>
          <a:lstStyle/>
          <a:p>
            <a:pPr algn="ctr">
              <a:lnSpc>
                <a:spcPts val="4199"/>
              </a:lnSpc>
            </a:pPr>
            <a:r>
              <a:rPr lang="en-US" sz="2999" spc="575">
                <a:solidFill>
                  <a:srgbClr val="FFFFFF"/>
                </a:solidFill>
                <a:latin typeface="Raleway"/>
              </a:rPr>
              <a:t>MICHELLE CONNER</a:t>
            </a:r>
          </a:p>
          <a:p>
            <a:pPr algn="ctr">
              <a:lnSpc>
                <a:spcPts val="2519"/>
              </a:lnSpc>
            </a:pPr>
          </a:p>
          <a:p>
            <a:pPr algn="ctr">
              <a:lnSpc>
                <a:spcPts val="2519"/>
              </a:lnSpc>
            </a:pPr>
            <a:r>
              <a:rPr lang="en-US" sz="1799" spc="1038">
                <a:solidFill>
                  <a:srgbClr val="FFFFFF"/>
                </a:solidFill>
                <a:latin typeface="Raleway"/>
              </a:rPr>
              <a:t>CONSERVATION REGIONAL MANAGER</a:t>
            </a:r>
          </a:p>
          <a:p>
            <a:pPr algn="ctr">
              <a:lnSpc>
                <a:spcPts val="2519"/>
              </a:lnSpc>
              <a:spcBef>
                <a:spcPct val="0"/>
              </a:spcBef>
            </a:pPr>
          </a:p>
        </p:txBody>
      </p:sp>
      <p:sp>
        <p:nvSpPr>
          <p:cNvPr name="Freeform 14" id="14"/>
          <p:cNvSpPr/>
          <p:nvPr/>
        </p:nvSpPr>
        <p:spPr>
          <a:xfrm flipH="false" flipV="false" rot="0">
            <a:off x="7398888" y="8993070"/>
            <a:ext cx="3490224" cy="904285"/>
          </a:xfrm>
          <a:custGeom>
            <a:avLst/>
            <a:gdLst/>
            <a:ahLst/>
            <a:cxnLst/>
            <a:rect r="r" b="b" t="t" l="l"/>
            <a:pathLst>
              <a:path h="904285" w="3490224">
                <a:moveTo>
                  <a:pt x="0" y="0"/>
                </a:moveTo>
                <a:lnTo>
                  <a:pt x="3490224" y="0"/>
                </a:lnTo>
                <a:lnTo>
                  <a:pt x="3490224" y="904285"/>
                </a:lnTo>
                <a:lnTo>
                  <a:pt x="0" y="904285"/>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71500" y="2833115"/>
            <a:ext cx="3210126" cy="1264086"/>
            <a:chOff x="0" y="0"/>
            <a:chExt cx="3915311" cy="1541775"/>
          </a:xfrm>
        </p:grpSpPr>
        <p:sp>
          <p:nvSpPr>
            <p:cNvPr name="Freeform 3" id="3"/>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2D604A"/>
            </a:solidFill>
          </p:spPr>
        </p:sp>
      </p:grpSp>
      <p:grpSp>
        <p:nvGrpSpPr>
          <p:cNvPr name="Group 4" id="4"/>
          <p:cNvGrpSpPr/>
          <p:nvPr/>
        </p:nvGrpSpPr>
        <p:grpSpPr>
          <a:xfrm rot="0">
            <a:off x="571500" y="5154354"/>
            <a:ext cx="3210126" cy="1264086"/>
            <a:chOff x="0" y="0"/>
            <a:chExt cx="3915311" cy="1541775"/>
          </a:xfrm>
        </p:grpSpPr>
        <p:sp>
          <p:nvSpPr>
            <p:cNvPr name="Freeform 5" id="5"/>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FFD079"/>
            </a:solidFill>
          </p:spPr>
        </p:sp>
      </p:grpSp>
      <p:grpSp>
        <p:nvGrpSpPr>
          <p:cNvPr name="Group 6" id="6"/>
          <p:cNvGrpSpPr/>
          <p:nvPr/>
        </p:nvGrpSpPr>
        <p:grpSpPr>
          <a:xfrm rot="0">
            <a:off x="571500" y="7475594"/>
            <a:ext cx="3210126" cy="1264086"/>
            <a:chOff x="0" y="0"/>
            <a:chExt cx="3915311" cy="1541775"/>
          </a:xfrm>
        </p:grpSpPr>
        <p:sp>
          <p:nvSpPr>
            <p:cNvPr name="Freeform 7" id="7"/>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2D604A"/>
            </a:solidFill>
          </p:spPr>
        </p:sp>
      </p:grpSp>
      <p:grpSp>
        <p:nvGrpSpPr>
          <p:cNvPr name="Group 8" id="8"/>
          <p:cNvGrpSpPr/>
          <p:nvPr/>
        </p:nvGrpSpPr>
        <p:grpSpPr>
          <a:xfrm rot="0">
            <a:off x="16917333" y="8772907"/>
            <a:ext cx="2223303" cy="222330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sp>
        <p:nvSpPr>
          <p:cNvPr name="Freeform 10" id="10"/>
          <p:cNvSpPr/>
          <p:nvPr/>
        </p:nvSpPr>
        <p:spPr>
          <a:xfrm flipH="false" flipV="false" rot="0">
            <a:off x="9424015" y="2711941"/>
            <a:ext cx="4028915" cy="5622909"/>
          </a:xfrm>
          <a:custGeom>
            <a:avLst/>
            <a:gdLst/>
            <a:ahLst/>
            <a:cxnLst/>
            <a:rect r="r" b="b" t="t" l="l"/>
            <a:pathLst>
              <a:path h="5622909" w="4028915">
                <a:moveTo>
                  <a:pt x="0" y="0"/>
                </a:moveTo>
                <a:lnTo>
                  <a:pt x="4028915" y="0"/>
                </a:lnTo>
                <a:lnTo>
                  <a:pt x="4028915" y="5622909"/>
                </a:lnTo>
                <a:lnTo>
                  <a:pt x="0" y="5622909"/>
                </a:lnTo>
                <a:lnTo>
                  <a:pt x="0" y="0"/>
                </a:lnTo>
                <a:close/>
              </a:path>
            </a:pathLst>
          </a:custGeom>
          <a:blipFill>
            <a:blip r:embed="rId2"/>
            <a:stretch>
              <a:fillRect l="0" t="0" r="0" b="0"/>
            </a:stretch>
          </a:blipFill>
        </p:spPr>
      </p:sp>
      <p:sp>
        <p:nvSpPr>
          <p:cNvPr name="Freeform 11" id="11"/>
          <p:cNvSpPr/>
          <p:nvPr/>
        </p:nvSpPr>
        <p:spPr>
          <a:xfrm flipH="false" flipV="false" rot="0">
            <a:off x="13729155" y="2711941"/>
            <a:ext cx="4031165" cy="5622909"/>
          </a:xfrm>
          <a:custGeom>
            <a:avLst/>
            <a:gdLst/>
            <a:ahLst/>
            <a:cxnLst/>
            <a:rect r="r" b="b" t="t" l="l"/>
            <a:pathLst>
              <a:path h="5622909" w="4031165">
                <a:moveTo>
                  <a:pt x="0" y="0"/>
                </a:moveTo>
                <a:lnTo>
                  <a:pt x="4031164" y="0"/>
                </a:lnTo>
                <a:lnTo>
                  <a:pt x="4031164" y="5622909"/>
                </a:lnTo>
                <a:lnTo>
                  <a:pt x="0" y="5622909"/>
                </a:lnTo>
                <a:lnTo>
                  <a:pt x="0" y="0"/>
                </a:lnTo>
                <a:close/>
              </a:path>
            </a:pathLst>
          </a:custGeom>
          <a:blipFill>
            <a:blip r:embed="rId3"/>
            <a:stretch>
              <a:fillRect l="0" t="0" r="0" b="0"/>
            </a:stretch>
          </a:blipFill>
        </p:spPr>
      </p:sp>
      <p:sp>
        <p:nvSpPr>
          <p:cNvPr name="Freeform 12" id="12"/>
          <p:cNvSpPr/>
          <p:nvPr/>
        </p:nvSpPr>
        <p:spPr>
          <a:xfrm flipH="false" flipV="false" rot="2105978">
            <a:off x="5393897" y="929130"/>
            <a:ext cx="7111557" cy="9188531"/>
          </a:xfrm>
          <a:custGeom>
            <a:avLst/>
            <a:gdLst/>
            <a:ahLst/>
            <a:cxnLst/>
            <a:rect r="r" b="b" t="t" l="l"/>
            <a:pathLst>
              <a:path h="9188531" w="7111557">
                <a:moveTo>
                  <a:pt x="0" y="0"/>
                </a:moveTo>
                <a:lnTo>
                  <a:pt x="7111557" y="0"/>
                </a:lnTo>
                <a:lnTo>
                  <a:pt x="7111557" y="9188531"/>
                </a:lnTo>
                <a:lnTo>
                  <a:pt x="0" y="9188531"/>
                </a:lnTo>
                <a:lnTo>
                  <a:pt x="0" y="0"/>
                </a:lnTo>
                <a:close/>
              </a:path>
            </a:pathLst>
          </a:custGeom>
          <a:blipFill>
            <a:blip r:embed="rId4"/>
            <a:stretch>
              <a:fillRect l="0" t="0" r="0" b="0"/>
            </a:stretch>
          </a:blipFill>
        </p:spPr>
      </p:sp>
      <p:sp>
        <p:nvSpPr>
          <p:cNvPr name="TextBox 13" id="13"/>
          <p:cNvSpPr txBox="true"/>
          <p:nvPr/>
        </p:nvSpPr>
        <p:spPr>
          <a:xfrm rot="0">
            <a:off x="571500" y="3172192"/>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FFFFFF"/>
                </a:solidFill>
                <a:latin typeface="Open Sans Bold"/>
              </a:rPr>
              <a:t>What’s New </a:t>
            </a:r>
          </a:p>
        </p:txBody>
      </p:sp>
      <p:sp>
        <p:nvSpPr>
          <p:cNvPr name="TextBox 14" id="14"/>
          <p:cNvSpPr txBox="true"/>
          <p:nvPr/>
        </p:nvSpPr>
        <p:spPr>
          <a:xfrm rot="0">
            <a:off x="571500" y="5493432"/>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2D604A"/>
                </a:solidFill>
                <a:latin typeface="Open Sans Bold"/>
              </a:rPr>
              <a:t>Challenges</a:t>
            </a:r>
          </a:p>
        </p:txBody>
      </p:sp>
      <p:sp>
        <p:nvSpPr>
          <p:cNvPr name="TextBox 15" id="15"/>
          <p:cNvSpPr txBox="true"/>
          <p:nvPr/>
        </p:nvSpPr>
        <p:spPr>
          <a:xfrm rot="0">
            <a:off x="571500" y="7814671"/>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FFFFFF"/>
                </a:solidFill>
                <a:latin typeface="Open Sans Bold"/>
              </a:rPr>
              <a:t>Successes</a:t>
            </a:r>
          </a:p>
        </p:txBody>
      </p:sp>
      <p:sp>
        <p:nvSpPr>
          <p:cNvPr name="TextBox 16" id="16"/>
          <p:cNvSpPr txBox="true"/>
          <p:nvPr/>
        </p:nvSpPr>
        <p:spPr>
          <a:xfrm rot="0">
            <a:off x="5192979" y="730551"/>
            <a:ext cx="9033315" cy="1038225"/>
          </a:xfrm>
          <a:prstGeom prst="rect">
            <a:avLst/>
          </a:prstGeom>
        </p:spPr>
        <p:txBody>
          <a:bodyPr anchor="t" rtlCol="false" tIns="0" lIns="0" bIns="0" rIns="0">
            <a:spAutoFit/>
          </a:bodyPr>
          <a:lstStyle/>
          <a:p>
            <a:pPr>
              <a:lnSpc>
                <a:spcPts val="8400"/>
              </a:lnSpc>
              <a:spcBef>
                <a:spcPct val="0"/>
              </a:spcBef>
            </a:pPr>
            <a:r>
              <a:rPr lang="en-US" sz="6000">
                <a:solidFill>
                  <a:srgbClr val="2D604A"/>
                </a:solidFill>
                <a:latin typeface="Raleway Bold"/>
              </a:rPr>
              <a:t>2019- Ready for year 2!!</a:t>
            </a:r>
          </a:p>
        </p:txBody>
      </p:sp>
      <p:sp>
        <p:nvSpPr>
          <p:cNvPr name="TextBox 17" id="17"/>
          <p:cNvSpPr txBox="true"/>
          <p:nvPr/>
        </p:nvSpPr>
        <p:spPr>
          <a:xfrm rot="0">
            <a:off x="11438472" y="8554290"/>
            <a:ext cx="5451194" cy="704010"/>
          </a:xfrm>
          <a:prstGeom prst="rect">
            <a:avLst/>
          </a:prstGeom>
        </p:spPr>
        <p:txBody>
          <a:bodyPr anchor="t" rtlCol="false" tIns="0" lIns="0" bIns="0" rIns="0">
            <a:spAutoFit/>
          </a:bodyPr>
          <a:lstStyle/>
          <a:p>
            <a:pPr>
              <a:lnSpc>
                <a:spcPts val="5821"/>
              </a:lnSpc>
              <a:spcBef>
                <a:spcPct val="0"/>
              </a:spcBef>
            </a:pPr>
            <a:r>
              <a:rPr lang="en-US" sz="4158">
                <a:solidFill>
                  <a:srgbClr val="000000"/>
                </a:solidFill>
                <a:latin typeface="Open Sans Light"/>
              </a:rPr>
              <a:t> BUT </a:t>
            </a:r>
            <a:r>
              <a:rPr lang="en-US" sz="4158">
                <a:solidFill>
                  <a:srgbClr val="000000"/>
                </a:solidFill>
                <a:latin typeface="Open Sans Light"/>
              </a:rPr>
              <a:t>I SURVIVED!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265286" y="2833115"/>
            <a:ext cx="3210126" cy="1264086"/>
            <a:chOff x="0" y="0"/>
            <a:chExt cx="3915311" cy="1541775"/>
          </a:xfrm>
        </p:grpSpPr>
        <p:sp>
          <p:nvSpPr>
            <p:cNvPr name="Freeform 3" id="3"/>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2D604A"/>
            </a:solidFill>
          </p:spPr>
        </p:sp>
      </p:grpSp>
      <p:grpSp>
        <p:nvGrpSpPr>
          <p:cNvPr name="Group 4" id="4"/>
          <p:cNvGrpSpPr/>
          <p:nvPr/>
        </p:nvGrpSpPr>
        <p:grpSpPr>
          <a:xfrm rot="0">
            <a:off x="7265286" y="5154354"/>
            <a:ext cx="3210126" cy="1264086"/>
            <a:chOff x="0" y="0"/>
            <a:chExt cx="3915311" cy="1541775"/>
          </a:xfrm>
        </p:grpSpPr>
        <p:sp>
          <p:nvSpPr>
            <p:cNvPr name="Freeform 5" id="5"/>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FFD079"/>
            </a:solidFill>
          </p:spPr>
        </p:sp>
      </p:grpSp>
      <p:grpSp>
        <p:nvGrpSpPr>
          <p:cNvPr name="Group 6" id="6"/>
          <p:cNvGrpSpPr/>
          <p:nvPr/>
        </p:nvGrpSpPr>
        <p:grpSpPr>
          <a:xfrm rot="0">
            <a:off x="7265286" y="7475594"/>
            <a:ext cx="3210126" cy="1264086"/>
            <a:chOff x="0" y="0"/>
            <a:chExt cx="3915311" cy="1541775"/>
          </a:xfrm>
        </p:grpSpPr>
        <p:sp>
          <p:nvSpPr>
            <p:cNvPr name="Freeform 7" id="7"/>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2D604A"/>
            </a:solidFill>
          </p:spPr>
        </p:sp>
      </p:grpSp>
      <p:grpSp>
        <p:nvGrpSpPr>
          <p:cNvPr name="Group 8" id="8"/>
          <p:cNvGrpSpPr/>
          <p:nvPr/>
        </p:nvGrpSpPr>
        <p:grpSpPr>
          <a:xfrm rot="0">
            <a:off x="16917333" y="8772907"/>
            <a:ext cx="2223303" cy="222330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grpSp>
        <p:nvGrpSpPr>
          <p:cNvPr name="Group 10" id="10"/>
          <p:cNvGrpSpPr>
            <a:grpSpLocks noChangeAspect="true"/>
          </p:cNvGrpSpPr>
          <p:nvPr/>
        </p:nvGrpSpPr>
        <p:grpSpPr>
          <a:xfrm rot="0">
            <a:off x="794743" y="1794686"/>
            <a:ext cx="5754171" cy="7983422"/>
            <a:chOff x="0" y="0"/>
            <a:chExt cx="3350260" cy="4648200"/>
          </a:xfrm>
        </p:grpSpPr>
        <p:sp>
          <p:nvSpPr>
            <p:cNvPr name="Freeform 11" id="11"/>
            <p:cNvSpPr/>
            <p:nvPr/>
          </p:nvSpPr>
          <p:spPr>
            <a:xfrm flipH="false" flipV="false" rot="0">
              <a:off x="0" y="0"/>
              <a:ext cx="3314700" cy="2186940"/>
            </a:xfrm>
            <a:custGeom>
              <a:avLst/>
              <a:gdLst/>
              <a:ahLst/>
              <a:cxnLst/>
              <a:rect r="r" b="b" t="t" l="l"/>
              <a:pathLst>
                <a:path h="2186940" w="3314700">
                  <a:moveTo>
                    <a:pt x="3282950" y="0"/>
                  </a:moveTo>
                  <a:lnTo>
                    <a:pt x="1334770" y="0"/>
                  </a:lnTo>
                  <a:cubicBezTo>
                    <a:pt x="890270" y="17780"/>
                    <a:pt x="445770" y="53340"/>
                    <a:pt x="0" y="55880"/>
                  </a:cubicBezTo>
                  <a:cubicBezTo>
                    <a:pt x="2540" y="410210"/>
                    <a:pt x="20320" y="844550"/>
                    <a:pt x="39370" y="1198880"/>
                  </a:cubicBezTo>
                  <a:cubicBezTo>
                    <a:pt x="55880" y="1518920"/>
                    <a:pt x="72390" y="1838960"/>
                    <a:pt x="76200" y="2160270"/>
                  </a:cubicBezTo>
                  <a:cubicBezTo>
                    <a:pt x="294640" y="2159000"/>
                    <a:pt x="514350" y="2156460"/>
                    <a:pt x="732790" y="2152650"/>
                  </a:cubicBezTo>
                  <a:cubicBezTo>
                    <a:pt x="1225550" y="2145030"/>
                    <a:pt x="1718310" y="2137410"/>
                    <a:pt x="2211070" y="2151380"/>
                  </a:cubicBezTo>
                  <a:cubicBezTo>
                    <a:pt x="2579370" y="2161540"/>
                    <a:pt x="2946400" y="2186940"/>
                    <a:pt x="3314700" y="2184400"/>
                  </a:cubicBezTo>
                  <a:cubicBezTo>
                    <a:pt x="3314700" y="2142490"/>
                    <a:pt x="3313430" y="2100580"/>
                    <a:pt x="3313430" y="2058670"/>
                  </a:cubicBezTo>
                  <a:cubicBezTo>
                    <a:pt x="3305810" y="1399540"/>
                    <a:pt x="3284220" y="660400"/>
                    <a:pt x="3282950" y="0"/>
                  </a:cubicBezTo>
                  <a:close/>
                </a:path>
              </a:pathLst>
            </a:custGeom>
            <a:blipFill>
              <a:blip r:embed="rId2"/>
              <a:stretch>
                <a:fillRect l="0" t="-577" r="0" b="-577"/>
              </a:stretch>
            </a:blipFill>
          </p:spPr>
        </p:sp>
        <p:sp>
          <p:nvSpPr>
            <p:cNvPr name="Freeform 12" id="12"/>
            <p:cNvSpPr/>
            <p:nvPr/>
          </p:nvSpPr>
          <p:spPr>
            <a:xfrm flipH="false" flipV="false" rot="0">
              <a:off x="57150" y="2434590"/>
              <a:ext cx="3294380" cy="2214880"/>
            </a:xfrm>
            <a:custGeom>
              <a:avLst/>
              <a:gdLst/>
              <a:ahLst/>
              <a:cxnLst/>
              <a:rect r="r" b="b" t="t" l="l"/>
              <a:pathLst>
                <a:path h="2214880" w="3294380">
                  <a:moveTo>
                    <a:pt x="3275330" y="1115060"/>
                  </a:moveTo>
                  <a:cubicBezTo>
                    <a:pt x="3266440" y="949960"/>
                    <a:pt x="3263900" y="784860"/>
                    <a:pt x="3262630" y="619760"/>
                  </a:cubicBezTo>
                  <a:cubicBezTo>
                    <a:pt x="3260090" y="426720"/>
                    <a:pt x="3260090" y="233680"/>
                    <a:pt x="3260090" y="41910"/>
                  </a:cubicBezTo>
                  <a:cubicBezTo>
                    <a:pt x="3105150" y="43180"/>
                    <a:pt x="2950210" y="39370"/>
                    <a:pt x="2795270" y="34290"/>
                  </a:cubicBezTo>
                  <a:cubicBezTo>
                    <a:pt x="2550160" y="26670"/>
                    <a:pt x="2303780" y="11430"/>
                    <a:pt x="2058670" y="6350"/>
                  </a:cubicBezTo>
                  <a:cubicBezTo>
                    <a:pt x="1812290" y="1270"/>
                    <a:pt x="1565910" y="0"/>
                    <a:pt x="1319530" y="2540"/>
                  </a:cubicBezTo>
                  <a:cubicBezTo>
                    <a:pt x="886460" y="5080"/>
                    <a:pt x="454660" y="15240"/>
                    <a:pt x="21590" y="17780"/>
                  </a:cubicBezTo>
                  <a:cubicBezTo>
                    <a:pt x="20320" y="285750"/>
                    <a:pt x="13970" y="553720"/>
                    <a:pt x="8890" y="820420"/>
                  </a:cubicBezTo>
                  <a:cubicBezTo>
                    <a:pt x="5080" y="993140"/>
                    <a:pt x="2540" y="1165860"/>
                    <a:pt x="0" y="1338580"/>
                  </a:cubicBezTo>
                  <a:lnTo>
                    <a:pt x="0" y="1414780"/>
                  </a:lnTo>
                  <a:cubicBezTo>
                    <a:pt x="8890" y="1676400"/>
                    <a:pt x="21590" y="1938020"/>
                    <a:pt x="30480" y="2199640"/>
                  </a:cubicBezTo>
                  <a:cubicBezTo>
                    <a:pt x="419100" y="2200910"/>
                    <a:pt x="807720" y="2212340"/>
                    <a:pt x="1196340" y="2214880"/>
                  </a:cubicBezTo>
                  <a:cubicBezTo>
                    <a:pt x="1280160" y="2211070"/>
                    <a:pt x="1363980" y="2207260"/>
                    <a:pt x="1447800" y="2204720"/>
                  </a:cubicBezTo>
                  <a:cubicBezTo>
                    <a:pt x="1714500" y="2197100"/>
                    <a:pt x="1982470" y="2199640"/>
                    <a:pt x="2249170" y="2198370"/>
                  </a:cubicBezTo>
                  <a:lnTo>
                    <a:pt x="3294380" y="2190750"/>
                  </a:lnTo>
                  <a:lnTo>
                    <a:pt x="3294380" y="1358900"/>
                  </a:lnTo>
                  <a:cubicBezTo>
                    <a:pt x="3285489" y="1276350"/>
                    <a:pt x="3279139" y="1196340"/>
                    <a:pt x="3275330" y="1115060"/>
                  </a:cubicBezTo>
                  <a:close/>
                </a:path>
              </a:pathLst>
            </a:custGeom>
            <a:blipFill>
              <a:blip r:embed="rId3"/>
              <a:stretch>
                <a:fillRect l="-6837" t="-21937" r="-16063" b="0"/>
              </a:stretch>
            </a:blipFill>
          </p:spPr>
        </p:sp>
      </p:grpSp>
      <p:sp>
        <p:nvSpPr>
          <p:cNvPr name="TextBox 13" id="13"/>
          <p:cNvSpPr txBox="true"/>
          <p:nvPr/>
        </p:nvSpPr>
        <p:spPr>
          <a:xfrm rot="0">
            <a:off x="7265286" y="3172192"/>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FFFFFF"/>
                </a:solidFill>
                <a:latin typeface="Open Sans Bold"/>
              </a:rPr>
              <a:t>What’s New </a:t>
            </a:r>
          </a:p>
        </p:txBody>
      </p:sp>
      <p:sp>
        <p:nvSpPr>
          <p:cNvPr name="TextBox 14" id="14"/>
          <p:cNvSpPr txBox="true"/>
          <p:nvPr/>
        </p:nvSpPr>
        <p:spPr>
          <a:xfrm rot="0">
            <a:off x="11289177" y="2785490"/>
            <a:ext cx="5451194" cy="1344938"/>
          </a:xfrm>
          <a:prstGeom prst="rect">
            <a:avLst/>
          </a:prstGeom>
        </p:spPr>
        <p:txBody>
          <a:bodyPr anchor="t" rtlCol="false" tIns="0" lIns="0" bIns="0" rIns="0">
            <a:spAutoFit/>
          </a:bodyPr>
          <a:lstStyle/>
          <a:p>
            <a:pPr>
              <a:lnSpc>
                <a:spcPts val="3581"/>
              </a:lnSpc>
              <a:spcBef>
                <a:spcPct val="0"/>
              </a:spcBef>
            </a:pPr>
            <a:r>
              <a:rPr lang="en-US" sz="2558">
                <a:solidFill>
                  <a:srgbClr val="000000"/>
                </a:solidFill>
                <a:latin typeface="Open Sans"/>
              </a:rPr>
              <a:t>Implemented online registration, addition of 5th day, new College and Career Day </a:t>
            </a:r>
          </a:p>
        </p:txBody>
      </p:sp>
      <p:sp>
        <p:nvSpPr>
          <p:cNvPr name="TextBox 15" id="15"/>
          <p:cNvSpPr txBox="true"/>
          <p:nvPr/>
        </p:nvSpPr>
        <p:spPr>
          <a:xfrm rot="0">
            <a:off x="7265286" y="5493432"/>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2D604A"/>
                </a:solidFill>
                <a:latin typeface="Open Sans Bold"/>
              </a:rPr>
              <a:t>Challenges</a:t>
            </a:r>
          </a:p>
        </p:txBody>
      </p:sp>
      <p:sp>
        <p:nvSpPr>
          <p:cNvPr name="TextBox 16" id="16"/>
          <p:cNvSpPr txBox="true"/>
          <p:nvPr/>
        </p:nvSpPr>
        <p:spPr>
          <a:xfrm rot="0">
            <a:off x="11285037" y="4742470"/>
            <a:ext cx="5451194" cy="1799034"/>
          </a:xfrm>
          <a:prstGeom prst="rect">
            <a:avLst/>
          </a:prstGeom>
        </p:spPr>
        <p:txBody>
          <a:bodyPr anchor="t" rtlCol="false" tIns="0" lIns="0" bIns="0" rIns="0">
            <a:spAutoFit/>
          </a:bodyPr>
          <a:lstStyle/>
          <a:p>
            <a:pPr>
              <a:lnSpc>
                <a:spcPts val="3581"/>
              </a:lnSpc>
              <a:spcBef>
                <a:spcPct val="0"/>
              </a:spcBef>
            </a:pPr>
            <a:r>
              <a:rPr lang="en-US" sz="2558">
                <a:solidFill>
                  <a:srgbClr val="000000"/>
                </a:solidFill>
                <a:latin typeface="Open Sans"/>
              </a:rPr>
              <a:t>Low volunteer numbers for advisors, almost had to cancel!  2 students per district due to covid restrictions. My daughter went 😱</a:t>
            </a:r>
          </a:p>
        </p:txBody>
      </p:sp>
      <p:sp>
        <p:nvSpPr>
          <p:cNvPr name="TextBox 17" id="17"/>
          <p:cNvSpPr txBox="true"/>
          <p:nvPr/>
        </p:nvSpPr>
        <p:spPr>
          <a:xfrm rot="0">
            <a:off x="7265286" y="7814671"/>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FFFFFF"/>
                </a:solidFill>
                <a:latin typeface="Open Sans Bold"/>
              </a:rPr>
              <a:t>Successes</a:t>
            </a:r>
          </a:p>
        </p:txBody>
      </p:sp>
      <p:sp>
        <p:nvSpPr>
          <p:cNvPr name="TextBox 18" id="18"/>
          <p:cNvSpPr txBox="true"/>
          <p:nvPr/>
        </p:nvSpPr>
        <p:spPr>
          <a:xfrm rot="0">
            <a:off x="11289177" y="7427969"/>
            <a:ext cx="5451194" cy="1799034"/>
          </a:xfrm>
          <a:prstGeom prst="rect">
            <a:avLst/>
          </a:prstGeom>
        </p:spPr>
        <p:txBody>
          <a:bodyPr anchor="t" rtlCol="false" tIns="0" lIns="0" bIns="0" rIns="0">
            <a:spAutoFit/>
          </a:bodyPr>
          <a:lstStyle/>
          <a:p>
            <a:pPr>
              <a:lnSpc>
                <a:spcPts val="3581"/>
              </a:lnSpc>
              <a:spcBef>
                <a:spcPct val="0"/>
              </a:spcBef>
            </a:pPr>
            <a:r>
              <a:rPr lang="en-US" sz="2558">
                <a:solidFill>
                  <a:srgbClr val="000000"/>
                </a:solidFill>
                <a:latin typeface="Open Sans Light"/>
              </a:rPr>
              <a:t>Established new minority scholarship, how to handle gender diversity, 60th year banquet, awarded over 40K in Scholarships!</a:t>
            </a:r>
          </a:p>
        </p:txBody>
      </p:sp>
      <p:sp>
        <p:nvSpPr>
          <p:cNvPr name="TextBox 19" id="19"/>
          <p:cNvSpPr txBox="true"/>
          <p:nvPr/>
        </p:nvSpPr>
        <p:spPr>
          <a:xfrm rot="0">
            <a:off x="3671829" y="641613"/>
            <a:ext cx="10397040" cy="1038225"/>
          </a:xfrm>
          <a:prstGeom prst="rect">
            <a:avLst/>
          </a:prstGeom>
        </p:spPr>
        <p:txBody>
          <a:bodyPr anchor="t" rtlCol="false" tIns="0" lIns="0" bIns="0" rIns="0">
            <a:spAutoFit/>
          </a:bodyPr>
          <a:lstStyle/>
          <a:p>
            <a:pPr>
              <a:lnSpc>
                <a:spcPts val="8400"/>
              </a:lnSpc>
              <a:spcBef>
                <a:spcPct val="0"/>
              </a:spcBef>
            </a:pPr>
            <a:r>
              <a:rPr lang="en-US" sz="6000">
                <a:solidFill>
                  <a:srgbClr val="2D604A"/>
                </a:solidFill>
                <a:latin typeface="Raleway Bold"/>
              </a:rPr>
              <a:t>2021- Celebrating 60 years!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71500" y="2833115"/>
            <a:ext cx="3210126" cy="1264086"/>
            <a:chOff x="0" y="0"/>
            <a:chExt cx="3915311" cy="1541775"/>
          </a:xfrm>
        </p:grpSpPr>
        <p:sp>
          <p:nvSpPr>
            <p:cNvPr name="Freeform 3" id="3"/>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2D604A"/>
            </a:solidFill>
          </p:spPr>
        </p:sp>
      </p:grpSp>
      <p:grpSp>
        <p:nvGrpSpPr>
          <p:cNvPr name="Group 4" id="4"/>
          <p:cNvGrpSpPr/>
          <p:nvPr/>
        </p:nvGrpSpPr>
        <p:grpSpPr>
          <a:xfrm rot="0">
            <a:off x="571500" y="5154354"/>
            <a:ext cx="3210126" cy="1264086"/>
            <a:chOff x="0" y="0"/>
            <a:chExt cx="3915311" cy="1541775"/>
          </a:xfrm>
        </p:grpSpPr>
        <p:sp>
          <p:nvSpPr>
            <p:cNvPr name="Freeform 5" id="5"/>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FFD079"/>
            </a:solidFill>
          </p:spPr>
        </p:sp>
      </p:grpSp>
      <p:grpSp>
        <p:nvGrpSpPr>
          <p:cNvPr name="Group 6" id="6"/>
          <p:cNvGrpSpPr/>
          <p:nvPr/>
        </p:nvGrpSpPr>
        <p:grpSpPr>
          <a:xfrm rot="0">
            <a:off x="571500" y="7475594"/>
            <a:ext cx="3210126" cy="1264086"/>
            <a:chOff x="0" y="0"/>
            <a:chExt cx="3915311" cy="1541775"/>
          </a:xfrm>
        </p:grpSpPr>
        <p:sp>
          <p:nvSpPr>
            <p:cNvPr name="Freeform 7" id="7"/>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2D604A"/>
            </a:solidFill>
          </p:spPr>
        </p:sp>
      </p:grpSp>
      <p:grpSp>
        <p:nvGrpSpPr>
          <p:cNvPr name="Group 8" id="8"/>
          <p:cNvGrpSpPr/>
          <p:nvPr/>
        </p:nvGrpSpPr>
        <p:grpSpPr>
          <a:xfrm rot="0">
            <a:off x="16917333" y="8772907"/>
            <a:ext cx="2223303" cy="222330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sp>
        <p:nvSpPr>
          <p:cNvPr name="Freeform 10" id="10"/>
          <p:cNvSpPr/>
          <p:nvPr/>
        </p:nvSpPr>
        <p:spPr>
          <a:xfrm flipH="false" flipV="false" rot="0">
            <a:off x="10637244" y="2096232"/>
            <a:ext cx="3055531" cy="4068391"/>
          </a:xfrm>
          <a:custGeom>
            <a:avLst/>
            <a:gdLst/>
            <a:ahLst/>
            <a:cxnLst/>
            <a:rect r="r" b="b" t="t" l="l"/>
            <a:pathLst>
              <a:path h="4068391" w="3055531">
                <a:moveTo>
                  <a:pt x="0" y="0"/>
                </a:moveTo>
                <a:lnTo>
                  <a:pt x="3055531" y="0"/>
                </a:lnTo>
                <a:lnTo>
                  <a:pt x="3055531" y="4068391"/>
                </a:lnTo>
                <a:lnTo>
                  <a:pt x="0" y="4068391"/>
                </a:lnTo>
                <a:lnTo>
                  <a:pt x="0" y="0"/>
                </a:lnTo>
                <a:close/>
              </a:path>
            </a:pathLst>
          </a:custGeom>
          <a:blipFill>
            <a:blip r:embed="rId2"/>
            <a:stretch>
              <a:fillRect l="0" t="0" r="0" b="0"/>
            </a:stretch>
          </a:blipFill>
        </p:spPr>
      </p:sp>
      <p:sp>
        <p:nvSpPr>
          <p:cNvPr name="Freeform 11" id="11"/>
          <p:cNvSpPr/>
          <p:nvPr/>
        </p:nvSpPr>
        <p:spPr>
          <a:xfrm flipH="false" flipV="false" rot="0">
            <a:off x="12165009" y="6013610"/>
            <a:ext cx="5413496" cy="4060122"/>
          </a:xfrm>
          <a:custGeom>
            <a:avLst/>
            <a:gdLst/>
            <a:ahLst/>
            <a:cxnLst/>
            <a:rect r="r" b="b" t="t" l="l"/>
            <a:pathLst>
              <a:path h="4060122" w="5413496">
                <a:moveTo>
                  <a:pt x="0" y="0"/>
                </a:moveTo>
                <a:lnTo>
                  <a:pt x="5413496" y="0"/>
                </a:lnTo>
                <a:lnTo>
                  <a:pt x="5413496" y="4060122"/>
                </a:lnTo>
                <a:lnTo>
                  <a:pt x="0" y="4060122"/>
                </a:lnTo>
                <a:lnTo>
                  <a:pt x="0" y="0"/>
                </a:lnTo>
                <a:close/>
              </a:path>
            </a:pathLst>
          </a:custGeom>
          <a:blipFill>
            <a:blip r:embed="rId3"/>
            <a:stretch>
              <a:fillRect l="0" t="0" r="0" b="0"/>
            </a:stretch>
          </a:blipFill>
        </p:spPr>
      </p:sp>
      <p:sp>
        <p:nvSpPr>
          <p:cNvPr name="TextBox 12" id="12"/>
          <p:cNvSpPr txBox="true"/>
          <p:nvPr/>
        </p:nvSpPr>
        <p:spPr>
          <a:xfrm rot="0">
            <a:off x="571500" y="3172192"/>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FFFFFF"/>
                </a:solidFill>
                <a:latin typeface="Open Sans Bold"/>
              </a:rPr>
              <a:t>What’s New </a:t>
            </a:r>
          </a:p>
        </p:txBody>
      </p:sp>
      <p:sp>
        <p:nvSpPr>
          <p:cNvPr name="TextBox 13" id="13"/>
          <p:cNvSpPr txBox="true"/>
          <p:nvPr/>
        </p:nvSpPr>
        <p:spPr>
          <a:xfrm rot="0">
            <a:off x="4595391" y="2785490"/>
            <a:ext cx="4548609" cy="1344938"/>
          </a:xfrm>
          <a:prstGeom prst="rect">
            <a:avLst/>
          </a:prstGeom>
        </p:spPr>
        <p:txBody>
          <a:bodyPr anchor="t" rtlCol="false" tIns="0" lIns="0" bIns="0" rIns="0">
            <a:spAutoFit/>
          </a:bodyPr>
          <a:lstStyle/>
          <a:p>
            <a:pPr>
              <a:lnSpc>
                <a:spcPts val="3581"/>
              </a:lnSpc>
              <a:spcBef>
                <a:spcPct val="0"/>
              </a:spcBef>
            </a:pPr>
            <a:r>
              <a:rPr lang="en-US" sz="2558">
                <a:solidFill>
                  <a:srgbClr val="000000"/>
                </a:solidFill>
                <a:latin typeface="Open Sans Light"/>
              </a:rPr>
              <a:t>Handled registration and bus coordination. Added more field trip and hands on experiences</a:t>
            </a:r>
          </a:p>
        </p:txBody>
      </p:sp>
      <p:sp>
        <p:nvSpPr>
          <p:cNvPr name="TextBox 14" id="14"/>
          <p:cNvSpPr txBox="true"/>
          <p:nvPr/>
        </p:nvSpPr>
        <p:spPr>
          <a:xfrm rot="0">
            <a:off x="571500" y="5493432"/>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2D604A"/>
                </a:solidFill>
                <a:latin typeface="Open Sans Bold"/>
              </a:rPr>
              <a:t>Challenges</a:t>
            </a:r>
          </a:p>
        </p:txBody>
      </p:sp>
      <p:sp>
        <p:nvSpPr>
          <p:cNvPr name="TextBox 15" id="15"/>
          <p:cNvSpPr txBox="true"/>
          <p:nvPr/>
        </p:nvSpPr>
        <p:spPr>
          <a:xfrm rot="0">
            <a:off x="4595391" y="5106729"/>
            <a:ext cx="4354284" cy="1344938"/>
          </a:xfrm>
          <a:prstGeom prst="rect">
            <a:avLst/>
          </a:prstGeom>
        </p:spPr>
        <p:txBody>
          <a:bodyPr anchor="t" rtlCol="false" tIns="0" lIns="0" bIns="0" rIns="0">
            <a:spAutoFit/>
          </a:bodyPr>
          <a:lstStyle/>
          <a:p>
            <a:pPr>
              <a:lnSpc>
                <a:spcPts val="3581"/>
              </a:lnSpc>
              <a:spcBef>
                <a:spcPct val="0"/>
              </a:spcBef>
            </a:pPr>
            <a:r>
              <a:rPr lang="en-US" sz="2558">
                <a:solidFill>
                  <a:srgbClr val="000000"/>
                </a:solidFill>
                <a:latin typeface="Open Sans"/>
              </a:rPr>
              <a:t>Advisor numbers still low, student numbers lowest in history</a:t>
            </a:r>
          </a:p>
        </p:txBody>
      </p:sp>
      <p:sp>
        <p:nvSpPr>
          <p:cNvPr name="TextBox 16" id="16"/>
          <p:cNvSpPr txBox="true"/>
          <p:nvPr/>
        </p:nvSpPr>
        <p:spPr>
          <a:xfrm rot="0">
            <a:off x="571500" y="7814671"/>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FFFFFF"/>
                </a:solidFill>
                <a:latin typeface="Open Sans Bold"/>
              </a:rPr>
              <a:t>Successes</a:t>
            </a:r>
          </a:p>
        </p:txBody>
      </p:sp>
      <p:sp>
        <p:nvSpPr>
          <p:cNvPr name="TextBox 17" id="17"/>
          <p:cNvSpPr txBox="true"/>
          <p:nvPr/>
        </p:nvSpPr>
        <p:spPr>
          <a:xfrm rot="0">
            <a:off x="4595391" y="7414054"/>
            <a:ext cx="5451194" cy="1325626"/>
          </a:xfrm>
          <a:prstGeom prst="rect">
            <a:avLst/>
          </a:prstGeom>
        </p:spPr>
        <p:txBody>
          <a:bodyPr anchor="t" rtlCol="false" tIns="0" lIns="0" bIns="0" rIns="0">
            <a:spAutoFit/>
          </a:bodyPr>
          <a:lstStyle/>
          <a:p>
            <a:pPr>
              <a:lnSpc>
                <a:spcPts val="3583"/>
              </a:lnSpc>
              <a:spcBef>
                <a:spcPct val="0"/>
              </a:spcBef>
            </a:pPr>
            <a:r>
              <a:rPr lang="en-US" sz="2559">
                <a:solidFill>
                  <a:srgbClr val="000000"/>
                </a:solidFill>
                <a:latin typeface="Open Sans"/>
              </a:rPr>
              <a:t>Many return volunteers that established themselves as a reliable team.</a:t>
            </a:r>
          </a:p>
        </p:txBody>
      </p:sp>
      <p:sp>
        <p:nvSpPr>
          <p:cNvPr name="TextBox 18" id="18"/>
          <p:cNvSpPr txBox="true"/>
          <p:nvPr/>
        </p:nvSpPr>
        <p:spPr>
          <a:xfrm rot="0">
            <a:off x="3781626" y="730551"/>
            <a:ext cx="12569529" cy="1038225"/>
          </a:xfrm>
          <a:prstGeom prst="rect">
            <a:avLst/>
          </a:prstGeom>
        </p:spPr>
        <p:txBody>
          <a:bodyPr anchor="t" rtlCol="false" tIns="0" lIns="0" bIns="0" rIns="0">
            <a:spAutoFit/>
          </a:bodyPr>
          <a:lstStyle/>
          <a:p>
            <a:pPr>
              <a:lnSpc>
                <a:spcPts val="8400"/>
              </a:lnSpc>
              <a:spcBef>
                <a:spcPct val="0"/>
              </a:spcBef>
            </a:pPr>
            <a:r>
              <a:rPr lang="en-US" sz="6000">
                <a:solidFill>
                  <a:srgbClr val="2D604A"/>
                </a:solidFill>
                <a:latin typeface="Raleway Bold"/>
              </a:rPr>
              <a:t>2022- Building off of successes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04287" y="6278183"/>
            <a:ext cx="3210126" cy="1264086"/>
            <a:chOff x="0" y="0"/>
            <a:chExt cx="3915311" cy="1541775"/>
          </a:xfrm>
        </p:grpSpPr>
        <p:sp>
          <p:nvSpPr>
            <p:cNvPr name="Freeform 3" id="3"/>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2D604A"/>
            </a:solidFill>
          </p:spPr>
        </p:sp>
      </p:grpSp>
      <p:grpSp>
        <p:nvGrpSpPr>
          <p:cNvPr name="Group 4" id="4"/>
          <p:cNvGrpSpPr/>
          <p:nvPr/>
        </p:nvGrpSpPr>
        <p:grpSpPr>
          <a:xfrm rot="0">
            <a:off x="7265286" y="6297233"/>
            <a:ext cx="3210126" cy="1264086"/>
            <a:chOff x="0" y="0"/>
            <a:chExt cx="3915311" cy="1541775"/>
          </a:xfrm>
        </p:grpSpPr>
        <p:sp>
          <p:nvSpPr>
            <p:cNvPr name="Freeform 5" id="5"/>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FFD079"/>
            </a:solidFill>
          </p:spPr>
        </p:sp>
      </p:grpSp>
      <p:grpSp>
        <p:nvGrpSpPr>
          <p:cNvPr name="Group 6" id="6"/>
          <p:cNvGrpSpPr/>
          <p:nvPr/>
        </p:nvGrpSpPr>
        <p:grpSpPr>
          <a:xfrm rot="0">
            <a:off x="13228137" y="6278183"/>
            <a:ext cx="3210126" cy="1264086"/>
            <a:chOff x="0" y="0"/>
            <a:chExt cx="3915311" cy="1541775"/>
          </a:xfrm>
        </p:grpSpPr>
        <p:sp>
          <p:nvSpPr>
            <p:cNvPr name="Freeform 7" id="7"/>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2D604A"/>
            </a:solidFill>
          </p:spPr>
        </p:sp>
      </p:grpSp>
      <p:grpSp>
        <p:nvGrpSpPr>
          <p:cNvPr name="Group 8" id="8"/>
          <p:cNvGrpSpPr/>
          <p:nvPr/>
        </p:nvGrpSpPr>
        <p:grpSpPr>
          <a:xfrm rot="0">
            <a:off x="16917333" y="8772907"/>
            <a:ext cx="2223303" cy="222330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sp>
        <p:nvSpPr>
          <p:cNvPr name="Freeform 10" id="10"/>
          <p:cNvSpPr/>
          <p:nvPr/>
        </p:nvSpPr>
        <p:spPr>
          <a:xfrm flipH="false" flipV="false" rot="0">
            <a:off x="1461928" y="1988540"/>
            <a:ext cx="14816842" cy="4222968"/>
          </a:xfrm>
          <a:custGeom>
            <a:avLst/>
            <a:gdLst/>
            <a:ahLst/>
            <a:cxnLst/>
            <a:rect r="r" b="b" t="t" l="l"/>
            <a:pathLst>
              <a:path h="4222968" w="14816842">
                <a:moveTo>
                  <a:pt x="0" y="0"/>
                </a:moveTo>
                <a:lnTo>
                  <a:pt x="14816842" y="0"/>
                </a:lnTo>
                <a:lnTo>
                  <a:pt x="14816842" y="4222968"/>
                </a:lnTo>
                <a:lnTo>
                  <a:pt x="0" y="4222968"/>
                </a:lnTo>
                <a:lnTo>
                  <a:pt x="0" y="0"/>
                </a:lnTo>
                <a:close/>
              </a:path>
            </a:pathLst>
          </a:custGeom>
          <a:blipFill>
            <a:blip r:embed="rId2"/>
            <a:stretch>
              <a:fillRect l="0" t="-77202" r="0" b="-85944"/>
            </a:stretch>
          </a:blipFill>
        </p:spPr>
      </p:sp>
      <p:sp>
        <p:nvSpPr>
          <p:cNvPr name="TextBox 11" id="11"/>
          <p:cNvSpPr txBox="true"/>
          <p:nvPr/>
        </p:nvSpPr>
        <p:spPr>
          <a:xfrm rot="0">
            <a:off x="1328940" y="6593344"/>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FFFFFF"/>
                </a:solidFill>
                <a:latin typeface="Open Sans Bold"/>
              </a:rPr>
              <a:t>What’s New </a:t>
            </a:r>
          </a:p>
        </p:txBody>
      </p:sp>
      <p:sp>
        <p:nvSpPr>
          <p:cNvPr name="TextBox 12" id="12"/>
          <p:cNvSpPr txBox="true"/>
          <p:nvPr/>
        </p:nvSpPr>
        <p:spPr>
          <a:xfrm rot="0">
            <a:off x="1028700" y="7655017"/>
            <a:ext cx="3905855" cy="1799034"/>
          </a:xfrm>
          <a:prstGeom prst="rect">
            <a:avLst/>
          </a:prstGeom>
        </p:spPr>
        <p:txBody>
          <a:bodyPr anchor="t" rtlCol="false" tIns="0" lIns="0" bIns="0" rIns="0">
            <a:spAutoFit/>
          </a:bodyPr>
          <a:lstStyle/>
          <a:p>
            <a:pPr>
              <a:lnSpc>
                <a:spcPts val="3581"/>
              </a:lnSpc>
            </a:pPr>
            <a:r>
              <a:rPr lang="en-US" sz="2558">
                <a:solidFill>
                  <a:srgbClr val="000000"/>
                </a:solidFill>
                <a:latin typeface="Open Sans"/>
              </a:rPr>
              <a:t>Voluntold my Manager </a:t>
            </a:r>
          </a:p>
          <a:p>
            <a:pPr>
              <a:lnSpc>
                <a:spcPts val="3581"/>
              </a:lnSpc>
            </a:pPr>
            <a:r>
              <a:rPr lang="en-US" sz="2558">
                <a:solidFill>
                  <a:srgbClr val="000000"/>
                </a:solidFill>
                <a:latin typeface="Open Sans"/>
              </a:rPr>
              <a:t>to come participate 🤭 </a:t>
            </a:r>
          </a:p>
          <a:p>
            <a:pPr>
              <a:lnSpc>
                <a:spcPts val="3581"/>
              </a:lnSpc>
              <a:spcBef>
                <a:spcPct val="0"/>
              </a:spcBef>
            </a:pPr>
            <a:r>
              <a:rPr lang="en-US" sz="2558">
                <a:solidFill>
                  <a:srgbClr val="000000"/>
                </a:solidFill>
                <a:latin typeface="Open Sans"/>
              </a:rPr>
              <a:t>Handed College and career day to GACD</a:t>
            </a:r>
          </a:p>
        </p:txBody>
      </p:sp>
      <p:sp>
        <p:nvSpPr>
          <p:cNvPr name="TextBox 13" id="13"/>
          <p:cNvSpPr txBox="true"/>
          <p:nvPr/>
        </p:nvSpPr>
        <p:spPr>
          <a:xfrm rot="0">
            <a:off x="7265286" y="6550585"/>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2D604A"/>
                </a:solidFill>
                <a:latin typeface="Open Sans Bold"/>
              </a:rPr>
              <a:t>Challenges</a:t>
            </a:r>
          </a:p>
        </p:txBody>
      </p:sp>
      <p:sp>
        <p:nvSpPr>
          <p:cNvPr name="TextBox 14" id="14"/>
          <p:cNvSpPr txBox="true"/>
          <p:nvPr/>
        </p:nvSpPr>
        <p:spPr>
          <a:xfrm rot="0">
            <a:off x="6418403" y="7622529"/>
            <a:ext cx="5451194" cy="1799034"/>
          </a:xfrm>
          <a:prstGeom prst="rect">
            <a:avLst/>
          </a:prstGeom>
        </p:spPr>
        <p:txBody>
          <a:bodyPr anchor="t" rtlCol="false" tIns="0" lIns="0" bIns="0" rIns="0">
            <a:spAutoFit/>
          </a:bodyPr>
          <a:lstStyle/>
          <a:p>
            <a:pPr>
              <a:lnSpc>
                <a:spcPts val="3581"/>
              </a:lnSpc>
            </a:pPr>
            <a:r>
              <a:rPr lang="en-US" sz="2558">
                <a:solidFill>
                  <a:srgbClr val="000000"/>
                </a:solidFill>
                <a:latin typeface="Open Sans"/>
              </a:rPr>
              <a:t>Unfortunate color choices</a:t>
            </a:r>
          </a:p>
          <a:p>
            <a:pPr>
              <a:lnSpc>
                <a:spcPts val="3581"/>
              </a:lnSpc>
              <a:spcBef>
                <a:spcPct val="0"/>
              </a:spcBef>
            </a:pPr>
            <a:r>
              <a:rPr lang="en-US" sz="2558">
                <a:solidFill>
                  <a:srgbClr val="000000"/>
                </a:solidFill>
                <a:latin typeface="Open Sans"/>
              </a:rPr>
              <a:t>Numbers still low for advisors and students, advisor commitments, behavior issues!</a:t>
            </a:r>
          </a:p>
        </p:txBody>
      </p:sp>
      <p:sp>
        <p:nvSpPr>
          <p:cNvPr name="TextBox 15" id="15"/>
          <p:cNvSpPr txBox="true"/>
          <p:nvPr/>
        </p:nvSpPr>
        <p:spPr>
          <a:xfrm rot="0">
            <a:off x="13228137" y="6550943"/>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FFFFFF"/>
                </a:solidFill>
                <a:latin typeface="Open Sans Bold"/>
              </a:rPr>
              <a:t>Successes</a:t>
            </a:r>
          </a:p>
        </p:txBody>
      </p:sp>
      <p:sp>
        <p:nvSpPr>
          <p:cNvPr name="TextBox 16" id="16"/>
          <p:cNvSpPr txBox="true"/>
          <p:nvPr/>
        </p:nvSpPr>
        <p:spPr>
          <a:xfrm rot="0">
            <a:off x="12577791" y="7655017"/>
            <a:ext cx="4681509" cy="1344938"/>
          </a:xfrm>
          <a:prstGeom prst="rect">
            <a:avLst/>
          </a:prstGeom>
        </p:spPr>
        <p:txBody>
          <a:bodyPr anchor="t" rtlCol="false" tIns="0" lIns="0" bIns="0" rIns="0">
            <a:spAutoFit/>
          </a:bodyPr>
          <a:lstStyle/>
          <a:p>
            <a:pPr>
              <a:lnSpc>
                <a:spcPts val="3581"/>
              </a:lnSpc>
              <a:spcBef>
                <a:spcPct val="0"/>
              </a:spcBef>
            </a:pPr>
            <a:r>
              <a:rPr lang="en-US" sz="2558">
                <a:solidFill>
                  <a:srgbClr val="000000"/>
                </a:solidFill>
                <a:latin typeface="Open Sans Light"/>
              </a:rPr>
              <a:t>Great group of returning advisors, bus coordination assigned to other GSWCC staff</a:t>
            </a:r>
          </a:p>
        </p:txBody>
      </p:sp>
      <p:sp>
        <p:nvSpPr>
          <p:cNvPr name="TextBox 17" id="17"/>
          <p:cNvSpPr txBox="true"/>
          <p:nvPr/>
        </p:nvSpPr>
        <p:spPr>
          <a:xfrm rot="0">
            <a:off x="1655304" y="550265"/>
            <a:ext cx="14430089" cy="1038225"/>
          </a:xfrm>
          <a:prstGeom prst="rect">
            <a:avLst/>
          </a:prstGeom>
        </p:spPr>
        <p:txBody>
          <a:bodyPr anchor="t" rtlCol="false" tIns="0" lIns="0" bIns="0" rIns="0">
            <a:spAutoFit/>
          </a:bodyPr>
          <a:lstStyle/>
          <a:p>
            <a:pPr>
              <a:lnSpc>
                <a:spcPts val="8400"/>
              </a:lnSpc>
              <a:spcBef>
                <a:spcPct val="0"/>
              </a:spcBef>
            </a:pPr>
            <a:r>
              <a:rPr lang="en-US" sz="6000">
                <a:solidFill>
                  <a:srgbClr val="2D604A"/>
                </a:solidFill>
                <a:latin typeface="Raleway Bold"/>
              </a:rPr>
              <a:t>2023- Its a Bouncing Baby Workshop!!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79596" y="2871574"/>
            <a:ext cx="9429750" cy="9429750"/>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D604A"/>
            </a:solidFill>
          </p:spPr>
        </p:sp>
      </p:grpSp>
      <p:grpSp>
        <p:nvGrpSpPr>
          <p:cNvPr name="Group 4" id="4"/>
          <p:cNvGrpSpPr>
            <a:grpSpLocks noChangeAspect="true"/>
          </p:cNvGrpSpPr>
          <p:nvPr/>
        </p:nvGrpSpPr>
        <p:grpSpPr>
          <a:xfrm rot="0">
            <a:off x="9322246" y="1674880"/>
            <a:ext cx="7274428" cy="6937239"/>
            <a:chOff x="0" y="0"/>
            <a:chExt cx="6685280" cy="6375400"/>
          </a:xfrm>
        </p:grpSpPr>
        <p:sp>
          <p:nvSpPr>
            <p:cNvPr name="Freeform 5" id="5"/>
            <p:cNvSpPr/>
            <p:nvPr/>
          </p:nvSpPr>
          <p:spPr>
            <a:xfrm flipH="false" flipV="false" rot="0">
              <a:off x="12700" y="12700"/>
              <a:ext cx="6659880" cy="6350000"/>
            </a:xfrm>
            <a:custGeom>
              <a:avLst/>
              <a:gdLst/>
              <a:ahLst/>
              <a:cxnLst/>
              <a:rect r="r" b="b" t="t" l="l"/>
              <a:pathLst>
                <a:path h="6350000" w="6659880">
                  <a:moveTo>
                    <a:pt x="6659880" y="0"/>
                  </a:moveTo>
                  <a:cubicBezTo>
                    <a:pt x="6659880" y="0"/>
                    <a:pt x="5168900" y="0"/>
                    <a:pt x="3329940" y="0"/>
                  </a:cubicBezTo>
                  <a:cubicBezTo>
                    <a:pt x="1490980" y="0"/>
                    <a:pt x="0" y="0"/>
                    <a:pt x="0" y="0"/>
                  </a:cubicBezTo>
                  <a:cubicBezTo>
                    <a:pt x="0" y="1337310"/>
                    <a:pt x="788670" y="2490470"/>
                    <a:pt x="1925320" y="3020060"/>
                  </a:cubicBezTo>
                  <a:cubicBezTo>
                    <a:pt x="787400" y="3020060"/>
                    <a:pt x="0" y="3020060"/>
                    <a:pt x="0" y="3020060"/>
                  </a:cubicBezTo>
                  <a:cubicBezTo>
                    <a:pt x="0" y="4859020"/>
                    <a:pt x="1490980" y="6350000"/>
                    <a:pt x="3329940" y="6350000"/>
                  </a:cubicBezTo>
                  <a:cubicBezTo>
                    <a:pt x="5168900" y="6350000"/>
                    <a:pt x="6659880" y="4859020"/>
                    <a:pt x="6659880" y="3020060"/>
                  </a:cubicBezTo>
                  <a:cubicBezTo>
                    <a:pt x="6659880" y="3020060"/>
                    <a:pt x="5871210" y="3020060"/>
                    <a:pt x="4734560" y="3020060"/>
                  </a:cubicBezTo>
                  <a:cubicBezTo>
                    <a:pt x="5871210" y="2490470"/>
                    <a:pt x="6659880" y="1337310"/>
                    <a:pt x="6659880" y="0"/>
                  </a:cubicBezTo>
                  <a:close/>
                </a:path>
              </a:pathLst>
            </a:custGeom>
            <a:blipFill>
              <a:blip r:embed="rId2"/>
              <a:stretch>
                <a:fillRect l="0" t="0" r="-52026" b="-18351"/>
              </a:stretch>
            </a:blipFill>
          </p:spPr>
        </p:sp>
        <p:sp>
          <p:nvSpPr>
            <p:cNvPr name="Freeform 6" id="6"/>
            <p:cNvSpPr/>
            <p:nvPr/>
          </p:nvSpPr>
          <p:spPr>
            <a:xfrm flipH="false" flipV="false" rot="0">
              <a:off x="0" y="0"/>
              <a:ext cx="6685280" cy="6375400"/>
            </a:xfrm>
            <a:custGeom>
              <a:avLst/>
              <a:gdLst/>
              <a:ahLst/>
              <a:cxnLst/>
              <a:rect r="r" b="b" t="t" l="l"/>
              <a:pathLst>
                <a:path h="6375400" w="6685280">
                  <a:moveTo>
                    <a:pt x="3342640" y="6375400"/>
                  </a:moveTo>
                  <a:cubicBezTo>
                    <a:pt x="2449830" y="6375400"/>
                    <a:pt x="1610360" y="6027420"/>
                    <a:pt x="979170" y="5396230"/>
                  </a:cubicBezTo>
                  <a:cubicBezTo>
                    <a:pt x="347980" y="4765040"/>
                    <a:pt x="0" y="3925570"/>
                    <a:pt x="0" y="3032760"/>
                  </a:cubicBezTo>
                  <a:lnTo>
                    <a:pt x="0" y="3020060"/>
                  </a:lnTo>
                  <a:lnTo>
                    <a:pt x="1882140" y="3020060"/>
                  </a:lnTo>
                  <a:cubicBezTo>
                    <a:pt x="1334770" y="2753360"/>
                    <a:pt x="871220" y="2344420"/>
                    <a:pt x="538480" y="1832610"/>
                  </a:cubicBezTo>
                  <a:cubicBezTo>
                    <a:pt x="186690" y="1290320"/>
                    <a:pt x="0" y="661670"/>
                    <a:pt x="0" y="12700"/>
                  </a:cubicBezTo>
                  <a:lnTo>
                    <a:pt x="0" y="0"/>
                  </a:lnTo>
                  <a:lnTo>
                    <a:pt x="6685280" y="0"/>
                  </a:lnTo>
                  <a:lnTo>
                    <a:pt x="6685280" y="12700"/>
                  </a:lnTo>
                  <a:cubicBezTo>
                    <a:pt x="6685280" y="661670"/>
                    <a:pt x="6498590" y="1290320"/>
                    <a:pt x="6146800" y="1832610"/>
                  </a:cubicBezTo>
                  <a:cubicBezTo>
                    <a:pt x="5814060" y="2344420"/>
                    <a:pt x="5350510" y="2754630"/>
                    <a:pt x="4803140" y="3020060"/>
                  </a:cubicBezTo>
                  <a:lnTo>
                    <a:pt x="6685280" y="3020060"/>
                  </a:lnTo>
                  <a:lnTo>
                    <a:pt x="6685280" y="3032760"/>
                  </a:lnTo>
                  <a:cubicBezTo>
                    <a:pt x="6685280" y="3925570"/>
                    <a:pt x="6337300" y="4765040"/>
                    <a:pt x="5706110" y="5396230"/>
                  </a:cubicBezTo>
                  <a:cubicBezTo>
                    <a:pt x="5074920" y="6027420"/>
                    <a:pt x="4235450" y="6375400"/>
                    <a:pt x="3342640" y="6375400"/>
                  </a:cubicBezTo>
                  <a:close/>
                  <a:moveTo>
                    <a:pt x="25400" y="3045460"/>
                  </a:moveTo>
                  <a:cubicBezTo>
                    <a:pt x="29210" y="3926840"/>
                    <a:pt x="373380" y="4754880"/>
                    <a:pt x="996950" y="5378450"/>
                  </a:cubicBezTo>
                  <a:cubicBezTo>
                    <a:pt x="1623060" y="6004560"/>
                    <a:pt x="2456180" y="6350000"/>
                    <a:pt x="3342640" y="6350000"/>
                  </a:cubicBezTo>
                  <a:cubicBezTo>
                    <a:pt x="4229100" y="6350000"/>
                    <a:pt x="5062220" y="6004560"/>
                    <a:pt x="5688330" y="5378450"/>
                  </a:cubicBezTo>
                  <a:cubicBezTo>
                    <a:pt x="6311900" y="4754880"/>
                    <a:pt x="6656070" y="3926840"/>
                    <a:pt x="6659880" y="3045460"/>
                  </a:cubicBezTo>
                  <a:lnTo>
                    <a:pt x="4690110" y="3045460"/>
                  </a:lnTo>
                  <a:lnTo>
                    <a:pt x="4742180" y="3021330"/>
                  </a:lnTo>
                  <a:cubicBezTo>
                    <a:pt x="5307330" y="2758440"/>
                    <a:pt x="5786120" y="2341880"/>
                    <a:pt x="6126480" y="1818640"/>
                  </a:cubicBezTo>
                  <a:cubicBezTo>
                    <a:pt x="6473190" y="1285240"/>
                    <a:pt x="6658610" y="665480"/>
                    <a:pt x="6661150" y="25400"/>
                  </a:cubicBezTo>
                  <a:lnTo>
                    <a:pt x="25400" y="25400"/>
                  </a:lnTo>
                  <a:cubicBezTo>
                    <a:pt x="27940" y="665480"/>
                    <a:pt x="212090" y="1285240"/>
                    <a:pt x="560070" y="1818640"/>
                  </a:cubicBezTo>
                  <a:cubicBezTo>
                    <a:pt x="900430" y="2341880"/>
                    <a:pt x="1379220" y="2758440"/>
                    <a:pt x="1944370" y="3021330"/>
                  </a:cubicBezTo>
                  <a:lnTo>
                    <a:pt x="1996440" y="3045460"/>
                  </a:lnTo>
                  <a:lnTo>
                    <a:pt x="25400" y="3045460"/>
                  </a:lnTo>
                  <a:close/>
                </a:path>
              </a:pathLst>
            </a:custGeom>
            <a:solidFill>
              <a:srgbClr val="2D604A"/>
            </a:solidFill>
          </p:spPr>
        </p:sp>
      </p:grpSp>
      <p:sp>
        <p:nvSpPr>
          <p:cNvPr name="Freeform 7" id="7"/>
          <p:cNvSpPr/>
          <p:nvPr/>
        </p:nvSpPr>
        <p:spPr>
          <a:xfrm flipH="false" flipV="false" rot="889508">
            <a:off x="16407992" y="2253603"/>
            <a:ext cx="1019215" cy="870155"/>
          </a:xfrm>
          <a:custGeom>
            <a:avLst/>
            <a:gdLst/>
            <a:ahLst/>
            <a:cxnLst/>
            <a:rect r="r" b="b" t="t" l="l"/>
            <a:pathLst>
              <a:path h="870155" w="1019215">
                <a:moveTo>
                  <a:pt x="0" y="0"/>
                </a:moveTo>
                <a:lnTo>
                  <a:pt x="1019215" y="0"/>
                </a:lnTo>
                <a:lnTo>
                  <a:pt x="1019215" y="870155"/>
                </a:lnTo>
                <a:lnTo>
                  <a:pt x="0" y="87015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3981683">
            <a:off x="16317112" y="2971367"/>
            <a:ext cx="616292" cy="526159"/>
          </a:xfrm>
          <a:custGeom>
            <a:avLst/>
            <a:gdLst/>
            <a:ahLst/>
            <a:cxnLst/>
            <a:rect r="r" b="b" t="t" l="l"/>
            <a:pathLst>
              <a:path h="526159" w="616292">
                <a:moveTo>
                  <a:pt x="0" y="0"/>
                </a:moveTo>
                <a:lnTo>
                  <a:pt x="616291" y="0"/>
                </a:lnTo>
                <a:lnTo>
                  <a:pt x="616291" y="526159"/>
                </a:lnTo>
                <a:lnTo>
                  <a:pt x="0" y="5261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true" flipV="false" rot="-2958315">
            <a:off x="9050388" y="6931248"/>
            <a:ext cx="1006968" cy="859699"/>
          </a:xfrm>
          <a:custGeom>
            <a:avLst/>
            <a:gdLst/>
            <a:ahLst/>
            <a:cxnLst/>
            <a:rect r="r" b="b" t="t" l="l"/>
            <a:pathLst>
              <a:path h="859699" w="1006968">
                <a:moveTo>
                  <a:pt x="1006969" y="0"/>
                </a:moveTo>
                <a:lnTo>
                  <a:pt x="0" y="0"/>
                </a:lnTo>
                <a:lnTo>
                  <a:pt x="0" y="859700"/>
                </a:lnTo>
                <a:lnTo>
                  <a:pt x="1006969" y="859700"/>
                </a:lnTo>
                <a:lnTo>
                  <a:pt x="100696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true" flipV="false" rot="-5244894">
            <a:off x="9802490" y="7525079"/>
            <a:ext cx="608887" cy="519837"/>
          </a:xfrm>
          <a:custGeom>
            <a:avLst/>
            <a:gdLst/>
            <a:ahLst/>
            <a:cxnLst/>
            <a:rect r="r" b="b" t="t" l="l"/>
            <a:pathLst>
              <a:path h="519837" w="608887">
                <a:moveTo>
                  <a:pt x="608886" y="0"/>
                </a:moveTo>
                <a:lnTo>
                  <a:pt x="0" y="0"/>
                </a:lnTo>
                <a:lnTo>
                  <a:pt x="0" y="519837"/>
                </a:lnTo>
                <a:lnTo>
                  <a:pt x="608886" y="519837"/>
                </a:lnTo>
                <a:lnTo>
                  <a:pt x="60888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1028700" y="3555547"/>
            <a:ext cx="6696194" cy="5424171"/>
          </a:xfrm>
          <a:prstGeom prst="rect">
            <a:avLst/>
          </a:prstGeom>
        </p:spPr>
        <p:txBody>
          <a:bodyPr anchor="t" rtlCol="false" tIns="0" lIns="0" bIns="0" rIns="0">
            <a:spAutoFit/>
          </a:bodyPr>
          <a:lstStyle/>
          <a:p>
            <a:pPr>
              <a:lnSpc>
                <a:spcPts val="5039"/>
              </a:lnSpc>
            </a:pPr>
            <a:r>
              <a:rPr lang="en-US" sz="3599">
                <a:solidFill>
                  <a:srgbClr val="545454"/>
                </a:solidFill>
                <a:latin typeface="Open Sans Bold"/>
              </a:rPr>
              <a:t>Other burning questions..</a:t>
            </a:r>
          </a:p>
          <a:p>
            <a:pPr>
              <a:lnSpc>
                <a:spcPts val="3359"/>
              </a:lnSpc>
            </a:pPr>
          </a:p>
          <a:p>
            <a:pPr>
              <a:lnSpc>
                <a:spcPts val="3359"/>
              </a:lnSpc>
            </a:pPr>
          </a:p>
          <a:p>
            <a:pPr>
              <a:lnSpc>
                <a:spcPts val="3919"/>
              </a:lnSpc>
            </a:pPr>
            <a:r>
              <a:rPr lang="en-US" sz="2799">
                <a:solidFill>
                  <a:srgbClr val="545454"/>
                </a:solidFill>
                <a:latin typeface="Open Sans Light"/>
              </a:rPr>
              <a:t>How to ensure advisor volunteer numbers?</a:t>
            </a:r>
          </a:p>
          <a:p>
            <a:pPr>
              <a:lnSpc>
                <a:spcPts val="3919"/>
              </a:lnSpc>
            </a:pPr>
          </a:p>
          <a:p>
            <a:pPr>
              <a:lnSpc>
                <a:spcPts val="3919"/>
              </a:lnSpc>
            </a:pPr>
            <a:r>
              <a:rPr lang="en-US" sz="2799">
                <a:solidFill>
                  <a:srgbClr val="545454"/>
                </a:solidFill>
                <a:latin typeface="Open Sans Light"/>
              </a:rPr>
              <a:t>Do other youth program directors get paid some kind of compensation?  </a:t>
            </a:r>
          </a:p>
          <a:p>
            <a:pPr>
              <a:lnSpc>
                <a:spcPts val="3919"/>
              </a:lnSpc>
            </a:pPr>
          </a:p>
          <a:p>
            <a:pPr>
              <a:lnSpc>
                <a:spcPts val="3919"/>
              </a:lnSpc>
              <a:spcBef>
                <a:spcPct val="0"/>
              </a:spcBef>
            </a:pPr>
            <a:r>
              <a:rPr lang="en-US" sz="2799">
                <a:solidFill>
                  <a:srgbClr val="545454"/>
                </a:solidFill>
                <a:latin typeface="Open Sans Light"/>
              </a:rPr>
              <a:t>What suggestions to improve for continued growth and success?</a:t>
            </a:r>
          </a:p>
        </p:txBody>
      </p:sp>
      <p:sp>
        <p:nvSpPr>
          <p:cNvPr name="TextBox 12" id="12"/>
          <p:cNvSpPr txBox="true"/>
          <p:nvPr/>
        </p:nvSpPr>
        <p:spPr>
          <a:xfrm rot="0">
            <a:off x="1028700" y="1833349"/>
            <a:ext cx="8115300" cy="1038225"/>
          </a:xfrm>
          <a:prstGeom prst="rect">
            <a:avLst/>
          </a:prstGeom>
        </p:spPr>
        <p:txBody>
          <a:bodyPr anchor="t" rtlCol="false" tIns="0" lIns="0" bIns="0" rIns="0">
            <a:spAutoFit/>
          </a:bodyPr>
          <a:lstStyle/>
          <a:p>
            <a:pPr>
              <a:lnSpc>
                <a:spcPts val="8400"/>
              </a:lnSpc>
              <a:spcBef>
                <a:spcPct val="0"/>
              </a:spcBef>
            </a:pPr>
            <a:r>
              <a:rPr lang="en-US" sz="6000">
                <a:solidFill>
                  <a:srgbClr val="2D604A"/>
                </a:solidFill>
                <a:latin typeface="Raleway Bold"/>
              </a:rPr>
              <a:t>Time to share!</a:t>
            </a:r>
          </a:p>
        </p:txBody>
      </p:sp>
      <p:grpSp>
        <p:nvGrpSpPr>
          <p:cNvPr name="Group 13" id="13"/>
          <p:cNvGrpSpPr/>
          <p:nvPr/>
        </p:nvGrpSpPr>
        <p:grpSpPr>
          <a:xfrm rot="0">
            <a:off x="-896240" y="-885860"/>
            <a:ext cx="2223303" cy="2223303"/>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2D604A"/>
        </a:solidFill>
      </p:bgPr>
    </p:bg>
    <p:spTree>
      <p:nvGrpSpPr>
        <p:cNvPr id="1" name=""/>
        <p:cNvGrpSpPr/>
        <p:nvPr/>
      </p:nvGrpSpPr>
      <p:grpSpPr>
        <a:xfrm>
          <a:off x="0" y="0"/>
          <a:ext cx="0" cy="0"/>
          <a:chOff x="0" y="0"/>
          <a:chExt cx="0" cy="0"/>
        </a:xfrm>
      </p:grpSpPr>
      <p:sp>
        <p:nvSpPr>
          <p:cNvPr name="Freeform 2" id="2"/>
          <p:cNvSpPr/>
          <p:nvPr/>
        </p:nvSpPr>
        <p:spPr>
          <a:xfrm flipH="false" flipV="false" rot="-6500799">
            <a:off x="60232" y="9509800"/>
            <a:ext cx="962790" cy="821982"/>
          </a:xfrm>
          <a:custGeom>
            <a:avLst/>
            <a:gdLst/>
            <a:ahLst/>
            <a:cxnLst/>
            <a:rect r="r" b="b" t="t" l="l"/>
            <a:pathLst>
              <a:path h="821982" w="962790">
                <a:moveTo>
                  <a:pt x="0" y="0"/>
                </a:moveTo>
                <a:lnTo>
                  <a:pt x="962790" y="0"/>
                </a:lnTo>
                <a:lnTo>
                  <a:pt x="962790" y="821983"/>
                </a:lnTo>
                <a:lnTo>
                  <a:pt x="0" y="8219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408624">
            <a:off x="792167" y="9636043"/>
            <a:ext cx="582173" cy="497030"/>
          </a:xfrm>
          <a:custGeom>
            <a:avLst/>
            <a:gdLst/>
            <a:ahLst/>
            <a:cxnLst/>
            <a:rect r="r" b="b" t="t" l="l"/>
            <a:pathLst>
              <a:path h="497030" w="582173">
                <a:moveTo>
                  <a:pt x="0" y="0"/>
                </a:moveTo>
                <a:lnTo>
                  <a:pt x="582173" y="0"/>
                </a:lnTo>
                <a:lnTo>
                  <a:pt x="582173" y="497030"/>
                </a:lnTo>
                <a:lnTo>
                  <a:pt x="0" y="4970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3612101">
            <a:off x="16902280" y="-51676"/>
            <a:ext cx="1006968" cy="859699"/>
          </a:xfrm>
          <a:custGeom>
            <a:avLst/>
            <a:gdLst/>
            <a:ahLst/>
            <a:cxnLst/>
            <a:rect r="r" b="b" t="t" l="l"/>
            <a:pathLst>
              <a:path h="859699" w="1006968">
                <a:moveTo>
                  <a:pt x="1006968" y="0"/>
                </a:moveTo>
                <a:lnTo>
                  <a:pt x="0" y="0"/>
                </a:lnTo>
                <a:lnTo>
                  <a:pt x="0" y="859699"/>
                </a:lnTo>
                <a:lnTo>
                  <a:pt x="1006968" y="859699"/>
                </a:lnTo>
                <a:lnTo>
                  <a:pt x="100696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true" flipV="false" rot="-5898681">
            <a:off x="17682360" y="118255"/>
            <a:ext cx="608887" cy="519837"/>
          </a:xfrm>
          <a:custGeom>
            <a:avLst/>
            <a:gdLst/>
            <a:ahLst/>
            <a:cxnLst/>
            <a:rect r="r" b="b" t="t" l="l"/>
            <a:pathLst>
              <a:path h="519837" w="608887">
                <a:moveTo>
                  <a:pt x="608887" y="0"/>
                </a:moveTo>
                <a:lnTo>
                  <a:pt x="0" y="0"/>
                </a:lnTo>
                <a:lnTo>
                  <a:pt x="0" y="519837"/>
                </a:lnTo>
                <a:lnTo>
                  <a:pt x="608887" y="519837"/>
                </a:lnTo>
                <a:lnTo>
                  <a:pt x="608887"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6917333" y="8772907"/>
            <a:ext cx="2223303" cy="2223303"/>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sp>
        <p:nvSpPr>
          <p:cNvPr name="Freeform 8" id="8"/>
          <p:cNvSpPr/>
          <p:nvPr/>
        </p:nvSpPr>
        <p:spPr>
          <a:xfrm flipH="false" flipV="false" rot="0">
            <a:off x="5640512" y="2581584"/>
            <a:ext cx="2645142" cy="3526856"/>
          </a:xfrm>
          <a:custGeom>
            <a:avLst/>
            <a:gdLst/>
            <a:ahLst/>
            <a:cxnLst/>
            <a:rect r="r" b="b" t="t" l="l"/>
            <a:pathLst>
              <a:path h="3526856" w="2645142">
                <a:moveTo>
                  <a:pt x="0" y="0"/>
                </a:moveTo>
                <a:lnTo>
                  <a:pt x="2645142" y="0"/>
                </a:lnTo>
                <a:lnTo>
                  <a:pt x="2645142" y="3526856"/>
                </a:lnTo>
                <a:lnTo>
                  <a:pt x="0" y="3526856"/>
                </a:lnTo>
                <a:lnTo>
                  <a:pt x="0" y="0"/>
                </a:lnTo>
                <a:close/>
              </a:path>
            </a:pathLst>
          </a:custGeom>
          <a:blipFill>
            <a:blip r:embed="rId4"/>
            <a:stretch>
              <a:fillRect l="0" t="0" r="0" b="0"/>
            </a:stretch>
          </a:blipFill>
        </p:spPr>
      </p:sp>
      <p:sp>
        <p:nvSpPr>
          <p:cNvPr name="Freeform 9" id="9"/>
          <p:cNvSpPr/>
          <p:nvPr/>
        </p:nvSpPr>
        <p:spPr>
          <a:xfrm flipH="false" flipV="false" rot="0">
            <a:off x="2178069" y="2448689"/>
            <a:ext cx="4008877" cy="3006657"/>
          </a:xfrm>
          <a:custGeom>
            <a:avLst/>
            <a:gdLst/>
            <a:ahLst/>
            <a:cxnLst/>
            <a:rect r="r" b="b" t="t" l="l"/>
            <a:pathLst>
              <a:path h="3006657" w="4008877">
                <a:moveTo>
                  <a:pt x="0" y="0"/>
                </a:moveTo>
                <a:lnTo>
                  <a:pt x="4008877" y="0"/>
                </a:lnTo>
                <a:lnTo>
                  <a:pt x="4008877" y="3006658"/>
                </a:lnTo>
                <a:lnTo>
                  <a:pt x="0" y="3006658"/>
                </a:lnTo>
                <a:lnTo>
                  <a:pt x="0" y="0"/>
                </a:lnTo>
                <a:close/>
              </a:path>
            </a:pathLst>
          </a:custGeom>
          <a:blipFill>
            <a:blip r:embed="rId5"/>
            <a:stretch>
              <a:fillRect l="0" t="0" r="0" b="0"/>
            </a:stretch>
          </a:blipFill>
        </p:spPr>
      </p:sp>
      <p:sp>
        <p:nvSpPr>
          <p:cNvPr name="Freeform 10" id="10"/>
          <p:cNvSpPr/>
          <p:nvPr/>
        </p:nvSpPr>
        <p:spPr>
          <a:xfrm flipH="false" flipV="false" rot="0">
            <a:off x="15699409" y="1025268"/>
            <a:ext cx="2489808" cy="3319744"/>
          </a:xfrm>
          <a:custGeom>
            <a:avLst/>
            <a:gdLst/>
            <a:ahLst/>
            <a:cxnLst/>
            <a:rect r="r" b="b" t="t" l="l"/>
            <a:pathLst>
              <a:path h="3319744" w="2489808">
                <a:moveTo>
                  <a:pt x="0" y="0"/>
                </a:moveTo>
                <a:lnTo>
                  <a:pt x="2489808" y="0"/>
                </a:lnTo>
                <a:lnTo>
                  <a:pt x="2489808" y="3319744"/>
                </a:lnTo>
                <a:lnTo>
                  <a:pt x="0" y="3319744"/>
                </a:lnTo>
                <a:lnTo>
                  <a:pt x="0" y="0"/>
                </a:lnTo>
                <a:close/>
              </a:path>
            </a:pathLst>
          </a:custGeom>
          <a:blipFill>
            <a:blip r:embed="rId6"/>
            <a:stretch>
              <a:fillRect l="0" t="0" r="0" b="0"/>
            </a:stretch>
          </a:blipFill>
        </p:spPr>
      </p:sp>
      <p:sp>
        <p:nvSpPr>
          <p:cNvPr name="Freeform 11" id="11"/>
          <p:cNvSpPr/>
          <p:nvPr/>
        </p:nvSpPr>
        <p:spPr>
          <a:xfrm flipH="false" flipV="false" rot="0">
            <a:off x="227518" y="6243444"/>
            <a:ext cx="2446106" cy="3261475"/>
          </a:xfrm>
          <a:custGeom>
            <a:avLst/>
            <a:gdLst/>
            <a:ahLst/>
            <a:cxnLst/>
            <a:rect r="r" b="b" t="t" l="l"/>
            <a:pathLst>
              <a:path h="3261475" w="2446106">
                <a:moveTo>
                  <a:pt x="0" y="0"/>
                </a:moveTo>
                <a:lnTo>
                  <a:pt x="2446106" y="0"/>
                </a:lnTo>
                <a:lnTo>
                  <a:pt x="2446106" y="3261474"/>
                </a:lnTo>
                <a:lnTo>
                  <a:pt x="0" y="3261474"/>
                </a:lnTo>
                <a:lnTo>
                  <a:pt x="0" y="0"/>
                </a:lnTo>
                <a:close/>
              </a:path>
            </a:pathLst>
          </a:custGeom>
          <a:blipFill>
            <a:blip r:embed="rId7"/>
            <a:stretch>
              <a:fillRect l="0" t="0" r="0" b="0"/>
            </a:stretch>
          </a:blipFill>
        </p:spPr>
      </p:sp>
      <p:sp>
        <p:nvSpPr>
          <p:cNvPr name="Freeform 12" id="12"/>
          <p:cNvSpPr/>
          <p:nvPr/>
        </p:nvSpPr>
        <p:spPr>
          <a:xfrm flipH="false" flipV="false" rot="0">
            <a:off x="11718150" y="-92899"/>
            <a:ext cx="3927300" cy="5236399"/>
          </a:xfrm>
          <a:custGeom>
            <a:avLst/>
            <a:gdLst/>
            <a:ahLst/>
            <a:cxnLst/>
            <a:rect r="r" b="b" t="t" l="l"/>
            <a:pathLst>
              <a:path h="5236399" w="3927300">
                <a:moveTo>
                  <a:pt x="0" y="0"/>
                </a:moveTo>
                <a:lnTo>
                  <a:pt x="3927300" y="0"/>
                </a:lnTo>
                <a:lnTo>
                  <a:pt x="3927300" y="5236399"/>
                </a:lnTo>
                <a:lnTo>
                  <a:pt x="0" y="5236399"/>
                </a:lnTo>
                <a:lnTo>
                  <a:pt x="0" y="0"/>
                </a:lnTo>
                <a:close/>
              </a:path>
            </a:pathLst>
          </a:custGeom>
          <a:blipFill>
            <a:blip r:embed="rId8"/>
            <a:stretch>
              <a:fillRect l="0" t="0" r="0" b="0"/>
            </a:stretch>
          </a:blipFill>
        </p:spPr>
      </p:sp>
      <p:sp>
        <p:nvSpPr>
          <p:cNvPr name="Freeform 13" id="13"/>
          <p:cNvSpPr/>
          <p:nvPr/>
        </p:nvSpPr>
        <p:spPr>
          <a:xfrm flipH="false" flipV="false" rot="0">
            <a:off x="8512560" y="3776840"/>
            <a:ext cx="4807276" cy="3204850"/>
          </a:xfrm>
          <a:custGeom>
            <a:avLst/>
            <a:gdLst/>
            <a:ahLst/>
            <a:cxnLst/>
            <a:rect r="r" b="b" t="t" l="l"/>
            <a:pathLst>
              <a:path h="3204850" w="4807276">
                <a:moveTo>
                  <a:pt x="0" y="0"/>
                </a:moveTo>
                <a:lnTo>
                  <a:pt x="4807276" y="0"/>
                </a:lnTo>
                <a:lnTo>
                  <a:pt x="4807276" y="3204851"/>
                </a:lnTo>
                <a:lnTo>
                  <a:pt x="0" y="3204851"/>
                </a:lnTo>
                <a:lnTo>
                  <a:pt x="0" y="0"/>
                </a:lnTo>
                <a:close/>
              </a:path>
            </a:pathLst>
          </a:custGeom>
          <a:blipFill>
            <a:blip r:embed="rId9"/>
            <a:stretch>
              <a:fillRect l="0" t="0" r="0" b="0"/>
            </a:stretch>
          </a:blipFill>
        </p:spPr>
      </p:sp>
      <p:sp>
        <p:nvSpPr>
          <p:cNvPr name="Freeform 14" id="14"/>
          <p:cNvSpPr/>
          <p:nvPr/>
        </p:nvSpPr>
        <p:spPr>
          <a:xfrm flipH="false" flipV="false" rot="0">
            <a:off x="0" y="39356"/>
            <a:ext cx="3527712" cy="2645784"/>
          </a:xfrm>
          <a:custGeom>
            <a:avLst/>
            <a:gdLst/>
            <a:ahLst/>
            <a:cxnLst/>
            <a:rect r="r" b="b" t="t" l="l"/>
            <a:pathLst>
              <a:path h="2645784" w="3527712">
                <a:moveTo>
                  <a:pt x="0" y="0"/>
                </a:moveTo>
                <a:lnTo>
                  <a:pt x="3527712" y="0"/>
                </a:lnTo>
                <a:lnTo>
                  <a:pt x="3527712" y="2645784"/>
                </a:lnTo>
                <a:lnTo>
                  <a:pt x="0" y="2645784"/>
                </a:lnTo>
                <a:lnTo>
                  <a:pt x="0" y="0"/>
                </a:lnTo>
                <a:close/>
              </a:path>
            </a:pathLst>
          </a:custGeom>
          <a:blipFill>
            <a:blip r:embed="rId10"/>
            <a:stretch>
              <a:fillRect l="0" t="0" r="0" b="0"/>
            </a:stretch>
          </a:blipFill>
        </p:spPr>
      </p:sp>
      <p:sp>
        <p:nvSpPr>
          <p:cNvPr name="Freeform 15" id="15"/>
          <p:cNvSpPr/>
          <p:nvPr/>
        </p:nvSpPr>
        <p:spPr>
          <a:xfrm flipH="false" flipV="false" rot="0">
            <a:off x="1999266" y="5619482"/>
            <a:ext cx="5605444" cy="2724418"/>
          </a:xfrm>
          <a:custGeom>
            <a:avLst/>
            <a:gdLst/>
            <a:ahLst/>
            <a:cxnLst/>
            <a:rect r="r" b="b" t="t" l="l"/>
            <a:pathLst>
              <a:path h="2724418" w="5605444">
                <a:moveTo>
                  <a:pt x="0" y="0"/>
                </a:moveTo>
                <a:lnTo>
                  <a:pt x="5605443" y="0"/>
                </a:lnTo>
                <a:lnTo>
                  <a:pt x="5605443" y="2724418"/>
                </a:lnTo>
                <a:lnTo>
                  <a:pt x="0" y="2724418"/>
                </a:lnTo>
                <a:lnTo>
                  <a:pt x="0" y="0"/>
                </a:lnTo>
                <a:close/>
              </a:path>
            </a:pathLst>
          </a:custGeom>
          <a:blipFill>
            <a:blip r:embed="rId11"/>
            <a:stretch>
              <a:fillRect l="0" t="0" r="0" b="0"/>
            </a:stretch>
          </a:blipFill>
        </p:spPr>
      </p:sp>
      <p:sp>
        <p:nvSpPr>
          <p:cNvPr name="Freeform 16" id="16"/>
          <p:cNvSpPr/>
          <p:nvPr/>
        </p:nvSpPr>
        <p:spPr>
          <a:xfrm flipH="false" flipV="false" rot="0">
            <a:off x="4801987" y="-489626"/>
            <a:ext cx="2614499" cy="3485999"/>
          </a:xfrm>
          <a:custGeom>
            <a:avLst/>
            <a:gdLst/>
            <a:ahLst/>
            <a:cxnLst/>
            <a:rect r="r" b="b" t="t" l="l"/>
            <a:pathLst>
              <a:path h="3485999" w="2614499">
                <a:moveTo>
                  <a:pt x="0" y="0"/>
                </a:moveTo>
                <a:lnTo>
                  <a:pt x="2614499" y="0"/>
                </a:lnTo>
                <a:lnTo>
                  <a:pt x="2614499" y="3485999"/>
                </a:lnTo>
                <a:lnTo>
                  <a:pt x="0" y="3485999"/>
                </a:lnTo>
                <a:lnTo>
                  <a:pt x="0" y="0"/>
                </a:lnTo>
                <a:close/>
              </a:path>
            </a:pathLst>
          </a:custGeom>
          <a:blipFill>
            <a:blip r:embed="rId12"/>
            <a:stretch>
              <a:fillRect l="0" t="0" r="0" b="0"/>
            </a:stretch>
          </a:blipFill>
        </p:spPr>
      </p:sp>
      <p:sp>
        <p:nvSpPr>
          <p:cNvPr name="Freeform 17" id="17"/>
          <p:cNvSpPr/>
          <p:nvPr/>
        </p:nvSpPr>
        <p:spPr>
          <a:xfrm flipH="false" flipV="false" rot="0">
            <a:off x="7204337" y="523217"/>
            <a:ext cx="4818448" cy="3611828"/>
          </a:xfrm>
          <a:custGeom>
            <a:avLst/>
            <a:gdLst/>
            <a:ahLst/>
            <a:cxnLst/>
            <a:rect r="r" b="b" t="t" l="l"/>
            <a:pathLst>
              <a:path h="3611828" w="4818448">
                <a:moveTo>
                  <a:pt x="0" y="0"/>
                </a:moveTo>
                <a:lnTo>
                  <a:pt x="4818447" y="0"/>
                </a:lnTo>
                <a:lnTo>
                  <a:pt x="4818447" y="3611828"/>
                </a:lnTo>
                <a:lnTo>
                  <a:pt x="0" y="3611828"/>
                </a:lnTo>
                <a:lnTo>
                  <a:pt x="0" y="0"/>
                </a:lnTo>
                <a:close/>
              </a:path>
            </a:pathLst>
          </a:custGeom>
          <a:blipFill>
            <a:blip r:embed="rId13"/>
            <a:stretch>
              <a:fillRect l="0" t="0" r="0" b="0"/>
            </a:stretch>
          </a:blipFill>
        </p:spPr>
      </p:sp>
      <p:sp>
        <p:nvSpPr>
          <p:cNvPr name="Freeform 18" id="18"/>
          <p:cNvSpPr/>
          <p:nvPr/>
        </p:nvSpPr>
        <p:spPr>
          <a:xfrm flipH="false" flipV="false" rot="0">
            <a:off x="2756443" y="54230"/>
            <a:ext cx="2409544" cy="1606363"/>
          </a:xfrm>
          <a:custGeom>
            <a:avLst/>
            <a:gdLst/>
            <a:ahLst/>
            <a:cxnLst/>
            <a:rect r="r" b="b" t="t" l="l"/>
            <a:pathLst>
              <a:path h="1606363" w="2409544">
                <a:moveTo>
                  <a:pt x="0" y="0"/>
                </a:moveTo>
                <a:lnTo>
                  <a:pt x="2409544" y="0"/>
                </a:lnTo>
                <a:lnTo>
                  <a:pt x="2409544" y="1606363"/>
                </a:lnTo>
                <a:lnTo>
                  <a:pt x="0" y="1606363"/>
                </a:lnTo>
                <a:lnTo>
                  <a:pt x="0" y="0"/>
                </a:lnTo>
                <a:close/>
              </a:path>
            </a:pathLst>
          </a:custGeom>
          <a:blipFill>
            <a:blip r:embed="rId14"/>
            <a:stretch>
              <a:fillRect l="0" t="0" r="0" b="0"/>
            </a:stretch>
          </a:blipFill>
        </p:spPr>
      </p:sp>
      <p:sp>
        <p:nvSpPr>
          <p:cNvPr name="Freeform 19" id="19"/>
          <p:cNvSpPr/>
          <p:nvPr/>
        </p:nvSpPr>
        <p:spPr>
          <a:xfrm flipH="false" flipV="false" rot="0">
            <a:off x="6572347" y="4363645"/>
            <a:ext cx="3426615" cy="2284410"/>
          </a:xfrm>
          <a:custGeom>
            <a:avLst/>
            <a:gdLst/>
            <a:ahLst/>
            <a:cxnLst/>
            <a:rect r="r" b="b" t="t" l="l"/>
            <a:pathLst>
              <a:path h="2284410" w="3426615">
                <a:moveTo>
                  <a:pt x="0" y="0"/>
                </a:moveTo>
                <a:lnTo>
                  <a:pt x="3426614" y="0"/>
                </a:lnTo>
                <a:lnTo>
                  <a:pt x="3426614" y="2284410"/>
                </a:lnTo>
                <a:lnTo>
                  <a:pt x="0" y="2284410"/>
                </a:lnTo>
                <a:lnTo>
                  <a:pt x="0" y="0"/>
                </a:lnTo>
                <a:close/>
              </a:path>
            </a:pathLst>
          </a:custGeom>
          <a:blipFill>
            <a:blip r:embed="rId15"/>
            <a:stretch>
              <a:fillRect l="0" t="0" r="0" b="0"/>
            </a:stretch>
          </a:blipFill>
        </p:spPr>
      </p:sp>
      <p:sp>
        <p:nvSpPr>
          <p:cNvPr name="Freeform 20" id="20"/>
          <p:cNvSpPr/>
          <p:nvPr/>
        </p:nvSpPr>
        <p:spPr>
          <a:xfrm flipH="false" flipV="false" rot="0">
            <a:off x="9144000" y="5619482"/>
            <a:ext cx="2530110" cy="3373481"/>
          </a:xfrm>
          <a:custGeom>
            <a:avLst/>
            <a:gdLst/>
            <a:ahLst/>
            <a:cxnLst/>
            <a:rect r="r" b="b" t="t" l="l"/>
            <a:pathLst>
              <a:path h="3373481" w="2530110">
                <a:moveTo>
                  <a:pt x="0" y="0"/>
                </a:moveTo>
                <a:lnTo>
                  <a:pt x="2530110" y="0"/>
                </a:lnTo>
                <a:lnTo>
                  <a:pt x="2530110" y="3373480"/>
                </a:lnTo>
                <a:lnTo>
                  <a:pt x="0" y="3373480"/>
                </a:lnTo>
                <a:lnTo>
                  <a:pt x="0" y="0"/>
                </a:lnTo>
                <a:close/>
              </a:path>
            </a:pathLst>
          </a:custGeom>
          <a:blipFill>
            <a:blip r:embed="rId16"/>
            <a:stretch>
              <a:fillRect l="0" t="0" r="0" b="0"/>
            </a:stretch>
          </a:blipFill>
        </p:spPr>
      </p:sp>
      <p:sp>
        <p:nvSpPr>
          <p:cNvPr name="Freeform 21" id="21"/>
          <p:cNvSpPr/>
          <p:nvPr/>
        </p:nvSpPr>
        <p:spPr>
          <a:xfrm flipH="false" flipV="false" rot="0">
            <a:off x="12772849" y="4479616"/>
            <a:ext cx="4632915" cy="3474686"/>
          </a:xfrm>
          <a:custGeom>
            <a:avLst/>
            <a:gdLst/>
            <a:ahLst/>
            <a:cxnLst/>
            <a:rect r="r" b="b" t="t" l="l"/>
            <a:pathLst>
              <a:path h="3474686" w="4632915">
                <a:moveTo>
                  <a:pt x="0" y="0"/>
                </a:moveTo>
                <a:lnTo>
                  <a:pt x="4632915" y="0"/>
                </a:lnTo>
                <a:lnTo>
                  <a:pt x="4632915" y="3474686"/>
                </a:lnTo>
                <a:lnTo>
                  <a:pt x="0" y="3474686"/>
                </a:lnTo>
                <a:lnTo>
                  <a:pt x="0" y="0"/>
                </a:lnTo>
                <a:close/>
              </a:path>
            </a:pathLst>
          </a:custGeom>
          <a:blipFill>
            <a:blip r:embed="rId17"/>
            <a:stretch>
              <a:fillRect l="0" t="0" r="0" b="0"/>
            </a:stretch>
          </a:blipFill>
        </p:spPr>
      </p:sp>
      <p:sp>
        <p:nvSpPr>
          <p:cNvPr name="Freeform 22" id="22"/>
          <p:cNvSpPr/>
          <p:nvPr/>
        </p:nvSpPr>
        <p:spPr>
          <a:xfrm flipH="false" flipV="false" rot="0">
            <a:off x="15645450" y="6648055"/>
            <a:ext cx="2543767" cy="3391690"/>
          </a:xfrm>
          <a:custGeom>
            <a:avLst/>
            <a:gdLst/>
            <a:ahLst/>
            <a:cxnLst/>
            <a:rect r="r" b="b" t="t" l="l"/>
            <a:pathLst>
              <a:path h="3391690" w="2543767">
                <a:moveTo>
                  <a:pt x="0" y="0"/>
                </a:moveTo>
                <a:lnTo>
                  <a:pt x="2543767" y="0"/>
                </a:lnTo>
                <a:lnTo>
                  <a:pt x="2543767" y="3391690"/>
                </a:lnTo>
                <a:lnTo>
                  <a:pt x="0" y="3391690"/>
                </a:lnTo>
                <a:lnTo>
                  <a:pt x="0" y="0"/>
                </a:lnTo>
                <a:close/>
              </a:path>
            </a:pathLst>
          </a:custGeom>
          <a:blipFill>
            <a:blip r:embed="rId18"/>
            <a:stretch>
              <a:fillRect l="0" t="0" r="0" b="0"/>
            </a:stretch>
          </a:blipFill>
        </p:spPr>
      </p:sp>
      <p:sp>
        <p:nvSpPr>
          <p:cNvPr name="Freeform 23" id="23"/>
          <p:cNvSpPr/>
          <p:nvPr/>
        </p:nvSpPr>
        <p:spPr>
          <a:xfrm flipH="false" flipV="false" rot="0">
            <a:off x="0" y="2822393"/>
            <a:ext cx="2485833" cy="3314445"/>
          </a:xfrm>
          <a:custGeom>
            <a:avLst/>
            <a:gdLst/>
            <a:ahLst/>
            <a:cxnLst/>
            <a:rect r="r" b="b" t="t" l="l"/>
            <a:pathLst>
              <a:path h="3314445" w="2485833">
                <a:moveTo>
                  <a:pt x="0" y="0"/>
                </a:moveTo>
                <a:lnTo>
                  <a:pt x="2485833" y="0"/>
                </a:lnTo>
                <a:lnTo>
                  <a:pt x="2485833" y="3314445"/>
                </a:lnTo>
                <a:lnTo>
                  <a:pt x="0" y="3314445"/>
                </a:lnTo>
                <a:lnTo>
                  <a:pt x="0" y="0"/>
                </a:lnTo>
                <a:close/>
              </a:path>
            </a:pathLst>
          </a:custGeom>
          <a:blipFill>
            <a:blip r:embed="rId19"/>
            <a:stretch>
              <a:fillRect l="0" t="0" r="0" b="0"/>
            </a:stretch>
          </a:blipFill>
        </p:spPr>
      </p:sp>
      <p:sp>
        <p:nvSpPr>
          <p:cNvPr name="Freeform 24" id="24"/>
          <p:cNvSpPr/>
          <p:nvPr/>
        </p:nvSpPr>
        <p:spPr>
          <a:xfrm flipH="false" flipV="false" rot="0">
            <a:off x="11156852" y="6880772"/>
            <a:ext cx="4226952" cy="2926256"/>
          </a:xfrm>
          <a:custGeom>
            <a:avLst/>
            <a:gdLst/>
            <a:ahLst/>
            <a:cxnLst/>
            <a:rect r="r" b="b" t="t" l="l"/>
            <a:pathLst>
              <a:path h="2926256" w="4226952">
                <a:moveTo>
                  <a:pt x="0" y="0"/>
                </a:moveTo>
                <a:lnTo>
                  <a:pt x="4226951" y="0"/>
                </a:lnTo>
                <a:lnTo>
                  <a:pt x="4226951" y="2926256"/>
                </a:lnTo>
                <a:lnTo>
                  <a:pt x="0" y="2926256"/>
                </a:lnTo>
                <a:lnTo>
                  <a:pt x="0" y="0"/>
                </a:lnTo>
                <a:close/>
              </a:path>
            </a:pathLst>
          </a:custGeom>
          <a:blipFill>
            <a:blip r:embed="rId20"/>
            <a:stretch>
              <a:fillRect l="-1921" t="0" r="-1921" b="0"/>
            </a:stretch>
          </a:blipFill>
        </p:spPr>
      </p:sp>
      <p:sp>
        <p:nvSpPr>
          <p:cNvPr name="Freeform 25" id="25"/>
          <p:cNvSpPr/>
          <p:nvPr/>
        </p:nvSpPr>
        <p:spPr>
          <a:xfrm flipH="false" flipV="false" rot="0">
            <a:off x="7421897" y="6802626"/>
            <a:ext cx="1727514" cy="2303351"/>
          </a:xfrm>
          <a:custGeom>
            <a:avLst/>
            <a:gdLst/>
            <a:ahLst/>
            <a:cxnLst/>
            <a:rect r="r" b="b" t="t" l="l"/>
            <a:pathLst>
              <a:path h="2303351" w="1727514">
                <a:moveTo>
                  <a:pt x="0" y="0"/>
                </a:moveTo>
                <a:lnTo>
                  <a:pt x="1727514" y="0"/>
                </a:lnTo>
                <a:lnTo>
                  <a:pt x="1727514" y="2303352"/>
                </a:lnTo>
                <a:lnTo>
                  <a:pt x="0" y="2303352"/>
                </a:lnTo>
                <a:lnTo>
                  <a:pt x="0" y="0"/>
                </a:lnTo>
                <a:close/>
              </a:path>
            </a:pathLst>
          </a:custGeom>
          <a:blipFill>
            <a:blip r:embed="rId21"/>
            <a:stretch>
              <a:fillRect l="0" t="0" r="0" b="0"/>
            </a:stretch>
          </a:blipFill>
        </p:spPr>
      </p:sp>
      <p:sp>
        <p:nvSpPr>
          <p:cNvPr name="TextBox 26" id="26"/>
          <p:cNvSpPr txBox="true"/>
          <p:nvPr/>
        </p:nvSpPr>
        <p:spPr>
          <a:xfrm rot="0">
            <a:off x="2756443" y="8248650"/>
            <a:ext cx="8115300" cy="1998979"/>
          </a:xfrm>
          <a:prstGeom prst="rect">
            <a:avLst/>
          </a:prstGeom>
        </p:spPr>
        <p:txBody>
          <a:bodyPr anchor="t" rtlCol="false" tIns="0" lIns="0" bIns="0" rIns="0">
            <a:spAutoFit/>
          </a:bodyPr>
          <a:lstStyle/>
          <a:p>
            <a:pPr>
              <a:lnSpc>
                <a:spcPts val="5320"/>
              </a:lnSpc>
            </a:pPr>
            <a:r>
              <a:rPr lang="en-US" sz="3800">
                <a:solidFill>
                  <a:srgbClr val="FFD079"/>
                </a:solidFill>
                <a:latin typeface="Raleway Bold"/>
              </a:rPr>
              <a:t>Michelle Conner</a:t>
            </a:r>
          </a:p>
          <a:p>
            <a:pPr>
              <a:lnSpc>
                <a:spcPts val="5320"/>
              </a:lnSpc>
            </a:pPr>
            <a:r>
              <a:rPr lang="en-US" sz="3800">
                <a:solidFill>
                  <a:srgbClr val="FFD079"/>
                </a:solidFill>
                <a:latin typeface="Raleway Bold"/>
              </a:rPr>
              <a:t>michelle.conner@gaswcc.ga.gov</a:t>
            </a:r>
          </a:p>
          <a:p>
            <a:pPr>
              <a:lnSpc>
                <a:spcPts val="5320"/>
              </a:lnSpc>
              <a:spcBef>
                <a:spcPct val="0"/>
              </a:spcBef>
            </a:pPr>
            <a:r>
              <a:rPr lang="en-US" sz="3800">
                <a:solidFill>
                  <a:srgbClr val="FFD079"/>
                </a:solidFill>
                <a:latin typeface="Raleway Bold"/>
              </a:rPr>
              <a:t>706-431-0477</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102247" y="2586859"/>
            <a:ext cx="1311335" cy="1311335"/>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grpSp>
        <p:nvGrpSpPr>
          <p:cNvPr name="Group 4" id="4"/>
          <p:cNvGrpSpPr/>
          <p:nvPr/>
        </p:nvGrpSpPr>
        <p:grpSpPr>
          <a:xfrm rot="0">
            <a:off x="2680336" y="3167341"/>
            <a:ext cx="12927327" cy="3952318"/>
            <a:chOff x="0" y="0"/>
            <a:chExt cx="17236436" cy="5269757"/>
          </a:xfrm>
        </p:grpSpPr>
        <p:pic>
          <p:nvPicPr>
            <p:cNvPr name="Picture 5" id="5"/>
            <p:cNvPicPr>
              <a:picLocks noChangeAspect="true"/>
            </p:cNvPicPr>
            <p:nvPr/>
          </p:nvPicPr>
          <p:blipFill>
            <a:blip r:embed="rId2"/>
            <a:srcRect l="0" t="29617" r="0" b="29617"/>
            <a:stretch>
              <a:fillRect/>
            </a:stretch>
          </p:blipFill>
          <p:spPr>
            <a:xfrm flipH="false" flipV="false">
              <a:off x="0" y="0"/>
              <a:ext cx="17236436" cy="5269757"/>
            </a:xfrm>
            <a:prstGeom prst="rect">
              <a:avLst/>
            </a:prstGeom>
          </p:spPr>
        </p:pic>
      </p:grpSp>
      <p:sp>
        <p:nvSpPr>
          <p:cNvPr name="TextBox 6" id="6"/>
          <p:cNvSpPr txBox="true"/>
          <p:nvPr/>
        </p:nvSpPr>
        <p:spPr>
          <a:xfrm rot="0">
            <a:off x="1028700" y="1398264"/>
            <a:ext cx="16230600" cy="1038225"/>
          </a:xfrm>
          <a:prstGeom prst="rect">
            <a:avLst/>
          </a:prstGeom>
        </p:spPr>
        <p:txBody>
          <a:bodyPr anchor="t" rtlCol="false" tIns="0" lIns="0" bIns="0" rIns="0">
            <a:spAutoFit/>
          </a:bodyPr>
          <a:lstStyle/>
          <a:p>
            <a:pPr algn="ctr">
              <a:lnSpc>
                <a:spcPts val="8400"/>
              </a:lnSpc>
              <a:spcBef>
                <a:spcPct val="0"/>
              </a:spcBef>
            </a:pPr>
            <a:r>
              <a:rPr lang="en-US" sz="6000">
                <a:solidFill>
                  <a:srgbClr val="2D604A"/>
                </a:solidFill>
                <a:latin typeface="Raleway Bold"/>
              </a:rPr>
              <a:t>First a little background..</a:t>
            </a:r>
          </a:p>
        </p:txBody>
      </p:sp>
      <p:sp>
        <p:nvSpPr>
          <p:cNvPr name="TextBox 7" id="7"/>
          <p:cNvSpPr txBox="true"/>
          <p:nvPr/>
        </p:nvSpPr>
        <p:spPr>
          <a:xfrm rot="0">
            <a:off x="2375951" y="7790823"/>
            <a:ext cx="13536097" cy="763270"/>
          </a:xfrm>
          <a:prstGeom prst="rect">
            <a:avLst/>
          </a:prstGeom>
        </p:spPr>
        <p:txBody>
          <a:bodyPr anchor="t" rtlCol="false" tIns="0" lIns="0" bIns="0" rIns="0">
            <a:spAutoFit/>
          </a:bodyPr>
          <a:lstStyle/>
          <a:p>
            <a:pPr algn="ctr">
              <a:lnSpc>
                <a:spcPts val="3079"/>
              </a:lnSpc>
            </a:pPr>
            <a:r>
              <a:rPr lang="en-US" sz="2199">
                <a:solidFill>
                  <a:srgbClr val="000000"/>
                </a:solidFill>
                <a:latin typeface="Open Sans"/>
              </a:rPr>
              <a:t>Since beginning in 1962, over 13,000 students have attended NRCW.</a:t>
            </a:r>
          </a:p>
          <a:p>
            <a:pPr algn="ctr">
              <a:lnSpc>
                <a:spcPts val="3079"/>
              </a:lnSpc>
              <a:spcBef>
                <a:spcPct val="0"/>
              </a:spcBef>
            </a:pPr>
            <a:r>
              <a:rPr lang="en-US" sz="2199">
                <a:solidFill>
                  <a:srgbClr val="000000"/>
                </a:solidFill>
                <a:latin typeface="Open Sans"/>
              </a:rPr>
              <a:t>ABAC in Tifton, GA became its permanent home in 1995.</a:t>
            </a:r>
          </a:p>
        </p:txBody>
      </p:sp>
      <p:sp>
        <p:nvSpPr>
          <p:cNvPr name="Freeform 8" id="8"/>
          <p:cNvSpPr/>
          <p:nvPr/>
        </p:nvSpPr>
        <p:spPr>
          <a:xfrm flipH="false" flipV="false" rot="0">
            <a:off x="14934577" y="4818157"/>
            <a:ext cx="1590568" cy="650687"/>
          </a:xfrm>
          <a:custGeom>
            <a:avLst/>
            <a:gdLst/>
            <a:ahLst/>
            <a:cxnLst/>
            <a:rect r="r" b="b" t="t" l="l"/>
            <a:pathLst>
              <a:path h="650687" w="1590568">
                <a:moveTo>
                  <a:pt x="0" y="0"/>
                </a:moveTo>
                <a:lnTo>
                  <a:pt x="1590569" y="0"/>
                </a:lnTo>
                <a:lnTo>
                  <a:pt x="1590569" y="650686"/>
                </a:lnTo>
                <a:lnTo>
                  <a:pt x="0" y="650686"/>
                </a:lnTo>
                <a:lnTo>
                  <a:pt x="0" y="0"/>
                </a:lnTo>
                <a:close/>
              </a:path>
            </a:pathLst>
          </a:custGeom>
          <a:blipFill>
            <a:blip r:embed="rId3">
              <a:alphaModFix amt="90000"/>
              <a:extLst>
                <a:ext uri="{96DAC541-7B7A-43D3-8B79-37D633B846F1}">
                  <asvg:svgBlip xmlns:asvg="http://schemas.microsoft.com/office/drawing/2016/SVG/main" r:embed="rId4"/>
                </a:ext>
              </a:extLst>
            </a:blip>
            <a:stretch>
              <a:fillRect l="0" t="0" r="0" b="0"/>
            </a:stretch>
          </a:blipFill>
        </p:spPr>
      </p:sp>
      <p:sp>
        <p:nvSpPr>
          <p:cNvPr name="AutoShape 9" id="9"/>
          <p:cNvSpPr/>
          <p:nvPr/>
        </p:nvSpPr>
        <p:spPr>
          <a:xfrm rot="0">
            <a:off x="15361305" y="5125556"/>
            <a:ext cx="737114" cy="0"/>
          </a:xfrm>
          <a:prstGeom prst="line">
            <a:avLst/>
          </a:prstGeom>
          <a:ln cap="rnd" w="38100">
            <a:solidFill>
              <a:srgbClr val="FFD079"/>
            </a:solidFill>
            <a:prstDash val="solid"/>
            <a:headEnd type="none" len="sm" w="sm"/>
            <a:tailEnd type="triangle" len="med" w="lg"/>
          </a:ln>
        </p:spPr>
      </p:sp>
      <p:sp>
        <p:nvSpPr>
          <p:cNvPr name="Freeform 10" id="10"/>
          <p:cNvSpPr/>
          <p:nvPr/>
        </p:nvSpPr>
        <p:spPr>
          <a:xfrm flipH="false" flipV="false" rot="-10800000">
            <a:off x="1675520" y="4818157"/>
            <a:ext cx="1590568" cy="650687"/>
          </a:xfrm>
          <a:custGeom>
            <a:avLst/>
            <a:gdLst/>
            <a:ahLst/>
            <a:cxnLst/>
            <a:rect r="r" b="b" t="t" l="l"/>
            <a:pathLst>
              <a:path h="650687" w="1590568">
                <a:moveTo>
                  <a:pt x="0" y="0"/>
                </a:moveTo>
                <a:lnTo>
                  <a:pt x="1590568" y="0"/>
                </a:lnTo>
                <a:lnTo>
                  <a:pt x="1590568" y="650686"/>
                </a:lnTo>
                <a:lnTo>
                  <a:pt x="0" y="650686"/>
                </a:lnTo>
                <a:lnTo>
                  <a:pt x="0" y="0"/>
                </a:lnTo>
                <a:close/>
              </a:path>
            </a:pathLst>
          </a:custGeom>
          <a:blipFill>
            <a:blip r:embed="rId3">
              <a:alphaModFix amt="90000"/>
              <a:extLst>
                <a:ext uri="{96DAC541-7B7A-43D3-8B79-37D633B846F1}">
                  <asvg:svgBlip xmlns:asvg="http://schemas.microsoft.com/office/drawing/2016/SVG/main" r:embed="rId4"/>
                </a:ext>
              </a:extLst>
            </a:blip>
            <a:stretch>
              <a:fillRect l="0" t="0" r="0" b="0"/>
            </a:stretch>
          </a:blipFill>
        </p:spPr>
      </p:sp>
      <p:sp>
        <p:nvSpPr>
          <p:cNvPr name="AutoShape 11" id="11"/>
          <p:cNvSpPr/>
          <p:nvPr/>
        </p:nvSpPr>
        <p:spPr>
          <a:xfrm rot="-10800000">
            <a:off x="2102247" y="5125556"/>
            <a:ext cx="737114" cy="0"/>
          </a:xfrm>
          <a:prstGeom prst="line">
            <a:avLst/>
          </a:prstGeom>
          <a:ln cap="rnd" w="38100">
            <a:solidFill>
              <a:srgbClr val="FFD079"/>
            </a:solidFill>
            <a:prstDash val="solid"/>
            <a:headEnd type="none" len="sm" w="sm"/>
            <a:tailEnd type="triangle" len="med" w="lg"/>
          </a:ln>
        </p:spPr>
      </p:sp>
      <p:grpSp>
        <p:nvGrpSpPr>
          <p:cNvPr name="Group 12" id="12"/>
          <p:cNvGrpSpPr/>
          <p:nvPr/>
        </p:nvGrpSpPr>
        <p:grpSpPr>
          <a:xfrm rot="0">
            <a:off x="16917333" y="8772907"/>
            <a:ext cx="2223303" cy="2223303"/>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235098" y="1368162"/>
            <a:ext cx="3350741" cy="3813510"/>
          </a:xfrm>
          <a:custGeom>
            <a:avLst/>
            <a:gdLst/>
            <a:ahLst/>
            <a:cxnLst/>
            <a:rect r="r" b="b" t="t" l="l"/>
            <a:pathLst>
              <a:path h="3813510" w="3350741">
                <a:moveTo>
                  <a:pt x="0" y="0"/>
                </a:moveTo>
                <a:lnTo>
                  <a:pt x="3350741" y="0"/>
                </a:lnTo>
                <a:lnTo>
                  <a:pt x="3350741" y="3813510"/>
                </a:lnTo>
                <a:lnTo>
                  <a:pt x="0" y="3813510"/>
                </a:lnTo>
                <a:lnTo>
                  <a:pt x="0" y="0"/>
                </a:lnTo>
                <a:close/>
              </a:path>
            </a:pathLst>
          </a:custGeom>
          <a:blipFill>
            <a:blip r:embed="rId2"/>
            <a:stretch>
              <a:fillRect l="-38461" t="0" r="-13286" b="0"/>
            </a:stretch>
          </a:blipFill>
        </p:spPr>
      </p:sp>
      <p:sp>
        <p:nvSpPr>
          <p:cNvPr name="Freeform 3" id="3"/>
          <p:cNvSpPr/>
          <p:nvPr/>
        </p:nvSpPr>
        <p:spPr>
          <a:xfrm flipH="false" flipV="false" rot="0">
            <a:off x="10064743" y="8493650"/>
            <a:ext cx="5486281" cy="1529301"/>
          </a:xfrm>
          <a:custGeom>
            <a:avLst/>
            <a:gdLst/>
            <a:ahLst/>
            <a:cxnLst/>
            <a:rect r="r" b="b" t="t" l="l"/>
            <a:pathLst>
              <a:path h="1529301" w="5486281">
                <a:moveTo>
                  <a:pt x="0" y="0"/>
                </a:moveTo>
                <a:lnTo>
                  <a:pt x="5486281" y="0"/>
                </a:lnTo>
                <a:lnTo>
                  <a:pt x="5486281" y="1529300"/>
                </a:lnTo>
                <a:lnTo>
                  <a:pt x="0" y="1529300"/>
                </a:lnTo>
                <a:lnTo>
                  <a:pt x="0" y="0"/>
                </a:lnTo>
                <a:close/>
              </a:path>
            </a:pathLst>
          </a:custGeom>
          <a:blipFill>
            <a:blip r:embed="rId3"/>
            <a:stretch>
              <a:fillRect l="0" t="-74" r="0" b="-74"/>
            </a:stretch>
          </a:blipFill>
        </p:spPr>
      </p:sp>
      <p:sp>
        <p:nvSpPr>
          <p:cNvPr name="Freeform 4" id="4"/>
          <p:cNvSpPr/>
          <p:nvPr/>
        </p:nvSpPr>
        <p:spPr>
          <a:xfrm flipH="false" flipV="false" rot="0">
            <a:off x="9717461" y="5438847"/>
            <a:ext cx="5299171" cy="2558213"/>
          </a:xfrm>
          <a:custGeom>
            <a:avLst/>
            <a:gdLst/>
            <a:ahLst/>
            <a:cxnLst/>
            <a:rect r="r" b="b" t="t" l="l"/>
            <a:pathLst>
              <a:path h="2558213" w="5299171">
                <a:moveTo>
                  <a:pt x="0" y="0"/>
                </a:moveTo>
                <a:lnTo>
                  <a:pt x="5299171" y="0"/>
                </a:lnTo>
                <a:lnTo>
                  <a:pt x="5299171" y="2558213"/>
                </a:lnTo>
                <a:lnTo>
                  <a:pt x="0" y="2558213"/>
                </a:lnTo>
                <a:lnTo>
                  <a:pt x="0" y="0"/>
                </a:lnTo>
                <a:close/>
              </a:path>
            </a:pathLst>
          </a:custGeom>
          <a:blipFill>
            <a:blip r:embed="rId4"/>
            <a:stretch>
              <a:fillRect l="0" t="-5718" r="0" b="-54346"/>
            </a:stretch>
          </a:blipFill>
        </p:spPr>
      </p:sp>
      <p:grpSp>
        <p:nvGrpSpPr>
          <p:cNvPr name="Group 5" id="5"/>
          <p:cNvGrpSpPr>
            <a:grpSpLocks noChangeAspect="true"/>
          </p:cNvGrpSpPr>
          <p:nvPr/>
        </p:nvGrpSpPr>
        <p:grpSpPr>
          <a:xfrm rot="0">
            <a:off x="6879885" y="7698486"/>
            <a:ext cx="2523962" cy="2523952"/>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sp>
        <p:nvSpPr>
          <p:cNvPr name="Freeform 7" id="7"/>
          <p:cNvSpPr/>
          <p:nvPr/>
        </p:nvSpPr>
        <p:spPr>
          <a:xfrm flipH="false" flipV="false" rot="-2678678">
            <a:off x="16606655" y="2352437"/>
            <a:ext cx="922322" cy="787433"/>
          </a:xfrm>
          <a:custGeom>
            <a:avLst/>
            <a:gdLst/>
            <a:ahLst/>
            <a:cxnLst/>
            <a:rect r="r" b="b" t="t" l="l"/>
            <a:pathLst>
              <a:path h="787433" w="922322">
                <a:moveTo>
                  <a:pt x="0" y="0"/>
                </a:moveTo>
                <a:lnTo>
                  <a:pt x="922322" y="0"/>
                </a:lnTo>
                <a:lnTo>
                  <a:pt x="922322" y="787433"/>
                </a:lnTo>
                <a:lnTo>
                  <a:pt x="0" y="7874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413496">
            <a:off x="17001584" y="3026174"/>
            <a:ext cx="557703" cy="476139"/>
          </a:xfrm>
          <a:custGeom>
            <a:avLst/>
            <a:gdLst/>
            <a:ahLst/>
            <a:cxnLst/>
            <a:rect r="r" b="b" t="t" l="l"/>
            <a:pathLst>
              <a:path h="476139" w="557703">
                <a:moveTo>
                  <a:pt x="0" y="0"/>
                </a:moveTo>
                <a:lnTo>
                  <a:pt x="557703" y="0"/>
                </a:lnTo>
                <a:lnTo>
                  <a:pt x="557703" y="476139"/>
                </a:lnTo>
                <a:lnTo>
                  <a:pt x="0" y="47613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true" flipV="false" rot="-1542888">
            <a:off x="5961580" y="8577060"/>
            <a:ext cx="898161" cy="766805"/>
          </a:xfrm>
          <a:custGeom>
            <a:avLst/>
            <a:gdLst/>
            <a:ahLst/>
            <a:cxnLst/>
            <a:rect r="r" b="b" t="t" l="l"/>
            <a:pathLst>
              <a:path h="766805" w="898161">
                <a:moveTo>
                  <a:pt x="898161" y="0"/>
                </a:moveTo>
                <a:lnTo>
                  <a:pt x="0" y="0"/>
                </a:lnTo>
                <a:lnTo>
                  <a:pt x="0" y="766804"/>
                </a:lnTo>
                <a:lnTo>
                  <a:pt x="898161" y="766804"/>
                </a:lnTo>
                <a:lnTo>
                  <a:pt x="898161"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true" flipV="false" rot="-3829468">
            <a:off x="6466957" y="9306760"/>
            <a:ext cx="543093" cy="463666"/>
          </a:xfrm>
          <a:custGeom>
            <a:avLst/>
            <a:gdLst/>
            <a:ahLst/>
            <a:cxnLst/>
            <a:rect r="r" b="b" t="t" l="l"/>
            <a:pathLst>
              <a:path h="463666" w="543093">
                <a:moveTo>
                  <a:pt x="543093" y="0"/>
                </a:moveTo>
                <a:lnTo>
                  <a:pt x="0" y="0"/>
                </a:lnTo>
                <a:lnTo>
                  <a:pt x="0" y="463666"/>
                </a:lnTo>
                <a:lnTo>
                  <a:pt x="543093" y="463666"/>
                </a:lnTo>
                <a:lnTo>
                  <a:pt x="543093"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631973" y="277445"/>
            <a:ext cx="7812042" cy="7421041"/>
          </a:xfrm>
          <a:prstGeom prst="rect">
            <a:avLst/>
          </a:prstGeom>
        </p:spPr>
        <p:txBody>
          <a:bodyPr anchor="t" rtlCol="false" tIns="0" lIns="0" bIns="0" rIns="0">
            <a:spAutoFit/>
          </a:bodyPr>
          <a:lstStyle/>
          <a:p>
            <a:pPr>
              <a:lnSpc>
                <a:spcPts val="9636"/>
              </a:lnSpc>
            </a:pPr>
            <a:r>
              <a:rPr lang="en-US" sz="6883">
                <a:solidFill>
                  <a:srgbClr val="2D604A"/>
                </a:solidFill>
                <a:latin typeface="Raleway Bold"/>
              </a:rPr>
              <a:t>Valuable Partners</a:t>
            </a:r>
          </a:p>
          <a:p>
            <a:pPr>
              <a:lnSpc>
                <a:spcPts val="9636"/>
              </a:lnSpc>
            </a:pPr>
          </a:p>
          <a:p>
            <a:pPr>
              <a:lnSpc>
                <a:spcPts val="9636"/>
              </a:lnSpc>
            </a:pPr>
          </a:p>
          <a:p>
            <a:pPr marL="924715" indent="-462357" lvl="1">
              <a:lnSpc>
                <a:spcPts val="5996"/>
              </a:lnSpc>
              <a:buFont typeface="Arial"/>
              <a:buChar char="•"/>
            </a:pPr>
            <a:r>
              <a:rPr lang="en-US" sz="4283">
                <a:solidFill>
                  <a:srgbClr val="2D604A"/>
                </a:solidFill>
                <a:latin typeface="Raleway Bold"/>
              </a:rPr>
              <a:t>Executive </a:t>
            </a:r>
          </a:p>
          <a:p>
            <a:pPr>
              <a:lnSpc>
                <a:spcPts val="5996"/>
              </a:lnSpc>
            </a:pPr>
            <a:r>
              <a:rPr lang="en-US" sz="4283">
                <a:solidFill>
                  <a:srgbClr val="2D604A"/>
                </a:solidFill>
                <a:latin typeface="Raleway Bold"/>
              </a:rPr>
              <a:t>       Committee</a:t>
            </a:r>
          </a:p>
          <a:p>
            <a:pPr marL="924715" indent="-462357" lvl="1">
              <a:lnSpc>
                <a:spcPts val="5996"/>
              </a:lnSpc>
              <a:buFont typeface="Arial"/>
              <a:buChar char="•"/>
            </a:pPr>
            <a:r>
              <a:rPr lang="en-US" sz="4283">
                <a:solidFill>
                  <a:srgbClr val="2D604A"/>
                </a:solidFill>
                <a:latin typeface="Raleway Bold"/>
              </a:rPr>
              <a:t>Instructors</a:t>
            </a:r>
          </a:p>
          <a:p>
            <a:pPr marL="924715" indent="-462357" lvl="1">
              <a:lnSpc>
                <a:spcPts val="5996"/>
              </a:lnSpc>
              <a:buFont typeface="Arial"/>
              <a:buChar char="•"/>
            </a:pPr>
            <a:r>
              <a:rPr lang="en-US" sz="4283">
                <a:solidFill>
                  <a:srgbClr val="2D604A"/>
                </a:solidFill>
                <a:latin typeface="Raleway Bold"/>
              </a:rPr>
              <a:t>Advisors</a:t>
            </a:r>
          </a:p>
          <a:p>
            <a:pPr marL="924715" indent="-462357" lvl="1">
              <a:lnSpc>
                <a:spcPts val="5996"/>
              </a:lnSpc>
              <a:buFont typeface="Arial"/>
              <a:buChar char="•"/>
            </a:pPr>
            <a:r>
              <a:rPr lang="en-US" sz="4283">
                <a:solidFill>
                  <a:srgbClr val="2D604A"/>
                </a:solidFill>
                <a:latin typeface="Raleway Bold"/>
              </a:rPr>
              <a:t>Volunteers</a:t>
            </a:r>
          </a:p>
        </p:txBody>
      </p:sp>
      <p:sp>
        <p:nvSpPr>
          <p:cNvPr name="Freeform 12" id="12"/>
          <p:cNvSpPr/>
          <p:nvPr/>
        </p:nvSpPr>
        <p:spPr>
          <a:xfrm flipH="false" flipV="false" rot="0">
            <a:off x="6410660" y="4347823"/>
            <a:ext cx="7824438" cy="1491819"/>
          </a:xfrm>
          <a:custGeom>
            <a:avLst/>
            <a:gdLst/>
            <a:ahLst/>
            <a:cxnLst/>
            <a:rect r="r" b="b" t="t" l="l"/>
            <a:pathLst>
              <a:path h="1491819" w="7824438">
                <a:moveTo>
                  <a:pt x="0" y="0"/>
                </a:moveTo>
                <a:lnTo>
                  <a:pt x="7824438" y="0"/>
                </a:lnTo>
                <a:lnTo>
                  <a:pt x="7824438" y="1491819"/>
                </a:lnTo>
                <a:lnTo>
                  <a:pt x="0" y="1491819"/>
                </a:lnTo>
                <a:lnTo>
                  <a:pt x="0" y="0"/>
                </a:lnTo>
                <a:close/>
              </a:path>
            </a:pathLst>
          </a:custGeom>
          <a:blipFill>
            <a:blip r:embed="rId8"/>
            <a:stretch>
              <a:fillRect l="0" t="0" r="0" b="0"/>
            </a:stretch>
          </a:blipFill>
        </p:spPr>
      </p:sp>
      <p:sp>
        <p:nvSpPr>
          <p:cNvPr name="Freeform 13" id="13"/>
          <p:cNvSpPr/>
          <p:nvPr/>
        </p:nvSpPr>
        <p:spPr>
          <a:xfrm flipH="false" flipV="false" rot="0">
            <a:off x="15016632" y="5787734"/>
            <a:ext cx="2569206" cy="3425609"/>
          </a:xfrm>
          <a:custGeom>
            <a:avLst/>
            <a:gdLst/>
            <a:ahLst/>
            <a:cxnLst/>
            <a:rect r="r" b="b" t="t" l="l"/>
            <a:pathLst>
              <a:path h="3425609" w="2569206">
                <a:moveTo>
                  <a:pt x="0" y="0"/>
                </a:moveTo>
                <a:lnTo>
                  <a:pt x="2569207" y="0"/>
                </a:lnTo>
                <a:lnTo>
                  <a:pt x="2569207" y="3425608"/>
                </a:lnTo>
                <a:lnTo>
                  <a:pt x="0" y="3425608"/>
                </a:lnTo>
                <a:lnTo>
                  <a:pt x="0" y="0"/>
                </a:lnTo>
                <a:close/>
              </a:path>
            </a:pathLst>
          </a:custGeom>
          <a:blipFill>
            <a:blip r:embed="rId9"/>
            <a:stretch>
              <a:fillRect l="0" t="0" r="0" b="0"/>
            </a:stretch>
          </a:blipFill>
        </p:spPr>
      </p:sp>
      <p:grpSp>
        <p:nvGrpSpPr>
          <p:cNvPr name="Group 14" id="14"/>
          <p:cNvGrpSpPr/>
          <p:nvPr/>
        </p:nvGrpSpPr>
        <p:grpSpPr>
          <a:xfrm rot="0">
            <a:off x="16917333" y="8772907"/>
            <a:ext cx="2223303" cy="2223303"/>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sp>
        <p:nvSpPr>
          <p:cNvPr name="Freeform 16" id="16"/>
          <p:cNvSpPr/>
          <p:nvPr/>
        </p:nvSpPr>
        <p:spPr>
          <a:xfrm flipH="false" flipV="false" rot="0">
            <a:off x="5026279" y="6096500"/>
            <a:ext cx="4632641" cy="1303272"/>
          </a:xfrm>
          <a:custGeom>
            <a:avLst/>
            <a:gdLst/>
            <a:ahLst/>
            <a:cxnLst/>
            <a:rect r="r" b="b" t="t" l="l"/>
            <a:pathLst>
              <a:path h="1303272" w="4632641">
                <a:moveTo>
                  <a:pt x="0" y="0"/>
                </a:moveTo>
                <a:lnTo>
                  <a:pt x="4632640" y="0"/>
                </a:lnTo>
                <a:lnTo>
                  <a:pt x="4632640" y="1303272"/>
                </a:lnTo>
                <a:lnTo>
                  <a:pt x="0" y="1303272"/>
                </a:lnTo>
                <a:lnTo>
                  <a:pt x="0" y="0"/>
                </a:lnTo>
                <a:close/>
              </a:path>
            </a:pathLst>
          </a:custGeom>
          <a:blipFill>
            <a:blip r:embed="rId10"/>
            <a:stretch>
              <a:fillRect l="0" t="0" r="0" b="0"/>
            </a:stretch>
          </a:blipFill>
        </p:spPr>
      </p:sp>
      <p:sp>
        <p:nvSpPr>
          <p:cNvPr name="Freeform 17" id="17"/>
          <p:cNvSpPr/>
          <p:nvPr/>
        </p:nvSpPr>
        <p:spPr>
          <a:xfrm flipH="false" flipV="false" rot="0">
            <a:off x="6879885" y="2270408"/>
            <a:ext cx="6878436" cy="1782140"/>
          </a:xfrm>
          <a:custGeom>
            <a:avLst/>
            <a:gdLst/>
            <a:ahLst/>
            <a:cxnLst/>
            <a:rect r="r" b="b" t="t" l="l"/>
            <a:pathLst>
              <a:path h="1782140" w="6878436">
                <a:moveTo>
                  <a:pt x="0" y="0"/>
                </a:moveTo>
                <a:lnTo>
                  <a:pt x="6878436" y="0"/>
                </a:lnTo>
                <a:lnTo>
                  <a:pt x="6878436" y="1782140"/>
                </a:lnTo>
                <a:lnTo>
                  <a:pt x="0" y="1782140"/>
                </a:lnTo>
                <a:lnTo>
                  <a:pt x="0" y="0"/>
                </a:lnTo>
                <a:close/>
              </a:path>
            </a:pathLst>
          </a:custGeom>
          <a:blipFill>
            <a:blip r:embed="rId11"/>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D604A"/>
        </a:solidFill>
      </p:bgPr>
    </p:bg>
    <p:spTree>
      <p:nvGrpSpPr>
        <p:cNvPr id="1" name=""/>
        <p:cNvGrpSpPr/>
        <p:nvPr/>
      </p:nvGrpSpPr>
      <p:grpSpPr>
        <a:xfrm>
          <a:off x="0" y="0"/>
          <a:ext cx="0" cy="0"/>
          <a:chOff x="0" y="0"/>
          <a:chExt cx="0" cy="0"/>
        </a:xfrm>
      </p:grpSpPr>
      <p:grpSp>
        <p:nvGrpSpPr>
          <p:cNvPr name="Group 2" id="2"/>
          <p:cNvGrpSpPr/>
          <p:nvPr/>
        </p:nvGrpSpPr>
        <p:grpSpPr>
          <a:xfrm rot="0">
            <a:off x="151" y="0"/>
            <a:ext cx="4310049" cy="10287000"/>
            <a:chOff x="0" y="0"/>
            <a:chExt cx="5746733" cy="13716000"/>
          </a:xfrm>
        </p:grpSpPr>
        <p:pic>
          <p:nvPicPr>
            <p:cNvPr name="Picture 3" id="3"/>
            <p:cNvPicPr>
              <a:picLocks noChangeAspect="true"/>
            </p:cNvPicPr>
            <p:nvPr/>
          </p:nvPicPr>
          <p:blipFill>
            <a:blip r:embed="rId2"/>
            <a:srcRect l="21743" t="0" r="21743" b="0"/>
            <a:stretch>
              <a:fillRect/>
            </a:stretch>
          </p:blipFill>
          <p:spPr>
            <a:xfrm flipH="false" flipV="false">
              <a:off x="0" y="0"/>
              <a:ext cx="5746733" cy="13716000"/>
            </a:xfrm>
            <a:prstGeom prst="rect">
              <a:avLst/>
            </a:prstGeom>
          </p:spPr>
        </p:pic>
      </p:grpSp>
      <p:grpSp>
        <p:nvGrpSpPr>
          <p:cNvPr name="Group 4" id="4"/>
          <p:cNvGrpSpPr/>
          <p:nvPr/>
        </p:nvGrpSpPr>
        <p:grpSpPr>
          <a:xfrm rot="0">
            <a:off x="4460522" y="0"/>
            <a:ext cx="4310049" cy="10287000"/>
            <a:chOff x="0" y="0"/>
            <a:chExt cx="5746733" cy="13716000"/>
          </a:xfrm>
        </p:grpSpPr>
        <p:pic>
          <p:nvPicPr>
            <p:cNvPr name="Picture 5" id="5"/>
            <p:cNvPicPr>
              <a:picLocks noChangeAspect="true"/>
            </p:cNvPicPr>
            <p:nvPr/>
          </p:nvPicPr>
          <p:blipFill>
            <a:blip r:embed="rId3"/>
            <a:srcRect l="0" t="0" r="43573" b="0"/>
            <a:stretch>
              <a:fillRect/>
            </a:stretch>
          </p:blipFill>
          <p:spPr>
            <a:xfrm flipH="false" flipV="false">
              <a:off x="0" y="0"/>
              <a:ext cx="5746733" cy="13716000"/>
            </a:xfrm>
            <a:prstGeom prst="rect">
              <a:avLst/>
            </a:prstGeom>
          </p:spPr>
        </p:pic>
      </p:grpSp>
      <p:sp>
        <p:nvSpPr>
          <p:cNvPr name="TextBox 6" id="6"/>
          <p:cNvSpPr txBox="true"/>
          <p:nvPr/>
        </p:nvSpPr>
        <p:spPr>
          <a:xfrm rot="0">
            <a:off x="10449450" y="1106788"/>
            <a:ext cx="6809850" cy="2105025"/>
          </a:xfrm>
          <a:prstGeom prst="rect">
            <a:avLst/>
          </a:prstGeom>
        </p:spPr>
        <p:txBody>
          <a:bodyPr anchor="t" rtlCol="false" tIns="0" lIns="0" bIns="0" rIns="0">
            <a:spAutoFit/>
          </a:bodyPr>
          <a:lstStyle/>
          <a:p>
            <a:pPr>
              <a:lnSpc>
                <a:spcPts val="8400"/>
              </a:lnSpc>
              <a:spcBef>
                <a:spcPct val="0"/>
              </a:spcBef>
            </a:pPr>
            <a:r>
              <a:rPr lang="en-US" sz="6000">
                <a:solidFill>
                  <a:srgbClr val="FFD079"/>
                </a:solidFill>
                <a:latin typeface="Raleway Bold"/>
              </a:rPr>
              <a:t>Experiential Learning</a:t>
            </a:r>
          </a:p>
        </p:txBody>
      </p:sp>
      <p:sp>
        <p:nvSpPr>
          <p:cNvPr name="TextBox 7" id="7"/>
          <p:cNvSpPr txBox="true"/>
          <p:nvPr/>
        </p:nvSpPr>
        <p:spPr>
          <a:xfrm rot="0">
            <a:off x="11149743" y="3656124"/>
            <a:ext cx="5409264" cy="3106420"/>
          </a:xfrm>
          <a:prstGeom prst="rect">
            <a:avLst/>
          </a:prstGeom>
        </p:spPr>
        <p:txBody>
          <a:bodyPr anchor="t" rtlCol="false" tIns="0" lIns="0" bIns="0" rIns="0">
            <a:spAutoFit/>
          </a:bodyPr>
          <a:lstStyle/>
          <a:p>
            <a:pPr>
              <a:lnSpc>
                <a:spcPts val="3079"/>
              </a:lnSpc>
              <a:spcBef>
                <a:spcPct val="0"/>
              </a:spcBef>
            </a:pPr>
            <a:r>
              <a:rPr lang="en-US" sz="2199">
                <a:solidFill>
                  <a:srgbClr val="FFFFFF"/>
                </a:solidFill>
                <a:latin typeface="Open Sans Bold"/>
              </a:rPr>
              <a:t>Topics include rediscovering Georgia water resources, sustainable agriculture, wildlife management , soils and conservation planning, Georgia costal resources, fisheries management, forest protection, forest management, and mining conservation</a:t>
            </a:r>
          </a:p>
        </p:txBody>
      </p:sp>
      <p:grpSp>
        <p:nvGrpSpPr>
          <p:cNvPr name="Group 8" id="8"/>
          <p:cNvGrpSpPr/>
          <p:nvPr/>
        </p:nvGrpSpPr>
        <p:grpSpPr>
          <a:xfrm rot="0">
            <a:off x="10449450" y="4171178"/>
            <a:ext cx="296834" cy="296834"/>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grpSp>
        <p:nvGrpSpPr>
          <p:cNvPr name="Group 10" id="10"/>
          <p:cNvGrpSpPr/>
          <p:nvPr/>
        </p:nvGrpSpPr>
        <p:grpSpPr>
          <a:xfrm rot="0">
            <a:off x="10463738" y="7318954"/>
            <a:ext cx="296834" cy="296834"/>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sp>
        <p:nvSpPr>
          <p:cNvPr name="AutoShape 12" id="12"/>
          <p:cNvSpPr/>
          <p:nvPr/>
        </p:nvSpPr>
        <p:spPr>
          <a:xfrm flipV="true">
            <a:off x="10626442" y="5130826"/>
            <a:ext cx="0" cy="1631718"/>
          </a:xfrm>
          <a:prstGeom prst="line">
            <a:avLst/>
          </a:prstGeom>
          <a:ln cap="flat" w="28575">
            <a:solidFill>
              <a:srgbClr val="FFFFFF"/>
            </a:solidFill>
            <a:prstDash val="solid"/>
            <a:headEnd type="none" len="sm" w="sm"/>
            <a:tailEnd type="none" len="sm" w="sm"/>
          </a:ln>
        </p:spPr>
      </p:sp>
      <p:grpSp>
        <p:nvGrpSpPr>
          <p:cNvPr name="Group 13" id="13"/>
          <p:cNvGrpSpPr/>
          <p:nvPr/>
        </p:nvGrpSpPr>
        <p:grpSpPr>
          <a:xfrm rot="0">
            <a:off x="16917333" y="8772907"/>
            <a:ext cx="2223303" cy="2223303"/>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sp>
        <p:nvSpPr>
          <p:cNvPr name="TextBox 15" id="15"/>
          <p:cNvSpPr txBox="true"/>
          <p:nvPr/>
        </p:nvSpPr>
        <p:spPr>
          <a:xfrm rot="0">
            <a:off x="11149743" y="7057772"/>
            <a:ext cx="5409264" cy="3106420"/>
          </a:xfrm>
          <a:prstGeom prst="rect">
            <a:avLst/>
          </a:prstGeom>
        </p:spPr>
        <p:txBody>
          <a:bodyPr anchor="t" rtlCol="false" tIns="0" lIns="0" bIns="0" rIns="0">
            <a:spAutoFit/>
          </a:bodyPr>
          <a:lstStyle/>
          <a:p>
            <a:pPr>
              <a:lnSpc>
                <a:spcPts val="3079"/>
              </a:lnSpc>
              <a:spcBef>
                <a:spcPct val="0"/>
              </a:spcBef>
            </a:pPr>
            <a:r>
              <a:rPr lang="en-US" sz="2199">
                <a:solidFill>
                  <a:srgbClr val="FFFFFF"/>
                </a:solidFill>
                <a:latin typeface="Open Sans Bold"/>
              </a:rPr>
              <a:t>In addition to instruction and hands on opportunities students have the opportunity to discuss both educational opportunities and carer paths with multiple collgeg representatives and professionals who work in the field of Natural Resources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790888">
            <a:off x="16153695" y="3207453"/>
            <a:ext cx="1024811" cy="874933"/>
          </a:xfrm>
          <a:custGeom>
            <a:avLst/>
            <a:gdLst/>
            <a:ahLst/>
            <a:cxnLst/>
            <a:rect r="r" b="b" t="t" l="l"/>
            <a:pathLst>
              <a:path h="874933" w="1024811">
                <a:moveTo>
                  <a:pt x="0" y="0"/>
                </a:moveTo>
                <a:lnTo>
                  <a:pt x="1024812" y="0"/>
                </a:lnTo>
                <a:lnTo>
                  <a:pt x="1024812" y="874932"/>
                </a:lnTo>
                <a:lnTo>
                  <a:pt x="0" y="8749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2301286">
            <a:off x="16257309" y="3994728"/>
            <a:ext cx="619676" cy="529048"/>
          </a:xfrm>
          <a:custGeom>
            <a:avLst/>
            <a:gdLst/>
            <a:ahLst/>
            <a:cxnLst/>
            <a:rect r="r" b="b" t="t" l="l"/>
            <a:pathLst>
              <a:path h="529048" w="619676">
                <a:moveTo>
                  <a:pt x="0" y="0"/>
                </a:moveTo>
                <a:lnTo>
                  <a:pt x="619675" y="0"/>
                </a:lnTo>
                <a:lnTo>
                  <a:pt x="619675" y="529048"/>
                </a:lnTo>
                <a:lnTo>
                  <a:pt x="0" y="5290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443476">
            <a:off x="1079814" y="3539447"/>
            <a:ext cx="1006968" cy="859699"/>
          </a:xfrm>
          <a:custGeom>
            <a:avLst/>
            <a:gdLst/>
            <a:ahLst/>
            <a:cxnLst/>
            <a:rect r="r" b="b" t="t" l="l"/>
            <a:pathLst>
              <a:path h="859699" w="1006968">
                <a:moveTo>
                  <a:pt x="1006969" y="0"/>
                </a:moveTo>
                <a:lnTo>
                  <a:pt x="0" y="0"/>
                </a:lnTo>
                <a:lnTo>
                  <a:pt x="0" y="859699"/>
                </a:lnTo>
                <a:lnTo>
                  <a:pt x="1006969" y="859699"/>
                </a:lnTo>
                <a:lnTo>
                  <a:pt x="1006969"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true" flipV="false" rot="-2730056">
            <a:off x="1417280" y="4394275"/>
            <a:ext cx="608887" cy="519837"/>
          </a:xfrm>
          <a:custGeom>
            <a:avLst/>
            <a:gdLst/>
            <a:ahLst/>
            <a:cxnLst/>
            <a:rect r="r" b="b" t="t" l="l"/>
            <a:pathLst>
              <a:path h="519837" w="608887">
                <a:moveTo>
                  <a:pt x="608886" y="0"/>
                </a:moveTo>
                <a:lnTo>
                  <a:pt x="0" y="0"/>
                </a:lnTo>
                <a:lnTo>
                  <a:pt x="0" y="519836"/>
                </a:lnTo>
                <a:lnTo>
                  <a:pt x="608886" y="519836"/>
                </a:lnTo>
                <a:lnTo>
                  <a:pt x="608886"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024713" y="6803573"/>
            <a:ext cx="296834" cy="296834"/>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grpSp>
        <p:nvGrpSpPr>
          <p:cNvPr name="Group 8" id="8"/>
          <p:cNvGrpSpPr/>
          <p:nvPr/>
        </p:nvGrpSpPr>
        <p:grpSpPr>
          <a:xfrm rot="0">
            <a:off x="7189888" y="6803573"/>
            <a:ext cx="296834" cy="296834"/>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grpSp>
        <p:nvGrpSpPr>
          <p:cNvPr name="Group 10" id="10"/>
          <p:cNvGrpSpPr/>
          <p:nvPr/>
        </p:nvGrpSpPr>
        <p:grpSpPr>
          <a:xfrm rot="0">
            <a:off x="12355063" y="6803573"/>
            <a:ext cx="296834" cy="296834"/>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grpSp>
        <p:nvGrpSpPr>
          <p:cNvPr name="Group 12" id="12"/>
          <p:cNvGrpSpPr/>
          <p:nvPr/>
        </p:nvGrpSpPr>
        <p:grpSpPr>
          <a:xfrm rot="0">
            <a:off x="16917333" y="8772907"/>
            <a:ext cx="2223303" cy="2223303"/>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grpSp>
        <p:nvGrpSpPr>
          <p:cNvPr name="Group 14" id="14"/>
          <p:cNvGrpSpPr>
            <a:grpSpLocks noChangeAspect="true"/>
          </p:cNvGrpSpPr>
          <p:nvPr/>
        </p:nvGrpSpPr>
        <p:grpSpPr>
          <a:xfrm rot="0">
            <a:off x="2137897" y="1737848"/>
            <a:ext cx="2952398" cy="4283491"/>
            <a:chOff x="0" y="0"/>
            <a:chExt cx="2312670" cy="3355340"/>
          </a:xfrm>
        </p:grpSpPr>
        <p:sp>
          <p:nvSpPr>
            <p:cNvPr name="Freeform 15" id="15"/>
            <p:cNvSpPr/>
            <p:nvPr/>
          </p:nvSpPr>
          <p:spPr>
            <a:xfrm flipH="false" flipV="false" rot="0">
              <a:off x="0" y="0"/>
              <a:ext cx="2312670" cy="3355340"/>
            </a:xfrm>
            <a:custGeom>
              <a:avLst/>
              <a:gdLst/>
              <a:ahLst/>
              <a:cxnLst/>
              <a:rect r="r" b="b" t="t" l="l"/>
              <a:pathLst>
                <a:path h="3355340" w="2312670">
                  <a:moveTo>
                    <a:pt x="1588770" y="1684020"/>
                  </a:moveTo>
                  <a:lnTo>
                    <a:pt x="673100" y="0"/>
                  </a:lnTo>
                  <a:lnTo>
                    <a:pt x="0" y="0"/>
                  </a:lnTo>
                  <a:lnTo>
                    <a:pt x="0" y="3355340"/>
                  </a:lnTo>
                  <a:lnTo>
                    <a:pt x="716280" y="3355340"/>
                  </a:lnTo>
                  <a:lnTo>
                    <a:pt x="716280" y="1671320"/>
                  </a:lnTo>
                  <a:lnTo>
                    <a:pt x="1633220" y="3355340"/>
                  </a:lnTo>
                  <a:lnTo>
                    <a:pt x="2312670" y="3355340"/>
                  </a:lnTo>
                  <a:lnTo>
                    <a:pt x="2312670" y="0"/>
                  </a:lnTo>
                  <a:lnTo>
                    <a:pt x="1588770" y="0"/>
                  </a:lnTo>
                  <a:close/>
                </a:path>
              </a:pathLst>
            </a:custGeom>
            <a:blipFill>
              <a:blip r:embed="rId4"/>
              <a:stretch>
                <a:fillRect l="-4406" t="0" r="-4406" b="0"/>
              </a:stretch>
            </a:blipFill>
          </p:spPr>
        </p:sp>
      </p:grpSp>
      <p:grpSp>
        <p:nvGrpSpPr>
          <p:cNvPr name="Group 16" id="16"/>
          <p:cNvGrpSpPr>
            <a:grpSpLocks noChangeAspect="true"/>
          </p:cNvGrpSpPr>
          <p:nvPr/>
        </p:nvGrpSpPr>
        <p:grpSpPr>
          <a:xfrm rot="0">
            <a:off x="8967151" y="1737848"/>
            <a:ext cx="3064797" cy="4173016"/>
            <a:chOff x="0" y="0"/>
            <a:chExt cx="2546350" cy="3467100"/>
          </a:xfrm>
        </p:grpSpPr>
        <p:sp>
          <p:nvSpPr>
            <p:cNvPr name="Freeform 17" id="17"/>
            <p:cNvSpPr/>
            <p:nvPr/>
          </p:nvSpPr>
          <p:spPr>
            <a:xfrm flipH="false" flipV="false" rot="0">
              <a:off x="0" y="0"/>
              <a:ext cx="2548890" cy="3468370"/>
            </a:xfrm>
            <a:custGeom>
              <a:avLst/>
              <a:gdLst/>
              <a:ahLst/>
              <a:cxnLst/>
              <a:rect r="r" b="b" t="t" l="l"/>
              <a:pathLst>
                <a:path h="3468370" w="2548890">
                  <a:moveTo>
                    <a:pt x="341630" y="3027680"/>
                  </a:moveTo>
                  <a:cubicBezTo>
                    <a:pt x="455930" y="3175000"/>
                    <a:pt x="599440" y="3286760"/>
                    <a:pt x="765810" y="3360420"/>
                  </a:cubicBezTo>
                  <a:cubicBezTo>
                    <a:pt x="929640" y="3431540"/>
                    <a:pt x="1116330" y="3468370"/>
                    <a:pt x="1320800" y="3468370"/>
                  </a:cubicBezTo>
                  <a:cubicBezTo>
                    <a:pt x="1493520" y="3468370"/>
                    <a:pt x="1656080" y="3440430"/>
                    <a:pt x="1803400" y="3387090"/>
                  </a:cubicBezTo>
                  <a:cubicBezTo>
                    <a:pt x="1954530" y="3332480"/>
                    <a:pt x="2086610" y="3247390"/>
                    <a:pt x="2197100" y="3135630"/>
                  </a:cubicBezTo>
                  <a:cubicBezTo>
                    <a:pt x="2307590" y="3023870"/>
                    <a:pt x="2393950" y="2884170"/>
                    <a:pt x="2456180" y="2716530"/>
                  </a:cubicBezTo>
                  <a:cubicBezTo>
                    <a:pt x="2517140" y="2552700"/>
                    <a:pt x="2547620" y="2359660"/>
                    <a:pt x="2547620" y="2141220"/>
                  </a:cubicBezTo>
                  <a:lnTo>
                    <a:pt x="2547620" y="2033270"/>
                  </a:lnTo>
                  <a:lnTo>
                    <a:pt x="1776730" y="2033270"/>
                  </a:lnTo>
                  <a:lnTo>
                    <a:pt x="1776730" y="2141220"/>
                  </a:lnTo>
                  <a:cubicBezTo>
                    <a:pt x="1776730" y="2250440"/>
                    <a:pt x="1765300" y="2346960"/>
                    <a:pt x="1742440" y="2425700"/>
                  </a:cubicBezTo>
                  <a:cubicBezTo>
                    <a:pt x="1720850" y="2500630"/>
                    <a:pt x="1690370" y="2562860"/>
                    <a:pt x="1652270" y="2609850"/>
                  </a:cubicBezTo>
                  <a:cubicBezTo>
                    <a:pt x="1615440" y="2655570"/>
                    <a:pt x="1572260" y="2688590"/>
                    <a:pt x="1521460" y="2710180"/>
                  </a:cubicBezTo>
                  <a:cubicBezTo>
                    <a:pt x="1468120" y="2733040"/>
                    <a:pt x="1407160" y="2744470"/>
                    <a:pt x="1339850" y="2744470"/>
                  </a:cubicBezTo>
                  <a:cubicBezTo>
                    <a:pt x="1250950" y="2744470"/>
                    <a:pt x="1173480" y="2725420"/>
                    <a:pt x="1109980" y="2689860"/>
                  </a:cubicBezTo>
                  <a:cubicBezTo>
                    <a:pt x="1043940" y="2653030"/>
                    <a:pt x="990600" y="2599690"/>
                    <a:pt x="946150" y="2528570"/>
                  </a:cubicBezTo>
                  <a:cubicBezTo>
                    <a:pt x="899160" y="2453640"/>
                    <a:pt x="863600" y="2358390"/>
                    <a:pt x="840740" y="2246630"/>
                  </a:cubicBezTo>
                  <a:cubicBezTo>
                    <a:pt x="816610" y="2129790"/>
                    <a:pt x="803910" y="1995170"/>
                    <a:pt x="803910" y="1847850"/>
                  </a:cubicBezTo>
                  <a:lnTo>
                    <a:pt x="803910" y="1617980"/>
                  </a:lnTo>
                  <a:cubicBezTo>
                    <a:pt x="803910" y="1469390"/>
                    <a:pt x="815340" y="1334770"/>
                    <a:pt x="839470" y="1217930"/>
                  </a:cubicBezTo>
                  <a:cubicBezTo>
                    <a:pt x="862330" y="1106170"/>
                    <a:pt x="896620" y="1010920"/>
                    <a:pt x="942340" y="935990"/>
                  </a:cubicBezTo>
                  <a:cubicBezTo>
                    <a:pt x="985520" y="864870"/>
                    <a:pt x="1037590" y="811530"/>
                    <a:pt x="1101090" y="774700"/>
                  </a:cubicBezTo>
                  <a:cubicBezTo>
                    <a:pt x="1163320" y="737870"/>
                    <a:pt x="1235710" y="720090"/>
                    <a:pt x="1323340" y="720090"/>
                  </a:cubicBezTo>
                  <a:cubicBezTo>
                    <a:pt x="1386840" y="720090"/>
                    <a:pt x="1446530" y="731520"/>
                    <a:pt x="1497330" y="754380"/>
                  </a:cubicBezTo>
                  <a:cubicBezTo>
                    <a:pt x="1546860" y="775970"/>
                    <a:pt x="1590040" y="810260"/>
                    <a:pt x="1626870" y="855980"/>
                  </a:cubicBezTo>
                  <a:cubicBezTo>
                    <a:pt x="1664970" y="904240"/>
                    <a:pt x="1695450" y="966470"/>
                    <a:pt x="1718310" y="1042670"/>
                  </a:cubicBezTo>
                  <a:cubicBezTo>
                    <a:pt x="1741170" y="1122680"/>
                    <a:pt x="1752600" y="1219200"/>
                    <a:pt x="1752600" y="1328420"/>
                  </a:cubicBezTo>
                  <a:lnTo>
                    <a:pt x="1752600" y="1436370"/>
                  </a:lnTo>
                  <a:lnTo>
                    <a:pt x="2548890" y="1436370"/>
                  </a:lnTo>
                  <a:lnTo>
                    <a:pt x="2548890" y="1328420"/>
                  </a:lnTo>
                  <a:cubicBezTo>
                    <a:pt x="2548890" y="1103630"/>
                    <a:pt x="2518410" y="905510"/>
                    <a:pt x="2456180" y="740410"/>
                  </a:cubicBezTo>
                  <a:cubicBezTo>
                    <a:pt x="2393950" y="571500"/>
                    <a:pt x="2306319" y="430530"/>
                    <a:pt x="2195830" y="321310"/>
                  </a:cubicBezTo>
                  <a:cubicBezTo>
                    <a:pt x="2085340" y="210820"/>
                    <a:pt x="1951990" y="128270"/>
                    <a:pt x="1800859" y="76200"/>
                  </a:cubicBezTo>
                  <a:cubicBezTo>
                    <a:pt x="1650999" y="26670"/>
                    <a:pt x="1489709" y="0"/>
                    <a:pt x="1319529" y="0"/>
                  </a:cubicBezTo>
                  <a:cubicBezTo>
                    <a:pt x="1115059" y="0"/>
                    <a:pt x="928369" y="35560"/>
                    <a:pt x="764539" y="106680"/>
                  </a:cubicBezTo>
                  <a:cubicBezTo>
                    <a:pt x="598170" y="180340"/>
                    <a:pt x="455930" y="292100"/>
                    <a:pt x="341630" y="439420"/>
                  </a:cubicBezTo>
                  <a:cubicBezTo>
                    <a:pt x="228600" y="584200"/>
                    <a:pt x="142240" y="768350"/>
                    <a:pt x="85090" y="985520"/>
                  </a:cubicBezTo>
                  <a:cubicBezTo>
                    <a:pt x="27940" y="1197610"/>
                    <a:pt x="0" y="1449070"/>
                    <a:pt x="0" y="1734820"/>
                  </a:cubicBezTo>
                  <a:cubicBezTo>
                    <a:pt x="0" y="2020570"/>
                    <a:pt x="27940" y="2272030"/>
                    <a:pt x="85090" y="2482850"/>
                  </a:cubicBezTo>
                  <a:cubicBezTo>
                    <a:pt x="142240" y="2700020"/>
                    <a:pt x="228600" y="2882900"/>
                    <a:pt x="341630" y="3027680"/>
                  </a:cubicBezTo>
                  <a:close/>
                </a:path>
              </a:pathLst>
            </a:custGeom>
            <a:blipFill>
              <a:blip r:embed="rId5"/>
              <a:stretch>
                <a:fillRect l="-40715" t="0" r="-40715" b="0"/>
              </a:stretch>
            </a:blipFill>
          </p:spPr>
        </p:sp>
      </p:grpSp>
      <p:grpSp>
        <p:nvGrpSpPr>
          <p:cNvPr name="Group 18" id="18"/>
          <p:cNvGrpSpPr>
            <a:grpSpLocks noChangeAspect="true"/>
          </p:cNvGrpSpPr>
          <p:nvPr/>
        </p:nvGrpSpPr>
        <p:grpSpPr>
          <a:xfrm rot="0">
            <a:off x="12184139" y="1737848"/>
            <a:ext cx="4481962" cy="4067793"/>
            <a:chOff x="0" y="0"/>
            <a:chExt cx="3696970" cy="3355340"/>
          </a:xfrm>
        </p:grpSpPr>
        <p:sp>
          <p:nvSpPr>
            <p:cNvPr name="Freeform 19" id="19"/>
            <p:cNvSpPr/>
            <p:nvPr/>
          </p:nvSpPr>
          <p:spPr>
            <a:xfrm flipH="false" flipV="false" rot="0">
              <a:off x="0" y="0"/>
              <a:ext cx="3696970" cy="3355340"/>
            </a:xfrm>
            <a:custGeom>
              <a:avLst/>
              <a:gdLst/>
              <a:ahLst/>
              <a:cxnLst/>
              <a:rect r="r" b="b" t="t" l="l"/>
              <a:pathLst>
                <a:path h="3355340" w="3696970">
                  <a:moveTo>
                    <a:pt x="3696970" y="0"/>
                  </a:moveTo>
                  <a:lnTo>
                    <a:pt x="2987040" y="0"/>
                  </a:lnTo>
                  <a:lnTo>
                    <a:pt x="2636520" y="1814830"/>
                  </a:lnTo>
                  <a:lnTo>
                    <a:pt x="2294890" y="0"/>
                  </a:lnTo>
                  <a:lnTo>
                    <a:pt x="1471930" y="0"/>
                  </a:lnTo>
                  <a:lnTo>
                    <a:pt x="1127760" y="1807210"/>
                  </a:lnTo>
                  <a:lnTo>
                    <a:pt x="786130" y="0"/>
                  </a:lnTo>
                  <a:lnTo>
                    <a:pt x="0" y="0"/>
                  </a:lnTo>
                  <a:lnTo>
                    <a:pt x="706120" y="3355340"/>
                  </a:lnTo>
                  <a:lnTo>
                    <a:pt x="1454150" y="3355340"/>
                  </a:lnTo>
                  <a:lnTo>
                    <a:pt x="1846580" y="1441450"/>
                  </a:lnTo>
                  <a:lnTo>
                    <a:pt x="2242820" y="3355340"/>
                  </a:lnTo>
                  <a:lnTo>
                    <a:pt x="2990850" y="3355340"/>
                  </a:lnTo>
                  <a:close/>
                </a:path>
              </a:pathLst>
            </a:custGeom>
            <a:blipFill>
              <a:blip r:embed="rId6"/>
              <a:stretch>
                <a:fillRect l="-10506" t="0" r="-10506" b="0"/>
              </a:stretch>
            </a:blipFill>
          </p:spPr>
        </p:sp>
      </p:grpSp>
      <p:grpSp>
        <p:nvGrpSpPr>
          <p:cNvPr name="Group 20" id="20"/>
          <p:cNvGrpSpPr>
            <a:grpSpLocks noChangeAspect="true"/>
          </p:cNvGrpSpPr>
          <p:nvPr/>
        </p:nvGrpSpPr>
        <p:grpSpPr>
          <a:xfrm rot="0">
            <a:off x="5603289" y="1793086"/>
            <a:ext cx="3173198" cy="4173016"/>
            <a:chOff x="0" y="0"/>
            <a:chExt cx="2551430" cy="3355340"/>
          </a:xfrm>
        </p:grpSpPr>
        <p:sp>
          <p:nvSpPr>
            <p:cNvPr name="Freeform 21" id="21"/>
            <p:cNvSpPr/>
            <p:nvPr/>
          </p:nvSpPr>
          <p:spPr>
            <a:xfrm flipH="false" flipV="false" rot="0">
              <a:off x="0" y="0"/>
              <a:ext cx="2550160" cy="3355340"/>
            </a:xfrm>
            <a:custGeom>
              <a:avLst/>
              <a:gdLst/>
              <a:ahLst/>
              <a:cxnLst/>
              <a:rect r="r" b="b" t="t" l="l"/>
              <a:pathLst>
                <a:path h="3355340" w="2550160">
                  <a:moveTo>
                    <a:pt x="783590" y="2045970"/>
                  </a:moveTo>
                  <a:lnTo>
                    <a:pt x="1191260" y="2045970"/>
                  </a:lnTo>
                  <a:lnTo>
                    <a:pt x="1697990" y="3355340"/>
                  </a:lnTo>
                  <a:lnTo>
                    <a:pt x="2550160" y="3355340"/>
                  </a:lnTo>
                  <a:lnTo>
                    <a:pt x="1940560" y="1864360"/>
                  </a:lnTo>
                  <a:cubicBezTo>
                    <a:pt x="1992630" y="1836420"/>
                    <a:pt x="2040890" y="1802130"/>
                    <a:pt x="2085340" y="1765300"/>
                  </a:cubicBezTo>
                  <a:cubicBezTo>
                    <a:pt x="2156460" y="1705610"/>
                    <a:pt x="2217420" y="1635760"/>
                    <a:pt x="2266950" y="1559560"/>
                  </a:cubicBezTo>
                  <a:cubicBezTo>
                    <a:pt x="2316480" y="1482090"/>
                    <a:pt x="2354580" y="1395730"/>
                    <a:pt x="2381250" y="1303020"/>
                  </a:cubicBezTo>
                  <a:cubicBezTo>
                    <a:pt x="2407920" y="1210310"/>
                    <a:pt x="2420620" y="1109980"/>
                    <a:pt x="2420620" y="1004570"/>
                  </a:cubicBezTo>
                  <a:cubicBezTo>
                    <a:pt x="2420620" y="863600"/>
                    <a:pt x="2399030" y="730250"/>
                    <a:pt x="2354580" y="609600"/>
                  </a:cubicBezTo>
                  <a:cubicBezTo>
                    <a:pt x="2310130" y="486410"/>
                    <a:pt x="2241550" y="377190"/>
                    <a:pt x="2153920" y="287020"/>
                  </a:cubicBezTo>
                  <a:cubicBezTo>
                    <a:pt x="2065020" y="196850"/>
                    <a:pt x="1954530" y="125730"/>
                    <a:pt x="1823720" y="74930"/>
                  </a:cubicBezTo>
                  <a:cubicBezTo>
                    <a:pt x="1696720" y="25400"/>
                    <a:pt x="1548130" y="0"/>
                    <a:pt x="1383030" y="0"/>
                  </a:cubicBezTo>
                  <a:lnTo>
                    <a:pt x="0" y="0"/>
                  </a:lnTo>
                  <a:lnTo>
                    <a:pt x="0" y="3355340"/>
                  </a:lnTo>
                  <a:lnTo>
                    <a:pt x="783590" y="3355340"/>
                  </a:lnTo>
                  <a:lnTo>
                    <a:pt x="783590" y="2045970"/>
                  </a:lnTo>
                  <a:close/>
                  <a:moveTo>
                    <a:pt x="783590" y="739140"/>
                  </a:moveTo>
                  <a:lnTo>
                    <a:pt x="1323340" y="739140"/>
                  </a:lnTo>
                  <a:cubicBezTo>
                    <a:pt x="1422400" y="739140"/>
                    <a:pt x="1492250" y="760730"/>
                    <a:pt x="1530350" y="803910"/>
                  </a:cubicBezTo>
                  <a:cubicBezTo>
                    <a:pt x="1572260" y="850900"/>
                    <a:pt x="1592580" y="916940"/>
                    <a:pt x="1592580" y="1004570"/>
                  </a:cubicBezTo>
                  <a:cubicBezTo>
                    <a:pt x="1592580" y="1108710"/>
                    <a:pt x="1569720" y="1187450"/>
                    <a:pt x="1524000" y="1240790"/>
                  </a:cubicBezTo>
                  <a:cubicBezTo>
                    <a:pt x="1482090" y="1289050"/>
                    <a:pt x="1407160" y="1314450"/>
                    <a:pt x="1301750" y="1314450"/>
                  </a:cubicBezTo>
                  <a:lnTo>
                    <a:pt x="783590" y="1314450"/>
                  </a:lnTo>
                  <a:lnTo>
                    <a:pt x="783590" y="739140"/>
                  </a:lnTo>
                  <a:close/>
                </a:path>
              </a:pathLst>
            </a:custGeom>
            <a:blipFill>
              <a:blip r:embed="rId7"/>
              <a:stretch>
                <a:fillRect l="-37715" t="0" r="-37715" b="0"/>
              </a:stretch>
            </a:blipFill>
          </p:spPr>
        </p:sp>
      </p:grpSp>
      <p:sp>
        <p:nvSpPr>
          <p:cNvPr name="TextBox 22" id="22"/>
          <p:cNvSpPr txBox="true"/>
          <p:nvPr/>
        </p:nvSpPr>
        <p:spPr>
          <a:xfrm rot="0">
            <a:off x="2745605" y="6765473"/>
            <a:ext cx="3187333" cy="1153795"/>
          </a:xfrm>
          <a:prstGeom prst="rect">
            <a:avLst/>
          </a:prstGeom>
        </p:spPr>
        <p:txBody>
          <a:bodyPr anchor="t" rtlCol="false" tIns="0" lIns="0" bIns="0" rIns="0">
            <a:spAutoFit/>
          </a:bodyPr>
          <a:lstStyle/>
          <a:p>
            <a:pPr>
              <a:lnSpc>
                <a:spcPts val="3079"/>
              </a:lnSpc>
              <a:spcBef>
                <a:spcPct val="0"/>
              </a:spcBef>
            </a:pPr>
            <a:r>
              <a:rPr lang="en-US" sz="2199">
                <a:solidFill>
                  <a:srgbClr val="000000"/>
                </a:solidFill>
                <a:latin typeface="Open Sans"/>
              </a:rPr>
              <a:t>68 students from 44 different counties, representing 27 districts </a:t>
            </a:r>
          </a:p>
        </p:txBody>
      </p:sp>
      <p:sp>
        <p:nvSpPr>
          <p:cNvPr name="TextBox 23" id="23"/>
          <p:cNvSpPr txBox="true"/>
          <p:nvPr/>
        </p:nvSpPr>
        <p:spPr>
          <a:xfrm rot="0">
            <a:off x="7910780" y="6765473"/>
            <a:ext cx="3187333" cy="1544320"/>
          </a:xfrm>
          <a:prstGeom prst="rect">
            <a:avLst/>
          </a:prstGeom>
        </p:spPr>
        <p:txBody>
          <a:bodyPr anchor="t" rtlCol="false" tIns="0" lIns="0" bIns="0" rIns="0">
            <a:spAutoFit/>
          </a:bodyPr>
          <a:lstStyle/>
          <a:p>
            <a:pPr>
              <a:lnSpc>
                <a:spcPts val="3079"/>
              </a:lnSpc>
              <a:spcBef>
                <a:spcPct val="0"/>
              </a:spcBef>
            </a:pPr>
            <a:r>
              <a:rPr lang="en-US" sz="2199">
                <a:solidFill>
                  <a:srgbClr val="000000"/>
                </a:solidFill>
                <a:latin typeface="Open Sans Light"/>
              </a:rPr>
              <a:t>Over 30 Valuable Partner Volunteers served as instructors, advisors, and volunteers</a:t>
            </a:r>
          </a:p>
        </p:txBody>
      </p:sp>
      <p:sp>
        <p:nvSpPr>
          <p:cNvPr name="TextBox 24" id="24"/>
          <p:cNvSpPr txBox="true"/>
          <p:nvPr/>
        </p:nvSpPr>
        <p:spPr>
          <a:xfrm rot="0">
            <a:off x="13075955" y="6765473"/>
            <a:ext cx="3187333" cy="763270"/>
          </a:xfrm>
          <a:prstGeom prst="rect">
            <a:avLst/>
          </a:prstGeom>
        </p:spPr>
        <p:txBody>
          <a:bodyPr anchor="t" rtlCol="false" tIns="0" lIns="0" bIns="0" rIns="0">
            <a:spAutoFit/>
          </a:bodyPr>
          <a:lstStyle/>
          <a:p>
            <a:pPr>
              <a:lnSpc>
                <a:spcPts val="3079"/>
              </a:lnSpc>
              <a:spcBef>
                <a:spcPct val="0"/>
              </a:spcBef>
            </a:pPr>
            <a:r>
              <a:rPr lang="en-US" sz="2199">
                <a:solidFill>
                  <a:srgbClr val="000000"/>
                </a:solidFill>
                <a:latin typeface="Open Sans"/>
              </a:rPr>
              <a:t>Over $25,000 in Scholarships awarded</a:t>
            </a:r>
          </a:p>
        </p:txBody>
      </p:sp>
      <p:sp>
        <p:nvSpPr>
          <p:cNvPr name="TextBox 25" id="25"/>
          <p:cNvSpPr txBox="true"/>
          <p:nvPr/>
        </p:nvSpPr>
        <p:spPr>
          <a:xfrm rot="0">
            <a:off x="3824673" y="9138469"/>
            <a:ext cx="11975890" cy="563881"/>
          </a:xfrm>
          <a:prstGeom prst="rect">
            <a:avLst/>
          </a:prstGeom>
        </p:spPr>
        <p:txBody>
          <a:bodyPr anchor="t" rtlCol="false" tIns="0" lIns="0" bIns="0" rIns="0">
            <a:spAutoFit/>
          </a:bodyPr>
          <a:lstStyle/>
          <a:p>
            <a:pPr>
              <a:lnSpc>
                <a:spcPts val="4619"/>
              </a:lnSpc>
              <a:spcBef>
                <a:spcPct val="0"/>
              </a:spcBef>
            </a:pPr>
            <a:r>
              <a:rPr lang="en-US" sz="3299">
                <a:solidFill>
                  <a:srgbClr val="000000"/>
                </a:solidFill>
                <a:latin typeface="Open Sans Light"/>
              </a:rPr>
              <a:t>.....and memories and experiences that will last a lifetime!!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858611"/>
            <a:ext cx="170089" cy="170089"/>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grpSp>
        <p:nvGrpSpPr>
          <p:cNvPr name="Group 4" id="4"/>
          <p:cNvGrpSpPr/>
          <p:nvPr/>
        </p:nvGrpSpPr>
        <p:grpSpPr>
          <a:xfrm rot="0">
            <a:off x="1352110" y="858611"/>
            <a:ext cx="170089" cy="170089"/>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grpSp>
        <p:nvGrpSpPr>
          <p:cNvPr name="Group 6" id="6"/>
          <p:cNvGrpSpPr/>
          <p:nvPr/>
        </p:nvGrpSpPr>
        <p:grpSpPr>
          <a:xfrm rot="0">
            <a:off x="1675520" y="858611"/>
            <a:ext cx="170089" cy="170089"/>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grpSp>
        <p:nvGrpSpPr>
          <p:cNvPr name="Group 8" id="8"/>
          <p:cNvGrpSpPr>
            <a:grpSpLocks noChangeAspect="true"/>
          </p:cNvGrpSpPr>
          <p:nvPr/>
        </p:nvGrpSpPr>
        <p:grpSpPr>
          <a:xfrm rot="0">
            <a:off x="-2756230" y="-1251906"/>
            <a:ext cx="12790863" cy="12790812"/>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66" t="0" r="-16666" b="0"/>
              </a:stretch>
            </a:blipFill>
          </p:spPr>
        </p:sp>
      </p:grpSp>
      <p:grpSp>
        <p:nvGrpSpPr>
          <p:cNvPr name="Group 10" id="10"/>
          <p:cNvGrpSpPr/>
          <p:nvPr/>
        </p:nvGrpSpPr>
        <p:grpSpPr>
          <a:xfrm rot="0">
            <a:off x="6588571" y="2700777"/>
            <a:ext cx="10670729" cy="3168508"/>
            <a:chOff x="0" y="0"/>
            <a:chExt cx="8073469" cy="2397292"/>
          </a:xfrm>
        </p:grpSpPr>
        <p:sp>
          <p:nvSpPr>
            <p:cNvPr name="Freeform 11" id="11"/>
            <p:cNvSpPr/>
            <p:nvPr/>
          </p:nvSpPr>
          <p:spPr>
            <a:xfrm flipH="false" flipV="false" rot="0">
              <a:off x="0" y="0"/>
              <a:ext cx="8073469" cy="2397292"/>
            </a:xfrm>
            <a:custGeom>
              <a:avLst/>
              <a:gdLst/>
              <a:ahLst/>
              <a:cxnLst/>
              <a:rect r="r" b="b" t="t" l="l"/>
              <a:pathLst>
                <a:path h="2397292" w="8073469">
                  <a:moveTo>
                    <a:pt x="7949009" y="2397292"/>
                  </a:moveTo>
                  <a:lnTo>
                    <a:pt x="124460" y="2397292"/>
                  </a:lnTo>
                  <a:cubicBezTo>
                    <a:pt x="55880" y="2397292"/>
                    <a:pt x="0" y="2341412"/>
                    <a:pt x="0" y="2272832"/>
                  </a:cubicBezTo>
                  <a:lnTo>
                    <a:pt x="0" y="124460"/>
                  </a:lnTo>
                  <a:cubicBezTo>
                    <a:pt x="0" y="55880"/>
                    <a:pt x="55880" y="0"/>
                    <a:pt x="124460" y="0"/>
                  </a:cubicBezTo>
                  <a:lnTo>
                    <a:pt x="7949009" y="0"/>
                  </a:lnTo>
                  <a:cubicBezTo>
                    <a:pt x="8017590" y="0"/>
                    <a:pt x="8073469" y="55880"/>
                    <a:pt x="8073469" y="124460"/>
                  </a:cubicBezTo>
                  <a:lnTo>
                    <a:pt x="8073469" y="2272832"/>
                  </a:lnTo>
                  <a:cubicBezTo>
                    <a:pt x="8073469" y="2341412"/>
                    <a:pt x="8017590" y="2397292"/>
                    <a:pt x="7949009" y="2397292"/>
                  </a:cubicBezTo>
                  <a:close/>
                </a:path>
              </a:pathLst>
            </a:custGeom>
            <a:solidFill>
              <a:srgbClr val="2D604A">
                <a:alpha val="89804"/>
              </a:srgbClr>
            </a:solidFill>
          </p:spPr>
        </p:sp>
      </p:grpSp>
      <p:sp>
        <p:nvSpPr>
          <p:cNvPr name="TextBox 12" id="12"/>
          <p:cNvSpPr txBox="true"/>
          <p:nvPr/>
        </p:nvSpPr>
        <p:spPr>
          <a:xfrm rot="0">
            <a:off x="6588571" y="2600821"/>
            <a:ext cx="10670729" cy="3187446"/>
          </a:xfrm>
          <a:prstGeom prst="rect">
            <a:avLst/>
          </a:prstGeom>
        </p:spPr>
        <p:txBody>
          <a:bodyPr anchor="t" rtlCol="false" tIns="0" lIns="0" bIns="0" rIns="0">
            <a:spAutoFit/>
          </a:bodyPr>
          <a:lstStyle/>
          <a:p>
            <a:pPr algn="ctr">
              <a:lnSpc>
                <a:spcPts val="12788"/>
              </a:lnSpc>
              <a:spcBef>
                <a:spcPct val="0"/>
              </a:spcBef>
            </a:pPr>
            <a:r>
              <a:rPr lang="en-US" sz="9135">
                <a:solidFill>
                  <a:srgbClr val="FFD079"/>
                </a:solidFill>
                <a:latin typeface="Raleway Bold"/>
              </a:rPr>
              <a:t>A THANK YOU TO OUR DISTRICTS</a:t>
            </a:r>
          </a:p>
        </p:txBody>
      </p:sp>
      <p:sp>
        <p:nvSpPr>
          <p:cNvPr name="Freeform 13" id="13"/>
          <p:cNvSpPr/>
          <p:nvPr/>
        </p:nvSpPr>
        <p:spPr>
          <a:xfrm flipH="false" flipV="false" rot="-3612101">
            <a:off x="8465308" y="634190"/>
            <a:ext cx="1156223" cy="987126"/>
          </a:xfrm>
          <a:custGeom>
            <a:avLst/>
            <a:gdLst/>
            <a:ahLst/>
            <a:cxnLst/>
            <a:rect r="r" b="b" t="t" l="l"/>
            <a:pathLst>
              <a:path h="987126" w="1156223">
                <a:moveTo>
                  <a:pt x="0" y="0"/>
                </a:moveTo>
                <a:lnTo>
                  <a:pt x="1156223" y="0"/>
                </a:lnTo>
                <a:lnTo>
                  <a:pt x="1156223" y="987126"/>
                </a:lnTo>
                <a:lnTo>
                  <a:pt x="0" y="9871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519926">
            <a:off x="9124814" y="1383507"/>
            <a:ext cx="699137" cy="596888"/>
          </a:xfrm>
          <a:custGeom>
            <a:avLst/>
            <a:gdLst/>
            <a:ahLst/>
            <a:cxnLst/>
            <a:rect r="r" b="b" t="t" l="l"/>
            <a:pathLst>
              <a:path h="596888" w="699137">
                <a:moveTo>
                  <a:pt x="0" y="0"/>
                </a:moveTo>
                <a:lnTo>
                  <a:pt x="699137" y="0"/>
                </a:lnTo>
                <a:lnTo>
                  <a:pt x="699137" y="596888"/>
                </a:lnTo>
                <a:lnTo>
                  <a:pt x="0" y="5968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true" flipV="false" rot="-8666286">
            <a:off x="8955775" y="8207822"/>
            <a:ext cx="1006968" cy="859699"/>
          </a:xfrm>
          <a:custGeom>
            <a:avLst/>
            <a:gdLst/>
            <a:ahLst/>
            <a:cxnLst/>
            <a:rect r="r" b="b" t="t" l="l"/>
            <a:pathLst>
              <a:path h="859699" w="1006968">
                <a:moveTo>
                  <a:pt x="1006968" y="0"/>
                </a:moveTo>
                <a:lnTo>
                  <a:pt x="0" y="0"/>
                </a:lnTo>
                <a:lnTo>
                  <a:pt x="0" y="859699"/>
                </a:lnTo>
                <a:lnTo>
                  <a:pt x="1006968" y="859699"/>
                </a:lnTo>
                <a:lnTo>
                  <a:pt x="1006968"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true" flipV="false" rot="10647134">
            <a:off x="9425997" y="7779461"/>
            <a:ext cx="608887" cy="519837"/>
          </a:xfrm>
          <a:custGeom>
            <a:avLst/>
            <a:gdLst/>
            <a:ahLst/>
            <a:cxnLst/>
            <a:rect r="r" b="b" t="t" l="l"/>
            <a:pathLst>
              <a:path h="519837" w="608887">
                <a:moveTo>
                  <a:pt x="608887" y="0"/>
                </a:moveTo>
                <a:lnTo>
                  <a:pt x="0" y="0"/>
                </a:lnTo>
                <a:lnTo>
                  <a:pt x="0" y="519837"/>
                </a:lnTo>
                <a:lnTo>
                  <a:pt x="608887" y="519837"/>
                </a:lnTo>
                <a:lnTo>
                  <a:pt x="608887"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7" id="17"/>
          <p:cNvSpPr txBox="true"/>
          <p:nvPr/>
        </p:nvSpPr>
        <p:spPr>
          <a:xfrm rot="0">
            <a:off x="11185490" y="6775397"/>
            <a:ext cx="6073810" cy="1153795"/>
          </a:xfrm>
          <a:prstGeom prst="rect">
            <a:avLst/>
          </a:prstGeom>
        </p:spPr>
        <p:txBody>
          <a:bodyPr anchor="t" rtlCol="false" tIns="0" lIns="0" bIns="0" rIns="0">
            <a:spAutoFit/>
          </a:bodyPr>
          <a:lstStyle/>
          <a:p>
            <a:pPr>
              <a:lnSpc>
                <a:spcPts val="3079"/>
              </a:lnSpc>
              <a:spcBef>
                <a:spcPct val="0"/>
              </a:spcBef>
            </a:pPr>
            <a:r>
              <a:rPr lang="en-US" sz="2199">
                <a:solidFill>
                  <a:srgbClr val="000000"/>
                </a:solidFill>
                <a:latin typeface="Open Sans"/>
              </a:rPr>
              <a:t>All students are sponsored by their Conservation District at NO COST to the students or their families.</a:t>
            </a:r>
          </a:p>
        </p:txBody>
      </p:sp>
      <p:grpSp>
        <p:nvGrpSpPr>
          <p:cNvPr name="Group 18" id="18"/>
          <p:cNvGrpSpPr/>
          <p:nvPr/>
        </p:nvGrpSpPr>
        <p:grpSpPr>
          <a:xfrm rot="0">
            <a:off x="16917333" y="8772907"/>
            <a:ext cx="2223303" cy="2223303"/>
            <a:chOff x="0" y="0"/>
            <a:chExt cx="6350000" cy="6350000"/>
          </a:xfrm>
        </p:grpSpPr>
        <p:sp>
          <p:nvSpPr>
            <p:cNvPr name="Freeform 19" id="1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52625" y="-2181225"/>
            <a:ext cx="9429750" cy="9429750"/>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D604A"/>
            </a:solidFill>
          </p:spPr>
        </p:sp>
      </p:grpSp>
      <p:grpSp>
        <p:nvGrpSpPr>
          <p:cNvPr name="Group 4" id="4"/>
          <p:cNvGrpSpPr/>
          <p:nvPr/>
        </p:nvGrpSpPr>
        <p:grpSpPr>
          <a:xfrm rot="0">
            <a:off x="16917333" y="8772907"/>
            <a:ext cx="2223303" cy="222330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grpSp>
        <p:nvGrpSpPr>
          <p:cNvPr name="Group 6" id="6"/>
          <p:cNvGrpSpPr>
            <a:grpSpLocks noChangeAspect="true"/>
          </p:cNvGrpSpPr>
          <p:nvPr/>
        </p:nvGrpSpPr>
        <p:grpSpPr>
          <a:xfrm rot="0">
            <a:off x="1547082" y="1345056"/>
            <a:ext cx="7596918" cy="7596888"/>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997" t="0" r="-997" b="0"/>
              </a:stretch>
            </a:blipFill>
          </p:spPr>
        </p:sp>
      </p:grpSp>
      <p:sp>
        <p:nvSpPr>
          <p:cNvPr name="Freeform 8" id="8"/>
          <p:cNvSpPr/>
          <p:nvPr/>
        </p:nvSpPr>
        <p:spPr>
          <a:xfrm flipH="false" flipV="false" rot="-3612101">
            <a:off x="7567928" y="1449818"/>
            <a:ext cx="1408580" cy="1202575"/>
          </a:xfrm>
          <a:custGeom>
            <a:avLst/>
            <a:gdLst/>
            <a:ahLst/>
            <a:cxnLst/>
            <a:rect r="r" b="b" t="t" l="l"/>
            <a:pathLst>
              <a:path h="1202575" w="1408580">
                <a:moveTo>
                  <a:pt x="0" y="0"/>
                </a:moveTo>
                <a:lnTo>
                  <a:pt x="1408581" y="0"/>
                </a:lnTo>
                <a:lnTo>
                  <a:pt x="1408581" y="1202575"/>
                </a:lnTo>
                <a:lnTo>
                  <a:pt x="0" y="12025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519926">
            <a:off x="8371379" y="2362680"/>
            <a:ext cx="851730" cy="727165"/>
          </a:xfrm>
          <a:custGeom>
            <a:avLst/>
            <a:gdLst/>
            <a:ahLst/>
            <a:cxnLst/>
            <a:rect r="r" b="b" t="t" l="l"/>
            <a:pathLst>
              <a:path h="727165" w="851730">
                <a:moveTo>
                  <a:pt x="0" y="0"/>
                </a:moveTo>
                <a:lnTo>
                  <a:pt x="851730" y="0"/>
                </a:lnTo>
                <a:lnTo>
                  <a:pt x="851730" y="727165"/>
                </a:lnTo>
                <a:lnTo>
                  <a:pt x="0" y="7271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true" flipV="false" rot="-3612101">
            <a:off x="1471846" y="7469202"/>
            <a:ext cx="1006968" cy="859699"/>
          </a:xfrm>
          <a:custGeom>
            <a:avLst/>
            <a:gdLst/>
            <a:ahLst/>
            <a:cxnLst/>
            <a:rect r="r" b="b" t="t" l="l"/>
            <a:pathLst>
              <a:path h="859699" w="1006968">
                <a:moveTo>
                  <a:pt x="1006969" y="0"/>
                </a:moveTo>
                <a:lnTo>
                  <a:pt x="0" y="0"/>
                </a:lnTo>
                <a:lnTo>
                  <a:pt x="0" y="859699"/>
                </a:lnTo>
                <a:lnTo>
                  <a:pt x="1006969" y="859699"/>
                </a:lnTo>
                <a:lnTo>
                  <a:pt x="100696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true" flipV="false" rot="-5898681">
            <a:off x="2294108" y="7950842"/>
            <a:ext cx="608887" cy="519837"/>
          </a:xfrm>
          <a:custGeom>
            <a:avLst/>
            <a:gdLst/>
            <a:ahLst/>
            <a:cxnLst/>
            <a:rect r="r" b="b" t="t" l="l"/>
            <a:pathLst>
              <a:path h="519837" w="608887">
                <a:moveTo>
                  <a:pt x="608886" y="0"/>
                </a:moveTo>
                <a:lnTo>
                  <a:pt x="0" y="0"/>
                </a:lnTo>
                <a:lnTo>
                  <a:pt x="0" y="519837"/>
                </a:lnTo>
                <a:lnTo>
                  <a:pt x="608886" y="519837"/>
                </a:lnTo>
                <a:lnTo>
                  <a:pt x="60888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10449450" y="2254551"/>
            <a:ext cx="6809850" cy="1038225"/>
          </a:xfrm>
          <a:prstGeom prst="rect">
            <a:avLst/>
          </a:prstGeom>
        </p:spPr>
        <p:txBody>
          <a:bodyPr anchor="t" rtlCol="false" tIns="0" lIns="0" bIns="0" rIns="0">
            <a:spAutoFit/>
          </a:bodyPr>
          <a:lstStyle/>
          <a:p>
            <a:pPr>
              <a:lnSpc>
                <a:spcPts val="8400"/>
              </a:lnSpc>
              <a:spcBef>
                <a:spcPct val="0"/>
              </a:spcBef>
            </a:pPr>
            <a:r>
              <a:rPr lang="en-US" sz="6000">
                <a:solidFill>
                  <a:srgbClr val="000000"/>
                </a:solidFill>
                <a:latin typeface="Raleway"/>
              </a:rPr>
              <a:t>And to the point...</a:t>
            </a:r>
          </a:p>
        </p:txBody>
      </p:sp>
      <p:sp>
        <p:nvSpPr>
          <p:cNvPr name="TextBox 13" id="13"/>
          <p:cNvSpPr txBox="true"/>
          <p:nvPr/>
        </p:nvSpPr>
        <p:spPr>
          <a:xfrm rot="0">
            <a:off x="10107483" y="5019675"/>
            <a:ext cx="6809850" cy="2105025"/>
          </a:xfrm>
          <a:prstGeom prst="rect">
            <a:avLst/>
          </a:prstGeom>
        </p:spPr>
        <p:txBody>
          <a:bodyPr anchor="t" rtlCol="false" tIns="0" lIns="0" bIns="0" rIns="0">
            <a:spAutoFit/>
          </a:bodyPr>
          <a:lstStyle/>
          <a:p>
            <a:pPr>
              <a:lnSpc>
                <a:spcPts val="8400"/>
              </a:lnSpc>
              <a:spcBef>
                <a:spcPct val="0"/>
              </a:spcBef>
            </a:pPr>
            <a:r>
              <a:rPr lang="en-US" sz="6000">
                <a:solidFill>
                  <a:srgbClr val="2D604A"/>
                </a:solidFill>
                <a:latin typeface="Raleway Bold"/>
              </a:rPr>
              <a:t>Challenges and Successes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265286" y="2833115"/>
            <a:ext cx="3210126" cy="1264086"/>
            <a:chOff x="0" y="0"/>
            <a:chExt cx="3915311" cy="1541775"/>
          </a:xfrm>
        </p:grpSpPr>
        <p:sp>
          <p:nvSpPr>
            <p:cNvPr name="Freeform 3" id="3"/>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2D604A"/>
            </a:solidFill>
          </p:spPr>
        </p:sp>
      </p:grpSp>
      <p:grpSp>
        <p:nvGrpSpPr>
          <p:cNvPr name="Group 4" id="4"/>
          <p:cNvGrpSpPr/>
          <p:nvPr/>
        </p:nvGrpSpPr>
        <p:grpSpPr>
          <a:xfrm rot="0">
            <a:off x="7265286" y="5154354"/>
            <a:ext cx="3210126" cy="1264086"/>
            <a:chOff x="0" y="0"/>
            <a:chExt cx="3915311" cy="1541775"/>
          </a:xfrm>
        </p:grpSpPr>
        <p:sp>
          <p:nvSpPr>
            <p:cNvPr name="Freeform 5" id="5"/>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FFD079"/>
            </a:solidFill>
          </p:spPr>
        </p:sp>
      </p:grpSp>
      <p:grpSp>
        <p:nvGrpSpPr>
          <p:cNvPr name="Group 6" id="6"/>
          <p:cNvGrpSpPr/>
          <p:nvPr/>
        </p:nvGrpSpPr>
        <p:grpSpPr>
          <a:xfrm rot="0">
            <a:off x="7265286" y="7475594"/>
            <a:ext cx="3210126" cy="1264086"/>
            <a:chOff x="0" y="0"/>
            <a:chExt cx="3915311" cy="1541775"/>
          </a:xfrm>
        </p:grpSpPr>
        <p:sp>
          <p:nvSpPr>
            <p:cNvPr name="Freeform 7" id="7"/>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2D604A"/>
            </a:solidFill>
          </p:spPr>
        </p:sp>
      </p:grpSp>
      <p:grpSp>
        <p:nvGrpSpPr>
          <p:cNvPr name="Group 8" id="8"/>
          <p:cNvGrpSpPr/>
          <p:nvPr/>
        </p:nvGrpSpPr>
        <p:grpSpPr>
          <a:xfrm rot="0">
            <a:off x="16917333" y="8772907"/>
            <a:ext cx="2223303" cy="222330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grpSp>
        <p:nvGrpSpPr>
          <p:cNvPr name="Group 10" id="10"/>
          <p:cNvGrpSpPr>
            <a:grpSpLocks noChangeAspect="true"/>
          </p:cNvGrpSpPr>
          <p:nvPr/>
        </p:nvGrpSpPr>
        <p:grpSpPr>
          <a:xfrm rot="0">
            <a:off x="701490" y="1901136"/>
            <a:ext cx="5754171" cy="7983422"/>
            <a:chOff x="0" y="0"/>
            <a:chExt cx="3350260" cy="4648200"/>
          </a:xfrm>
        </p:grpSpPr>
        <p:sp>
          <p:nvSpPr>
            <p:cNvPr name="Freeform 11" id="11"/>
            <p:cNvSpPr/>
            <p:nvPr/>
          </p:nvSpPr>
          <p:spPr>
            <a:xfrm flipH="false" flipV="false" rot="0">
              <a:off x="0" y="0"/>
              <a:ext cx="3314700" cy="2186940"/>
            </a:xfrm>
            <a:custGeom>
              <a:avLst/>
              <a:gdLst/>
              <a:ahLst/>
              <a:cxnLst/>
              <a:rect r="r" b="b" t="t" l="l"/>
              <a:pathLst>
                <a:path h="2186940" w="3314700">
                  <a:moveTo>
                    <a:pt x="3282950" y="0"/>
                  </a:moveTo>
                  <a:lnTo>
                    <a:pt x="1334770" y="0"/>
                  </a:lnTo>
                  <a:cubicBezTo>
                    <a:pt x="890270" y="17780"/>
                    <a:pt x="445770" y="53340"/>
                    <a:pt x="0" y="55880"/>
                  </a:cubicBezTo>
                  <a:cubicBezTo>
                    <a:pt x="2540" y="410210"/>
                    <a:pt x="20320" y="844550"/>
                    <a:pt x="39370" y="1198880"/>
                  </a:cubicBezTo>
                  <a:cubicBezTo>
                    <a:pt x="55880" y="1518920"/>
                    <a:pt x="72390" y="1838960"/>
                    <a:pt x="76200" y="2160270"/>
                  </a:cubicBezTo>
                  <a:cubicBezTo>
                    <a:pt x="294640" y="2159000"/>
                    <a:pt x="514350" y="2156460"/>
                    <a:pt x="732790" y="2152650"/>
                  </a:cubicBezTo>
                  <a:cubicBezTo>
                    <a:pt x="1225550" y="2145030"/>
                    <a:pt x="1718310" y="2137410"/>
                    <a:pt x="2211070" y="2151380"/>
                  </a:cubicBezTo>
                  <a:cubicBezTo>
                    <a:pt x="2579370" y="2161540"/>
                    <a:pt x="2946400" y="2186940"/>
                    <a:pt x="3314700" y="2184400"/>
                  </a:cubicBezTo>
                  <a:cubicBezTo>
                    <a:pt x="3314700" y="2142490"/>
                    <a:pt x="3313430" y="2100580"/>
                    <a:pt x="3313430" y="2058670"/>
                  </a:cubicBezTo>
                  <a:cubicBezTo>
                    <a:pt x="3305810" y="1399540"/>
                    <a:pt x="3284220" y="660400"/>
                    <a:pt x="3282950" y="0"/>
                  </a:cubicBezTo>
                  <a:close/>
                </a:path>
              </a:pathLst>
            </a:custGeom>
            <a:blipFill>
              <a:blip r:embed="rId2"/>
              <a:stretch>
                <a:fillRect l="0" t="-533" r="0" b="-533"/>
              </a:stretch>
            </a:blipFill>
          </p:spPr>
        </p:sp>
        <p:sp>
          <p:nvSpPr>
            <p:cNvPr name="Freeform 12" id="12"/>
            <p:cNvSpPr/>
            <p:nvPr/>
          </p:nvSpPr>
          <p:spPr>
            <a:xfrm flipH="false" flipV="false" rot="0">
              <a:off x="57150" y="2434590"/>
              <a:ext cx="3294380" cy="2214880"/>
            </a:xfrm>
            <a:custGeom>
              <a:avLst/>
              <a:gdLst/>
              <a:ahLst/>
              <a:cxnLst/>
              <a:rect r="r" b="b" t="t" l="l"/>
              <a:pathLst>
                <a:path h="2214880" w="3294380">
                  <a:moveTo>
                    <a:pt x="3275330" y="1115060"/>
                  </a:moveTo>
                  <a:cubicBezTo>
                    <a:pt x="3266440" y="949960"/>
                    <a:pt x="3263900" y="784860"/>
                    <a:pt x="3262630" y="619760"/>
                  </a:cubicBezTo>
                  <a:cubicBezTo>
                    <a:pt x="3260090" y="426720"/>
                    <a:pt x="3260090" y="233680"/>
                    <a:pt x="3260090" y="41910"/>
                  </a:cubicBezTo>
                  <a:cubicBezTo>
                    <a:pt x="3105150" y="43180"/>
                    <a:pt x="2950210" y="39370"/>
                    <a:pt x="2795270" y="34290"/>
                  </a:cubicBezTo>
                  <a:cubicBezTo>
                    <a:pt x="2550160" y="26670"/>
                    <a:pt x="2303780" y="11430"/>
                    <a:pt x="2058670" y="6350"/>
                  </a:cubicBezTo>
                  <a:cubicBezTo>
                    <a:pt x="1812290" y="1270"/>
                    <a:pt x="1565910" y="0"/>
                    <a:pt x="1319530" y="2540"/>
                  </a:cubicBezTo>
                  <a:cubicBezTo>
                    <a:pt x="886460" y="5080"/>
                    <a:pt x="454660" y="15240"/>
                    <a:pt x="21590" y="17780"/>
                  </a:cubicBezTo>
                  <a:cubicBezTo>
                    <a:pt x="20320" y="285750"/>
                    <a:pt x="13970" y="553720"/>
                    <a:pt x="8890" y="820420"/>
                  </a:cubicBezTo>
                  <a:cubicBezTo>
                    <a:pt x="5080" y="993140"/>
                    <a:pt x="2540" y="1165860"/>
                    <a:pt x="0" y="1338580"/>
                  </a:cubicBezTo>
                  <a:lnTo>
                    <a:pt x="0" y="1414780"/>
                  </a:lnTo>
                  <a:cubicBezTo>
                    <a:pt x="8890" y="1676400"/>
                    <a:pt x="21590" y="1938020"/>
                    <a:pt x="30480" y="2199640"/>
                  </a:cubicBezTo>
                  <a:cubicBezTo>
                    <a:pt x="419100" y="2200910"/>
                    <a:pt x="807720" y="2212340"/>
                    <a:pt x="1196340" y="2214880"/>
                  </a:cubicBezTo>
                  <a:cubicBezTo>
                    <a:pt x="1280160" y="2211070"/>
                    <a:pt x="1363980" y="2207260"/>
                    <a:pt x="1447800" y="2204720"/>
                  </a:cubicBezTo>
                  <a:cubicBezTo>
                    <a:pt x="1714500" y="2197100"/>
                    <a:pt x="1982470" y="2199640"/>
                    <a:pt x="2249170" y="2198370"/>
                  </a:cubicBezTo>
                  <a:lnTo>
                    <a:pt x="3294380" y="2190750"/>
                  </a:lnTo>
                  <a:lnTo>
                    <a:pt x="3294380" y="1358900"/>
                  </a:lnTo>
                  <a:cubicBezTo>
                    <a:pt x="3285489" y="1276350"/>
                    <a:pt x="3279139" y="1196340"/>
                    <a:pt x="3275330" y="1115060"/>
                  </a:cubicBezTo>
                  <a:close/>
                </a:path>
              </a:pathLst>
            </a:custGeom>
            <a:blipFill>
              <a:blip r:embed="rId3"/>
              <a:stretch>
                <a:fillRect l="-342" t="0" r="-342" b="0"/>
              </a:stretch>
            </a:blipFill>
          </p:spPr>
        </p:sp>
      </p:grpSp>
      <p:sp>
        <p:nvSpPr>
          <p:cNvPr name="TextBox 13" id="13"/>
          <p:cNvSpPr txBox="true"/>
          <p:nvPr/>
        </p:nvSpPr>
        <p:spPr>
          <a:xfrm rot="0">
            <a:off x="7265286" y="3172192"/>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FFFFFF"/>
                </a:solidFill>
                <a:latin typeface="Open Sans Bold"/>
              </a:rPr>
              <a:t>What’s New </a:t>
            </a:r>
          </a:p>
        </p:txBody>
      </p:sp>
      <p:sp>
        <p:nvSpPr>
          <p:cNvPr name="TextBox 14" id="14"/>
          <p:cNvSpPr txBox="true"/>
          <p:nvPr/>
        </p:nvSpPr>
        <p:spPr>
          <a:xfrm rot="0">
            <a:off x="11289177" y="2785490"/>
            <a:ext cx="5451194" cy="1344938"/>
          </a:xfrm>
          <a:prstGeom prst="rect">
            <a:avLst/>
          </a:prstGeom>
        </p:spPr>
        <p:txBody>
          <a:bodyPr anchor="t" rtlCol="false" tIns="0" lIns="0" bIns="0" rIns="0">
            <a:spAutoFit/>
          </a:bodyPr>
          <a:lstStyle/>
          <a:p>
            <a:pPr>
              <a:lnSpc>
                <a:spcPts val="3581"/>
              </a:lnSpc>
              <a:spcBef>
                <a:spcPct val="0"/>
              </a:spcBef>
            </a:pPr>
            <a:r>
              <a:rPr lang="en-US" sz="2558">
                <a:solidFill>
                  <a:srgbClr val="000000"/>
                </a:solidFill>
                <a:latin typeface="Open Sans"/>
              </a:rPr>
              <a:t>EVERYTHING!  The program, committee,  location,  awards, Scholarships, registration process..</a:t>
            </a:r>
          </a:p>
        </p:txBody>
      </p:sp>
      <p:sp>
        <p:nvSpPr>
          <p:cNvPr name="TextBox 15" id="15"/>
          <p:cNvSpPr txBox="true"/>
          <p:nvPr/>
        </p:nvSpPr>
        <p:spPr>
          <a:xfrm rot="0">
            <a:off x="7265286" y="5493432"/>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2D604A"/>
                </a:solidFill>
                <a:latin typeface="Open Sans Bold"/>
              </a:rPr>
              <a:t>Challenges</a:t>
            </a:r>
          </a:p>
        </p:txBody>
      </p:sp>
      <p:sp>
        <p:nvSpPr>
          <p:cNvPr name="TextBox 16" id="16"/>
          <p:cNvSpPr txBox="true"/>
          <p:nvPr/>
        </p:nvSpPr>
        <p:spPr>
          <a:xfrm rot="0">
            <a:off x="11289177" y="5106729"/>
            <a:ext cx="5451194" cy="1799034"/>
          </a:xfrm>
          <a:prstGeom prst="rect">
            <a:avLst/>
          </a:prstGeom>
        </p:spPr>
        <p:txBody>
          <a:bodyPr anchor="t" rtlCol="false" tIns="0" lIns="0" bIns="0" rIns="0">
            <a:spAutoFit/>
          </a:bodyPr>
          <a:lstStyle/>
          <a:p>
            <a:pPr>
              <a:lnSpc>
                <a:spcPts val="3581"/>
              </a:lnSpc>
              <a:spcBef>
                <a:spcPct val="0"/>
              </a:spcBef>
            </a:pPr>
            <a:r>
              <a:rPr lang="en-US" sz="2558">
                <a:solidFill>
                  <a:srgbClr val="000000"/>
                </a:solidFill>
                <a:latin typeface="Open Sans"/>
              </a:rPr>
              <a:t>Racism, Minors on Campus, Crammed pack 4 day workshop, very little free time, student drop off and pick up</a:t>
            </a:r>
          </a:p>
        </p:txBody>
      </p:sp>
      <p:sp>
        <p:nvSpPr>
          <p:cNvPr name="TextBox 17" id="17"/>
          <p:cNvSpPr txBox="true"/>
          <p:nvPr/>
        </p:nvSpPr>
        <p:spPr>
          <a:xfrm rot="0">
            <a:off x="7265286" y="7814671"/>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FFFFFF"/>
                </a:solidFill>
                <a:latin typeface="Open Sans Bold"/>
              </a:rPr>
              <a:t>Successes</a:t>
            </a:r>
          </a:p>
        </p:txBody>
      </p:sp>
      <p:sp>
        <p:nvSpPr>
          <p:cNvPr name="TextBox 18" id="18"/>
          <p:cNvSpPr txBox="true"/>
          <p:nvPr/>
        </p:nvSpPr>
        <p:spPr>
          <a:xfrm rot="0">
            <a:off x="11289177" y="7427969"/>
            <a:ext cx="5451194" cy="1799034"/>
          </a:xfrm>
          <a:prstGeom prst="rect">
            <a:avLst/>
          </a:prstGeom>
        </p:spPr>
        <p:txBody>
          <a:bodyPr anchor="t" rtlCol="false" tIns="0" lIns="0" bIns="0" rIns="0">
            <a:spAutoFit/>
          </a:bodyPr>
          <a:lstStyle/>
          <a:p>
            <a:pPr>
              <a:lnSpc>
                <a:spcPts val="3581"/>
              </a:lnSpc>
              <a:spcBef>
                <a:spcPct val="0"/>
              </a:spcBef>
            </a:pPr>
            <a:r>
              <a:rPr lang="en-US" sz="2558">
                <a:solidFill>
                  <a:srgbClr val="000000"/>
                </a:solidFill>
                <a:latin typeface="Open Sans Light"/>
              </a:rPr>
              <a:t>I SURVIVED! Sucesscully dealt with a racism complaint, handled my first program repremand of a vounteer, NO STUDENT INJURIES!</a:t>
            </a:r>
          </a:p>
        </p:txBody>
      </p:sp>
      <p:sp>
        <p:nvSpPr>
          <p:cNvPr name="TextBox 19" id="19"/>
          <p:cNvSpPr txBox="true"/>
          <p:nvPr/>
        </p:nvSpPr>
        <p:spPr>
          <a:xfrm rot="0">
            <a:off x="5192979" y="730551"/>
            <a:ext cx="6809850" cy="1038225"/>
          </a:xfrm>
          <a:prstGeom prst="rect">
            <a:avLst/>
          </a:prstGeom>
        </p:spPr>
        <p:txBody>
          <a:bodyPr anchor="t" rtlCol="false" tIns="0" lIns="0" bIns="0" rIns="0">
            <a:spAutoFit/>
          </a:bodyPr>
          <a:lstStyle/>
          <a:p>
            <a:pPr>
              <a:lnSpc>
                <a:spcPts val="8400"/>
              </a:lnSpc>
              <a:spcBef>
                <a:spcPct val="0"/>
              </a:spcBef>
            </a:pPr>
            <a:r>
              <a:rPr lang="en-US" sz="6000">
                <a:solidFill>
                  <a:srgbClr val="2D604A"/>
                </a:solidFill>
                <a:latin typeface="Raleway Bold"/>
              </a:rPr>
              <a:t>2019- Fresh Meat!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71500" y="2833115"/>
            <a:ext cx="3210126" cy="1264086"/>
            <a:chOff x="0" y="0"/>
            <a:chExt cx="3915311" cy="1541775"/>
          </a:xfrm>
        </p:grpSpPr>
        <p:sp>
          <p:nvSpPr>
            <p:cNvPr name="Freeform 3" id="3"/>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2D604A"/>
            </a:solidFill>
          </p:spPr>
        </p:sp>
      </p:grpSp>
      <p:grpSp>
        <p:nvGrpSpPr>
          <p:cNvPr name="Group 4" id="4"/>
          <p:cNvGrpSpPr/>
          <p:nvPr/>
        </p:nvGrpSpPr>
        <p:grpSpPr>
          <a:xfrm rot="0">
            <a:off x="571500" y="5154354"/>
            <a:ext cx="3210126" cy="1264086"/>
            <a:chOff x="0" y="0"/>
            <a:chExt cx="3915311" cy="1541775"/>
          </a:xfrm>
        </p:grpSpPr>
        <p:sp>
          <p:nvSpPr>
            <p:cNvPr name="Freeform 5" id="5"/>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FFD079"/>
            </a:solidFill>
          </p:spPr>
        </p:sp>
      </p:grpSp>
      <p:grpSp>
        <p:nvGrpSpPr>
          <p:cNvPr name="Group 6" id="6"/>
          <p:cNvGrpSpPr/>
          <p:nvPr/>
        </p:nvGrpSpPr>
        <p:grpSpPr>
          <a:xfrm rot="0">
            <a:off x="571500" y="7475594"/>
            <a:ext cx="3210126" cy="1264086"/>
            <a:chOff x="0" y="0"/>
            <a:chExt cx="3915311" cy="1541775"/>
          </a:xfrm>
        </p:grpSpPr>
        <p:sp>
          <p:nvSpPr>
            <p:cNvPr name="Freeform 7" id="7"/>
            <p:cNvSpPr/>
            <p:nvPr/>
          </p:nvSpPr>
          <p:spPr>
            <a:xfrm flipH="false" flipV="false" rot="0">
              <a:off x="0" y="0"/>
              <a:ext cx="3915311" cy="1541775"/>
            </a:xfrm>
            <a:custGeom>
              <a:avLst/>
              <a:gdLst/>
              <a:ahLst/>
              <a:cxnLst/>
              <a:rect r="r" b="b" t="t" l="l"/>
              <a:pathLst>
                <a:path h="1541775" w="3915311">
                  <a:moveTo>
                    <a:pt x="3790851" y="1541775"/>
                  </a:moveTo>
                  <a:lnTo>
                    <a:pt x="124460" y="1541775"/>
                  </a:lnTo>
                  <a:cubicBezTo>
                    <a:pt x="55880" y="1541775"/>
                    <a:pt x="0" y="1485895"/>
                    <a:pt x="0" y="1417315"/>
                  </a:cubicBezTo>
                  <a:lnTo>
                    <a:pt x="0" y="124460"/>
                  </a:lnTo>
                  <a:cubicBezTo>
                    <a:pt x="0" y="55880"/>
                    <a:pt x="55880" y="0"/>
                    <a:pt x="124460" y="0"/>
                  </a:cubicBezTo>
                  <a:lnTo>
                    <a:pt x="3790851" y="0"/>
                  </a:lnTo>
                  <a:cubicBezTo>
                    <a:pt x="3859431" y="0"/>
                    <a:pt x="3915311" y="55880"/>
                    <a:pt x="3915311" y="124460"/>
                  </a:cubicBezTo>
                  <a:lnTo>
                    <a:pt x="3915311" y="1417315"/>
                  </a:lnTo>
                  <a:cubicBezTo>
                    <a:pt x="3915311" y="1485895"/>
                    <a:pt x="3859431" y="1541775"/>
                    <a:pt x="3790851" y="1541775"/>
                  </a:cubicBezTo>
                  <a:close/>
                </a:path>
              </a:pathLst>
            </a:custGeom>
            <a:solidFill>
              <a:srgbClr val="2D604A"/>
            </a:solidFill>
          </p:spPr>
        </p:sp>
      </p:grpSp>
      <p:grpSp>
        <p:nvGrpSpPr>
          <p:cNvPr name="Group 8" id="8"/>
          <p:cNvGrpSpPr/>
          <p:nvPr/>
        </p:nvGrpSpPr>
        <p:grpSpPr>
          <a:xfrm rot="0">
            <a:off x="16917333" y="8772907"/>
            <a:ext cx="2223303" cy="222330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079"/>
            </a:solidFill>
          </p:spPr>
        </p:sp>
      </p:grpSp>
      <p:sp>
        <p:nvSpPr>
          <p:cNvPr name="Freeform 10" id="10"/>
          <p:cNvSpPr/>
          <p:nvPr/>
        </p:nvSpPr>
        <p:spPr>
          <a:xfrm flipH="false" flipV="false" rot="0">
            <a:off x="9424015" y="2711941"/>
            <a:ext cx="4028915" cy="5622909"/>
          </a:xfrm>
          <a:custGeom>
            <a:avLst/>
            <a:gdLst/>
            <a:ahLst/>
            <a:cxnLst/>
            <a:rect r="r" b="b" t="t" l="l"/>
            <a:pathLst>
              <a:path h="5622909" w="4028915">
                <a:moveTo>
                  <a:pt x="0" y="0"/>
                </a:moveTo>
                <a:lnTo>
                  <a:pt x="4028915" y="0"/>
                </a:lnTo>
                <a:lnTo>
                  <a:pt x="4028915" y="5622909"/>
                </a:lnTo>
                <a:lnTo>
                  <a:pt x="0" y="5622909"/>
                </a:lnTo>
                <a:lnTo>
                  <a:pt x="0" y="0"/>
                </a:lnTo>
                <a:close/>
              </a:path>
            </a:pathLst>
          </a:custGeom>
          <a:blipFill>
            <a:blip r:embed="rId2"/>
            <a:stretch>
              <a:fillRect l="0" t="0" r="0" b="0"/>
            </a:stretch>
          </a:blipFill>
        </p:spPr>
      </p:sp>
      <p:sp>
        <p:nvSpPr>
          <p:cNvPr name="Freeform 11" id="11"/>
          <p:cNvSpPr/>
          <p:nvPr/>
        </p:nvSpPr>
        <p:spPr>
          <a:xfrm flipH="false" flipV="false" rot="0">
            <a:off x="13729155" y="2711941"/>
            <a:ext cx="4031165" cy="5622909"/>
          </a:xfrm>
          <a:custGeom>
            <a:avLst/>
            <a:gdLst/>
            <a:ahLst/>
            <a:cxnLst/>
            <a:rect r="r" b="b" t="t" l="l"/>
            <a:pathLst>
              <a:path h="5622909" w="4031165">
                <a:moveTo>
                  <a:pt x="0" y="0"/>
                </a:moveTo>
                <a:lnTo>
                  <a:pt x="4031164" y="0"/>
                </a:lnTo>
                <a:lnTo>
                  <a:pt x="4031164" y="5622909"/>
                </a:lnTo>
                <a:lnTo>
                  <a:pt x="0" y="5622909"/>
                </a:lnTo>
                <a:lnTo>
                  <a:pt x="0" y="0"/>
                </a:lnTo>
                <a:close/>
              </a:path>
            </a:pathLst>
          </a:custGeom>
          <a:blipFill>
            <a:blip r:embed="rId3"/>
            <a:stretch>
              <a:fillRect l="0" t="0" r="0" b="0"/>
            </a:stretch>
          </a:blipFill>
        </p:spPr>
      </p:sp>
      <p:sp>
        <p:nvSpPr>
          <p:cNvPr name="TextBox 12" id="12"/>
          <p:cNvSpPr txBox="true"/>
          <p:nvPr/>
        </p:nvSpPr>
        <p:spPr>
          <a:xfrm rot="0">
            <a:off x="571500" y="3172192"/>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FFFFFF"/>
                </a:solidFill>
                <a:latin typeface="Open Sans Bold"/>
              </a:rPr>
              <a:t>What’s New </a:t>
            </a:r>
          </a:p>
        </p:txBody>
      </p:sp>
      <p:sp>
        <p:nvSpPr>
          <p:cNvPr name="TextBox 13" id="13"/>
          <p:cNvSpPr txBox="true"/>
          <p:nvPr/>
        </p:nvSpPr>
        <p:spPr>
          <a:xfrm rot="0">
            <a:off x="4595391" y="2785490"/>
            <a:ext cx="4548609" cy="890841"/>
          </a:xfrm>
          <a:prstGeom prst="rect">
            <a:avLst/>
          </a:prstGeom>
        </p:spPr>
        <p:txBody>
          <a:bodyPr anchor="t" rtlCol="false" tIns="0" lIns="0" bIns="0" rIns="0">
            <a:spAutoFit/>
          </a:bodyPr>
          <a:lstStyle/>
          <a:p>
            <a:pPr>
              <a:lnSpc>
                <a:spcPts val="3581"/>
              </a:lnSpc>
              <a:spcBef>
                <a:spcPct val="0"/>
              </a:spcBef>
            </a:pPr>
            <a:r>
              <a:rPr lang="en-US" sz="2558">
                <a:solidFill>
                  <a:srgbClr val="000000"/>
                </a:solidFill>
                <a:latin typeface="Open Sans"/>
              </a:rPr>
              <a:t>online registration, addition of 5th day</a:t>
            </a:r>
          </a:p>
        </p:txBody>
      </p:sp>
      <p:sp>
        <p:nvSpPr>
          <p:cNvPr name="TextBox 14" id="14"/>
          <p:cNvSpPr txBox="true"/>
          <p:nvPr/>
        </p:nvSpPr>
        <p:spPr>
          <a:xfrm rot="0">
            <a:off x="571500" y="5493432"/>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2D604A"/>
                </a:solidFill>
                <a:latin typeface="Open Sans Bold"/>
              </a:rPr>
              <a:t>Challenges</a:t>
            </a:r>
          </a:p>
        </p:txBody>
      </p:sp>
      <p:sp>
        <p:nvSpPr>
          <p:cNvPr name="TextBox 15" id="15"/>
          <p:cNvSpPr txBox="true"/>
          <p:nvPr/>
        </p:nvSpPr>
        <p:spPr>
          <a:xfrm rot="0">
            <a:off x="571500" y="7814671"/>
            <a:ext cx="3210126" cy="520179"/>
          </a:xfrm>
          <a:prstGeom prst="rect">
            <a:avLst/>
          </a:prstGeom>
        </p:spPr>
        <p:txBody>
          <a:bodyPr anchor="t" rtlCol="false" tIns="0" lIns="0" bIns="0" rIns="0">
            <a:spAutoFit/>
          </a:bodyPr>
          <a:lstStyle/>
          <a:p>
            <a:pPr algn="ctr">
              <a:lnSpc>
                <a:spcPts val="4352"/>
              </a:lnSpc>
              <a:spcBef>
                <a:spcPct val="0"/>
              </a:spcBef>
            </a:pPr>
            <a:r>
              <a:rPr lang="en-US" sz="3109">
                <a:solidFill>
                  <a:srgbClr val="FFFFFF"/>
                </a:solidFill>
                <a:latin typeface="Open Sans Bold"/>
              </a:rPr>
              <a:t>Successes</a:t>
            </a:r>
          </a:p>
        </p:txBody>
      </p:sp>
      <p:sp>
        <p:nvSpPr>
          <p:cNvPr name="TextBox 16" id="16"/>
          <p:cNvSpPr txBox="true"/>
          <p:nvPr/>
        </p:nvSpPr>
        <p:spPr>
          <a:xfrm rot="0">
            <a:off x="5192979" y="730551"/>
            <a:ext cx="9033315" cy="1038225"/>
          </a:xfrm>
          <a:prstGeom prst="rect">
            <a:avLst/>
          </a:prstGeom>
        </p:spPr>
        <p:txBody>
          <a:bodyPr anchor="t" rtlCol="false" tIns="0" lIns="0" bIns="0" rIns="0">
            <a:spAutoFit/>
          </a:bodyPr>
          <a:lstStyle/>
          <a:p>
            <a:pPr>
              <a:lnSpc>
                <a:spcPts val="8400"/>
              </a:lnSpc>
              <a:spcBef>
                <a:spcPct val="0"/>
              </a:spcBef>
            </a:pPr>
            <a:r>
              <a:rPr lang="en-US" sz="6000">
                <a:solidFill>
                  <a:srgbClr val="2D604A"/>
                </a:solidFill>
                <a:latin typeface="Raleway Bold"/>
              </a:rPr>
              <a:t>2019- Ready for year 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DAFvRTmwh3Q</dc:identifier>
  <dcterms:modified xsi:type="dcterms:W3CDTF">2011-08-01T06:04:30Z</dcterms:modified>
  <cp:revision>1</cp:revision>
  <dc:title>Georgia-MConner NRCW</dc:title>
</cp:coreProperties>
</file>