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Radnika Next" panose="020B0604020202020204" charset="0"/>
      <p:regular r:id="rId12"/>
    </p:embeddedFont>
    <p:embeddedFont>
      <p:font typeface="Radnika Next Bold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90" y="9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20.10.2025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Welcome. Today I'll give an overview of Georgia’s Erosion &amp; Sediment (E&amp;S) Education &amp; Certification Program, developed by the Georgia Soil &amp; Water Conservation Commission.</a:t>
            </a:r>
          </a:p>
          <a:p>
            <a:r>
              <a:rPr lang="en-US"/>
              <a:t>The program was created to ensure anyone involved in land-disturbing activities is trained and certified to protect water and reduce urban erosion.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Georgia first passed the Erosion &amp; Sedimentation Act in 1975. </a:t>
            </a:r>
          </a:p>
          <a:p>
            <a:r>
              <a:rPr lang="en-US"/>
              <a:t>The modern mandatory certification program was created by legislative amendments in 2003 (House Bill 285); those 2003 amendments added education/training certification requirements and tasked GSWCC (with EPD and stakeholder input) to develop and run the program. Later amendments (House Bill 463 in 2007 and ongoing rulemaking/policy updates) refined requirements.</a:t>
            </a:r>
          </a:p>
          <a:p>
            <a:r>
              <a:rPr lang="en-US"/>
              <a:t>The purpose of the program was to provide training that would establish a baseline statewide to reduce erosion from urban development sites, protect water quality, and ensure consistent, professional application of best management practices (BMPs) on land-disturbing projects across the state. </a:t>
            </a:r>
          </a:p>
          <a:p>
            <a:r>
              <a:rPr lang="en-US"/>
              <a:t>The law recognized that education and mandatory certification were necessary to improve outcomes on the ground.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Georgia Soil &amp; Water Conservation Commission (GSWCC), working with the Georgia Environmental Protection Division (EPD) and a Governor-appointed stakeholder advisory board, was charged with developing rules, course standards, testing, certification levels, and recertification systems. </a:t>
            </a:r>
          </a:p>
          <a:p>
            <a:r>
              <a:rPr lang="en-US"/>
              <a:t>Policies and procedures, along with program rules, were posted as official GSWCC documents and rulemaking.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program has improved BMP installation and inspection quality, created consistent standards statewide, and strengthened protection of Georgia’s water resources against construction-related sedimentation.</a:t>
            </a:r>
          </a:p>
          <a:p>
            <a:r>
              <a:rPr lang="en-US"/>
              <a:t>Conservation Districts have the opportunity to schedule courses in their areas, taught by GSWCC staff, that can help bring funds into the district.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Certification levels include Level IA for contractors and site personnel, Level IB for inspectors, Level II for design professionals, and advanced certifications for plan preparers. </a:t>
            </a:r>
          </a:p>
          <a:p>
            <a:r>
              <a:rPr lang="en-US"/>
              <a:t>Each level aligns with different responsibilities in erosion and sediment control.</a:t>
            </a:r>
          </a:p>
          <a:p>
            <a:r>
              <a:rPr lang="en-US"/>
              <a:t>GSWCC uses a level-based system. Main levels and audiences:</a:t>
            </a:r>
          </a:p>
          <a:p>
            <a:r>
              <a:rPr lang="en-US"/>
              <a:t>Level I A — Fundamentals (initial and often called "Blue Card"): basic E&amp;S fundamentals; intended for personnel who conduct or oversee on-site control activities. Attendance at approved Fundamentals Seminar required to apply for Level IA certification. </a:t>
            </a:r>
          </a:p>
          <a:p>
            <a:r>
              <a:rPr lang="en-US"/>
              <a:t>Level I B — Advanced Fundamentals (often called “red card” for inspectors): 2-day course for regulatory enforcement inspectors and contracted inspectors; focuses on inspection, compliance, and enforcement. </a:t>
            </a:r>
          </a:p>
          <a:p>
            <a:r>
              <a:rPr lang="en-US"/>
              <a:t>Level II — Introduction to Design / Design Professionals: courses targeted to design professionals, plan reviewers, engineers, landscape architects; includes plan preparation and design elements. (Online self-paced Level II recertification courses are available.) </a:t>
            </a:r>
          </a:p>
          <a:p>
            <a:r>
              <a:rPr lang="en-US"/>
              <a:t>Plan Preparer / Design Professional Certifications: separate certification for those preparing E&amp;S plans or performing design work; these require additional coursework and demonstrated competence.</a:t>
            </a:r>
          </a:p>
          <a:p>
            <a:r>
              <a:rPr lang="en-US"/>
              <a:t>Continuing Education (recertification): periodic CE hours required; </a:t>
            </a:r>
          </a:p>
          <a:p>
            <a:r>
              <a:rPr lang="en-US"/>
              <a:t>GSWCC provides a list of approved courses and online self-study options for recertification. </a:t>
            </a:r>
          </a:p>
          <a:p>
            <a:r>
              <a:rPr lang="en-US"/>
              <a:t>Exam/recert requirements commonly include a minimum passing score (e.g., 70%) and issuance of certification card upon passing.</a:t>
            </a:r>
          </a:p>
          <a:p>
            <a:endParaRPr lang="en-US"/>
          </a:p>
          <a:p>
            <a:r>
              <a:rPr lang="en-US"/>
              <a:t>Awareness is not a certification therefor does not require recert just awareness to be retaken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Common topics across courses:</a:t>
            </a:r>
          </a:p>
          <a:p>
            <a:r>
              <a:rPr lang="en-US"/>
              <a:t>-Georgia Erosion &amp; Sedimentation Act basics and state rules</a:t>
            </a:r>
          </a:p>
          <a:p>
            <a:r>
              <a:rPr lang="en-US"/>
              <a:t>-Erosion &amp; sediment control BMPs (vegetative &amp; structural)</a:t>
            </a:r>
          </a:p>
          <a:p>
            <a:r>
              <a:rPr lang="en-US"/>
              <a:t>-Plan review principles, permitting (NPDES), buffers</a:t>
            </a:r>
          </a:p>
          <a:p>
            <a:r>
              <a:rPr lang="en-US"/>
              <a:t>-Site inspection procedures, documentation, and enforcement</a:t>
            </a:r>
          </a:p>
          <a:p>
            <a:r>
              <a:rPr lang="en-US"/>
              <a:t>-Safety, site management, and local program overview</a:t>
            </a:r>
          </a:p>
          <a:p>
            <a:r>
              <a:rPr lang="en-US"/>
              <a:t>-Design calculations (Level II/design tracks) and manual references</a:t>
            </a:r>
          </a:p>
          <a:p>
            <a:endParaRPr lang="en-US"/>
          </a:p>
          <a:p>
            <a:r>
              <a:rPr lang="en-US"/>
              <a:t>Delivery methods: in-person seminars, multi-day workshops, and self-paced online recertification courses approved by GSWCC.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Application &amp; exam: applicants register for GSWCC-approved seminars; many tracks require successful completion of an exam (commonly 70% passing threshold) and the issuance of a certification card (mailed within a set period). Recertification requires approved CE credits from approved courses online or in-person.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Enforcement linkage: local issuing authorities enforce the Act; certified personnel are expected for regulated activities. </a:t>
            </a:r>
          </a:p>
          <a:p>
            <a:r>
              <a:rPr lang="en-US"/>
              <a:t>GSWCC coordinates with EPD and local governments.</a:t>
            </a:r>
          </a:p>
          <a:p>
            <a:endParaRPr lang="en-US"/>
          </a:p>
          <a:p>
            <a:r>
              <a:rPr lang="en-US"/>
              <a:t>Guidance materials: GSWCC publishes the Manual for Erosion &amp; Sediment Control in Georgia (amended periodically — e.g., 2016 edition updates) and policies/procedures docs used in training and exams.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Emphasize legislative step first — Georgia’s program is statutory (HB 285) and implemented by an existing state commission (GSWCC). Other states should consider whether to use statute or administrative rule. </a:t>
            </a:r>
          </a:p>
          <a:p>
            <a:endParaRPr lang="en-US"/>
          </a:p>
          <a:p>
            <a:r>
              <a:rPr lang="en-US"/>
              <a:t>Highlight stakeholder engagement (GSWCC worked with EPD and a Governor-appointed advisory board) — this helped design feasible requirements and course content. </a:t>
            </a:r>
          </a:p>
          <a:p>
            <a:endParaRPr lang="en-US"/>
          </a:p>
          <a:p>
            <a:r>
              <a:rPr lang="en-US"/>
              <a:t>Discuss phased rollout and recertification (initial certification + continuing education) rather than a one-time exam only; include online recert options for access and lower cost.    </a:t>
            </a:r>
          </a:p>
          <a:p>
            <a:endParaRPr lang="en-US"/>
          </a:p>
          <a:p>
            <a:r>
              <a:rPr lang="en-US"/>
              <a:t>Rules are changing and material is updated to cover any changes.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61120" y="7092452"/>
            <a:ext cx="5626880" cy="3194548"/>
            <a:chOff x="0" y="0"/>
            <a:chExt cx="1481977" cy="8413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1977" cy="841362"/>
            </a:xfrm>
            <a:custGeom>
              <a:avLst/>
              <a:gdLst/>
              <a:ahLst/>
              <a:cxnLst/>
              <a:rect l="l" t="t" r="r" b="b"/>
              <a:pathLst>
                <a:path w="1481977" h="841362">
                  <a:moveTo>
                    <a:pt x="0" y="0"/>
                  </a:moveTo>
                  <a:lnTo>
                    <a:pt x="1481977" y="0"/>
                  </a:lnTo>
                  <a:lnTo>
                    <a:pt x="1481977" y="841362"/>
                  </a:lnTo>
                  <a:lnTo>
                    <a:pt x="0" y="841362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81977" cy="879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37928" y="2854549"/>
            <a:ext cx="5626880" cy="5138451"/>
            <a:chOff x="0" y="0"/>
            <a:chExt cx="1481977" cy="13533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81977" cy="1353337"/>
            </a:xfrm>
            <a:custGeom>
              <a:avLst/>
              <a:gdLst/>
              <a:ahLst/>
              <a:cxnLst/>
              <a:rect l="l" t="t" r="r" b="b"/>
              <a:pathLst>
                <a:path w="1481977" h="1353337">
                  <a:moveTo>
                    <a:pt x="0" y="0"/>
                  </a:moveTo>
                  <a:lnTo>
                    <a:pt x="1481977" y="0"/>
                  </a:lnTo>
                  <a:lnTo>
                    <a:pt x="1481977" y="1353337"/>
                  </a:lnTo>
                  <a:lnTo>
                    <a:pt x="0" y="1353337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81977" cy="1391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92699" y="1142644"/>
            <a:ext cx="7466245" cy="8301567"/>
            <a:chOff x="0" y="0"/>
            <a:chExt cx="1109769" cy="12339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9769" cy="1233929"/>
            </a:xfrm>
            <a:custGeom>
              <a:avLst/>
              <a:gdLst/>
              <a:ahLst/>
              <a:cxnLst/>
              <a:rect l="l" t="t" r="r" b="b"/>
              <a:pathLst>
                <a:path w="1109769" h="1233929">
                  <a:moveTo>
                    <a:pt x="0" y="0"/>
                  </a:moveTo>
                  <a:lnTo>
                    <a:pt x="1109769" y="0"/>
                  </a:lnTo>
                  <a:lnTo>
                    <a:pt x="1109769" y="1233929"/>
                  </a:lnTo>
                  <a:lnTo>
                    <a:pt x="0" y="1233929"/>
                  </a:lnTo>
                  <a:close/>
                </a:path>
              </a:pathLst>
            </a:custGeom>
            <a:blipFill>
              <a:blip r:embed="rId3"/>
              <a:stretch>
                <a:fillRect l="-480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74672" y="756140"/>
            <a:ext cx="8558475" cy="2581645"/>
            <a:chOff x="0" y="0"/>
            <a:chExt cx="2254084" cy="6799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54084" cy="679940"/>
            </a:xfrm>
            <a:custGeom>
              <a:avLst/>
              <a:gdLst/>
              <a:ahLst/>
              <a:cxnLst/>
              <a:rect l="l" t="t" r="r" b="b"/>
              <a:pathLst>
                <a:path w="2254084" h="679940">
                  <a:moveTo>
                    <a:pt x="0" y="0"/>
                  </a:moveTo>
                  <a:lnTo>
                    <a:pt x="2254084" y="0"/>
                  </a:lnTo>
                  <a:lnTo>
                    <a:pt x="2254084" y="679940"/>
                  </a:lnTo>
                  <a:lnTo>
                    <a:pt x="0" y="6799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54084" cy="718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14080" y="1029015"/>
            <a:ext cx="8184617" cy="2128001"/>
          </a:xfrm>
          <a:custGeom>
            <a:avLst/>
            <a:gdLst/>
            <a:ahLst/>
            <a:cxnLst/>
            <a:rect l="l" t="t" r="r" b="b"/>
            <a:pathLst>
              <a:path w="8184617" h="2128001">
                <a:moveTo>
                  <a:pt x="0" y="0"/>
                </a:moveTo>
                <a:lnTo>
                  <a:pt x="8184617" y="0"/>
                </a:lnTo>
                <a:lnTo>
                  <a:pt x="8184617" y="2128000"/>
                </a:lnTo>
                <a:lnTo>
                  <a:pt x="0" y="212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136531" y="6812535"/>
            <a:ext cx="6872237" cy="118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NASCA State Sharing Session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October 2025, Fort Worth, TX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36531" y="4151811"/>
            <a:ext cx="7434757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 b="1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Erosion &amp; Sediment Certification Program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3443" y="8745475"/>
            <a:ext cx="6158414" cy="89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1"/>
              </a:lnSpc>
            </a:pPr>
            <a:r>
              <a:rPr lang="en-US" sz="2572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Michelle Conner </a:t>
            </a:r>
          </a:p>
          <a:p>
            <a:pPr algn="ctr">
              <a:lnSpc>
                <a:spcPts val="3601"/>
              </a:lnSpc>
            </a:pPr>
            <a:r>
              <a:rPr lang="en-US" sz="2572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Conservation Regional Manager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8071" y="5755396"/>
            <a:ext cx="873663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for people involved with land disturbing activities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68869" y="0"/>
            <a:ext cx="4128727" cy="10287000"/>
            <a:chOff x="0" y="0"/>
            <a:chExt cx="108740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401" cy="2709333"/>
            </a:xfrm>
            <a:custGeom>
              <a:avLst/>
              <a:gdLst/>
              <a:ahLst/>
              <a:cxnLst/>
              <a:rect l="l" t="t" r="r" b="b"/>
              <a:pathLst>
                <a:path w="1087401" h="2709333">
                  <a:moveTo>
                    <a:pt x="0" y="0"/>
                  </a:moveTo>
                  <a:lnTo>
                    <a:pt x="1087401" y="0"/>
                  </a:lnTo>
                  <a:lnTo>
                    <a:pt x="10874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4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65310" y="-703450"/>
            <a:ext cx="9144000" cy="4343591"/>
            <a:chOff x="0" y="0"/>
            <a:chExt cx="2408296" cy="11439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6" cy="1143991"/>
            </a:xfrm>
            <a:custGeom>
              <a:avLst/>
              <a:gdLst/>
              <a:ahLst/>
              <a:cxnLst/>
              <a:rect l="l" t="t" r="r" b="b"/>
              <a:pathLst>
                <a:path w="2408296" h="1143991">
                  <a:moveTo>
                    <a:pt x="0" y="0"/>
                  </a:moveTo>
                  <a:lnTo>
                    <a:pt x="2408296" y="0"/>
                  </a:lnTo>
                  <a:lnTo>
                    <a:pt x="2408296" y="1143991"/>
                  </a:lnTo>
                  <a:lnTo>
                    <a:pt x="0" y="1143991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08296" cy="1182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73667" y="0"/>
            <a:ext cx="8904658" cy="4203386"/>
            <a:chOff x="0" y="0"/>
            <a:chExt cx="1692855" cy="7991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92855" cy="799101"/>
            </a:xfrm>
            <a:custGeom>
              <a:avLst/>
              <a:gdLst/>
              <a:ahLst/>
              <a:cxnLst/>
              <a:rect l="l" t="t" r="r" b="b"/>
              <a:pathLst>
                <a:path w="1692855" h="799101">
                  <a:moveTo>
                    <a:pt x="0" y="0"/>
                  </a:moveTo>
                  <a:lnTo>
                    <a:pt x="1692855" y="0"/>
                  </a:lnTo>
                  <a:lnTo>
                    <a:pt x="1692855" y="799101"/>
                  </a:lnTo>
                  <a:lnTo>
                    <a:pt x="0" y="799101"/>
                  </a:lnTo>
                  <a:close/>
                </a:path>
              </a:pathLst>
            </a:custGeom>
            <a:blipFill>
              <a:blip r:embed="rId3"/>
              <a:stretch>
                <a:fillRect l="-6042" t="-38162" r="-11880" b="-2102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35550" y="4572921"/>
            <a:ext cx="3685049" cy="4785352"/>
            <a:chOff x="0" y="0"/>
            <a:chExt cx="1070658" cy="13903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0658" cy="1390341"/>
            </a:xfrm>
            <a:custGeom>
              <a:avLst/>
              <a:gdLst/>
              <a:ahLst/>
              <a:cxnLst/>
              <a:rect l="l" t="t" r="r" b="b"/>
              <a:pathLst>
                <a:path w="1070658" h="1390341">
                  <a:moveTo>
                    <a:pt x="0" y="0"/>
                  </a:moveTo>
                  <a:lnTo>
                    <a:pt x="1070658" y="0"/>
                  </a:lnTo>
                  <a:lnTo>
                    <a:pt x="1070658" y="1390341"/>
                  </a:lnTo>
                  <a:lnTo>
                    <a:pt x="0" y="13903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70658" cy="1428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371974" y="4572921"/>
            <a:ext cx="3706351" cy="4785352"/>
            <a:chOff x="0" y="0"/>
            <a:chExt cx="976158" cy="12603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76158" cy="1260340"/>
            </a:xfrm>
            <a:custGeom>
              <a:avLst/>
              <a:gdLst/>
              <a:ahLst/>
              <a:cxnLst/>
              <a:rect l="l" t="t" r="r" b="b"/>
              <a:pathLst>
                <a:path w="976158" h="1260340">
                  <a:moveTo>
                    <a:pt x="0" y="0"/>
                  </a:moveTo>
                  <a:lnTo>
                    <a:pt x="976158" y="0"/>
                  </a:lnTo>
                  <a:lnTo>
                    <a:pt x="976158" y="1260340"/>
                  </a:lnTo>
                  <a:lnTo>
                    <a:pt x="0" y="1260340"/>
                  </a:lnTo>
                  <a:close/>
                </a:path>
              </a:pathLst>
            </a:custGeom>
            <a:solidFill>
              <a:srgbClr val="67AC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976158" cy="1298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77976" y="4572921"/>
            <a:ext cx="3685049" cy="4785352"/>
            <a:chOff x="0" y="0"/>
            <a:chExt cx="1070658" cy="139034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0658" cy="1390341"/>
            </a:xfrm>
            <a:custGeom>
              <a:avLst/>
              <a:gdLst/>
              <a:ahLst/>
              <a:cxnLst/>
              <a:rect l="l" t="t" r="r" b="b"/>
              <a:pathLst>
                <a:path w="1070658" h="1390341">
                  <a:moveTo>
                    <a:pt x="0" y="0"/>
                  </a:moveTo>
                  <a:lnTo>
                    <a:pt x="1070658" y="0"/>
                  </a:lnTo>
                  <a:lnTo>
                    <a:pt x="1070658" y="1390341"/>
                  </a:lnTo>
                  <a:lnTo>
                    <a:pt x="0" y="13903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070658" cy="1428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324975" y="4572921"/>
            <a:ext cx="3685049" cy="4785352"/>
            <a:chOff x="0" y="0"/>
            <a:chExt cx="1070658" cy="139034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70658" cy="1390341"/>
            </a:xfrm>
            <a:custGeom>
              <a:avLst/>
              <a:gdLst/>
              <a:ahLst/>
              <a:cxnLst/>
              <a:rect l="l" t="t" r="r" b="b"/>
              <a:pathLst>
                <a:path w="1070658" h="1390341">
                  <a:moveTo>
                    <a:pt x="0" y="0"/>
                  </a:moveTo>
                  <a:lnTo>
                    <a:pt x="1070658" y="0"/>
                  </a:lnTo>
                  <a:lnTo>
                    <a:pt x="1070658" y="1390341"/>
                  </a:lnTo>
                  <a:lnTo>
                    <a:pt x="0" y="13903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070658" cy="1428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0" y="1696910"/>
            <a:ext cx="10287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631318" y="9418111"/>
            <a:ext cx="2281854" cy="593282"/>
          </a:xfrm>
          <a:custGeom>
            <a:avLst/>
            <a:gdLst/>
            <a:ahLst/>
            <a:cxnLst/>
            <a:rect l="l" t="t" r="r" b="b"/>
            <a:pathLst>
              <a:path w="2281854" h="593282">
                <a:moveTo>
                  <a:pt x="0" y="0"/>
                </a:moveTo>
                <a:lnTo>
                  <a:pt x="2281853" y="0"/>
                </a:lnTo>
                <a:lnTo>
                  <a:pt x="2281853" y="593282"/>
                </a:lnTo>
                <a:lnTo>
                  <a:pt x="0" y="59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433588" y="1273018"/>
            <a:ext cx="6473189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</a:pPr>
            <a:r>
              <a:rPr lang="en-US" sz="5499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When &amp; Why?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58520" y="2358687"/>
            <a:ext cx="6063762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Purpose: Provide training that would establish a baseline to reduce erosion from land disturbing activities statewide.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45693" y="6685287"/>
            <a:ext cx="2976960" cy="176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GESA; State law that regulates land-disturbing activities to prevent soil erosion and the resulting sedimentation os state warers.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04833" y="5084601"/>
            <a:ext cx="294648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1975: Georgia Erosion and Sedimentation Act was passed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862706" y="5979167"/>
            <a:ext cx="2724887" cy="313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Educate permittees on the State and Federal rules and regulations governing Land Disturbing Activities in Georgia.</a:t>
            </a:r>
          </a:p>
          <a:p>
            <a:pPr marL="388622" lvl="1" indent="-194311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NPDES</a:t>
            </a:r>
          </a:p>
          <a:p>
            <a:pPr marL="388622" lvl="1" indent="-194311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GESA</a:t>
            </a:r>
          </a:p>
          <a:p>
            <a:pPr marL="388622" lvl="1" indent="-194311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State Waters</a:t>
            </a:r>
          </a:p>
          <a:p>
            <a:pPr marL="388622" lvl="1" indent="-194311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BMPS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26790" y="6685287"/>
            <a:ext cx="2913910" cy="176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Mandatory education and certification was created by legislative amendments, and GSWCC was tasked to develop and run the program.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663545" y="5143500"/>
            <a:ext cx="2913910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2003: House Bill 285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773789" y="6685287"/>
            <a:ext cx="2913910" cy="206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Develop sustainable practices that boost local economic activities, particularly in fishing and tourism, ensuring long-term benefits for the community.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773789" y="5143500"/>
            <a:ext cx="291391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2007: House Bill 463 and other amendments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858334" y="5143500"/>
            <a:ext cx="2913910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Purpose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59842" y="9634499"/>
            <a:ext cx="13012132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Pictured: George Busbee, Governor of the State of Georgia, signed into law the Erosion &amp; Sedimentation Act of 1975 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901" y="0"/>
            <a:ext cx="4128727" cy="10287000"/>
            <a:chOff x="0" y="0"/>
            <a:chExt cx="108740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7401" cy="2709333"/>
            </a:xfrm>
            <a:custGeom>
              <a:avLst/>
              <a:gdLst/>
              <a:ahLst/>
              <a:cxnLst/>
              <a:rect l="l" t="t" r="r" b="b"/>
              <a:pathLst>
                <a:path w="1087401" h="2709333">
                  <a:moveTo>
                    <a:pt x="0" y="0"/>
                  </a:moveTo>
                  <a:lnTo>
                    <a:pt x="1087401" y="0"/>
                  </a:lnTo>
                  <a:lnTo>
                    <a:pt x="10874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874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3564" y="-1046374"/>
            <a:ext cx="9144000" cy="4343591"/>
            <a:chOff x="0" y="0"/>
            <a:chExt cx="2408296" cy="11439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6" cy="1143991"/>
            </a:xfrm>
            <a:custGeom>
              <a:avLst/>
              <a:gdLst/>
              <a:ahLst/>
              <a:cxnLst/>
              <a:rect l="l" t="t" r="r" b="b"/>
              <a:pathLst>
                <a:path w="2408296" h="1143991">
                  <a:moveTo>
                    <a:pt x="0" y="0"/>
                  </a:moveTo>
                  <a:lnTo>
                    <a:pt x="2408296" y="0"/>
                  </a:lnTo>
                  <a:lnTo>
                    <a:pt x="2408296" y="1143991"/>
                  </a:lnTo>
                  <a:lnTo>
                    <a:pt x="0" y="1143991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08296" cy="1182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072" y="0"/>
            <a:ext cx="8904658" cy="4203386"/>
            <a:chOff x="0" y="0"/>
            <a:chExt cx="1692855" cy="7991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92855" cy="799101"/>
            </a:xfrm>
            <a:custGeom>
              <a:avLst/>
              <a:gdLst/>
              <a:ahLst/>
              <a:cxnLst/>
              <a:rect l="l" t="t" r="r" b="b"/>
              <a:pathLst>
                <a:path w="1692855" h="799101">
                  <a:moveTo>
                    <a:pt x="0" y="0"/>
                  </a:moveTo>
                  <a:lnTo>
                    <a:pt x="1692855" y="0"/>
                  </a:lnTo>
                  <a:lnTo>
                    <a:pt x="1692855" y="799101"/>
                  </a:lnTo>
                  <a:lnTo>
                    <a:pt x="0" y="799101"/>
                  </a:lnTo>
                  <a:close/>
                </a:path>
              </a:pathLst>
            </a:custGeom>
            <a:blipFill>
              <a:blip r:embed="rId3"/>
              <a:stretch>
                <a:fillRect t="-23616" b="-236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72765" y="4572921"/>
            <a:ext cx="3685049" cy="4785352"/>
            <a:chOff x="0" y="0"/>
            <a:chExt cx="1070658" cy="13903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0658" cy="1390341"/>
            </a:xfrm>
            <a:custGeom>
              <a:avLst/>
              <a:gdLst/>
              <a:ahLst/>
              <a:cxnLst/>
              <a:rect l="l" t="t" r="r" b="b"/>
              <a:pathLst>
                <a:path w="1070658" h="1390341">
                  <a:moveTo>
                    <a:pt x="0" y="0"/>
                  </a:moveTo>
                  <a:lnTo>
                    <a:pt x="1070658" y="0"/>
                  </a:lnTo>
                  <a:lnTo>
                    <a:pt x="1070658" y="1390341"/>
                  </a:lnTo>
                  <a:lnTo>
                    <a:pt x="0" y="13903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70658" cy="1428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072" y="6723387"/>
            <a:ext cx="3706351" cy="3567416"/>
            <a:chOff x="0" y="0"/>
            <a:chExt cx="976158" cy="9395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76158" cy="939566"/>
            </a:xfrm>
            <a:custGeom>
              <a:avLst/>
              <a:gdLst/>
              <a:ahLst/>
              <a:cxnLst/>
              <a:rect l="l" t="t" r="r" b="b"/>
              <a:pathLst>
                <a:path w="976158" h="939566">
                  <a:moveTo>
                    <a:pt x="0" y="0"/>
                  </a:moveTo>
                  <a:lnTo>
                    <a:pt x="976158" y="0"/>
                  </a:lnTo>
                  <a:lnTo>
                    <a:pt x="976158" y="939566"/>
                  </a:lnTo>
                  <a:lnTo>
                    <a:pt x="0" y="939566"/>
                  </a:lnTo>
                  <a:close/>
                </a:path>
              </a:pathLst>
            </a:custGeom>
            <a:solidFill>
              <a:srgbClr val="67AC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976158" cy="977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77976" y="4572921"/>
            <a:ext cx="3685049" cy="4785352"/>
            <a:chOff x="0" y="0"/>
            <a:chExt cx="1070658" cy="139034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0658" cy="1390341"/>
            </a:xfrm>
            <a:custGeom>
              <a:avLst/>
              <a:gdLst/>
              <a:ahLst/>
              <a:cxnLst/>
              <a:rect l="l" t="t" r="r" b="b"/>
              <a:pathLst>
                <a:path w="1070658" h="1390341">
                  <a:moveTo>
                    <a:pt x="0" y="0"/>
                  </a:moveTo>
                  <a:lnTo>
                    <a:pt x="1070658" y="0"/>
                  </a:lnTo>
                  <a:lnTo>
                    <a:pt x="1070658" y="1390341"/>
                  </a:lnTo>
                  <a:lnTo>
                    <a:pt x="0" y="13903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070658" cy="1428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324975" y="4572921"/>
            <a:ext cx="3685049" cy="4785352"/>
            <a:chOff x="0" y="0"/>
            <a:chExt cx="1070658" cy="139034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70658" cy="1390341"/>
            </a:xfrm>
            <a:custGeom>
              <a:avLst/>
              <a:gdLst/>
              <a:ahLst/>
              <a:cxnLst/>
              <a:rect l="l" t="t" r="r" b="b"/>
              <a:pathLst>
                <a:path w="1070658" h="1390341">
                  <a:moveTo>
                    <a:pt x="0" y="0"/>
                  </a:moveTo>
                  <a:lnTo>
                    <a:pt x="1070658" y="0"/>
                  </a:lnTo>
                  <a:lnTo>
                    <a:pt x="1070658" y="1390341"/>
                  </a:lnTo>
                  <a:lnTo>
                    <a:pt x="0" y="13903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070658" cy="1428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17157814" y="2092168"/>
            <a:ext cx="10287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631318" y="9418111"/>
            <a:ext cx="2281854" cy="593282"/>
          </a:xfrm>
          <a:custGeom>
            <a:avLst/>
            <a:gdLst/>
            <a:ahLst/>
            <a:cxnLst/>
            <a:rect l="l" t="t" r="r" b="b"/>
            <a:pathLst>
              <a:path w="2281854" h="593282">
                <a:moveTo>
                  <a:pt x="0" y="0"/>
                </a:moveTo>
                <a:lnTo>
                  <a:pt x="2281853" y="0"/>
                </a:lnTo>
                <a:lnTo>
                  <a:pt x="2281853" y="593282"/>
                </a:lnTo>
                <a:lnTo>
                  <a:pt x="0" y="59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1044188" y="1028700"/>
            <a:ext cx="611362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</a:pPr>
            <a:r>
              <a:rPr lang="en-US" sz="5499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How Georgia’s Program was Developed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26810" y="7141810"/>
            <a:ext cx="2976960" cy="176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State and local stateholders from across the state worked with GSWCC and GA EPD to develop rules, course standards, testing, levels and systems.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857286" y="5143500"/>
            <a:ext cx="294648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Governor-appointed Stakeholder Board* created.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8804" y="7474592"/>
            <a:ext cx="2724887" cy="25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2025 legislative session transferred Stakeholder Board powers to the Overview council, so the E&amp;S program and manual are administered by the same board.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663545" y="7141810"/>
            <a:ext cx="2913910" cy="147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Policy, procedures, and program rules were posted as official GSWCC documents and rulemaking.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663545" y="5143500"/>
            <a:ext cx="2913910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Administered by GSWCC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60940" y="7108472"/>
            <a:ext cx="2913910" cy="147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State agency charged with regulating Georgia’s air, land, and water resources through state and federal environmental statutes.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760940" y="5143500"/>
            <a:ext cx="2913910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Partnership with Georgia Enviromental Protection Division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28804" y="6965597"/>
            <a:ext cx="2913910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*State Bill 96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72896" y="-8938"/>
            <a:ext cx="9924812" cy="10505707"/>
            <a:chOff x="0" y="0"/>
            <a:chExt cx="2613942" cy="27669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3942" cy="2766935"/>
            </a:xfrm>
            <a:custGeom>
              <a:avLst/>
              <a:gdLst/>
              <a:ahLst/>
              <a:cxnLst/>
              <a:rect l="l" t="t" r="r" b="b"/>
              <a:pathLst>
                <a:path w="2613942" h="2766935">
                  <a:moveTo>
                    <a:pt x="0" y="0"/>
                  </a:moveTo>
                  <a:lnTo>
                    <a:pt x="2613942" y="0"/>
                  </a:lnTo>
                  <a:lnTo>
                    <a:pt x="2613942" y="2766935"/>
                  </a:lnTo>
                  <a:lnTo>
                    <a:pt x="0" y="2766935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13942" cy="2805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356608" y="3331492"/>
            <a:ext cx="649224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356608" y="5398639"/>
            <a:ext cx="649224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0280004" y="7519527"/>
            <a:ext cx="649224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58152" y="3617742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9AC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4422" y="3942337"/>
            <a:ext cx="7618474" cy="5523010"/>
            <a:chOff x="0" y="0"/>
            <a:chExt cx="2562444" cy="18576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62444" cy="1857643"/>
            </a:xfrm>
            <a:custGeom>
              <a:avLst/>
              <a:gdLst/>
              <a:ahLst/>
              <a:cxnLst/>
              <a:rect l="l" t="t" r="r" b="b"/>
              <a:pathLst>
                <a:path w="2562444" h="1857643">
                  <a:moveTo>
                    <a:pt x="0" y="0"/>
                  </a:moveTo>
                  <a:lnTo>
                    <a:pt x="2562444" y="0"/>
                  </a:lnTo>
                  <a:lnTo>
                    <a:pt x="2562444" y="1857643"/>
                  </a:lnTo>
                  <a:lnTo>
                    <a:pt x="0" y="1857643"/>
                  </a:lnTo>
                  <a:close/>
                </a:path>
              </a:pathLst>
            </a:custGeom>
            <a:blipFill>
              <a:blip r:embed="rId3"/>
              <a:stretch>
                <a:fillRect t="-1752" b="-17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0" y="1801685"/>
            <a:ext cx="10287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631318" y="9418111"/>
            <a:ext cx="2281854" cy="593282"/>
          </a:xfrm>
          <a:custGeom>
            <a:avLst/>
            <a:gdLst/>
            <a:ahLst/>
            <a:cxnLst/>
            <a:rect l="l" t="t" r="r" b="b"/>
            <a:pathLst>
              <a:path w="2281854" h="593282">
                <a:moveTo>
                  <a:pt x="0" y="0"/>
                </a:moveTo>
                <a:lnTo>
                  <a:pt x="2281853" y="0"/>
                </a:lnTo>
                <a:lnTo>
                  <a:pt x="2281853" y="593282"/>
                </a:lnTo>
                <a:lnTo>
                  <a:pt x="0" y="59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998711" y="1743652"/>
            <a:ext cx="1187289" cy="1202318"/>
          </a:xfrm>
          <a:custGeom>
            <a:avLst/>
            <a:gdLst/>
            <a:ahLst/>
            <a:cxnLst/>
            <a:rect l="l" t="t" r="r" b="b"/>
            <a:pathLst>
              <a:path w="1187289" h="1202318">
                <a:moveTo>
                  <a:pt x="0" y="0"/>
                </a:moveTo>
                <a:lnTo>
                  <a:pt x="1187290" y="0"/>
                </a:lnTo>
                <a:lnTo>
                  <a:pt x="1187290" y="1202319"/>
                </a:lnTo>
                <a:lnTo>
                  <a:pt x="0" y="1202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24354" y="3897283"/>
            <a:ext cx="1050170" cy="1126187"/>
          </a:xfrm>
          <a:custGeom>
            <a:avLst/>
            <a:gdLst/>
            <a:ahLst/>
            <a:cxnLst/>
            <a:rect l="l" t="t" r="r" b="b"/>
            <a:pathLst>
              <a:path w="1050170" h="1126187">
                <a:moveTo>
                  <a:pt x="0" y="0"/>
                </a:moveTo>
                <a:lnTo>
                  <a:pt x="1050169" y="0"/>
                </a:lnTo>
                <a:lnTo>
                  <a:pt x="1050169" y="1126188"/>
                </a:lnTo>
                <a:lnTo>
                  <a:pt x="0" y="112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024354" y="6008239"/>
            <a:ext cx="1136004" cy="1138851"/>
          </a:xfrm>
          <a:custGeom>
            <a:avLst/>
            <a:gdLst/>
            <a:ahLst/>
            <a:cxnLst/>
            <a:rect l="l" t="t" r="r" b="b"/>
            <a:pathLst>
              <a:path w="1136004" h="1138851">
                <a:moveTo>
                  <a:pt x="0" y="0"/>
                </a:moveTo>
                <a:lnTo>
                  <a:pt x="1136004" y="0"/>
                </a:lnTo>
                <a:lnTo>
                  <a:pt x="1136004" y="1138851"/>
                </a:lnTo>
                <a:lnTo>
                  <a:pt x="0" y="1138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62075" y="7942743"/>
            <a:ext cx="974728" cy="1078537"/>
          </a:xfrm>
          <a:custGeom>
            <a:avLst/>
            <a:gdLst/>
            <a:ahLst/>
            <a:cxnLst/>
            <a:rect l="l" t="t" r="r" b="b"/>
            <a:pathLst>
              <a:path w="974728" h="1078537">
                <a:moveTo>
                  <a:pt x="0" y="0"/>
                </a:moveTo>
                <a:lnTo>
                  <a:pt x="974727" y="0"/>
                </a:lnTo>
                <a:lnTo>
                  <a:pt x="974727" y="1078537"/>
                </a:lnTo>
                <a:lnTo>
                  <a:pt x="0" y="10785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625661" y="1365821"/>
            <a:ext cx="557468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499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Impacts &amp; Benefits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56608" y="1686502"/>
            <a:ext cx="6622413" cy="95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3"/>
              </a:lnSpc>
            </a:pPr>
            <a:r>
              <a:rPr lang="en-US" sz="2730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Consistent Statewide Training and Standards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56608" y="3885187"/>
            <a:ext cx="6622413" cy="95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3"/>
              </a:lnSpc>
            </a:pPr>
            <a:r>
              <a:rPr lang="en-US" sz="2730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Improved BMP Installation, Inspection, and Compliance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56608" y="5951089"/>
            <a:ext cx="6622413" cy="95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3"/>
              </a:lnSpc>
            </a:pPr>
            <a:r>
              <a:rPr lang="en-US" sz="2730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Protection of Georgia’s Water Resources from Sedimentation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56608" y="7974018"/>
            <a:ext cx="6622413" cy="95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3"/>
              </a:lnSpc>
            </a:pPr>
            <a:r>
              <a:rPr lang="en-US" sz="2730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District funding opportunity though course sponsorship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3787" y="2168155"/>
            <a:ext cx="4025161" cy="3214843"/>
            <a:chOff x="0" y="0"/>
            <a:chExt cx="1076124" cy="859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6124" cy="859486"/>
            </a:xfrm>
            <a:custGeom>
              <a:avLst/>
              <a:gdLst/>
              <a:ahLst/>
              <a:cxnLst/>
              <a:rect l="l" t="t" r="r" b="b"/>
              <a:pathLst>
                <a:path w="1076124" h="859486">
                  <a:moveTo>
                    <a:pt x="0" y="0"/>
                  </a:moveTo>
                  <a:lnTo>
                    <a:pt x="1076124" y="0"/>
                  </a:lnTo>
                  <a:lnTo>
                    <a:pt x="1076124" y="859486"/>
                  </a:lnTo>
                  <a:lnTo>
                    <a:pt x="0" y="85948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76124" cy="897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6640" y="767980"/>
            <a:ext cx="11279826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Certification Levels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16352" y="4046838"/>
            <a:ext cx="2716071" cy="76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9"/>
              </a:lnSpc>
            </a:pPr>
            <a:r>
              <a:rPr lang="en-US" sz="2315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Basic information (2 hours)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003972" y="2168155"/>
            <a:ext cx="4025161" cy="3214843"/>
            <a:chOff x="0" y="0"/>
            <a:chExt cx="1076124" cy="8594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6124" cy="859486"/>
            </a:xfrm>
            <a:custGeom>
              <a:avLst/>
              <a:gdLst/>
              <a:ahLst/>
              <a:cxnLst/>
              <a:rect l="l" t="t" r="r" b="b"/>
              <a:pathLst>
                <a:path w="1076124" h="859486">
                  <a:moveTo>
                    <a:pt x="0" y="0"/>
                  </a:moveTo>
                  <a:lnTo>
                    <a:pt x="1076124" y="0"/>
                  </a:lnTo>
                  <a:lnTo>
                    <a:pt x="1076124" y="859486"/>
                  </a:lnTo>
                  <a:lnTo>
                    <a:pt x="0" y="85948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76124" cy="897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403833" y="4061540"/>
            <a:ext cx="3818372" cy="76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9"/>
              </a:lnSpc>
            </a:pPr>
            <a:r>
              <a:rPr lang="en-US" sz="2315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Contractors and site personnel (1 Day)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432541" y="2168155"/>
            <a:ext cx="4025161" cy="3214843"/>
            <a:chOff x="0" y="0"/>
            <a:chExt cx="1076124" cy="8594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6124" cy="859486"/>
            </a:xfrm>
            <a:custGeom>
              <a:avLst/>
              <a:gdLst/>
              <a:ahLst/>
              <a:cxnLst/>
              <a:rect l="l" t="t" r="r" b="b"/>
              <a:pathLst>
                <a:path w="1076124" h="859486">
                  <a:moveTo>
                    <a:pt x="0" y="0"/>
                  </a:moveTo>
                  <a:lnTo>
                    <a:pt x="1076124" y="0"/>
                  </a:lnTo>
                  <a:lnTo>
                    <a:pt x="1076124" y="859486"/>
                  </a:lnTo>
                  <a:lnTo>
                    <a:pt x="0" y="85948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76124" cy="897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893888" y="4061540"/>
            <a:ext cx="3102467" cy="76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9"/>
              </a:lnSpc>
            </a:pPr>
            <a:r>
              <a:rPr lang="en-US" sz="2315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Regulatory/contract inspectors (2 days)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888010" y="2168155"/>
            <a:ext cx="4025161" cy="3214843"/>
            <a:chOff x="0" y="0"/>
            <a:chExt cx="1076124" cy="8594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76124" cy="859486"/>
            </a:xfrm>
            <a:custGeom>
              <a:avLst/>
              <a:gdLst/>
              <a:ahLst/>
              <a:cxnLst/>
              <a:rect l="l" t="t" r="r" b="b"/>
              <a:pathLst>
                <a:path w="1076124" h="859486">
                  <a:moveTo>
                    <a:pt x="0" y="0"/>
                  </a:moveTo>
                  <a:lnTo>
                    <a:pt x="1076124" y="0"/>
                  </a:lnTo>
                  <a:lnTo>
                    <a:pt x="1076124" y="859486"/>
                  </a:lnTo>
                  <a:lnTo>
                    <a:pt x="0" y="85948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076124" cy="897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249444" y="4427731"/>
            <a:ext cx="3351106" cy="76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9"/>
              </a:lnSpc>
            </a:pPr>
            <a:r>
              <a:rPr lang="en-US" sz="2315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Engineers and plan reviewers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23787" y="5950473"/>
            <a:ext cx="4025161" cy="3214843"/>
            <a:chOff x="0" y="0"/>
            <a:chExt cx="1076124" cy="85948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76124" cy="859486"/>
            </a:xfrm>
            <a:custGeom>
              <a:avLst/>
              <a:gdLst/>
              <a:ahLst/>
              <a:cxnLst/>
              <a:rect l="l" t="t" r="r" b="b"/>
              <a:pathLst>
                <a:path w="1076124" h="859486">
                  <a:moveTo>
                    <a:pt x="0" y="0"/>
                  </a:moveTo>
                  <a:lnTo>
                    <a:pt x="1076124" y="0"/>
                  </a:lnTo>
                  <a:lnTo>
                    <a:pt x="1076124" y="859486"/>
                  </a:lnTo>
                  <a:lnTo>
                    <a:pt x="0" y="85948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076124" cy="897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003972" y="5950473"/>
            <a:ext cx="4025161" cy="3214843"/>
            <a:chOff x="0" y="0"/>
            <a:chExt cx="1076124" cy="8594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76124" cy="859486"/>
            </a:xfrm>
            <a:custGeom>
              <a:avLst/>
              <a:gdLst/>
              <a:ahLst/>
              <a:cxnLst/>
              <a:rect l="l" t="t" r="r" b="b"/>
              <a:pathLst>
                <a:path w="1076124" h="859486">
                  <a:moveTo>
                    <a:pt x="0" y="0"/>
                  </a:moveTo>
                  <a:lnTo>
                    <a:pt x="1076124" y="0"/>
                  </a:lnTo>
                  <a:lnTo>
                    <a:pt x="1076124" y="859486"/>
                  </a:lnTo>
                  <a:lnTo>
                    <a:pt x="0" y="85948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76124" cy="897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29608" y="8037674"/>
            <a:ext cx="3502188" cy="724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2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Required for all certification levels.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484158" y="5950473"/>
            <a:ext cx="4025161" cy="3214843"/>
            <a:chOff x="0" y="0"/>
            <a:chExt cx="1076124" cy="85948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76124" cy="859486"/>
            </a:xfrm>
            <a:custGeom>
              <a:avLst/>
              <a:gdLst/>
              <a:ahLst/>
              <a:cxnLst/>
              <a:rect l="l" t="t" r="r" b="b"/>
              <a:pathLst>
                <a:path w="1076124" h="859486">
                  <a:moveTo>
                    <a:pt x="0" y="0"/>
                  </a:moveTo>
                  <a:lnTo>
                    <a:pt x="1076124" y="0"/>
                  </a:lnTo>
                  <a:lnTo>
                    <a:pt x="1076124" y="859486"/>
                  </a:lnTo>
                  <a:lnTo>
                    <a:pt x="0" y="85948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76124" cy="897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779433" y="7856699"/>
            <a:ext cx="3606984" cy="108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2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Certified to teach Awareness, 1A, 1B, and Recertifications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3888010" y="5950473"/>
            <a:ext cx="4025161" cy="3214843"/>
            <a:chOff x="0" y="0"/>
            <a:chExt cx="1076124" cy="85948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76124" cy="859486"/>
            </a:xfrm>
            <a:custGeom>
              <a:avLst/>
              <a:gdLst/>
              <a:ahLst/>
              <a:cxnLst/>
              <a:rect l="l" t="t" r="r" b="b"/>
              <a:pathLst>
                <a:path w="1076124" h="859486">
                  <a:moveTo>
                    <a:pt x="0" y="0"/>
                  </a:moveTo>
                  <a:lnTo>
                    <a:pt x="1076124" y="0"/>
                  </a:lnTo>
                  <a:lnTo>
                    <a:pt x="1076124" y="859486"/>
                  </a:lnTo>
                  <a:lnTo>
                    <a:pt x="0" y="85948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076124" cy="897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249444" y="7856699"/>
            <a:ext cx="3507425" cy="108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2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Certified to teach Level II and Level II Recertification</a:t>
            </a:r>
          </a:p>
        </p:txBody>
      </p:sp>
      <p:sp>
        <p:nvSpPr>
          <p:cNvPr id="34" name="AutoShape 34"/>
          <p:cNvSpPr/>
          <p:nvPr/>
        </p:nvSpPr>
        <p:spPr>
          <a:xfrm>
            <a:off x="0" y="1191842"/>
            <a:ext cx="10287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5631318" y="9418111"/>
            <a:ext cx="2281854" cy="593282"/>
          </a:xfrm>
          <a:custGeom>
            <a:avLst/>
            <a:gdLst/>
            <a:ahLst/>
            <a:cxnLst/>
            <a:rect l="l" t="t" r="r" b="b"/>
            <a:pathLst>
              <a:path w="2281854" h="593282">
                <a:moveTo>
                  <a:pt x="0" y="0"/>
                </a:moveTo>
                <a:lnTo>
                  <a:pt x="2281853" y="0"/>
                </a:lnTo>
                <a:lnTo>
                  <a:pt x="2281853" y="593282"/>
                </a:lnTo>
                <a:lnTo>
                  <a:pt x="0" y="593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723432" y="2516660"/>
            <a:ext cx="3515236" cy="1112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Subcontractor Awareness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298668" y="2516660"/>
            <a:ext cx="3512054" cy="1112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Level 1A:</a:t>
            </a:r>
          </a:p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Fundamentals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160424" y="2516660"/>
            <a:ext cx="2784042" cy="1112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Level 1B:</a:t>
            </a:r>
          </a:p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Inspectors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222143" y="2516660"/>
            <a:ext cx="3351106" cy="166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Level II:</a:t>
            </a:r>
          </a:p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Design Professionals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403833" y="6285610"/>
            <a:ext cx="3406888" cy="166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Become a Certified Trainer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23787" y="6285610"/>
            <a:ext cx="3808009" cy="1112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Recerts/ Continuing Ed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104717" y="6400880"/>
            <a:ext cx="2784042" cy="560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Trainer I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583176" y="6400880"/>
            <a:ext cx="2784042" cy="560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</a:pPr>
            <a:r>
              <a:rPr lang="en-US" sz="3683" b="1">
                <a:solidFill>
                  <a:srgbClr val="68AD45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Trainer II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139743" y="8037674"/>
            <a:ext cx="3963415" cy="108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2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10 Years experience or Bachelors Degree and 5 years Experience required.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1432" y="5161406"/>
            <a:ext cx="15578037" cy="544029"/>
            <a:chOff x="0" y="0"/>
            <a:chExt cx="4102857" cy="143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2857" cy="143283"/>
            </a:xfrm>
            <a:custGeom>
              <a:avLst/>
              <a:gdLst/>
              <a:ahLst/>
              <a:cxnLst/>
              <a:rect l="l" t="t" r="r" b="b"/>
              <a:pathLst>
                <a:path w="4102857" h="143283">
                  <a:moveTo>
                    <a:pt x="0" y="0"/>
                  </a:moveTo>
                  <a:lnTo>
                    <a:pt x="4102857" y="0"/>
                  </a:lnTo>
                  <a:lnTo>
                    <a:pt x="4102857" y="143283"/>
                  </a:lnTo>
                  <a:lnTo>
                    <a:pt x="0" y="143283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2857" cy="181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729922" y="3271922"/>
            <a:ext cx="10949" cy="2433513"/>
          </a:xfrm>
          <a:prstGeom prst="line">
            <a:avLst/>
          </a:prstGeom>
          <a:ln w="19050" cap="flat">
            <a:solidFill>
              <a:srgbClr val="69AC47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31618" y="-805464"/>
            <a:ext cx="18806121" cy="3501278"/>
            <a:chOff x="0" y="0"/>
            <a:chExt cx="4953053" cy="9221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53052" cy="922147"/>
            </a:xfrm>
            <a:custGeom>
              <a:avLst/>
              <a:gdLst/>
              <a:ahLst/>
              <a:cxnLst/>
              <a:rect l="l" t="t" r="r" b="b"/>
              <a:pathLst>
                <a:path w="4953052" h="922147">
                  <a:moveTo>
                    <a:pt x="0" y="0"/>
                  </a:moveTo>
                  <a:lnTo>
                    <a:pt x="4953052" y="0"/>
                  </a:lnTo>
                  <a:lnTo>
                    <a:pt x="4953052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953053" cy="960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11432" y="1123604"/>
            <a:ext cx="641243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499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Course Content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25041" y="3730299"/>
            <a:ext cx="2791274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Georgia Erosion and Sedimentation Act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25041" y="2906639"/>
            <a:ext cx="2791274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67AC4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GESA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18230" y="6962735"/>
            <a:ext cx="2791274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Level 1B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18230" y="6143585"/>
            <a:ext cx="231343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67AC4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Inspection &amp; Enforcement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88529" y="3730299"/>
            <a:ext cx="2791274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Execute erosion mitigation strategies to protect and restore the shoreline.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88529" y="2906639"/>
            <a:ext cx="2103369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67AC4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NPDES Permitting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87937" y="6962735"/>
            <a:ext cx="2791274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Level II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91898" y="6143585"/>
            <a:ext cx="231343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67AC4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Plan Review &amp; Design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43200" y="3730299"/>
            <a:ext cx="2791274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Develop eco-friendly tourism and local businesses.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43200" y="2906639"/>
            <a:ext cx="304683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67AC4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State Waters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75071" y="6143585"/>
            <a:ext cx="279127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67AC4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Manual for Erosion &amp; Sediment Control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98195" y="3730299"/>
            <a:ext cx="2791274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2" lvl="1" indent="-183516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Structural</a:t>
            </a:r>
          </a:p>
          <a:p>
            <a:pPr marL="367032" lvl="1" indent="-183516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Vegatative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298195" y="2906639"/>
            <a:ext cx="304683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>
                <a:solidFill>
                  <a:srgbClr val="67AC4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Best Management Practices (BMPS)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-645237" y="8451226"/>
            <a:ext cx="2513968" cy="2029476"/>
            <a:chOff x="0" y="0"/>
            <a:chExt cx="780736" cy="63027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0736" cy="630273"/>
            </a:xfrm>
            <a:custGeom>
              <a:avLst/>
              <a:gdLst/>
              <a:ahLst/>
              <a:cxnLst/>
              <a:rect l="l" t="t" r="r" b="b"/>
              <a:pathLst>
                <a:path w="780736" h="630273">
                  <a:moveTo>
                    <a:pt x="0" y="0"/>
                  </a:moveTo>
                  <a:lnTo>
                    <a:pt x="780736" y="0"/>
                  </a:lnTo>
                  <a:lnTo>
                    <a:pt x="780736" y="630273"/>
                  </a:lnTo>
                  <a:lnTo>
                    <a:pt x="0" y="630273"/>
                  </a:lnTo>
                  <a:close/>
                </a:path>
              </a:pathLst>
            </a:custGeom>
            <a:solidFill>
              <a:srgbClr val="69AC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780736" cy="6778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6" name="AutoShape 26"/>
          <p:cNvSpPr/>
          <p:nvPr/>
        </p:nvSpPr>
        <p:spPr>
          <a:xfrm>
            <a:off x="0" y="1491184"/>
            <a:ext cx="10287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AutoShape 27"/>
          <p:cNvSpPr/>
          <p:nvPr/>
        </p:nvSpPr>
        <p:spPr>
          <a:xfrm>
            <a:off x="13884587" y="3124945"/>
            <a:ext cx="0" cy="2580490"/>
          </a:xfrm>
          <a:prstGeom prst="line">
            <a:avLst/>
          </a:prstGeom>
          <a:ln w="19050" cap="flat">
            <a:solidFill>
              <a:srgbClr val="69AC47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 flipV="1">
            <a:off x="11792737" y="5270255"/>
            <a:ext cx="0" cy="2541521"/>
          </a:xfrm>
          <a:prstGeom prst="line">
            <a:avLst/>
          </a:prstGeom>
          <a:ln w="19050" cap="flat">
            <a:solidFill>
              <a:srgbClr val="69AC47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 flipV="1">
            <a:off x="7659312" y="5270255"/>
            <a:ext cx="0" cy="2541521"/>
          </a:xfrm>
          <a:prstGeom prst="line">
            <a:avLst/>
          </a:prstGeom>
          <a:ln w="19050" cap="flat">
            <a:solidFill>
              <a:srgbClr val="69AC47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 flipH="1" flipV="1">
            <a:off x="3485644" y="5270255"/>
            <a:ext cx="0" cy="2541521"/>
          </a:xfrm>
          <a:prstGeom prst="line">
            <a:avLst/>
          </a:prstGeom>
          <a:ln w="19050" cap="flat">
            <a:solidFill>
              <a:srgbClr val="69AC47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>
            <a:off x="5574920" y="3124945"/>
            <a:ext cx="0" cy="2580490"/>
          </a:xfrm>
          <a:prstGeom prst="line">
            <a:avLst/>
          </a:prstGeom>
          <a:ln w="19050" cap="flat">
            <a:solidFill>
              <a:srgbClr val="69AC47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 flipH="1">
            <a:off x="1511432" y="3124945"/>
            <a:ext cx="0" cy="2580490"/>
          </a:xfrm>
          <a:prstGeom prst="line">
            <a:avLst/>
          </a:prstGeom>
          <a:ln w="19050" cap="flat">
            <a:solidFill>
              <a:srgbClr val="69AC47"/>
            </a:solidFill>
            <a:prstDash val="solid"/>
            <a:headEnd type="diamond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5631318" y="9418111"/>
            <a:ext cx="2281854" cy="593282"/>
          </a:xfrm>
          <a:custGeom>
            <a:avLst/>
            <a:gdLst/>
            <a:ahLst/>
            <a:cxnLst/>
            <a:rect l="l" t="t" r="r" b="b"/>
            <a:pathLst>
              <a:path w="2281854" h="593282">
                <a:moveTo>
                  <a:pt x="0" y="0"/>
                </a:moveTo>
                <a:lnTo>
                  <a:pt x="2281853" y="0"/>
                </a:lnTo>
                <a:lnTo>
                  <a:pt x="2281853" y="593282"/>
                </a:lnTo>
                <a:lnTo>
                  <a:pt x="0" y="593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3485644" y="8726176"/>
            <a:ext cx="11626159" cy="118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Level 1A, 1B, and both Level II Certification types require a passing score of 70%</a:t>
            </a:r>
          </a:p>
          <a:p>
            <a:pPr algn="l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Trainer I and Trainer II Certifications require a passing score of 85%</a:t>
            </a:r>
          </a:p>
          <a:p>
            <a:pPr algn="l">
              <a:lnSpc>
                <a:spcPts val="3192"/>
              </a:lnSpc>
            </a:pPr>
            <a:r>
              <a:rPr lang="en-US" sz="228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Recertification is required every 3 years or within a year of expiration date.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81102" y="4710651"/>
            <a:ext cx="5284264" cy="4547649"/>
            <a:chOff x="0" y="0"/>
            <a:chExt cx="1391740" cy="11977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1740" cy="1197735"/>
            </a:xfrm>
            <a:custGeom>
              <a:avLst/>
              <a:gdLst/>
              <a:ahLst/>
              <a:cxnLst/>
              <a:rect l="l" t="t" r="r" b="b"/>
              <a:pathLst>
                <a:path w="1391740" h="1197735">
                  <a:moveTo>
                    <a:pt x="0" y="0"/>
                  </a:moveTo>
                  <a:lnTo>
                    <a:pt x="1391740" y="0"/>
                  </a:lnTo>
                  <a:lnTo>
                    <a:pt x="1391740" y="1197735"/>
                  </a:lnTo>
                  <a:lnTo>
                    <a:pt x="0" y="1197735"/>
                  </a:lnTo>
                  <a:close/>
                </a:path>
              </a:pathLst>
            </a:custGeom>
            <a:solidFill>
              <a:srgbClr val="69AC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91740" cy="1235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8645" y="4710651"/>
            <a:ext cx="5284264" cy="4547649"/>
            <a:chOff x="0" y="0"/>
            <a:chExt cx="1391740" cy="11977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1740" cy="1197735"/>
            </a:xfrm>
            <a:custGeom>
              <a:avLst/>
              <a:gdLst/>
              <a:ahLst/>
              <a:cxnLst/>
              <a:rect l="l" t="t" r="r" b="b"/>
              <a:pathLst>
                <a:path w="1391740" h="1197735">
                  <a:moveTo>
                    <a:pt x="0" y="0"/>
                  </a:moveTo>
                  <a:lnTo>
                    <a:pt x="1391740" y="0"/>
                  </a:lnTo>
                  <a:lnTo>
                    <a:pt x="1391740" y="1197735"/>
                  </a:lnTo>
                  <a:lnTo>
                    <a:pt x="0" y="1197735"/>
                  </a:lnTo>
                  <a:close/>
                </a:path>
              </a:pathLst>
            </a:custGeom>
            <a:solidFill>
              <a:srgbClr val="69AC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91740" cy="1235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6762" y="0"/>
            <a:ext cx="3230834" cy="10287000"/>
            <a:chOff x="0" y="0"/>
            <a:chExt cx="850919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50919" cy="2709333"/>
            </a:xfrm>
            <a:custGeom>
              <a:avLst/>
              <a:gdLst/>
              <a:ahLst/>
              <a:cxnLst/>
              <a:rect l="l" t="t" r="r" b="b"/>
              <a:pathLst>
                <a:path w="850919" h="2709333">
                  <a:moveTo>
                    <a:pt x="0" y="0"/>
                  </a:moveTo>
                  <a:lnTo>
                    <a:pt x="850919" y="0"/>
                  </a:lnTo>
                  <a:lnTo>
                    <a:pt x="85091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5091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93559" y="4710651"/>
            <a:ext cx="5284264" cy="4547649"/>
            <a:chOff x="0" y="0"/>
            <a:chExt cx="1391740" cy="11977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1740" cy="1197735"/>
            </a:xfrm>
            <a:custGeom>
              <a:avLst/>
              <a:gdLst/>
              <a:ahLst/>
              <a:cxnLst/>
              <a:rect l="l" t="t" r="r" b="b"/>
              <a:pathLst>
                <a:path w="1391740" h="1197735">
                  <a:moveTo>
                    <a:pt x="0" y="0"/>
                  </a:moveTo>
                  <a:lnTo>
                    <a:pt x="1391740" y="0"/>
                  </a:lnTo>
                  <a:lnTo>
                    <a:pt x="1391740" y="1197735"/>
                  </a:lnTo>
                  <a:lnTo>
                    <a:pt x="0" y="1197735"/>
                  </a:lnTo>
                  <a:close/>
                </a:path>
              </a:pathLst>
            </a:custGeom>
            <a:solidFill>
              <a:srgbClr val="69AC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91740" cy="1235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84116" y="9755"/>
            <a:ext cx="11245625" cy="4139043"/>
            <a:chOff x="0" y="0"/>
            <a:chExt cx="3782422" cy="13921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82422" cy="1392151"/>
            </a:xfrm>
            <a:custGeom>
              <a:avLst/>
              <a:gdLst/>
              <a:ahLst/>
              <a:cxnLst/>
              <a:rect l="l" t="t" r="r" b="b"/>
              <a:pathLst>
                <a:path w="3782422" h="1392151">
                  <a:moveTo>
                    <a:pt x="0" y="0"/>
                  </a:moveTo>
                  <a:lnTo>
                    <a:pt x="3782422" y="0"/>
                  </a:lnTo>
                  <a:lnTo>
                    <a:pt x="3782422" y="1392151"/>
                  </a:lnTo>
                  <a:lnTo>
                    <a:pt x="0" y="1392151"/>
                  </a:lnTo>
                  <a:close/>
                </a:path>
              </a:pathLst>
            </a:custGeom>
            <a:blipFill>
              <a:blip r:embed="rId3"/>
              <a:stretch>
                <a:fillRect t="-35906" b="-35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AutoShape 16"/>
          <p:cNvSpPr/>
          <p:nvPr/>
        </p:nvSpPr>
        <p:spPr>
          <a:xfrm>
            <a:off x="0" y="2117377"/>
            <a:ext cx="10287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-308417" y="10011393"/>
            <a:ext cx="19084978" cy="1048757"/>
            <a:chOff x="0" y="0"/>
            <a:chExt cx="5026496" cy="27621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26496" cy="276216"/>
            </a:xfrm>
            <a:custGeom>
              <a:avLst/>
              <a:gdLst/>
              <a:ahLst/>
              <a:cxnLst/>
              <a:rect l="l" t="t" r="r" b="b"/>
              <a:pathLst>
                <a:path w="5026496" h="276216">
                  <a:moveTo>
                    <a:pt x="0" y="0"/>
                  </a:moveTo>
                  <a:lnTo>
                    <a:pt x="5026496" y="0"/>
                  </a:lnTo>
                  <a:lnTo>
                    <a:pt x="5026496" y="276216"/>
                  </a:lnTo>
                  <a:lnTo>
                    <a:pt x="0" y="276216"/>
                  </a:lnTo>
                  <a:close/>
                </a:path>
              </a:pathLst>
            </a:custGeom>
            <a:solidFill>
              <a:srgbClr val="69AC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026496" cy="314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631318" y="9418111"/>
            <a:ext cx="2281854" cy="593282"/>
          </a:xfrm>
          <a:custGeom>
            <a:avLst/>
            <a:gdLst/>
            <a:ahLst/>
            <a:cxnLst/>
            <a:rect l="l" t="t" r="r" b="b"/>
            <a:pathLst>
              <a:path w="2281854" h="593282">
                <a:moveTo>
                  <a:pt x="0" y="0"/>
                </a:moveTo>
                <a:lnTo>
                  <a:pt x="2281853" y="0"/>
                </a:lnTo>
                <a:lnTo>
                  <a:pt x="2281853" y="593282"/>
                </a:lnTo>
                <a:lnTo>
                  <a:pt x="0" y="593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400206" y="614362"/>
            <a:ext cx="6412435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  <a:spcBef>
                <a:spcPct val="0"/>
              </a:spcBef>
            </a:pPr>
            <a:r>
              <a:rPr lang="en-US" sz="5499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Program Connections to Conservation Districts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6165326"/>
            <a:ext cx="4237952" cy="2656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Partners with EPD on regulatory actions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Issues permits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site inspections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provides updates to Conservation Districts monthly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turns in semi-annual reports to GSWCC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5012923"/>
            <a:ext cx="4466552" cy="1028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</a:pPr>
            <a:r>
              <a:rPr lang="en-US" sz="2995" b="1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Local Issuing Authorities (LIAs)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042375" y="5068829"/>
            <a:ext cx="2839807" cy="1028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</a:pPr>
            <a:r>
              <a:rPr lang="en-US" sz="2995" b="1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Conservation Districts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51216" y="5243897"/>
            <a:ext cx="2839807" cy="50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</a:pPr>
            <a:r>
              <a:rPr lang="en-US" sz="2995" b="1">
                <a:solidFill>
                  <a:srgbClr val="FFFFFF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GSWCC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901930" y="6165326"/>
            <a:ext cx="4484141" cy="294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1" lvl="1" indent="-183515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Approves all ES&amp;PC plans needed for land disturbing activities, technical review provided by GSWCC on  behalf of the Districts.</a:t>
            </a:r>
          </a:p>
          <a:p>
            <a:pPr marL="367031" lvl="1" indent="-183515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Can issue Memorandum of Agreements with LIA for ability to review their own plans</a:t>
            </a:r>
          </a:p>
          <a:p>
            <a:pPr marL="367031" lvl="1" indent="-183515" algn="l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partners with GSWCC and LIAs on technical assistance requests and complaints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662317" y="6165326"/>
            <a:ext cx="5041997" cy="299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provides technical assistance and program management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manages all administrative actions related to district programs and responsibilities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technical assistance and complaint assistance/resolution</a:t>
            </a:r>
          </a:p>
          <a:p>
            <a:pPr marL="410209" lvl="1" indent="-205105" algn="l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Radnika Next"/>
                <a:ea typeface="Radnika Next"/>
                <a:cs typeface="Radnika Next"/>
                <a:sym typeface="Radnika Next"/>
              </a:rPr>
              <a:t>provides training, sponsored by districts.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892" y="5800000"/>
            <a:ext cx="4729260" cy="3334475"/>
            <a:chOff x="0" y="0"/>
            <a:chExt cx="1245566" cy="878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566" cy="878216"/>
            </a:xfrm>
            <a:custGeom>
              <a:avLst/>
              <a:gdLst/>
              <a:ahLst/>
              <a:cxnLst/>
              <a:rect l="l" t="t" r="r" b="b"/>
              <a:pathLst>
                <a:path w="1245566" h="878216">
                  <a:moveTo>
                    <a:pt x="0" y="0"/>
                  </a:moveTo>
                  <a:lnTo>
                    <a:pt x="1245566" y="0"/>
                  </a:lnTo>
                  <a:lnTo>
                    <a:pt x="1245566" y="878216"/>
                  </a:lnTo>
                  <a:lnTo>
                    <a:pt x="0" y="87821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45566" cy="916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73892" y="9082282"/>
            <a:ext cx="4729260" cy="147443"/>
            <a:chOff x="0" y="0"/>
            <a:chExt cx="1245566" cy="388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45566" cy="38833"/>
            </a:xfrm>
            <a:custGeom>
              <a:avLst/>
              <a:gdLst/>
              <a:ahLst/>
              <a:cxnLst/>
              <a:rect l="l" t="t" r="r" b="b"/>
              <a:pathLst>
                <a:path w="1245566" h="38833">
                  <a:moveTo>
                    <a:pt x="0" y="0"/>
                  </a:moveTo>
                  <a:lnTo>
                    <a:pt x="1245566" y="0"/>
                  </a:lnTo>
                  <a:lnTo>
                    <a:pt x="1245566" y="38833"/>
                  </a:lnTo>
                  <a:lnTo>
                    <a:pt x="0" y="38833"/>
                  </a:lnTo>
                  <a:close/>
                </a:path>
              </a:pathLst>
            </a:custGeom>
            <a:solidFill>
              <a:srgbClr val="69AC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45566" cy="76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68869" y="0"/>
            <a:ext cx="4128727" cy="10287000"/>
            <a:chOff x="0" y="0"/>
            <a:chExt cx="1087401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7401" cy="2709333"/>
            </a:xfrm>
            <a:custGeom>
              <a:avLst/>
              <a:gdLst/>
              <a:ahLst/>
              <a:cxnLst/>
              <a:rect l="l" t="t" r="r" b="b"/>
              <a:pathLst>
                <a:path w="1087401" h="2709333">
                  <a:moveTo>
                    <a:pt x="0" y="0"/>
                  </a:moveTo>
                  <a:lnTo>
                    <a:pt x="1087401" y="0"/>
                  </a:lnTo>
                  <a:lnTo>
                    <a:pt x="10874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874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79370" y="5800000"/>
            <a:ext cx="4729260" cy="3334475"/>
            <a:chOff x="0" y="0"/>
            <a:chExt cx="1245566" cy="8782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45566" cy="878216"/>
            </a:xfrm>
            <a:custGeom>
              <a:avLst/>
              <a:gdLst/>
              <a:ahLst/>
              <a:cxnLst/>
              <a:rect l="l" t="t" r="r" b="b"/>
              <a:pathLst>
                <a:path w="1245566" h="878216">
                  <a:moveTo>
                    <a:pt x="0" y="0"/>
                  </a:moveTo>
                  <a:lnTo>
                    <a:pt x="1245566" y="0"/>
                  </a:lnTo>
                  <a:lnTo>
                    <a:pt x="1245566" y="878216"/>
                  </a:lnTo>
                  <a:lnTo>
                    <a:pt x="0" y="87821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45566" cy="916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95684" y="9082282"/>
            <a:ext cx="4729260" cy="147443"/>
            <a:chOff x="0" y="0"/>
            <a:chExt cx="1245566" cy="388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5566" cy="38833"/>
            </a:xfrm>
            <a:custGeom>
              <a:avLst/>
              <a:gdLst/>
              <a:ahLst/>
              <a:cxnLst/>
              <a:rect l="l" t="t" r="r" b="b"/>
              <a:pathLst>
                <a:path w="1245566" h="38833">
                  <a:moveTo>
                    <a:pt x="0" y="0"/>
                  </a:moveTo>
                  <a:lnTo>
                    <a:pt x="1245566" y="0"/>
                  </a:lnTo>
                  <a:lnTo>
                    <a:pt x="1245566" y="38833"/>
                  </a:lnTo>
                  <a:lnTo>
                    <a:pt x="0" y="38833"/>
                  </a:lnTo>
                  <a:close/>
                </a:path>
              </a:pathLst>
            </a:custGeom>
            <a:solidFill>
              <a:srgbClr val="69AC4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45566" cy="76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153912" y="5825990"/>
            <a:ext cx="4729260" cy="3308485"/>
            <a:chOff x="0" y="0"/>
            <a:chExt cx="1245566" cy="87137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45566" cy="871370"/>
            </a:xfrm>
            <a:custGeom>
              <a:avLst/>
              <a:gdLst/>
              <a:ahLst/>
              <a:cxnLst/>
              <a:rect l="l" t="t" r="r" b="b"/>
              <a:pathLst>
                <a:path w="1245566" h="871370">
                  <a:moveTo>
                    <a:pt x="0" y="0"/>
                  </a:moveTo>
                  <a:lnTo>
                    <a:pt x="1245566" y="0"/>
                  </a:lnTo>
                  <a:lnTo>
                    <a:pt x="1245566" y="871370"/>
                  </a:lnTo>
                  <a:lnTo>
                    <a:pt x="0" y="871370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245566" cy="909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175479" y="9082282"/>
            <a:ext cx="4729260" cy="147443"/>
            <a:chOff x="0" y="0"/>
            <a:chExt cx="1245566" cy="388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45566" cy="38833"/>
            </a:xfrm>
            <a:custGeom>
              <a:avLst/>
              <a:gdLst/>
              <a:ahLst/>
              <a:cxnLst/>
              <a:rect l="l" t="t" r="r" b="b"/>
              <a:pathLst>
                <a:path w="1245566" h="38833">
                  <a:moveTo>
                    <a:pt x="0" y="0"/>
                  </a:moveTo>
                  <a:lnTo>
                    <a:pt x="1245566" y="0"/>
                  </a:lnTo>
                  <a:lnTo>
                    <a:pt x="1245566" y="38833"/>
                  </a:lnTo>
                  <a:lnTo>
                    <a:pt x="0" y="38833"/>
                  </a:lnTo>
                  <a:close/>
                </a:path>
              </a:pathLst>
            </a:custGeom>
            <a:solidFill>
              <a:srgbClr val="69AC4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245566" cy="76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0" y="1572151"/>
            <a:ext cx="10287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490207" y="2207906"/>
            <a:ext cx="4712946" cy="3618085"/>
            <a:chOff x="0" y="0"/>
            <a:chExt cx="1705017" cy="130892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05017" cy="1308925"/>
            </a:xfrm>
            <a:custGeom>
              <a:avLst/>
              <a:gdLst/>
              <a:ahLst/>
              <a:cxnLst/>
              <a:rect l="l" t="t" r="r" b="b"/>
              <a:pathLst>
                <a:path w="1705017" h="1308925">
                  <a:moveTo>
                    <a:pt x="0" y="0"/>
                  </a:moveTo>
                  <a:lnTo>
                    <a:pt x="1705017" y="0"/>
                  </a:lnTo>
                  <a:lnTo>
                    <a:pt x="1705017" y="1308925"/>
                  </a:lnTo>
                  <a:lnTo>
                    <a:pt x="0" y="1308925"/>
                  </a:lnTo>
                  <a:close/>
                </a:path>
              </a:pathLst>
            </a:custGeom>
            <a:blipFill>
              <a:blip r:embed="rId3"/>
              <a:stretch>
                <a:fillRect l="-13841" r="-138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795684" y="2207906"/>
            <a:ext cx="4712946" cy="3618085"/>
            <a:chOff x="0" y="0"/>
            <a:chExt cx="1705017" cy="130892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05017" cy="1308925"/>
            </a:xfrm>
            <a:custGeom>
              <a:avLst/>
              <a:gdLst/>
              <a:ahLst/>
              <a:cxnLst/>
              <a:rect l="l" t="t" r="r" b="b"/>
              <a:pathLst>
                <a:path w="1705017" h="1308925">
                  <a:moveTo>
                    <a:pt x="0" y="0"/>
                  </a:moveTo>
                  <a:lnTo>
                    <a:pt x="1705017" y="0"/>
                  </a:lnTo>
                  <a:lnTo>
                    <a:pt x="1705017" y="1308925"/>
                  </a:lnTo>
                  <a:lnTo>
                    <a:pt x="0" y="1308925"/>
                  </a:lnTo>
                  <a:close/>
                </a:path>
              </a:pathLst>
            </a:custGeom>
            <a:blipFill>
              <a:blip r:embed="rId4"/>
              <a:stretch>
                <a:fillRect t="-2553" b="-25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170226" y="2207906"/>
            <a:ext cx="4712946" cy="3618085"/>
            <a:chOff x="0" y="0"/>
            <a:chExt cx="1705017" cy="130892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5017" cy="1308925"/>
            </a:xfrm>
            <a:custGeom>
              <a:avLst/>
              <a:gdLst/>
              <a:ahLst/>
              <a:cxnLst/>
              <a:rect l="l" t="t" r="r" b="b"/>
              <a:pathLst>
                <a:path w="1705017" h="1308925">
                  <a:moveTo>
                    <a:pt x="0" y="0"/>
                  </a:moveTo>
                  <a:lnTo>
                    <a:pt x="1705017" y="0"/>
                  </a:lnTo>
                  <a:lnTo>
                    <a:pt x="1705017" y="1308925"/>
                  </a:lnTo>
                  <a:lnTo>
                    <a:pt x="0" y="1308925"/>
                  </a:lnTo>
                  <a:close/>
                </a:path>
              </a:pathLst>
            </a:custGeom>
            <a:blipFill>
              <a:blip r:embed="rId5"/>
              <a:stretch>
                <a:fillRect l="-7612" r="-76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666" y="5178577"/>
            <a:ext cx="1724042" cy="1097891"/>
            <a:chOff x="0" y="0"/>
            <a:chExt cx="454069" cy="28915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54069" cy="289156"/>
            </a:xfrm>
            <a:custGeom>
              <a:avLst/>
              <a:gdLst/>
              <a:ahLst/>
              <a:cxnLst/>
              <a:rect l="l" t="t" r="r" b="b"/>
              <a:pathLst>
                <a:path w="454069" h="289156">
                  <a:moveTo>
                    <a:pt x="0" y="0"/>
                  </a:moveTo>
                  <a:lnTo>
                    <a:pt x="454069" y="0"/>
                  </a:lnTo>
                  <a:lnTo>
                    <a:pt x="454069" y="289156"/>
                  </a:lnTo>
                  <a:lnTo>
                    <a:pt x="0" y="28915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454069" cy="327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155733" y="5178577"/>
            <a:ext cx="1724042" cy="1097891"/>
            <a:chOff x="0" y="0"/>
            <a:chExt cx="454069" cy="28915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54069" cy="289156"/>
            </a:xfrm>
            <a:custGeom>
              <a:avLst/>
              <a:gdLst/>
              <a:ahLst/>
              <a:cxnLst/>
              <a:rect l="l" t="t" r="r" b="b"/>
              <a:pathLst>
                <a:path w="454069" h="289156">
                  <a:moveTo>
                    <a:pt x="0" y="0"/>
                  </a:moveTo>
                  <a:lnTo>
                    <a:pt x="454069" y="0"/>
                  </a:lnTo>
                  <a:lnTo>
                    <a:pt x="454069" y="289156"/>
                  </a:lnTo>
                  <a:lnTo>
                    <a:pt x="0" y="28915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454069" cy="327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584955" y="5178577"/>
            <a:ext cx="1724042" cy="1097891"/>
            <a:chOff x="0" y="0"/>
            <a:chExt cx="454069" cy="28915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54069" cy="289156"/>
            </a:xfrm>
            <a:custGeom>
              <a:avLst/>
              <a:gdLst/>
              <a:ahLst/>
              <a:cxnLst/>
              <a:rect l="l" t="t" r="r" b="b"/>
              <a:pathLst>
                <a:path w="454069" h="289156">
                  <a:moveTo>
                    <a:pt x="0" y="0"/>
                  </a:moveTo>
                  <a:lnTo>
                    <a:pt x="454069" y="0"/>
                  </a:lnTo>
                  <a:lnTo>
                    <a:pt x="454069" y="289156"/>
                  </a:lnTo>
                  <a:lnTo>
                    <a:pt x="0" y="289156"/>
                  </a:lnTo>
                  <a:close/>
                </a:path>
              </a:pathLst>
            </a:custGeom>
            <a:solidFill>
              <a:srgbClr val="F8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454069" cy="327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5631318" y="9418111"/>
            <a:ext cx="2281854" cy="593282"/>
          </a:xfrm>
          <a:custGeom>
            <a:avLst/>
            <a:gdLst/>
            <a:ahLst/>
            <a:cxnLst/>
            <a:rect l="l" t="t" r="r" b="b"/>
            <a:pathLst>
              <a:path w="2281854" h="593282">
                <a:moveTo>
                  <a:pt x="0" y="0"/>
                </a:moveTo>
                <a:lnTo>
                  <a:pt x="2281853" y="0"/>
                </a:lnTo>
                <a:lnTo>
                  <a:pt x="2281853" y="593282"/>
                </a:lnTo>
                <a:lnTo>
                  <a:pt x="0" y="5932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2164282" y="6563208"/>
            <a:ext cx="3462782" cy="155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Legislative Step: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Consider whether to use statute or other administrative rule.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90207" y="1023913"/>
            <a:ext cx="12378163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99"/>
              </a:lnSpc>
            </a:pPr>
            <a:r>
              <a:rPr lang="en-US" sz="5499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Program Establishment Steps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173807" y="5190718"/>
            <a:ext cx="1176563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b="1">
                <a:solidFill>
                  <a:srgbClr val="67AC4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01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390887" y="6611193"/>
            <a:ext cx="3462782" cy="233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Stakeholder Engagement: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Needed to help design feasible requirements and course content.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Radnika Next"/>
              <a:ea typeface="Radnika Next"/>
              <a:cs typeface="Radnika Next"/>
              <a:sym typeface="Radnika Nex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7438512" y="5190718"/>
            <a:ext cx="132519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b="1">
                <a:solidFill>
                  <a:srgbClr val="67AC4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02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808718" y="6611193"/>
            <a:ext cx="3462782" cy="311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Rollout and Recertification Plan:</a:t>
            </a: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Discuss initial certification deadlines and recertification requirements.</a:t>
            </a: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Radnika Next"/>
              <a:ea typeface="Radnika Next"/>
              <a:cs typeface="Radnika Next"/>
              <a:sym typeface="Radnika Next"/>
            </a:endParaRPr>
          </a:p>
          <a:p>
            <a:pPr algn="l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Radnika Next"/>
              <a:ea typeface="Radnika Next"/>
              <a:cs typeface="Radnika Next"/>
              <a:sym typeface="Radnika Next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2856343" y="5190718"/>
            <a:ext cx="1312526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b="1">
                <a:solidFill>
                  <a:srgbClr val="67AC44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03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613934" cy="7831113"/>
            <a:chOff x="0" y="0"/>
            <a:chExt cx="2532065" cy="20625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2065" cy="2062516"/>
            </a:xfrm>
            <a:custGeom>
              <a:avLst/>
              <a:gdLst/>
              <a:ahLst/>
              <a:cxnLst/>
              <a:rect l="l" t="t" r="r" b="b"/>
              <a:pathLst>
                <a:path w="2532065" h="2062516">
                  <a:moveTo>
                    <a:pt x="0" y="0"/>
                  </a:moveTo>
                  <a:lnTo>
                    <a:pt x="2532065" y="0"/>
                  </a:lnTo>
                  <a:lnTo>
                    <a:pt x="2532065" y="2062516"/>
                  </a:lnTo>
                  <a:lnTo>
                    <a:pt x="0" y="2062516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32065" cy="21006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00841" y="7367811"/>
            <a:ext cx="147991" cy="215652"/>
          </a:xfrm>
          <a:custGeom>
            <a:avLst/>
            <a:gdLst/>
            <a:ahLst/>
            <a:cxnLst/>
            <a:rect l="l" t="t" r="r" b="b"/>
            <a:pathLst>
              <a:path w="147991" h="215652">
                <a:moveTo>
                  <a:pt x="0" y="0"/>
                </a:moveTo>
                <a:lnTo>
                  <a:pt x="147991" y="0"/>
                </a:lnTo>
                <a:lnTo>
                  <a:pt x="147991" y="215652"/>
                </a:lnTo>
                <a:lnTo>
                  <a:pt x="0" y="215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541629" y="5059792"/>
            <a:ext cx="294031" cy="209865"/>
          </a:xfrm>
          <a:custGeom>
            <a:avLst/>
            <a:gdLst/>
            <a:ahLst/>
            <a:cxnLst/>
            <a:rect l="l" t="t" r="r" b="b"/>
            <a:pathLst>
              <a:path w="294031" h="209865">
                <a:moveTo>
                  <a:pt x="0" y="0"/>
                </a:moveTo>
                <a:lnTo>
                  <a:pt x="294031" y="0"/>
                </a:lnTo>
                <a:lnTo>
                  <a:pt x="294031" y="209864"/>
                </a:lnTo>
                <a:lnTo>
                  <a:pt x="0" y="209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62521" y="5506265"/>
            <a:ext cx="252247" cy="252247"/>
          </a:xfrm>
          <a:custGeom>
            <a:avLst/>
            <a:gdLst/>
            <a:ahLst/>
            <a:cxnLst/>
            <a:rect l="l" t="t" r="r" b="b"/>
            <a:pathLst>
              <a:path w="252247" h="252247">
                <a:moveTo>
                  <a:pt x="0" y="0"/>
                </a:moveTo>
                <a:lnTo>
                  <a:pt x="252247" y="0"/>
                </a:lnTo>
                <a:lnTo>
                  <a:pt x="252247" y="252247"/>
                </a:lnTo>
                <a:lnTo>
                  <a:pt x="0" y="25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1467633" y="4220778"/>
            <a:ext cx="6820367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1467633" y="6177265"/>
            <a:ext cx="6820367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-308417" y="10011393"/>
            <a:ext cx="19084978" cy="1048757"/>
            <a:chOff x="0" y="0"/>
            <a:chExt cx="5026496" cy="276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26496" cy="276216"/>
            </a:xfrm>
            <a:custGeom>
              <a:avLst/>
              <a:gdLst/>
              <a:ahLst/>
              <a:cxnLst/>
              <a:rect l="l" t="t" r="r" b="b"/>
              <a:pathLst>
                <a:path w="5026496" h="276216">
                  <a:moveTo>
                    <a:pt x="0" y="0"/>
                  </a:moveTo>
                  <a:lnTo>
                    <a:pt x="5026496" y="0"/>
                  </a:lnTo>
                  <a:lnTo>
                    <a:pt x="5026496" y="276216"/>
                  </a:lnTo>
                  <a:lnTo>
                    <a:pt x="0" y="276216"/>
                  </a:lnTo>
                  <a:close/>
                </a:path>
              </a:pathLst>
            </a:custGeom>
            <a:solidFill>
              <a:srgbClr val="69AC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26496" cy="314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167446" y="647286"/>
            <a:ext cx="6091854" cy="1583882"/>
          </a:xfrm>
          <a:custGeom>
            <a:avLst/>
            <a:gdLst/>
            <a:ahLst/>
            <a:cxnLst/>
            <a:rect l="l" t="t" r="r" b="b"/>
            <a:pathLst>
              <a:path w="6091854" h="1583882">
                <a:moveTo>
                  <a:pt x="0" y="0"/>
                </a:moveTo>
                <a:lnTo>
                  <a:pt x="6091854" y="0"/>
                </a:lnTo>
                <a:lnTo>
                  <a:pt x="6091854" y="1583882"/>
                </a:lnTo>
                <a:lnTo>
                  <a:pt x="0" y="15838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41054" y="0"/>
            <a:ext cx="8865723" cy="10011393"/>
          </a:xfrm>
          <a:custGeom>
            <a:avLst/>
            <a:gdLst/>
            <a:ahLst/>
            <a:cxnLst/>
            <a:rect l="l" t="t" r="r" b="b"/>
            <a:pathLst>
              <a:path w="8865723" h="10011393">
                <a:moveTo>
                  <a:pt x="0" y="0"/>
                </a:moveTo>
                <a:lnTo>
                  <a:pt x="8865722" y="0"/>
                </a:lnTo>
                <a:lnTo>
                  <a:pt x="8865722" y="10011393"/>
                </a:lnTo>
                <a:lnTo>
                  <a:pt x="0" y="100113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1500841" y="7041421"/>
            <a:ext cx="3517683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GSWCC Main Office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70425" y="7352817"/>
            <a:ext cx="3248099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4310 Lexington  Rd., Athens, GA 30605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67633" y="8528629"/>
            <a:ext cx="2221254" cy="2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https://gaswcc.georgia.gov/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00841" y="2478818"/>
            <a:ext cx="5430378" cy="119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5"/>
              </a:lnSpc>
            </a:pPr>
            <a:r>
              <a:rPr lang="en-US" sz="6947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Thank You!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00841" y="4592272"/>
            <a:ext cx="3517683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 b="1">
                <a:solidFill>
                  <a:srgbClr val="000000"/>
                </a:solidFill>
                <a:latin typeface="Radnika Next Bold"/>
                <a:ea typeface="Radnika Next Bold"/>
                <a:cs typeface="Radnika Next Bold"/>
                <a:sym typeface="Radnika Next Bold"/>
              </a:rPr>
              <a:t>Contact me with any questions!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069780" y="4956762"/>
            <a:ext cx="470246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michelle.conner@gaswcc.ga.gov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69780" y="5427947"/>
            <a:ext cx="359360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Radnika Next"/>
                <a:ea typeface="Radnika Next"/>
                <a:cs typeface="Radnika Next"/>
                <a:sym typeface="Radnika Next"/>
              </a:rPr>
              <a:t>706-431-0477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1601</Words>
  <Application>Microsoft Office PowerPoint</Application>
  <PresentationFormat>Custom</PresentationFormat>
  <Paragraphs>167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Radnika Next</vt:lpstr>
      <vt:lpstr>Arial</vt:lpstr>
      <vt:lpstr>Radnika Next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NASCA E&amp;S Certification Presentation</dc:title>
  <dc:creator>Ray Ledgerwood</dc:creator>
  <cp:lastModifiedBy>Ray Ledgerwood</cp:lastModifiedBy>
  <cp:revision>1</cp:revision>
  <dcterms:created xsi:type="dcterms:W3CDTF">2006-08-16T00:00:00Z</dcterms:created>
  <dcterms:modified xsi:type="dcterms:W3CDTF">2025-10-20T15:25:37Z</dcterms:modified>
  <dc:identifier>DAG2QYO1QD0</dc:identifier>
</cp:coreProperties>
</file>