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10" r:id="rId5"/>
    <p:sldId id="311" r:id="rId6"/>
    <p:sldId id="348" r:id="rId7"/>
    <p:sldId id="326" r:id="rId8"/>
    <p:sldId id="306" r:id="rId9"/>
    <p:sldId id="367" r:id="rId10"/>
    <p:sldId id="368" r:id="rId11"/>
    <p:sldId id="370" r:id="rId12"/>
    <p:sldId id="360" r:id="rId13"/>
    <p:sldId id="361" r:id="rId14"/>
    <p:sldId id="362" r:id="rId15"/>
    <p:sldId id="363" r:id="rId16"/>
    <p:sldId id="3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E8"/>
    <a:srgbClr val="476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87021" autoAdjust="0"/>
  </p:normalViewPr>
  <p:slideViewPr>
    <p:cSldViewPr snapToGrid="0">
      <p:cViewPr varScale="1">
        <p:scale>
          <a:sx n="73" d="100"/>
          <a:sy n="73" d="100"/>
        </p:scale>
        <p:origin x="534" y="2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5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FA098-3625-6D0A-E135-39449B1BA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1CF79-4C66-871D-1EC4-EB0F0FD7B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EA7FE4-CCD6-3BBA-3200-61602B23C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BA7DD-EA81-91C8-E499-25CF57A18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9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7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E0E84-49ED-7DFC-B0D4-2D8E62027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33EAD6-215C-DD9C-2325-58DC27CD0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DF491B-F4C0-EBF8-7CCF-0AE70A39D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B3B67-12A8-6E9B-AE02-73B99D8E2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3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9E18E-5F71-DDA3-835E-69E5AA41A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D94481-D81C-65BE-6161-D50009DED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EDC336-41EE-1CF1-96A2-3C9CB513F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CF4C8-C783-E957-46A5-E1D9DD4C88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3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ADF86-150B-F029-68AE-EC8DEAFB3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0362CB-FFB8-A078-8210-7418E43B2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C68D12-8FDE-3F55-EC0F-E4CF3444F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1C6C9-BF00-612E-4A9B-0958ECA64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1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72918-4988-ADF4-7B8D-2E8AA9BDA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2EC111-6753-53BC-196E-230753D91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0E373D-3F6B-EA2C-E70B-AE34A2FBD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3323C-7381-CDE2-3D86-8C5457FB0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33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55E2D-1AC6-1FFA-C9F6-C7A27FA43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C3230E-23BE-2548-415A-965DB7E4D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3F6C0-2434-F8B6-1D23-84D0055F2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05F55-FF34-8B5C-D74B-33A83AAD9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0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BFD9A-62B8-F2F2-4609-4A83C1B0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64970C-5124-05F2-2E70-D075115277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0897E5-AA33-39D2-5762-C265FD241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C7B72-36F1-7E7C-B242-80F55CB27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13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269FD-EC3D-1939-7F36-D7951ED28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E5C4C-794E-BA48-BFBD-7A38A6A89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E790D5-386B-562F-3534-E5246471A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AD88-1AEE-FCF1-9499-F8646187D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3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lIns="914400" tIns="91440" rIns="914400" anchor="ctr"/>
          <a:lstStyle>
            <a:lvl1pPr algn="ctr">
              <a:defRPr sz="5400" b="1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5E8994-67B0-7A02-C300-32326915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2671" y="0"/>
            <a:ext cx="7659329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A6B5C4-24E3-C021-071B-DFF6C6CC4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6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4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20928" y="787869"/>
            <a:ext cx="6292646" cy="5432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559" y="1"/>
            <a:ext cx="4952999" cy="218248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731520" rIns="7315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42932" y="0"/>
            <a:ext cx="7249067" cy="218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2924355"/>
            <a:ext cx="3769525" cy="330064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5C19A-AE6A-FEDE-6B3C-9B1701F4C5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3262" y="2932801"/>
            <a:ext cx="6411912" cy="3300851"/>
          </a:xfrm>
          <a:prstGeom prst="rect">
            <a:avLst/>
          </a:prstGeom>
        </p:spPr>
        <p:txBody>
          <a:bodyPr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1pPr>
            <a:lvl2pPr marL="9144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2pPr>
            <a:lvl3pPr marL="13716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3pPr>
            <a:lvl4pPr marL="18288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4pPr>
            <a:lvl5pPr marL="22860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6722F2-1968-8B82-9382-187D808D9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59468" y="2674190"/>
            <a:ext cx="10494331" cy="3605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061" y="1541398"/>
            <a:ext cx="4442603" cy="2124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0061" y="3984426"/>
            <a:ext cx="4442603" cy="242499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1736" y="0"/>
            <a:ext cx="5420263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779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4747" y="2365057"/>
            <a:ext cx="4377400" cy="2160644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3EFFF7-FFC6-16DF-B4AB-DD5A1A1DA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96" y="0"/>
            <a:ext cx="3344379" cy="6858000"/>
          </a:xfrm>
          <a:custGeom>
            <a:avLst/>
            <a:gdLst>
              <a:gd name="connsiteX0" fmla="*/ 0 w 3344379"/>
              <a:gd name="connsiteY0" fmla="*/ 0 h 6858000"/>
              <a:gd name="connsiteX1" fmla="*/ 3344379 w 3344379"/>
              <a:gd name="connsiteY1" fmla="*/ 0 h 6858000"/>
              <a:gd name="connsiteX2" fmla="*/ 3344379 w 3344379"/>
              <a:gd name="connsiteY2" fmla="*/ 6858000 h 6858000"/>
              <a:gd name="connsiteX3" fmla="*/ 0 w 33443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379" h="6858000">
                <a:moveTo>
                  <a:pt x="0" y="0"/>
                </a:moveTo>
                <a:lnTo>
                  <a:pt x="3344379" y="0"/>
                </a:lnTo>
                <a:lnTo>
                  <a:pt x="33443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Blank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6E802E-B214-0AE3-69C8-CBCA885C7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5900" y="2071688"/>
            <a:ext cx="3773488" cy="27320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lIns="914400" tIns="182880" rIns="914400" anchor="ctr"/>
          <a:lstStyle>
            <a:lvl1pPr algn="ctr">
              <a:defRPr sz="5400" b="1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712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C6C658-B6F5-98D2-4D95-EA3030D6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2" y="-7084"/>
            <a:ext cx="12212321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0065" y="2372810"/>
            <a:ext cx="4352081" cy="212974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9480" y="0"/>
            <a:ext cx="539496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3FAF69-7EBE-817B-DCEA-4A1595820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7515"/>
            <a:ext cx="4661648" cy="6871651"/>
          </a:xfrm>
          <a:prstGeom prst="rect">
            <a:avLst/>
          </a:prstGeom>
          <a:solidFill>
            <a:srgbClr val="476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F9403-8AE5-DF79-EFCF-E99EABB834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79338" y="804863"/>
            <a:ext cx="5716587" cy="5248276"/>
          </a:xfrm>
          <a:prstGeom prst="rect">
            <a:avLst/>
          </a:prstGeom>
        </p:spPr>
        <p:txBody>
          <a:bodyPr anchor="ctr"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marL="73152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 marL="109728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46304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828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7727" y="2060294"/>
            <a:ext cx="4359795" cy="2141316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9009"/>
            <a:ext cx="5521124" cy="6878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878" y="4550199"/>
            <a:ext cx="4359795" cy="179016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1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706056"/>
            <a:ext cx="6323957" cy="10880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3273F-AE8F-21E6-A06E-52686D6549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35563" y="2291786"/>
            <a:ext cx="301783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011C768-FB8E-F917-0CF9-C9B7DA4CAA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3281" y="2294680"/>
            <a:ext cx="313612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D970D0-182D-96E3-04B5-5D634F9C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143"/>
            <a:ext cx="10515600" cy="1229033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453354-6167-7227-F443-F984688CC4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775" y="2858625"/>
            <a:ext cx="3941763" cy="3338513"/>
          </a:xfrm>
          <a:prstGeom prst="rect">
            <a:avLst/>
          </a:prstGeom>
        </p:spPr>
        <p:txBody>
          <a:bodyPr/>
          <a:lstStyle>
            <a:lvl1pPr marL="347472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800" spc="100" baseline="0"/>
            </a:lvl1pPr>
            <a:lvl2pPr marL="6858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600" spc="100" baseline="0"/>
            </a:lvl2pPr>
            <a:lvl3pPr marL="11430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 sz="1400" spc="100" baseline="0"/>
            </a:lvl3pPr>
            <a:lvl4pPr marL="16002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200" spc="100" baseline="0"/>
            </a:lvl4pPr>
            <a:lvl5pPr marL="20574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2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DA14B5C-C6A4-65FB-34DD-E1C0FF465F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42681" y="2858625"/>
            <a:ext cx="6011119" cy="333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800" spc="100" baseline="0"/>
            </a:lvl1pPr>
            <a:lvl2pPr marL="28575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2pPr>
            <a:lvl3pPr marL="6858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3pPr>
            <a:lvl4pPr marL="11430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4pPr>
            <a:lvl5pPr marL="16002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66915"/>
            <a:ext cx="2782529" cy="21630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796" y="960385"/>
            <a:ext cx="6341212" cy="196962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16594"/>
            <a:ext cx="12192000" cy="3141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3" r:id="rId3"/>
    <p:sldLayoutId id="2147483669" r:id="rId4"/>
    <p:sldLayoutId id="2147483651" r:id="rId5"/>
    <p:sldLayoutId id="2147483671" r:id="rId6"/>
    <p:sldLayoutId id="2147483652" r:id="rId7"/>
    <p:sldLayoutId id="2147483653" r:id="rId8"/>
    <p:sldLayoutId id="2147483650" r:id="rId9"/>
    <p:sldLayoutId id="2147483664" r:id="rId10"/>
    <p:sldLayoutId id="2147483659" r:id="rId11"/>
    <p:sldLayoutId id="2147483662" r:id="rId12"/>
    <p:sldLayoutId id="21474836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E4A4B5C-D71A-0CFA-A601-EB93F13F5A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-34202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0147929-8D39-DAA9-C3C5-4829D9C3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1" y="289035"/>
            <a:ext cx="10867173" cy="1307753"/>
          </a:xfrm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CT Council ON SOIL AND WATER CONSERVATION</a:t>
            </a:r>
          </a:p>
        </p:txBody>
      </p:sp>
      <p:pic>
        <p:nvPicPr>
          <p:cNvPr id="8" name="Picture 7" descr="A logo with blue and green leaves&#10;&#10;AI-generated content may be incorrect.">
            <a:extLst>
              <a:ext uri="{FF2B5EF4-FFF2-40B4-BE49-F238E27FC236}">
                <a16:creationId xmlns:a16="http://schemas.microsoft.com/office/drawing/2014/main" id="{646B708B-FE87-3528-552B-41089518D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62" y="113534"/>
            <a:ext cx="1575790" cy="15757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20100B-D20B-72BC-CD04-347FE1A32DB2}"/>
              </a:ext>
            </a:extLst>
          </p:cNvPr>
          <p:cNvSpPr txBox="1"/>
          <p:nvPr/>
        </p:nvSpPr>
        <p:spPr>
          <a:xfrm>
            <a:off x="4137637" y="5740924"/>
            <a:ext cx="2159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Lilian Ruiz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176026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23756-055E-A352-A117-91B755D18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497753A6-202D-FD41-4C16-2F2E2718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47" y="2412583"/>
            <a:ext cx="3899297" cy="4445417"/>
          </a:xfrm>
          <a:ln>
            <a:noFill/>
          </a:ln>
        </p:spPr>
        <p:txBody>
          <a:bodyPr/>
          <a:lstStyle/>
          <a:p>
            <a:r>
              <a:rPr lang="en-US" sz="2800" dirty="0"/>
              <a:t>HOW THE PROGRAM WORKS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0EEA3D54-7024-8294-DBBE-6CF7AA6973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76968" y="804863"/>
            <a:ext cx="6776114" cy="5248276"/>
          </a:xfrm>
        </p:spPr>
        <p:txBody>
          <a:bodyPr anchor="ctr"/>
          <a:lstStyle/>
          <a:p>
            <a:pPr marL="342900" indent="-34290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400" b="1" spc="100" dirty="0"/>
              <a:t>CCSWC subawards cost-share payments to landowners for resilient forestry practices</a:t>
            </a:r>
          </a:p>
          <a:p>
            <a:pPr marL="342900" indent="-34290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2400" b="1" spc="100" dirty="0"/>
          </a:p>
          <a:p>
            <a:pPr marL="342900" indent="-34290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400" b="1" spc="100" dirty="0"/>
              <a:t>Aligns with NRCS EQIP/CSP conservation planning and implementation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70DF4E-D524-D0F2-D6B3-49AFD1D42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A forest with tall trees and grass&#10;&#10;AI-generated content may be incorrect.">
            <a:extLst>
              <a:ext uri="{FF2B5EF4-FFF2-40B4-BE49-F238E27FC236}">
                <a16:creationId xmlns:a16="http://schemas.microsoft.com/office/drawing/2014/main" id="{88A2E700-C4CF-BECA-5370-3A2BC56CC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709886" cy="33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9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1E08D-27EF-DED2-23A8-C004AA9E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0F7D508D-3063-54A0-CEB7-84348821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47" y="2412583"/>
            <a:ext cx="3899297" cy="4445417"/>
          </a:xfrm>
          <a:ln>
            <a:noFill/>
          </a:ln>
        </p:spPr>
        <p:txBody>
          <a:bodyPr/>
          <a:lstStyle/>
          <a:p>
            <a:r>
              <a:rPr lang="en-US" sz="2800" dirty="0"/>
              <a:t>ELIGIBILITY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92D2E200-5DBD-D656-204C-5A305B7822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716587" cy="5248276"/>
          </a:xfrm>
        </p:spPr>
        <p:txBody>
          <a:bodyPr anchor="ctr"/>
          <a:lstStyle/>
          <a:p>
            <a:pPr marL="342900" indent="-34290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400" b="1" spc="100" dirty="0"/>
              <a:t>Landowners engaged through CT NRCS</a:t>
            </a:r>
          </a:p>
          <a:p>
            <a:pPr marL="0" indent="0">
              <a:lnSpc>
                <a:spcPct val="105000"/>
              </a:lnSpc>
              <a:buNone/>
            </a:pPr>
            <a:endParaRPr lang="en-US" sz="2400" b="1" spc="100" dirty="0"/>
          </a:p>
          <a:p>
            <a:pPr marL="342900" indent="-34290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400" b="1" spc="100" dirty="0"/>
              <a:t>Ensure agreements reflect current payment rates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AC101-FC31-DF85-9836-04DAB2A97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A forest with tall trees and grass&#10;&#10;AI-generated content may be incorrect.">
            <a:extLst>
              <a:ext uri="{FF2B5EF4-FFF2-40B4-BE49-F238E27FC236}">
                <a16:creationId xmlns:a16="http://schemas.microsoft.com/office/drawing/2014/main" id="{B35B7601-5553-7CD8-6ECA-CF634D968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709886" cy="33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7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EB70E-B12C-D091-80AE-E268A8E7F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2B2269C0-9587-B794-DF33-A725BA67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47" y="2412583"/>
            <a:ext cx="3899297" cy="4445417"/>
          </a:xfrm>
          <a:ln>
            <a:noFill/>
          </a:ln>
        </p:spPr>
        <p:txBody>
          <a:bodyPr/>
          <a:lstStyle/>
          <a:p>
            <a:r>
              <a:rPr lang="en-US" sz="2800" dirty="0"/>
              <a:t>Cost‑Share Rules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B1882465-4D08-2BB2-AD2C-A3E8600CA3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716587" cy="5248276"/>
          </a:xfrm>
        </p:spPr>
        <p:txBody>
          <a:bodyPr anchor="ctr"/>
          <a:lstStyle/>
          <a:p>
            <a:pPr marL="342900" indent="-34290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400" b="1" spc="100" dirty="0"/>
              <a:t>Standard landowners: up to 25% of NRCS fixed per‑unit rates (not to exceed 100% total)</a:t>
            </a:r>
          </a:p>
          <a:p>
            <a:pPr marL="0" indent="0">
              <a:lnSpc>
                <a:spcPct val="105000"/>
              </a:lnSpc>
              <a:buNone/>
            </a:pPr>
            <a:endParaRPr lang="en-US" sz="2400" b="1" spc="100" dirty="0"/>
          </a:p>
          <a:p>
            <a:pPr marL="342900" indent="-34290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400" b="1" spc="100" dirty="0"/>
              <a:t>Non‑standard landowners: up to 10% (not to exceed 100% total)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D35593-32FB-49F6-20FF-155F88024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A forest with tall trees and grass&#10;&#10;AI-generated content may be incorrect.">
            <a:extLst>
              <a:ext uri="{FF2B5EF4-FFF2-40B4-BE49-F238E27FC236}">
                <a16:creationId xmlns:a16="http://schemas.microsoft.com/office/drawing/2014/main" id="{E06E67C9-78A7-AB7C-8131-84CB2D9BE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709886" cy="33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2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1D9BA-40DA-24ED-A263-B6994C40E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B5466836-48DC-BB18-B045-18F56CA44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47" y="2412583"/>
            <a:ext cx="3899297" cy="4445417"/>
          </a:xfrm>
          <a:ln>
            <a:noFill/>
          </a:ln>
        </p:spPr>
        <p:txBody>
          <a:bodyPr/>
          <a:lstStyle/>
          <a:p>
            <a:r>
              <a:rPr lang="en-US" sz="2800" dirty="0"/>
              <a:t>Contact information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48AA4090-D031-C16C-C82A-B5330AFF57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05278" y="1676733"/>
            <a:ext cx="5716587" cy="457555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dirty="0"/>
              <a:t>Lilian Ruiz: ctcouncilswc@gmail.com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CCBD2F-5FCA-85D6-DC0F-423CA92A0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A forest with tall trees and grass&#10;&#10;AI-generated content may be incorrect.">
            <a:extLst>
              <a:ext uri="{FF2B5EF4-FFF2-40B4-BE49-F238E27FC236}">
                <a16:creationId xmlns:a16="http://schemas.microsoft.com/office/drawing/2014/main" id="{280D338B-5B03-E2DB-5661-8AE8C72AC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709886" cy="3353467"/>
          </a:xfrm>
          <a:prstGeom prst="rect">
            <a:avLst/>
          </a:prstGeom>
        </p:spPr>
      </p:pic>
      <p:pic>
        <p:nvPicPr>
          <p:cNvPr id="4" name="Image 16">
            <a:extLst>
              <a:ext uri="{FF2B5EF4-FFF2-40B4-BE49-F238E27FC236}">
                <a16:creationId xmlns:a16="http://schemas.microsoft.com/office/drawing/2014/main" id="{538CD234-67BE-ED99-78C8-3F9763ABD6D5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0632" y="5176078"/>
            <a:ext cx="2633980" cy="792480"/>
          </a:xfrm>
          <a:prstGeom prst="rect">
            <a:avLst/>
          </a:prstGeom>
        </p:spPr>
      </p:pic>
      <p:pic>
        <p:nvPicPr>
          <p:cNvPr id="5" name="Image 17">
            <a:extLst>
              <a:ext uri="{FF2B5EF4-FFF2-40B4-BE49-F238E27FC236}">
                <a16:creationId xmlns:a16="http://schemas.microsoft.com/office/drawing/2014/main" id="{966E89CB-ACC9-F381-4DFC-1F43E65314C2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8704" y="549757"/>
            <a:ext cx="1666918" cy="1734147"/>
          </a:xfrm>
          <a:prstGeom prst="rect">
            <a:avLst/>
          </a:prstGeom>
        </p:spPr>
      </p:pic>
      <p:pic>
        <p:nvPicPr>
          <p:cNvPr id="6" name="Image 26">
            <a:extLst>
              <a:ext uri="{FF2B5EF4-FFF2-40B4-BE49-F238E27FC236}">
                <a16:creationId xmlns:a16="http://schemas.microsoft.com/office/drawing/2014/main" id="{2DACFDEF-EBCE-DBC3-DC55-90ACD9643FBC}"/>
              </a:ext>
            </a:extLst>
          </p:cNvPr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0632" y="2929338"/>
            <a:ext cx="2540388" cy="792480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D5C7E4BB-113D-D585-EF76-48A056CB0D7C}"/>
              </a:ext>
            </a:extLst>
          </p:cNvPr>
          <p:cNvSpPr txBox="1">
            <a:spLocks/>
          </p:cNvSpPr>
          <p:nvPr/>
        </p:nvSpPr>
        <p:spPr>
          <a:xfrm>
            <a:off x="6646460" y="3787763"/>
            <a:ext cx="5716587" cy="457555"/>
          </a:xfrm>
          <a:prstGeom prst="rect">
            <a:avLst/>
          </a:prstGeom>
        </p:spPr>
        <p:txBody>
          <a:bodyPr anchor="ctr"/>
          <a:lstStyle>
            <a:lvl1pPr marL="283464" indent="-283464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83464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83464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283464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83464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Andrea Urbano: Andrea.Urbano@ct.gov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F2D901B-1236-E6CD-0CC6-2CAD6D749B8C}"/>
              </a:ext>
            </a:extLst>
          </p:cNvPr>
          <p:cNvSpPr txBox="1">
            <a:spLocks/>
          </p:cNvSpPr>
          <p:nvPr/>
        </p:nvSpPr>
        <p:spPr>
          <a:xfrm>
            <a:off x="6380326" y="5968558"/>
            <a:ext cx="5918707" cy="457555"/>
          </a:xfrm>
          <a:prstGeom prst="rect">
            <a:avLst/>
          </a:prstGeom>
        </p:spPr>
        <p:txBody>
          <a:bodyPr anchor="ctr"/>
          <a:lstStyle>
            <a:lvl1pPr marL="283464" indent="-283464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83464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83464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283464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83464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Todd </a:t>
            </a:r>
            <a:r>
              <a:rPr lang="en-US" sz="2400" dirty="0" err="1"/>
              <a:t>Bobowick</a:t>
            </a:r>
            <a:r>
              <a:rPr lang="en-US" sz="2400" dirty="0"/>
              <a:t>: todd.bobowick@usda.gov</a:t>
            </a:r>
          </a:p>
        </p:txBody>
      </p:sp>
    </p:spTree>
    <p:extLst>
      <p:ext uri="{BB962C8B-B14F-4D97-AF65-F5344CB8AC3E}">
        <p14:creationId xmlns:p14="http://schemas.microsoft.com/office/powerpoint/2010/main" val="195426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BA975B6-ACDF-974C-4B0A-792DE5F09C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BF4AF3-2D87-5D1D-245D-49E6F0B0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1489435"/>
            <a:ext cx="9792182" cy="303337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br>
              <a:rPr lang="en-US" sz="3200" dirty="0">
                <a:solidFill>
                  <a:schemeClr val="accent1">
                    <a:lumMod val="90000"/>
                  </a:schemeClr>
                </a:solidFill>
              </a:rPr>
            </a:b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Landowner Support for Forest Resilience</a:t>
            </a:r>
            <a:br>
              <a:rPr lang="en-US" sz="3200" dirty="0">
                <a:solidFill>
                  <a:schemeClr val="accent1">
                    <a:lumMod val="90000"/>
                  </a:schemeClr>
                </a:solidFill>
              </a:rPr>
            </a:br>
            <a:endParaRPr lang="en-US" sz="32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5917B-D2C9-492E-E750-6117CB38F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B566A49-2008-F68A-4E70-129D77017D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F3A47D-04FE-81AC-93AF-43E66B41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1489435"/>
            <a:ext cx="9792182" cy="303337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Funding provided by the U.S.D.A, Forest Service through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the Forest Stewardship Program, and 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under the Inflation Reduction Act: Preparing to Serve the Underserved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as administered by the CT DEEP Division of Forestry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2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0F0E2-E0BD-D770-5584-AC049DB66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A52171E-FD43-DA21-6B10-15AA26BB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143"/>
            <a:ext cx="10515600" cy="1229033"/>
          </a:xfr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/>
                </a:solidFill>
              </a:rPr>
              <a:t>A TWO-PART PROGRAM: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1. CAPACITY BUILDING FOR CONSERVATION PLANNING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2. COST SHARING FOR IMPLEMENTATION</a:t>
            </a:r>
          </a:p>
        </p:txBody>
      </p:sp>
      <p:pic>
        <p:nvPicPr>
          <p:cNvPr id="1026" name="Picture 2" descr="A path through a forest&#10;&#10;AI-generated content may be incorrect.">
            <a:extLst>
              <a:ext uri="{FF2B5EF4-FFF2-40B4-BE49-F238E27FC236}">
                <a16:creationId xmlns:a16="http://schemas.microsoft.com/office/drawing/2014/main" id="{9BE632D0-644B-6753-8B1F-4319E50C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982" y="2767263"/>
            <a:ext cx="4608512" cy="30761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22581EFE-2069-3627-1960-1F5550C16E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42681" y="2217294"/>
            <a:ext cx="6011119" cy="3338513"/>
          </a:xfrm>
        </p:spPr>
        <p:txBody>
          <a:bodyPr>
            <a:noAutofit/>
          </a:bodyPr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$3.6 million grant managed by the Council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Supports non-industrial private &amp; municipal forest landowners</a:t>
            </a:r>
          </a:p>
          <a:p>
            <a:pPr marL="628650" lvl="1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Builds Capacity for Conservation Planning </a:t>
            </a:r>
          </a:p>
          <a:p>
            <a:pPr marL="628650" lvl="1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Provides cost-share funding for adaptation &amp; sustainable forestry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Goals:</a:t>
            </a: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Boost forest resilience</a:t>
            </a: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Engage underserved landowners</a:t>
            </a: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Improve forest health &amp; program accessibility across Connecticut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FACBC-D5FF-7626-AE73-0E4A8D48E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10A5A46-7040-3212-CDBF-B0C4C0AC04E6}"/>
              </a:ext>
            </a:extLst>
          </p:cNvPr>
          <p:cNvSpPr txBox="1">
            <a:spLocks/>
          </p:cNvSpPr>
          <p:nvPr/>
        </p:nvSpPr>
        <p:spPr>
          <a:xfrm>
            <a:off x="8654716" y="112375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2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orest with tall trees and grass&#10;&#10;AI-generated content may be incorrect.">
            <a:extLst>
              <a:ext uri="{FF2B5EF4-FFF2-40B4-BE49-F238E27FC236}">
                <a16:creationId xmlns:a16="http://schemas.microsoft.com/office/drawing/2014/main" id="{03347336-7B38-B31C-2F25-2691C9373D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875" b="-1"/>
          <a:stretch>
            <a:fillRect/>
          </a:stretch>
        </p:blipFill>
        <p:spPr>
          <a:xfrm>
            <a:off x="849775" y="2858625"/>
            <a:ext cx="3941763" cy="3338513"/>
          </a:xfrm>
          <a:prstGeom prst="rect">
            <a:avLst/>
          </a:prstGeom>
          <a:noFill/>
        </p:spPr>
      </p:pic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62192F0C-65C9-4E6D-9314-81FB7E4DB4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42681" y="2478339"/>
            <a:ext cx="6011119" cy="405489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/>
              <a:t>$300,000 funded by a USDA Forest Service IRA – Forest Stewardship grant via a non-competitive state allocation.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/>
              <a:t>focused on workforce development to serve underserved landowners.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/>
              <a:t>Train CT-licensed forest practitioners to become and remain NRCS Technical Service Providers (TSPs).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/>
              <a:t>Equip practitioners to effectively engage landowners about resilient forestry.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/>
              <a:t>Partners: CSWC (delivery), CT DEEP (oversight), CT NRCS (standards and certification)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90171-2859-5322-0F76-C05597544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EBBDBE-915A-F705-F4EB-F713834472F3}"/>
              </a:ext>
            </a:extLst>
          </p:cNvPr>
          <p:cNvSpPr txBox="1">
            <a:spLocks/>
          </p:cNvSpPr>
          <p:nvPr/>
        </p:nvSpPr>
        <p:spPr>
          <a:xfrm>
            <a:off x="700314" y="397213"/>
            <a:ext cx="10515600" cy="122903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/>
                </a:solidFill>
              </a:rPr>
              <a:t>TSP R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Training: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/>
                </a:solidFill>
              </a:rPr>
              <a:t>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Program AT A GLANCE</a:t>
            </a:r>
          </a:p>
        </p:txBody>
      </p:sp>
    </p:spTree>
    <p:extLst>
      <p:ext uri="{BB962C8B-B14F-4D97-AF65-F5344CB8AC3E}">
        <p14:creationId xmlns:p14="http://schemas.microsoft.com/office/powerpoint/2010/main" val="65465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40521-4325-7BE8-4D1B-50F6FD60F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022BE-BB50-9DE1-8FAE-BDC16105F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 descr="A forest with tall trees and grass&#10;&#10;AI-generated content may be incorrect.">
            <a:extLst>
              <a:ext uri="{FF2B5EF4-FFF2-40B4-BE49-F238E27FC236}">
                <a16:creationId xmlns:a16="http://schemas.microsoft.com/office/drawing/2014/main" id="{EBC532E6-4D70-3AF1-58F5-8E713D2FE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709886" cy="335346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28CE0B9-8615-E169-FB84-4A93F30D1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026204"/>
              </p:ext>
            </p:extLst>
          </p:nvPr>
        </p:nvGraphicFramePr>
        <p:xfrm>
          <a:off x="4992632" y="479272"/>
          <a:ext cx="6970241" cy="5921526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455332">
                  <a:extLst>
                    <a:ext uri="{9D8B030D-6E8A-4147-A177-3AD203B41FA5}">
                      <a16:colId xmlns:a16="http://schemas.microsoft.com/office/drawing/2014/main" val="2623239532"/>
                    </a:ext>
                  </a:extLst>
                </a:gridCol>
                <a:gridCol w="3514909">
                  <a:extLst>
                    <a:ext uri="{9D8B030D-6E8A-4147-A177-3AD203B41FA5}">
                      <a16:colId xmlns:a16="http://schemas.microsoft.com/office/drawing/2014/main" val="3712346560"/>
                    </a:ext>
                  </a:extLst>
                </a:gridCol>
              </a:tblGrid>
              <a:tr h="700643">
                <a:tc>
                  <a:txBody>
                    <a:bodyPr/>
                    <a:lstStyle/>
                    <a:p>
                      <a:pPr lvl="1" algn="l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TSP TRAINING, PART 1 PROGAM INTRODUCTION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TSP TRAINING, PART 2 NRCS REGISTRY SIGNUP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566587"/>
                  </a:ext>
                </a:extLst>
              </a:tr>
              <a:tr h="2082535">
                <a:tc>
                  <a:txBody>
                    <a:bodyPr/>
                    <a:lstStyle/>
                    <a:p>
                      <a:pPr lvl="1" algn="l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Introduction to TSP R</a:t>
                      </a:r>
                      <a:r>
                        <a:rPr lang="en-US" sz="2000" b="1" u="none" strike="noStrike" baseline="30000" dirty="0">
                          <a:effectLst/>
                        </a:rPr>
                        <a:t>2</a:t>
                      </a:r>
                      <a:r>
                        <a:rPr lang="en-US" sz="2000" b="1" u="none" strike="noStrike" dirty="0">
                          <a:effectLst/>
                        </a:rPr>
                        <a:t> Program and NRCS cost share programs and practices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Provides one-on-one assistance in creating online accounts required for NRCS TSP program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369788"/>
                  </a:ext>
                </a:extLst>
              </a:tr>
              <a:tr h="1046116">
                <a:tc>
                  <a:txBody>
                    <a:bodyPr/>
                    <a:lstStyle/>
                    <a:p>
                      <a:pPr lvl="1" algn="l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6-hour In-Person Training in November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2-Hour In Person Training in November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81651"/>
                  </a:ext>
                </a:extLst>
              </a:tr>
              <a:tr h="1046116">
                <a:tc>
                  <a:txBody>
                    <a:bodyPr/>
                    <a:lstStyle/>
                    <a:p>
                      <a:pPr lvl="1" algn="l" fontAlgn="ctr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Required for current TSPs and TSP recruits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Required for TSP recruits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19337"/>
                  </a:ext>
                </a:extLst>
              </a:tr>
              <a:tr h="1046116">
                <a:tc>
                  <a:txBody>
                    <a:bodyPr/>
                    <a:lstStyle/>
                    <a:p>
                      <a:pPr lvl="1" algn="l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$115 per training hour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$115 per training hour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8365"/>
                  </a:ext>
                </a:extLst>
              </a:tr>
            </a:tbl>
          </a:graphicData>
        </a:graphic>
      </p:graphicFrame>
      <p:sp>
        <p:nvSpPr>
          <p:cNvPr id="11" name="Title 25">
            <a:extLst>
              <a:ext uri="{FF2B5EF4-FFF2-40B4-BE49-F238E27FC236}">
                <a16:creationId xmlns:a16="http://schemas.microsoft.com/office/drawing/2014/main" id="{488B221D-BCCD-99F7-6A4C-03626915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5" y="2412583"/>
            <a:ext cx="3899297" cy="4445417"/>
          </a:xfrm>
          <a:ln>
            <a:noFill/>
          </a:ln>
        </p:spPr>
        <p:txBody>
          <a:bodyPr/>
          <a:lstStyle/>
          <a:p>
            <a:r>
              <a:rPr lang="en-US" sz="2800" dirty="0"/>
              <a:t>TSP Training part 1 and 2</a:t>
            </a:r>
          </a:p>
        </p:txBody>
      </p:sp>
    </p:spTree>
    <p:extLst>
      <p:ext uri="{BB962C8B-B14F-4D97-AF65-F5344CB8AC3E}">
        <p14:creationId xmlns:p14="http://schemas.microsoft.com/office/powerpoint/2010/main" val="425448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F5DA9-BDBB-4683-774B-445F84172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227D12-8945-3785-C59D-A1F4F3CF4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 descr="A forest with tall trees and grass&#10;&#10;AI-generated content may be incorrect.">
            <a:extLst>
              <a:ext uri="{FF2B5EF4-FFF2-40B4-BE49-F238E27FC236}">
                <a16:creationId xmlns:a16="http://schemas.microsoft.com/office/drawing/2014/main" id="{1993AB9E-B00F-7E94-43F2-44C78067E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709886" cy="335346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FA7675-D44E-E286-9283-F48A8F2C1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24485"/>
              </p:ext>
            </p:extLst>
          </p:nvPr>
        </p:nvGraphicFramePr>
        <p:xfrm>
          <a:off x="4992632" y="479272"/>
          <a:ext cx="6970241" cy="6140046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455332">
                  <a:extLst>
                    <a:ext uri="{9D8B030D-6E8A-4147-A177-3AD203B41FA5}">
                      <a16:colId xmlns:a16="http://schemas.microsoft.com/office/drawing/2014/main" val="2623239532"/>
                    </a:ext>
                  </a:extLst>
                </a:gridCol>
                <a:gridCol w="3514909">
                  <a:extLst>
                    <a:ext uri="{9D8B030D-6E8A-4147-A177-3AD203B41FA5}">
                      <a16:colId xmlns:a16="http://schemas.microsoft.com/office/drawing/2014/main" val="3712346560"/>
                    </a:ext>
                  </a:extLst>
                </a:gridCol>
              </a:tblGrid>
              <a:tr h="700643"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>
                        <a:buNone/>
                      </a:pP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TSP ORIENTATION &amp; CONSERVATION PLANNING TRAINING</a:t>
                      </a:r>
                    </a:p>
                  </a:txBody>
                  <a:tcPr marL="4763" marR="4763" marT="47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>
                        <a:buNone/>
                      </a:pP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 MANAGEMENT PLAN SUBMISSIONS</a:t>
                      </a:r>
                    </a:p>
                  </a:txBody>
                  <a:tcPr marL="4763" marR="4763" marT="47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566587"/>
                  </a:ext>
                </a:extLst>
              </a:tr>
              <a:tr h="2082535"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>
                        <a:buNone/>
                      </a:pP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training session specific to conservation planning</a:t>
                      </a:r>
                    </a:p>
                  </a:txBody>
                  <a:tcPr marL="4763" marR="4763" marT="47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>
                        <a:buNone/>
                      </a:pP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 submit a representative forest management plan for review and approval by NRCS.</a:t>
                      </a:r>
                    </a:p>
                  </a:txBody>
                  <a:tcPr marL="4763" marR="4763" marT="47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369788"/>
                  </a:ext>
                </a:extLst>
              </a:tr>
              <a:tr h="1046116"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>
                        <a:buNone/>
                      </a:pP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8-Hour In Person Training in January</a:t>
                      </a:r>
                    </a:p>
                  </a:txBody>
                  <a:tcPr marL="4763" marR="4763" marT="47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>
                        <a:buNone/>
                      </a:pPr>
                      <a:r>
                        <a:rPr lang="en-US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deally within 6 months of completing TSP trainings</a:t>
                      </a:r>
                    </a:p>
                  </a:txBody>
                  <a:tcPr marL="4763" marR="4763" marT="47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81651"/>
                  </a:ext>
                </a:extLst>
              </a:tr>
              <a:tr h="1046116"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>
                        <a:buNone/>
                      </a:pP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Required for TSP recruits</a:t>
                      </a:r>
                    </a:p>
                  </a:txBody>
                  <a:tcPr marL="4763" marR="4763" marT="47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>
                        <a:buNone/>
                      </a:pP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Required for TSP recruits. The final step to becoming a TSP. </a:t>
                      </a:r>
                    </a:p>
                  </a:txBody>
                  <a:tcPr marL="4763" marR="4763" marT="47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19337"/>
                  </a:ext>
                </a:extLst>
              </a:tr>
              <a:tr h="1046116"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>
                        <a:buNone/>
                      </a:pP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$115 per training hour</a:t>
                      </a:r>
                    </a:p>
                  </a:txBody>
                  <a:tcPr marL="4763" marR="4763" marT="47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>
                        <a:buNone/>
                      </a:pP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$2500 upon NRCS approval of a plan and acceptance as a TSP.</a:t>
                      </a:r>
                    </a:p>
                  </a:txBody>
                  <a:tcPr marL="4763" marR="4763" marT="47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8365"/>
                  </a:ext>
                </a:extLst>
              </a:tr>
            </a:tbl>
          </a:graphicData>
        </a:graphic>
      </p:graphicFrame>
      <p:sp>
        <p:nvSpPr>
          <p:cNvPr id="11" name="Title 25">
            <a:extLst>
              <a:ext uri="{FF2B5EF4-FFF2-40B4-BE49-F238E27FC236}">
                <a16:creationId xmlns:a16="http://schemas.microsoft.com/office/drawing/2014/main" id="{859F04D5-FFEC-91D0-0C95-997CAEE5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5" y="2412583"/>
            <a:ext cx="3899297" cy="4445417"/>
          </a:xfrm>
          <a:ln>
            <a:noFill/>
          </a:ln>
        </p:spPr>
        <p:txBody>
          <a:bodyPr/>
          <a:lstStyle/>
          <a:p>
            <a:r>
              <a:rPr lang="en-US" sz="2800" dirty="0"/>
              <a:t>TSP ORIENTATION &amp; CONSERVATION PLANNING TRAINING</a:t>
            </a:r>
          </a:p>
        </p:txBody>
      </p:sp>
    </p:spTree>
    <p:extLst>
      <p:ext uri="{BB962C8B-B14F-4D97-AF65-F5344CB8AC3E}">
        <p14:creationId xmlns:p14="http://schemas.microsoft.com/office/powerpoint/2010/main" val="221477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6CD07-CE7B-A6E7-4ADF-56F06E292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E3E882-5413-214D-3418-EF7BC97EE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 descr="A forest with tall trees and grass&#10;&#10;AI-generated content may be incorrect.">
            <a:extLst>
              <a:ext uri="{FF2B5EF4-FFF2-40B4-BE49-F238E27FC236}">
                <a16:creationId xmlns:a16="http://schemas.microsoft.com/office/drawing/2014/main" id="{88A73814-7C5C-0AE1-1A6A-779AE101E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709886" cy="335346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FD2562D-41CD-2FB6-AAC6-FE8AAD2D7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722442"/>
              </p:ext>
            </p:extLst>
          </p:nvPr>
        </p:nvGraphicFramePr>
        <p:xfrm>
          <a:off x="5418161" y="205185"/>
          <a:ext cx="6127844" cy="644763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6127844">
                  <a:extLst>
                    <a:ext uri="{9D8B030D-6E8A-4147-A177-3AD203B41FA5}">
                      <a16:colId xmlns:a16="http://schemas.microsoft.com/office/drawing/2014/main" val="2623239532"/>
                    </a:ext>
                  </a:extLst>
                </a:gridCol>
              </a:tblGrid>
              <a:tr h="1382179">
                <a:tc>
                  <a:txBody>
                    <a:bodyPr/>
                    <a:lstStyle/>
                    <a:p>
                      <a:pPr marL="457200" lvl="1" indent="0" fontAlgn="ctr"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</a:rPr>
                        <a:t>2-day, 14 hour in-person, hands-on workshop to design outreach to underserved landowners.</a:t>
                      </a:r>
                    </a:p>
                  </a:txBody>
                  <a:tcPr marL="4763" marR="4763" marT="47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566587"/>
                  </a:ext>
                </a:extLst>
              </a:tr>
              <a:tr h="2020535">
                <a:tc>
                  <a:txBody>
                    <a:bodyPr/>
                    <a:lstStyle/>
                    <a:p>
                      <a:pPr marL="457200" lvl="1" indent="0" fontAlgn="ctr"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</a:rPr>
                        <a:t>Small cohort (~15); learn → apply methods (audience, message/channel, metrics).</a:t>
                      </a:r>
                    </a:p>
                  </a:txBody>
                  <a:tcPr marL="4763" marR="4763" marT="47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369788"/>
                  </a:ext>
                </a:extLst>
              </a:tr>
              <a:tr h="1014972">
                <a:tc>
                  <a:txBody>
                    <a:bodyPr/>
                    <a:lstStyle/>
                    <a:p>
                      <a:pPr marL="457200" lvl="1" indent="0" fontAlgn="ctr">
                        <a:buNone/>
                      </a:pPr>
                      <a:r>
                        <a:rPr lang="en-US" sz="2000" b="1" dirty="0">
                          <a:solidFill>
                            <a:schemeClr val="dk1"/>
                          </a:solidFill>
                        </a:rPr>
                        <a:t>Leave with a ready-to-use outreach plan + 1-hour virtual follow-up.</a:t>
                      </a:r>
                    </a:p>
                  </a:txBody>
                  <a:tcPr marL="4763" marR="4763" marT="47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81651"/>
                  </a:ext>
                </a:extLst>
              </a:tr>
              <a:tr h="1014972"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>
                        <a:buNone/>
                      </a:pP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Held In August ‘26 and ‘27</a:t>
                      </a:r>
                    </a:p>
                  </a:txBody>
                  <a:tcPr marL="4763" marR="4763" marT="47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19337"/>
                  </a:ext>
                </a:extLst>
              </a:tr>
              <a:tr h="1014972"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>
                        <a:buNone/>
                      </a:pPr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$115 per training hour</a:t>
                      </a:r>
                    </a:p>
                  </a:txBody>
                  <a:tcPr marL="4763" marR="4763" marT="4763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8365"/>
                  </a:ext>
                </a:extLst>
              </a:tr>
            </a:tbl>
          </a:graphicData>
        </a:graphic>
      </p:graphicFrame>
      <p:sp>
        <p:nvSpPr>
          <p:cNvPr id="11" name="Title 25">
            <a:extLst>
              <a:ext uri="{FF2B5EF4-FFF2-40B4-BE49-F238E27FC236}">
                <a16:creationId xmlns:a16="http://schemas.microsoft.com/office/drawing/2014/main" id="{522B98E0-CE75-36DE-2288-E92FA3A1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5" y="2412583"/>
            <a:ext cx="3899297" cy="4445417"/>
          </a:xfrm>
          <a:ln>
            <a:noFill/>
          </a:ln>
        </p:spPr>
        <p:txBody>
          <a:bodyPr/>
          <a:lstStyle/>
          <a:p>
            <a:r>
              <a:rPr lang="en-US" sz="2800" dirty="0"/>
              <a:t>Tools for Engaging Landowners Effectively </a:t>
            </a:r>
            <a:br>
              <a:rPr lang="en-US" sz="2800" dirty="0"/>
            </a:br>
            <a:r>
              <a:rPr lang="en-US" sz="2800" dirty="0"/>
              <a:t>(TELE) workshop</a:t>
            </a:r>
          </a:p>
        </p:txBody>
      </p:sp>
    </p:spTree>
    <p:extLst>
      <p:ext uri="{BB962C8B-B14F-4D97-AF65-F5344CB8AC3E}">
        <p14:creationId xmlns:p14="http://schemas.microsoft.com/office/powerpoint/2010/main" val="266707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99DF9-14C2-4E37-FF31-4C1A5651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orest with tall trees and grass&#10;&#10;AI-generated content may be incorrect.">
            <a:extLst>
              <a:ext uri="{FF2B5EF4-FFF2-40B4-BE49-F238E27FC236}">
                <a16:creationId xmlns:a16="http://schemas.microsoft.com/office/drawing/2014/main" id="{A1151173-0E92-AA32-5AA8-4B9F4C1A13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875" b="-1"/>
          <a:stretch>
            <a:fillRect/>
          </a:stretch>
        </p:blipFill>
        <p:spPr>
          <a:xfrm>
            <a:off x="849775" y="2858625"/>
            <a:ext cx="3941763" cy="3338513"/>
          </a:xfrm>
          <a:prstGeom prst="rect">
            <a:avLst/>
          </a:prstGeom>
          <a:noFill/>
        </p:spPr>
      </p:pic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96E25B5A-7889-2D2B-382A-2BE2393763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42681" y="2545307"/>
            <a:ext cx="6011119" cy="391548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$3.3M funded by a USDA Forest Service IRA – Forest Stewardship grant awarded through a competitive opportunity, focused on implementing resilient forestry practices on private and municipal lands.</a:t>
            </a:r>
          </a:p>
          <a:p>
            <a:pPr>
              <a:lnSpc>
                <a:spcPct val="115000"/>
              </a:lnSpc>
            </a:pPr>
            <a:endParaRPr lang="en-US" sz="2000" b="1" dirty="0"/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Supplements federal dollars to fund 100% of  the implementation of resilient forestry practices in Connecticut’s rural, non-industrial private woodlands.</a:t>
            </a:r>
          </a:p>
          <a:p>
            <a:pPr>
              <a:lnSpc>
                <a:spcPct val="115000"/>
              </a:lnSpc>
            </a:pPr>
            <a:endParaRPr lang="en-US" sz="2000" b="1" dirty="0"/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Partners: CSWC (delivery), CT DEEP (oversight), CT NRCS (standards and certification)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en-US" sz="2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EDFCC-6EF4-E263-3D13-CD075FA28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EB8881-2E0E-3906-0229-3E9B4EF5BDCA}"/>
              </a:ext>
            </a:extLst>
          </p:cNvPr>
          <p:cNvSpPr txBox="1">
            <a:spLocks/>
          </p:cNvSpPr>
          <p:nvPr/>
        </p:nvSpPr>
        <p:spPr>
          <a:xfrm>
            <a:off x="700314" y="397213"/>
            <a:ext cx="10515600" cy="122903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/>
                </a:solidFill>
              </a:rPr>
              <a:t>Forest Resilience Cost Share: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/>
                </a:solidFill>
              </a:rPr>
              <a:t>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Program at a glance</a:t>
            </a:r>
          </a:p>
        </p:txBody>
      </p:sp>
    </p:spTree>
    <p:extLst>
      <p:ext uri="{BB962C8B-B14F-4D97-AF65-F5344CB8AC3E}">
        <p14:creationId xmlns:p14="http://schemas.microsoft.com/office/powerpoint/2010/main" val="9275371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175_Win32_SL_V6" id="{2596AF0E-92BF-4F5A-A2A1-B1C9D33CD0CE}" vid="{0709752F-9199-467A-B305-5274ECB683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9424615-5FE5-4F43-AE24-3BC9A05326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AD180A-D253-4F84-BD24-8EE736E65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19A644-6410-4EC7-894C-877E70305DF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2148</TotalTime>
  <Words>652</Words>
  <Application>Microsoft Office PowerPoint</Application>
  <PresentationFormat>Widescreen</PresentationFormat>
  <Paragraphs>97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 Narrow</vt:lpstr>
      <vt:lpstr>Arial</vt:lpstr>
      <vt:lpstr>Calibri</vt:lpstr>
      <vt:lpstr>Tenorite </vt:lpstr>
      <vt:lpstr>Tenorite Bold</vt:lpstr>
      <vt:lpstr>Wingdings</vt:lpstr>
      <vt:lpstr>Custom</vt:lpstr>
      <vt:lpstr>CT Council ON SOIL AND WATER CONSERVATION</vt:lpstr>
      <vt:lpstr> Landowner Support for Forest Resilience </vt:lpstr>
      <vt:lpstr>Funding provided by the U.S.D.A, Forest Service through the Forest Stewardship Program, and   under the Inflation Reduction Act: Preparing to Serve the Underserved  as administered by the CT DEEP Division of Forestry </vt:lpstr>
      <vt:lpstr>A TWO-PART PROGRAM:  1. CAPACITY BUILDING FOR CONSERVATION PLANNING  2. COST SHARING FOR IMPLEMENTATION</vt:lpstr>
      <vt:lpstr>PowerPoint Presentation</vt:lpstr>
      <vt:lpstr>TSP Training part 1 and 2</vt:lpstr>
      <vt:lpstr>TSP ORIENTATION &amp; CONSERVATION PLANNING TRAINING</vt:lpstr>
      <vt:lpstr>Tools for Engaging Landowners Effectively  (TELE) workshop</vt:lpstr>
      <vt:lpstr>PowerPoint Presentation</vt:lpstr>
      <vt:lpstr>HOW THE PROGRAM WORKS</vt:lpstr>
      <vt:lpstr>ELIGIBILITY</vt:lpstr>
      <vt:lpstr>Cost‑Share Rules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Lilian Ruiz</dc:creator>
  <cp:lastModifiedBy>Ray Ledgerwood</cp:lastModifiedBy>
  <cp:revision>37</cp:revision>
  <dcterms:created xsi:type="dcterms:W3CDTF">2025-05-28T17:23:44Z</dcterms:created>
  <dcterms:modified xsi:type="dcterms:W3CDTF">2025-10-15T15:57:10Z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