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963" y="3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" y="6527292"/>
            <a:ext cx="1237107" cy="18821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8165" y="6527291"/>
            <a:ext cx="8730234" cy="18821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" y="1057655"/>
            <a:ext cx="10053827" cy="5657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20316" y="1337563"/>
            <a:ext cx="4944109" cy="453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677E00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4C3D2E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677E00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4C3D2E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677E00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" y="6527292"/>
            <a:ext cx="1237107" cy="18821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8166" y="6527292"/>
            <a:ext cx="8730234" cy="18821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5856" y="1057656"/>
            <a:ext cx="8004809" cy="55488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677E00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" y="6527292"/>
            <a:ext cx="1237107" cy="18821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8166" y="6527291"/>
            <a:ext cx="8730234" cy="18821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2190" y="1057656"/>
            <a:ext cx="7311390" cy="56578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0" y="6527292"/>
            <a:ext cx="1237107" cy="18821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28166" y="6527292"/>
            <a:ext cx="8730234" cy="1882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00" y="1726184"/>
            <a:ext cx="9704069" cy="4897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677E00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062" y="2636774"/>
            <a:ext cx="9304020" cy="3345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4C3D2E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mailto:ctcouncilswc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0" y="1057655"/>
            <a:ext cx="10058400" cy="5657850"/>
            <a:chOff x="380" y="1057655"/>
            <a:chExt cx="1005840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" y="1057655"/>
              <a:ext cx="10058019" cy="5657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237" y="1442973"/>
              <a:ext cx="6403085" cy="44069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34466" y="6164834"/>
            <a:ext cx="241427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dirty="0">
                <a:latin typeface="Calibri"/>
                <a:cs typeface="Calibri"/>
              </a:rPr>
              <a:t>NASCA</a:t>
            </a:r>
            <a:r>
              <a:rPr sz="1950" spc="2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Annual</a:t>
            </a:r>
            <a:r>
              <a:rPr sz="1950" spc="4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Meeting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6020" y="6164834"/>
            <a:ext cx="166878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dirty="0">
                <a:latin typeface="Calibri"/>
                <a:cs typeface="Calibri"/>
              </a:rPr>
              <a:t>October</a:t>
            </a:r>
            <a:r>
              <a:rPr sz="1950" spc="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6,</a:t>
            </a:r>
            <a:r>
              <a:rPr sz="1950" spc="15" dirty="0">
                <a:latin typeface="Calibri"/>
                <a:cs typeface="Calibri"/>
              </a:rPr>
              <a:t> </a:t>
            </a:r>
            <a:r>
              <a:rPr sz="1950" spc="-20" dirty="0">
                <a:latin typeface="Calibri"/>
                <a:cs typeface="Calibri"/>
              </a:rPr>
              <a:t>2024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56702" y="2376931"/>
            <a:ext cx="1248410" cy="40767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280"/>
              </a:spcBef>
            </a:pPr>
            <a:r>
              <a:rPr sz="1300" b="0" dirty="0">
                <a:latin typeface="Calibri Light"/>
                <a:cs typeface="Calibri Light"/>
              </a:rPr>
              <a:t>Lilian</a:t>
            </a:r>
            <a:r>
              <a:rPr sz="1300" b="0" spc="20" dirty="0">
                <a:latin typeface="Calibri Light"/>
                <a:cs typeface="Calibri Light"/>
              </a:rPr>
              <a:t> </a:t>
            </a:r>
            <a:r>
              <a:rPr sz="1300" b="0" spc="-20" dirty="0">
                <a:latin typeface="Calibri Light"/>
                <a:cs typeface="Calibri Light"/>
              </a:rPr>
              <a:t>Ruiz </a:t>
            </a:r>
            <a:r>
              <a:rPr sz="1300" b="0" dirty="0">
                <a:latin typeface="Calibri Light"/>
                <a:cs typeface="Calibri Light"/>
              </a:rPr>
              <a:t>Executive</a:t>
            </a:r>
            <a:r>
              <a:rPr sz="1300" b="0" spc="-2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Director</a:t>
            </a:r>
            <a:endParaRPr sz="13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424045">
              <a:lnSpc>
                <a:spcPct val="100000"/>
              </a:lnSpc>
              <a:spcBef>
                <a:spcPts val="140"/>
              </a:spcBef>
            </a:pPr>
            <a:r>
              <a:rPr sz="2600" b="0" spc="-10" dirty="0">
                <a:solidFill>
                  <a:srgbClr val="000000"/>
                </a:solidFill>
                <a:latin typeface="Calibri Light"/>
                <a:cs typeface="Calibri Light"/>
              </a:rPr>
              <a:t>Protecting</a:t>
            </a:r>
            <a:r>
              <a:rPr sz="2600" b="0" spc="-7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libri Light"/>
                <a:cs typeface="Calibri Light"/>
              </a:rPr>
              <a:t>Drinking</a:t>
            </a:r>
            <a:r>
              <a:rPr sz="2600" b="0" spc="-7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600" b="0" spc="-20" dirty="0">
                <a:solidFill>
                  <a:srgbClr val="000000"/>
                </a:solidFill>
                <a:latin typeface="Calibri Light"/>
                <a:cs typeface="Calibri Light"/>
              </a:rPr>
              <a:t>Water</a:t>
            </a:r>
            <a:r>
              <a:rPr sz="2600" b="0" spc="-7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libri Light"/>
                <a:cs typeface="Calibri Light"/>
              </a:rPr>
              <a:t>Sources</a:t>
            </a:r>
            <a:r>
              <a:rPr sz="2600" b="0" spc="-7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libri Light"/>
                <a:cs typeface="Calibri Light"/>
              </a:rPr>
              <a:t>in</a:t>
            </a:r>
            <a:r>
              <a:rPr sz="2600" b="0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600" b="0" spc="-25" dirty="0">
                <a:solidFill>
                  <a:srgbClr val="000000"/>
                </a:solidFill>
                <a:latin typeface="Calibri Light"/>
                <a:cs typeface="Calibri Light"/>
              </a:rPr>
              <a:t>CT</a:t>
            </a:r>
            <a:endParaRPr sz="2600">
              <a:latin typeface="Calibri Light"/>
              <a:cs typeface="Calibri Ligh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17585" y="5239511"/>
            <a:ext cx="1629155" cy="12214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0" spc="-10" dirty="0">
                <a:solidFill>
                  <a:srgbClr val="063661"/>
                </a:solidFill>
                <a:latin typeface="Corbel"/>
                <a:cs typeface="Corbel"/>
              </a:rPr>
              <a:t>What</a:t>
            </a:r>
            <a:r>
              <a:rPr sz="2800" b="0" spc="-105" dirty="0">
                <a:solidFill>
                  <a:srgbClr val="063661"/>
                </a:solidFill>
                <a:latin typeface="Corbel"/>
                <a:cs typeface="Corbel"/>
              </a:rPr>
              <a:t> </a:t>
            </a:r>
            <a:r>
              <a:rPr sz="2800" b="0" spc="-10" dirty="0">
                <a:solidFill>
                  <a:srgbClr val="063661"/>
                </a:solidFill>
                <a:latin typeface="Corbel"/>
                <a:cs typeface="Corbel"/>
              </a:rPr>
              <a:t>is</a:t>
            </a:r>
            <a:r>
              <a:rPr sz="2800" b="0" spc="-155" dirty="0">
                <a:solidFill>
                  <a:srgbClr val="063661"/>
                </a:solidFill>
                <a:latin typeface="Corbel"/>
                <a:cs typeface="Corbel"/>
              </a:rPr>
              <a:t> </a:t>
            </a:r>
            <a:r>
              <a:rPr sz="2800" b="0" spc="-30" dirty="0">
                <a:solidFill>
                  <a:srgbClr val="063661"/>
                </a:solidFill>
                <a:latin typeface="Corbel"/>
                <a:cs typeface="Corbel"/>
              </a:rPr>
              <a:t>SourceWater</a:t>
            </a:r>
            <a:r>
              <a:rPr sz="2800" b="0" spc="-245" dirty="0">
                <a:solidFill>
                  <a:srgbClr val="063661"/>
                </a:solidFill>
                <a:latin typeface="Corbel"/>
                <a:cs typeface="Corbel"/>
              </a:rPr>
              <a:t> </a:t>
            </a:r>
            <a:r>
              <a:rPr sz="2800" b="0" spc="-10" dirty="0">
                <a:solidFill>
                  <a:srgbClr val="063661"/>
                </a:solidFill>
                <a:latin typeface="Corbel"/>
                <a:cs typeface="Corbel"/>
              </a:rPr>
              <a:t>Protection?</a:t>
            </a:r>
            <a:r>
              <a:rPr sz="2800" b="0" spc="-10" dirty="0">
                <a:latin typeface="Corbel"/>
                <a:cs typeface="Corbel"/>
              </a:rPr>
              <a:t>?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80295" y="6423914"/>
            <a:ext cx="8953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204" y="4919471"/>
            <a:ext cx="9895840" cy="1257300"/>
          </a:xfrm>
          <a:custGeom>
            <a:avLst/>
            <a:gdLst/>
            <a:ahLst/>
            <a:cxnLst/>
            <a:rect l="l" t="t" r="r" b="b"/>
            <a:pathLst>
              <a:path w="9895840" h="1257300">
                <a:moveTo>
                  <a:pt x="9895332" y="1257300"/>
                </a:moveTo>
                <a:lnTo>
                  <a:pt x="9895332" y="0"/>
                </a:lnTo>
                <a:lnTo>
                  <a:pt x="0" y="0"/>
                </a:lnTo>
                <a:lnTo>
                  <a:pt x="0" y="1257300"/>
                </a:lnTo>
                <a:lnTo>
                  <a:pt x="9895332" y="1257300"/>
                </a:lnTo>
                <a:close/>
              </a:path>
            </a:pathLst>
          </a:custGeom>
          <a:solidFill>
            <a:srgbClr val="90C4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1698" y="4850383"/>
            <a:ext cx="9746615" cy="98488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algn="just">
              <a:lnSpc>
                <a:spcPct val="90100"/>
              </a:lnSpc>
              <a:spcBef>
                <a:spcPts val="350"/>
              </a:spcBef>
            </a:pPr>
            <a:r>
              <a:rPr sz="2150" spc="-30" dirty="0">
                <a:solidFill>
                  <a:srgbClr val="4C3D2E"/>
                </a:solidFill>
                <a:latin typeface="Constantia"/>
                <a:cs typeface="Constantia"/>
              </a:rPr>
              <a:t>“Source</a:t>
            </a:r>
            <a:r>
              <a:rPr sz="2150" spc="-8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35" dirty="0">
                <a:solidFill>
                  <a:srgbClr val="4C3D2E"/>
                </a:solidFill>
                <a:latin typeface="Constantia"/>
                <a:cs typeface="Constantia"/>
              </a:rPr>
              <a:t>water</a:t>
            </a:r>
            <a:r>
              <a:rPr sz="2150" spc="-10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20" dirty="0">
                <a:solidFill>
                  <a:srgbClr val="4C3D2E"/>
                </a:solidFill>
                <a:latin typeface="Constantia"/>
                <a:cs typeface="Constantia"/>
              </a:rPr>
              <a:t>protection</a:t>
            </a:r>
            <a:r>
              <a:rPr sz="2150" spc="-5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dirty="0">
                <a:solidFill>
                  <a:srgbClr val="4C3D2E"/>
                </a:solidFill>
                <a:latin typeface="Constantia"/>
                <a:cs typeface="Constantia"/>
              </a:rPr>
              <a:t>is</a:t>
            </a:r>
            <a:r>
              <a:rPr sz="2150" spc="-5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dirty="0">
                <a:solidFill>
                  <a:srgbClr val="4C3D2E"/>
                </a:solidFill>
                <a:latin typeface="Constantia"/>
                <a:cs typeface="Constantia"/>
              </a:rPr>
              <a:t>a</a:t>
            </a:r>
            <a:r>
              <a:rPr sz="2150" spc="-7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45" dirty="0">
                <a:solidFill>
                  <a:srgbClr val="4C3D2E"/>
                </a:solidFill>
                <a:latin typeface="Constantia"/>
                <a:cs typeface="Constantia"/>
              </a:rPr>
              <a:t>proactive</a:t>
            </a:r>
            <a:r>
              <a:rPr sz="2150" spc="-8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10" dirty="0">
                <a:solidFill>
                  <a:srgbClr val="4C3D2E"/>
                </a:solidFill>
                <a:latin typeface="Constantia"/>
                <a:cs typeface="Constantia"/>
              </a:rPr>
              <a:t>approach</a:t>
            </a:r>
            <a:r>
              <a:rPr sz="2150" spc="-5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dirty="0">
                <a:solidFill>
                  <a:srgbClr val="4C3D2E"/>
                </a:solidFill>
                <a:latin typeface="Constantia"/>
                <a:cs typeface="Constantia"/>
              </a:rPr>
              <a:t>to</a:t>
            </a:r>
            <a:r>
              <a:rPr sz="2150" spc="-8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10" dirty="0">
                <a:solidFill>
                  <a:srgbClr val="4C3D2E"/>
                </a:solidFill>
                <a:latin typeface="Constantia"/>
                <a:cs typeface="Constantia"/>
              </a:rPr>
              <a:t>safeguard,</a:t>
            </a:r>
            <a:r>
              <a:rPr sz="2150" spc="-2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10" dirty="0">
                <a:solidFill>
                  <a:srgbClr val="4C3D2E"/>
                </a:solidFill>
                <a:latin typeface="Constantia"/>
                <a:cs typeface="Constantia"/>
              </a:rPr>
              <a:t>maintain,</a:t>
            </a:r>
            <a:r>
              <a:rPr sz="2150" spc="-2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dirty="0">
                <a:solidFill>
                  <a:srgbClr val="4C3D2E"/>
                </a:solidFill>
                <a:latin typeface="Constantia"/>
                <a:cs typeface="Constantia"/>
              </a:rPr>
              <a:t>or</a:t>
            </a:r>
            <a:r>
              <a:rPr sz="2150" spc="-8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10" dirty="0">
                <a:solidFill>
                  <a:srgbClr val="4C3D2E"/>
                </a:solidFill>
                <a:latin typeface="Constantia"/>
                <a:cs typeface="Constantia"/>
              </a:rPr>
              <a:t>improve </a:t>
            </a:r>
            <a:r>
              <a:rPr sz="2150" spc="-40" dirty="0">
                <a:solidFill>
                  <a:srgbClr val="4C3D2E"/>
                </a:solidFill>
                <a:latin typeface="Constantia"/>
                <a:cs typeface="Constantia"/>
              </a:rPr>
              <a:t>the</a:t>
            </a:r>
            <a:r>
              <a:rPr sz="2150" spc="-9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30" dirty="0">
                <a:solidFill>
                  <a:srgbClr val="4C3D2E"/>
                </a:solidFill>
                <a:latin typeface="Constantia"/>
                <a:cs typeface="Constantia"/>
              </a:rPr>
              <a:t>quality</a:t>
            </a:r>
            <a:r>
              <a:rPr sz="2150" spc="-10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35" dirty="0">
                <a:solidFill>
                  <a:srgbClr val="4C3D2E"/>
                </a:solidFill>
                <a:latin typeface="Constantia"/>
                <a:cs typeface="Constantia"/>
              </a:rPr>
              <a:t>and/or</a:t>
            </a:r>
            <a:r>
              <a:rPr sz="2150" spc="-10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30" dirty="0">
                <a:solidFill>
                  <a:srgbClr val="4C3D2E"/>
                </a:solidFill>
                <a:latin typeface="Constantia"/>
                <a:cs typeface="Constantia"/>
              </a:rPr>
              <a:t>quantity</a:t>
            </a:r>
            <a:r>
              <a:rPr sz="2150" spc="-10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dirty="0">
                <a:solidFill>
                  <a:srgbClr val="4C3D2E"/>
                </a:solidFill>
                <a:latin typeface="Constantia"/>
                <a:cs typeface="Constantia"/>
              </a:rPr>
              <a:t>of</a:t>
            </a:r>
            <a:r>
              <a:rPr sz="2150" spc="-13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10" dirty="0">
                <a:solidFill>
                  <a:srgbClr val="4C3D2E"/>
                </a:solidFill>
                <a:latin typeface="Constantia"/>
                <a:cs typeface="Constantia"/>
              </a:rPr>
              <a:t>drinking</a:t>
            </a:r>
            <a:r>
              <a:rPr sz="2150" spc="-8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60" dirty="0">
                <a:solidFill>
                  <a:srgbClr val="4C3D2E"/>
                </a:solidFill>
                <a:latin typeface="Constantia"/>
                <a:cs typeface="Constantia"/>
              </a:rPr>
              <a:t>water</a:t>
            </a:r>
            <a:r>
              <a:rPr sz="2150" spc="-7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55" dirty="0">
                <a:solidFill>
                  <a:srgbClr val="4C3D2E"/>
                </a:solidFill>
                <a:latin typeface="Constantia"/>
                <a:cs typeface="Constantia"/>
              </a:rPr>
              <a:t>sources</a:t>
            </a:r>
            <a:r>
              <a:rPr sz="2150" spc="-8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dirty="0">
                <a:solidFill>
                  <a:srgbClr val="4C3D2E"/>
                </a:solidFill>
                <a:latin typeface="Constantia"/>
                <a:cs typeface="Constantia"/>
              </a:rPr>
              <a:t>and</a:t>
            </a:r>
            <a:r>
              <a:rPr sz="2150" spc="1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55" dirty="0">
                <a:solidFill>
                  <a:srgbClr val="4C3D2E"/>
                </a:solidFill>
                <a:latin typeface="Constantia"/>
                <a:cs typeface="Constantia"/>
              </a:rPr>
              <a:t>their</a:t>
            </a:r>
            <a:r>
              <a:rPr sz="2150" spc="-8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30" dirty="0">
                <a:solidFill>
                  <a:srgbClr val="4C3D2E"/>
                </a:solidFill>
                <a:latin typeface="Constantia"/>
                <a:cs typeface="Constantia"/>
              </a:rPr>
              <a:t>contributing</a:t>
            </a:r>
            <a:r>
              <a:rPr sz="2150" spc="-4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150" spc="-45" dirty="0">
                <a:solidFill>
                  <a:srgbClr val="4C3D2E"/>
                </a:solidFill>
                <a:latin typeface="Constantia"/>
                <a:cs typeface="Constantia"/>
              </a:rPr>
              <a:t>areas.”</a:t>
            </a:r>
            <a:r>
              <a:rPr sz="2150" spc="6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300" i="1" spc="-50" dirty="0">
                <a:solidFill>
                  <a:srgbClr val="4C3D2E"/>
                </a:solidFill>
                <a:latin typeface="Constantia"/>
                <a:cs typeface="Constantia"/>
              </a:rPr>
              <a:t>– </a:t>
            </a:r>
            <a:r>
              <a:rPr sz="2300" i="1" spc="-10" dirty="0">
                <a:solidFill>
                  <a:srgbClr val="4C3D2E"/>
                </a:solidFill>
                <a:latin typeface="Constantia"/>
                <a:cs typeface="Constantia"/>
              </a:rPr>
              <a:t>American</a:t>
            </a:r>
            <a:r>
              <a:rPr sz="2300" i="1" spc="-10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300" i="1" spc="-90" dirty="0">
                <a:solidFill>
                  <a:srgbClr val="4C3D2E"/>
                </a:solidFill>
                <a:latin typeface="Constantia"/>
                <a:cs typeface="Constantia"/>
              </a:rPr>
              <a:t>Water</a:t>
            </a:r>
            <a:r>
              <a:rPr sz="2300" i="1" spc="-14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300" i="1" spc="-85" dirty="0">
                <a:solidFill>
                  <a:srgbClr val="4C3D2E"/>
                </a:solidFill>
                <a:latin typeface="Constantia"/>
                <a:cs typeface="Constantia"/>
              </a:rPr>
              <a:t>Works</a:t>
            </a:r>
            <a:r>
              <a:rPr sz="2300" i="1" spc="-13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300" i="1" dirty="0">
                <a:solidFill>
                  <a:srgbClr val="4C3D2E"/>
                </a:solidFill>
                <a:latin typeface="Constantia"/>
                <a:cs typeface="Constantia"/>
              </a:rPr>
              <a:t>Association</a:t>
            </a:r>
            <a:r>
              <a:rPr sz="2300" i="1" spc="-5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300" i="1" spc="-120" dirty="0">
                <a:solidFill>
                  <a:srgbClr val="4C3D2E"/>
                </a:solidFill>
                <a:latin typeface="Constantia"/>
                <a:cs typeface="Constantia"/>
              </a:rPr>
              <a:t>(AWWA)</a:t>
            </a:r>
            <a:r>
              <a:rPr sz="2300" i="1" spc="-9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300" i="1" spc="-10" dirty="0">
                <a:solidFill>
                  <a:srgbClr val="4C3D2E"/>
                </a:solidFill>
                <a:latin typeface="Constantia"/>
                <a:cs typeface="Constantia"/>
              </a:rPr>
              <a:t>Source</a:t>
            </a:r>
            <a:r>
              <a:rPr sz="2300" i="1" spc="-140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300" i="1" spc="-75" dirty="0">
                <a:solidFill>
                  <a:srgbClr val="4C3D2E"/>
                </a:solidFill>
                <a:latin typeface="Constantia"/>
                <a:cs typeface="Constantia"/>
              </a:rPr>
              <a:t>Water</a:t>
            </a:r>
            <a:r>
              <a:rPr sz="2300" i="1" spc="-65" dirty="0">
                <a:solidFill>
                  <a:srgbClr val="4C3D2E"/>
                </a:solidFill>
                <a:latin typeface="Constantia"/>
                <a:cs typeface="Constantia"/>
              </a:rPr>
              <a:t> </a:t>
            </a:r>
            <a:r>
              <a:rPr sz="2300" i="1" spc="-10" dirty="0">
                <a:solidFill>
                  <a:srgbClr val="4C3D2E"/>
                </a:solidFill>
                <a:latin typeface="Constantia"/>
                <a:cs typeface="Constantia"/>
              </a:rPr>
              <a:t>Committee</a:t>
            </a:r>
            <a:endParaRPr sz="23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138" y="6532880"/>
            <a:ext cx="93662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3</a:t>
            </a:r>
            <a:r>
              <a:rPr sz="900" spc="200" dirty="0">
                <a:solidFill>
                  <a:srgbClr val="445400"/>
                </a:solidFill>
                <a:latin typeface="Corbel"/>
                <a:cs typeface="Corbel"/>
              </a:rPr>
              <a:t> 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October</a:t>
            </a:r>
            <a:r>
              <a:rPr sz="900" spc="10" dirty="0">
                <a:solidFill>
                  <a:srgbClr val="445400"/>
                </a:solidFill>
                <a:latin typeface="Corbel"/>
                <a:cs typeface="Corbel"/>
              </a:rPr>
              <a:t>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7, </a:t>
            </a:r>
            <a:r>
              <a:rPr sz="900" spc="-20" dirty="0">
                <a:solidFill>
                  <a:srgbClr val="445400"/>
                </a:solidFill>
                <a:latin typeface="Corbel"/>
                <a:cs typeface="Corbel"/>
              </a:rPr>
              <a:t>2024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472" y="2610103"/>
            <a:ext cx="1549400" cy="1433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300" spc="-10" dirty="0">
                <a:solidFill>
                  <a:srgbClr val="8BAA00"/>
                </a:solidFill>
              </a:rPr>
              <a:t>Public Drinking </a:t>
            </a:r>
            <a:r>
              <a:rPr sz="2300" dirty="0">
                <a:solidFill>
                  <a:srgbClr val="8BAA00"/>
                </a:solidFill>
              </a:rPr>
              <a:t>Water</a:t>
            </a:r>
            <a:r>
              <a:rPr sz="2300" spc="-25" dirty="0">
                <a:solidFill>
                  <a:srgbClr val="8BAA00"/>
                </a:solidFill>
              </a:rPr>
              <a:t> in </a:t>
            </a:r>
            <a:r>
              <a:rPr sz="2300" spc="-10" dirty="0">
                <a:solidFill>
                  <a:srgbClr val="8BAA00"/>
                </a:solidFill>
              </a:rPr>
              <a:t>Connecticut</a:t>
            </a:r>
            <a:endParaRPr sz="2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510" y="6532880"/>
            <a:ext cx="944244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4</a:t>
            </a:r>
            <a:r>
              <a:rPr sz="900" spc="204" dirty="0">
                <a:solidFill>
                  <a:srgbClr val="445400"/>
                </a:solidFill>
                <a:latin typeface="Corbel"/>
                <a:cs typeface="Corbel"/>
              </a:rPr>
              <a:t> 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October</a:t>
            </a:r>
            <a:r>
              <a:rPr sz="900" spc="10" dirty="0">
                <a:solidFill>
                  <a:srgbClr val="445400"/>
                </a:solidFill>
                <a:latin typeface="Corbel"/>
                <a:cs typeface="Corbel"/>
              </a:rPr>
              <a:t>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7, </a:t>
            </a:r>
            <a:r>
              <a:rPr sz="900" spc="-20" dirty="0">
                <a:solidFill>
                  <a:srgbClr val="445400"/>
                </a:solidFill>
                <a:latin typeface="Corbel"/>
                <a:cs typeface="Corbel"/>
              </a:rPr>
              <a:t>2024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472" y="1906015"/>
            <a:ext cx="1635125" cy="2138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8BAA00"/>
                </a:solidFill>
                <a:latin typeface="Corbel"/>
                <a:cs typeface="Corbel"/>
              </a:rPr>
              <a:t>Drinking Water Watersheds </a:t>
            </a:r>
            <a:r>
              <a:rPr sz="2300" b="1" spc="-25" dirty="0">
                <a:solidFill>
                  <a:srgbClr val="8BAA00"/>
                </a:solidFill>
                <a:latin typeface="Corbel"/>
                <a:cs typeface="Corbel"/>
              </a:rPr>
              <a:t>and </a:t>
            </a:r>
            <a:r>
              <a:rPr sz="2300" b="1" dirty="0">
                <a:solidFill>
                  <a:srgbClr val="8BAA00"/>
                </a:solidFill>
                <a:latin typeface="Corbel"/>
                <a:cs typeface="Corbel"/>
              </a:rPr>
              <a:t>Reservoirs</a:t>
            </a:r>
            <a:r>
              <a:rPr sz="2300" b="1" spc="-60" dirty="0">
                <a:solidFill>
                  <a:srgbClr val="8BAA00"/>
                </a:solidFill>
                <a:latin typeface="Corbel"/>
                <a:cs typeface="Corbel"/>
              </a:rPr>
              <a:t> </a:t>
            </a:r>
            <a:r>
              <a:rPr sz="2300" b="1" spc="-25" dirty="0">
                <a:solidFill>
                  <a:srgbClr val="8BAA00"/>
                </a:solidFill>
                <a:latin typeface="Corbel"/>
                <a:cs typeface="Corbel"/>
              </a:rPr>
              <a:t>in </a:t>
            </a:r>
            <a:r>
              <a:rPr sz="2300" b="1" spc="-10" dirty="0">
                <a:solidFill>
                  <a:srgbClr val="8BAA00"/>
                </a:solidFill>
                <a:latin typeface="Corbel"/>
                <a:cs typeface="Corbel"/>
              </a:rPr>
              <a:t>Connecticut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69661" y="5597905"/>
            <a:ext cx="40913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566,059</a:t>
            </a:r>
            <a:r>
              <a:rPr sz="1450" b="1" spc="50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acres</a:t>
            </a:r>
            <a:r>
              <a:rPr sz="1450" b="1" spc="50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(884.5</a:t>
            </a:r>
            <a:r>
              <a:rPr sz="1450" b="1" spc="50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sq</a:t>
            </a:r>
            <a:r>
              <a:rPr sz="1450" b="1" spc="45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mi)</a:t>
            </a:r>
            <a:r>
              <a:rPr sz="1450" b="1" spc="40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or</a:t>
            </a:r>
            <a:r>
              <a:rPr sz="1450" b="1" spc="50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17.8%</a:t>
            </a:r>
            <a:r>
              <a:rPr sz="1450" b="1" spc="40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of</a:t>
            </a:r>
            <a:r>
              <a:rPr sz="1450" b="1" spc="50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77E00"/>
                </a:solidFill>
                <a:latin typeface="Calibri"/>
                <a:cs typeface="Calibri"/>
              </a:rPr>
              <a:t>the</a:t>
            </a:r>
            <a:r>
              <a:rPr sz="1450" b="1" spc="50" dirty="0">
                <a:solidFill>
                  <a:srgbClr val="677E0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677E00"/>
                </a:solidFill>
                <a:latin typeface="Calibri"/>
                <a:cs typeface="Calibri"/>
              </a:rPr>
              <a:t>territory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5327" y="6532880"/>
            <a:ext cx="93916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5</a:t>
            </a:r>
            <a:r>
              <a:rPr sz="900" spc="200" dirty="0">
                <a:solidFill>
                  <a:srgbClr val="445400"/>
                </a:solidFill>
                <a:latin typeface="Corbel"/>
                <a:cs typeface="Corbel"/>
              </a:rPr>
              <a:t> 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October</a:t>
            </a:r>
            <a:r>
              <a:rPr sz="900" spc="10" dirty="0">
                <a:solidFill>
                  <a:srgbClr val="445400"/>
                </a:solidFill>
                <a:latin typeface="Corbel"/>
                <a:cs typeface="Corbel"/>
              </a:rPr>
              <a:t>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7, </a:t>
            </a:r>
            <a:r>
              <a:rPr sz="900" spc="-20" dirty="0">
                <a:solidFill>
                  <a:srgbClr val="445400"/>
                </a:solidFill>
                <a:latin typeface="Corbel"/>
                <a:cs typeface="Corbel"/>
              </a:rPr>
              <a:t>2024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9090" y="2628138"/>
            <a:ext cx="9565640" cy="3428365"/>
          </a:xfrm>
          <a:custGeom>
            <a:avLst/>
            <a:gdLst/>
            <a:ahLst/>
            <a:cxnLst/>
            <a:rect l="l" t="t" r="r" b="b"/>
            <a:pathLst>
              <a:path w="9565640" h="3428365">
                <a:moveTo>
                  <a:pt x="9565386" y="3428238"/>
                </a:moveTo>
                <a:lnTo>
                  <a:pt x="9565386" y="0"/>
                </a:lnTo>
                <a:lnTo>
                  <a:pt x="0" y="0"/>
                </a:lnTo>
                <a:lnTo>
                  <a:pt x="0" y="3428238"/>
                </a:lnTo>
                <a:lnTo>
                  <a:pt x="9565386" y="3428238"/>
                </a:lnTo>
                <a:close/>
              </a:path>
            </a:pathLst>
          </a:custGeom>
          <a:solidFill>
            <a:srgbClr val="D9FF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499"/>
              </a:lnSpc>
              <a:spcBef>
                <a:spcPts val="95"/>
              </a:spcBef>
            </a:pPr>
            <a:r>
              <a:rPr dirty="0"/>
              <a:t>With</a:t>
            </a:r>
            <a:r>
              <a:rPr spc="50" dirty="0"/>
              <a:t> </a:t>
            </a:r>
            <a:r>
              <a:rPr dirty="0"/>
              <a:t>limited</a:t>
            </a:r>
            <a:r>
              <a:rPr spc="60" dirty="0"/>
              <a:t> </a:t>
            </a:r>
            <a:r>
              <a:rPr dirty="0"/>
              <a:t>resources,</a:t>
            </a:r>
            <a:r>
              <a:rPr spc="55" dirty="0"/>
              <a:t> </a:t>
            </a:r>
            <a:r>
              <a:rPr dirty="0"/>
              <a:t>limited</a:t>
            </a:r>
            <a:r>
              <a:rPr spc="70" dirty="0"/>
              <a:t> </a:t>
            </a:r>
            <a:r>
              <a:rPr dirty="0"/>
              <a:t>time,</a:t>
            </a:r>
            <a:r>
              <a:rPr spc="65" dirty="0"/>
              <a:t> </a:t>
            </a:r>
            <a:r>
              <a:rPr dirty="0"/>
              <a:t>limited</a:t>
            </a:r>
            <a:r>
              <a:rPr spc="70" dirty="0"/>
              <a:t> </a:t>
            </a:r>
            <a:r>
              <a:rPr dirty="0"/>
              <a:t>funding,</a:t>
            </a:r>
            <a:r>
              <a:rPr spc="45" dirty="0"/>
              <a:t> </a:t>
            </a:r>
            <a:r>
              <a:rPr dirty="0"/>
              <a:t>how</a:t>
            </a:r>
            <a:r>
              <a:rPr spc="40" dirty="0"/>
              <a:t> </a:t>
            </a:r>
            <a:r>
              <a:rPr dirty="0"/>
              <a:t>can</a:t>
            </a:r>
            <a:r>
              <a:rPr spc="40" dirty="0"/>
              <a:t> </a:t>
            </a:r>
            <a:r>
              <a:rPr dirty="0"/>
              <a:t>smart</a:t>
            </a:r>
            <a:r>
              <a:rPr spc="55" dirty="0"/>
              <a:t> </a:t>
            </a:r>
            <a:r>
              <a:rPr dirty="0"/>
              <a:t>decisions</a:t>
            </a:r>
            <a:r>
              <a:rPr spc="75" dirty="0"/>
              <a:t> </a:t>
            </a:r>
            <a:r>
              <a:rPr dirty="0"/>
              <a:t>be</a:t>
            </a:r>
            <a:r>
              <a:rPr spc="50" dirty="0"/>
              <a:t> </a:t>
            </a:r>
            <a:r>
              <a:rPr dirty="0"/>
              <a:t>made</a:t>
            </a:r>
            <a:r>
              <a:rPr spc="50" dirty="0"/>
              <a:t> </a:t>
            </a:r>
            <a:r>
              <a:rPr spc="-25" dirty="0"/>
              <a:t>to </a:t>
            </a:r>
            <a:r>
              <a:rPr dirty="0"/>
              <a:t>protect</a:t>
            </a:r>
            <a:r>
              <a:rPr spc="55" dirty="0"/>
              <a:t> </a:t>
            </a:r>
            <a:r>
              <a:rPr dirty="0"/>
              <a:t>drinking</a:t>
            </a:r>
            <a:r>
              <a:rPr spc="40" dirty="0"/>
              <a:t> </a:t>
            </a:r>
            <a:r>
              <a:rPr dirty="0"/>
              <a:t>water</a:t>
            </a:r>
            <a:r>
              <a:rPr spc="65" dirty="0"/>
              <a:t> </a:t>
            </a:r>
            <a:r>
              <a:rPr spc="-10" dirty="0"/>
              <a:t>sources?</a:t>
            </a:r>
          </a:p>
          <a:p>
            <a:pPr marL="292735" marR="250190" indent="-280670">
              <a:lnSpc>
                <a:spcPct val="101499"/>
              </a:lnSpc>
              <a:spcBef>
                <a:spcPts val="2375"/>
              </a:spcBef>
              <a:buAutoNum type="arabicPeriod"/>
              <a:tabLst>
                <a:tab pos="295275" algn="l"/>
              </a:tabLst>
            </a:pPr>
            <a:r>
              <a:rPr dirty="0"/>
              <a:t>In</a:t>
            </a:r>
            <a:r>
              <a:rPr spc="-50" dirty="0"/>
              <a:t> </a:t>
            </a:r>
            <a:r>
              <a:rPr dirty="0"/>
              <a:t>Connecticut,</a:t>
            </a:r>
            <a:r>
              <a:rPr spc="20" dirty="0"/>
              <a:t> </a:t>
            </a:r>
            <a:r>
              <a:rPr dirty="0"/>
              <a:t>most</a:t>
            </a:r>
            <a:r>
              <a:rPr spc="50" dirty="0"/>
              <a:t> </a:t>
            </a:r>
            <a:r>
              <a:rPr dirty="0"/>
              <a:t>land‐use</a:t>
            </a:r>
            <a:r>
              <a:rPr spc="35" dirty="0"/>
              <a:t> </a:t>
            </a:r>
            <a:r>
              <a:rPr dirty="0"/>
              <a:t>decisions</a:t>
            </a:r>
            <a:r>
              <a:rPr spc="60" dirty="0"/>
              <a:t> </a:t>
            </a:r>
            <a:r>
              <a:rPr dirty="0"/>
              <a:t>are</a:t>
            </a:r>
            <a:r>
              <a:rPr spc="35" dirty="0"/>
              <a:t> </a:t>
            </a:r>
            <a:r>
              <a:rPr dirty="0"/>
              <a:t>made</a:t>
            </a:r>
            <a:r>
              <a:rPr spc="40" dirty="0"/>
              <a:t> </a:t>
            </a:r>
            <a:r>
              <a:rPr dirty="0"/>
              <a:t>at</a:t>
            </a:r>
            <a:r>
              <a:rPr spc="35" dirty="0"/>
              <a:t> </a:t>
            </a:r>
            <a:r>
              <a:rPr dirty="0"/>
              <a:t>the</a:t>
            </a:r>
            <a:r>
              <a:rPr spc="40" dirty="0"/>
              <a:t> </a:t>
            </a:r>
            <a:r>
              <a:rPr dirty="0"/>
              <a:t>town</a:t>
            </a:r>
            <a:r>
              <a:rPr spc="30" dirty="0"/>
              <a:t> </a:t>
            </a:r>
            <a:r>
              <a:rPr dirty="0"/>
              <a:t>level</a:t>
            </a:r>
            <a:r>
              <a:rPr spc="65" dirty="0"/>
              <a:t> </a:t>
            </a:r>
            <a:r>
              <a:rPr dirty="0"/>
              <a:t>(169).</a:t>
            </a:r>
            <a:r>
              <a:rPr spc="335" dirty="0"/>
              <a:t> </a:t>
            </a:r>
            <a:r>
              <a:rPr dirty="0"/>
              <a:t>There</a:t>
            </a:r>
            <a:r>
              <a:rPr spc="40" dirty="0"/>
              <a:t> </a:t>
            </a:r>
            <a:r>
              <a:rPr dirty="0"/>
              <a:t>is</a:t>
            </a:r>
            <a:r>
              <a:rPr spc="45" dirty="0"/>
              <a:t> </a:t>
            </a:r>
            <a:r>
              <a:rPr spc="-25" dirty="0"/>
              <a:t>no 	</a:t>
            </a:r>
            <a:r>
              <a:rPr dirty="0"/>
              <a:t>county</a:t>
            </a:r>
            <a:r>
              <a:rPr spc="45" dirty="0"/>
              <a:t> </a:t>
            </a:r>
            <a:r>
              <a:rPr spc="-10" dirty="0"/>
              <a:t>government.</a:t>
            </a: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4C3D2E"/>
              </a:buClr>
              <a:buFont typeface="Corbel"/>
              <a:buAutoNum type="arabicPeriod"/>
            </a:pPr>
            <a:endParaRPr spc="-10" dirty="0"/>
          </a:p>
          <a:p>
            <a:pPr marL="293370" indent="-280670">
              <a:lnSpc>
                <a:spcPct val="100000"/>
              </a:lnSpc>
              <a:buAutoNum type="arabicPeriod"/>
              <a:tabLst>
                <a:tab pos="293370" algn="l"/>
              </a:tabLst>
            </a:pPr>
            <a:r>
              <a:rPr dirty="0"/>
              <a:t>Zoning</a:t>
            </a:r>
            <a:r>
              <a:rPr spc="50" dirty="0"/>
              <a:t> </a:t>
            </a:r>
            <a:r>
              <a:rPr dirty="0"/>
              <a:t>may</a:t>
            </a:r>
            <a:r>
              <a:rPr spc="60" dirty="0"/>
              <a:t> </a:t>
            </a:r>
            <a:r>
              <a:rPr dirty="0"/>
              <a:t>not</a:t>
            </a:r>
            <a:r>
              <a:rPr spc="65" dirty="0"/>
              <a:t> </a:t>
            </a:r>
            <a:r>
              <a:rPr dirty="0"/>
              <a:t>identify/consider</a:t>
            </a:r>
            <a:r>
              <a:rPr spc="70" dirty="0"/>
              <a:t> </a:t>
            </a:r>
            <a:r>
              <a:rPr dirty="0"/>
              <a:t>source</a:t>
            </a:r>
            <a:r>
              <a:rPr spc="45" dirty="0"/>
              <a:t> </a:t>
            </a:r>
            <a:r>
              <a:rPr dirty="0"/>
              <a:t>protection</a:t>
            </a:r>
            <a:r>
              <a:rPr spc="55" dirty="0"/>
              <a:t> </a:t>
            </a:r>
            <a:r>
              <a:rPr spc="-10" dirty="0"/>
              <a:t>areas</a:t>
            </a: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C3D2E"/>
              </a:buClr>
              <a:buFont typeface="Corbel"/>
              <a:buAutoNum type="arabicPeriod"/>
            </a:pPr>
            <a:endParaRPr spc="-10" dirty="0"/>
          </a:p>
          <a:p>
            <a:pPr marL="294005" indent="-281305">
              <a:lnSpc>
                <a:spcPct val="100000"/>
              </a:lnSpc>
              <a:buAutoNum type="arabicPeriod"/>
              <a:tabLst>
                <a:tab pos="294005" algn="l"/>
              </a:tabLst>
            </a:pPr>
            <a:r>
              <a:rPr dirty="0"/>
              <a:t>Lots</a:t>
            </a:r>
            <a:r>
              <a:rPr spc="40" dirty="0"/>
              <a:t> </a:t>
            </a:r>
            <a:r>
              <a:rPr dirty="0"/>
              <a:t>of</a:t>
            </a:r>
            <a:r>
              <a:rPr spc="30" dirty="0"/>
              <a:t> </a:t>
            </a:r>
            <a:r>
              <a:rPr dirty="0"/>
              <a:t>available</a:t>
            </a:r>
            <a:r>
              <a:rPr spc="40" dirty="0"/>
              <a:t> </a:t>
            </a:r>
            <a:r>
              <a:rPr dirty="0"/>
              <a:t>data</a:t>
            </a:r>
            <a:r>
              <a:rPr spc="45" dirty="0"/>
              <a:t> </a:t>
            </a:r>
            <a:r>
              <a:rPr dirty="0"/>
              <a:t>on</a:t>
            </a:r>
            <a:r>
              <a:rPr spc="30" dirty="0"/>
              <a:t> </a:t>
            </a:r>
            <a:r>
              <a:rPr dirty="0"/>
              <a:t>land</a:t>
            </a:r>
            <a:r>
              <a:rPr spc="40" dirty="0"/>
              <a:t> </a:t>
            </a:r>
            <a:r>
              <a:rPr dirty="0"/>
              <a:t>characteristics</a:t>
            </a:r>
            <a:r>
              <a:rPr spc="40" dirty="0"/>
              <a:t> </a:t>
            </a:r>
            <a:r>
              <a:rPr dirty="0"/>
              <a:t>and</a:t>
            </a:r>
            <a:r>
              <a:rPr spc="30" dirty="0"/>
              <a:t> </a:t>
            </a:r>
            <a:r>
              <a:rPr dirty="0"/>
              <a:t>land</a:t>
            </a:r>
            <a:r>
              <a:rPr spc="45" dirty="0"/>
              <a:t> </a:t>
            </a:r>
            <a:r>
              <a:rPr dirty="0"/>
              <a:t>use…..in</a:t>
            </a:r>
            <a:r>
              <a:rPr spc="55" dirty="0"/>
              <a:t> </a:t>
            </a:r>
            <a:r>
              <a:rPr dirty="0"/>
              <a:t>lots</a:t>
            </a:r>
            <a:r>
              <a:rPr spc="45" dirty="0"/>
              <a:t> </a:t>
            </a:r>
            <a:r>
              <a:rPr dirty="0"/>
              <a:t>of</a:t>
            </a:r>
            <a:r>
              <a:rPr spc="40" dirty="0"/>
              <a:t> </a:t>
            </a:r>
            <a:r>
              <a:rPr dirty="0"/>
              <a:t>different</a:t>
            </a:r>
            <a:r>
              <a:rPr spc="55" dirty="0"/>
              <a:t> </a:t>
            </a:r>
            <a:r>
              <a:rPr spc="-10" dirty="0"/>
              <a:t>places</a:t>
            </a: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4C3D2E"/>
              </a:buClr>
              <a:buFont typeface="Corbel"/>
              <a:buAutoNum type="arabicPeriod"/>
            </a:pPr>
            <a:endParaRPr spc="-10" dirty="0"/>
          </a:p>
          <a:p>
            <a:pPr marL="294005" indent="-281305">
              <a:lnSpc>
                <a:spcPct val="100000"/>
              </a:lnSpc>
              <a:buAutoNum type="arabicPeriod"/>
              <a:tabLst>
                <a:tab pos="294005" algn="l"/>
              </a:tabLst>
            </a:pPr>
            <a:r>
              <a:rPr dirty="0"/>
              <a:t>Decisions</a:t>
            </a:r>
            <a:r>
              <a:rPr spc="50" dirty="0"/>
              <a:t> </a:t>
            </a:r>
            <a:r>
              <a:rPr dirty="0"/>
              <a:t>and</a:t>
            </a:r>
            <a:r>
              <a:rPr spc="30" dirty="0"/>
              <a:t> </a:t>
            </a:r>
            <a:r>
              <a:rPr dirty="0"/>
              <a:t>Development</a:t>
            </a:r>
            <a:r>
              <a:rPr spc="65" dirty="0"/>
              <a:t> </a:t>
            </a:r>
            <a:r>
              <a:rPr dirty="0"/>
              <a:t>are</a:t>
            </a:r>
            <a:r>
              <a:rPr spc="30" dirty="0"/>
              <a:t> </a:t>
            </a:r>
            <a:r>
              <a:rPr dirty="0"/>
              <a:t>often</a:t>
            </a:r>
            <a:r>
              <a:rPr spc="30" dirty="0"/>
              <a:t> </a:t>
            </a:r>
            <a:r>
              <a:rPr dirty="0"/>
              <a:t>done</a:t>
            </a:r>
            <a:r>
              <a:rPr spc="30" dirty="0"/>
              <a:t> </a:t>
            </a:r>
            <a:r>
              <a:rPr dirty="0"/>
              <a:t>at</a:t>
            </a:r>
            <a:r>
              <a:rPr spc="30" dirty="0"/>
              <a:t> </a:t>
            </a:r>
            <a:r>
              <a:rPr dirty="0"/>
              <a:t>the</a:t>
            </a:r>
            <a:r>
              <a:rPr spc="35" dirty="0"/>
              <a:t> </a:t>
            </a:r>
            <a:r>
              <a:rPr dirty="0"/>
              <a:t>parcel</a:t>
            </a:r>
            <a:r>
              <a:rPr spc="30" dirty="0"/>
              <a:t> </a:t>
            </a:r>
            <a:r>
              <a:rPr spc="-10" dirty="0"/>
              <a:t>level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501" rIns="0" bIns="0" rtlCol="0">
            <a:spAutoFit/>
          </a:bodyPr>
          <a:lstStyle/>
          <a:p>
            <a:pPr marL="1175385">
              <a:lnSpc>
                <a:spcPct val="100000"/>
              </a:lnSpc>
              <a:spcBef>
                <a:spcPts val="140"/>
              </a:spcBef>
            </a:pPr>
            <a:r>
              <a:rPr sz="2600" dirty="0"/>
              <a:t>How</a:t>
            </a:r>
            <a:r>
              <a:rPr sz="2600" spc="65" dirty="0"/>
              <a:t> </a:t>
            </a:r>
            <a:r>
              <a:rPr sz="2600" dirty="0"/>
              <a:t>can</a:t>
            </a:r>
            <a:r>
              <a:rPr sz="2600" spc="65" dirty="0"/>
              <a:t> </a:t>
            </a:r>
            <a:r>
              <a:rPr sz="2600" dirty="0"/>
              <a:t>we</a:t>
            </a:r>
            <a:r>
              <a:rPr sz="2600" spc="55" dirty="0"/>
              <a:t> </a:t>
            </a:r>
            <a:r>
              <a:rPr sz="2600" dirty="0"/>
              <a:t>protect</a:t>
            </a:r>
            <a:r>
              <a:rPr sz="2600" spc="70" dirty="0"/>
              <a:t> </a:t>
            </a:r>
            <a:r>
              <a:rPr sz="2600" dirty="0"/>
              <a:t>drinking</a:t>
            </a:r>
            <a:r>
              <a:rPr sz="2600" spc="85" dirty="0"/>
              <a:t> </a:t>
            </a:r>
            <a:r>
              <a:rPr sz="2600" dirty="0"/>
              <a:t>water</a:t>
            </a:r>
            <a:r>
              <a:rPr sz="2600" spc="60" dirty="0"/>
              <a:t> </a:t>
            </a:r>
            <a:r>
              <a:rPr sz="2600" spc="-10" dirty="0"/>
              <a:t>supplies?</a:t>
            </a:r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988" y="6532880"/>
            <a:ext cx="944880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6</a:t>
            </a:r>
            <a:r>
              <a:rPr sz="900" spc="200" dirty="0">
                <a:solidFill>
                  <a:srgbClr val="445400"/>
                </a:solidFill>
                <a:latin typeface="Corbel"/>
                <a:cs typeface="Corbel"/>
              </a:rPr>
              <a:t> 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October</a:t>
            </a:r>
            <a:r>
              <a:rPr sz="900" spc="15" dirty="0">
                <a:solidFill>
                  <a:srgbClr val="445400"/>
                </a:solidFill>
                <a:latin typeface="Corbel"/>
                <a:cs typeface="Corbel"/>
              </a:rPr>
              <a:t>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7,</a:t>
            </a:r>
            <a:r>
              <a:rPr sz="900" spc="5" dirty="0">
                <a:solidFill>
                  <a:srgbClr val="445400"/>
                </a:solidFill>
                <a:latin typeface="Corbel"/>
                <a:cs typeface="Corbel"/>
              </a:rPr>
              <a:t> </a:t>
            </a:r>
            <a:r>
              <a:rPr sz="900" spc="-20" dirty="0">
                <a:solidFill>
                  <a:srgbClr val="445400"/>
                </a:solidFill>
                <a:latin typeface="Corbel"/>
                <a:cs typeface="Corbel"/>
              </a:rPr>
              <a:t>2024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724" y="1267459"/>
            <a:ext cx="1650364" cy="39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USDA</a:t>
            </a:r>
            <a:r>
              <a:rPr spc="-85" dirty="0"/>
              <a:t> </a:t>
            </a:r>
            <a:r>
              <a:rPr spc="-20" dirty="0"/>
              <a:t>NRCS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1724" y="2002790"/>
            <a:ext cx="1173480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50" spc="-10" dirty="0">
                <a:solidFill>
                  <a:srgbClr val="677E00"/>
                </a:solidFill>
                <a:latin typeface="Corbel"/>
                <a:cs typeface="Corbel"/>
              </a:rPr>
              <a:t>Cooperative Conservation Agreement</a:t>
            </a:r>
            <a:endParaRPr sz="165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724" y="3116071"/>
            <a:ext cx="1719580" cy="1119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99700"/>
              </a:lnSpc>
              <a:spcBef>
                <a:spcPts val="100"/>
              </a:spcBef>
            </a:pPr>
            <a:r>
              <a:rPr sz="2400" spc="-20" dirty="0">
                <a:solidFill>
                  <a:srgbClr val="677E00"/>
                </a:solidFill>
                <a:latin typeface="Corbel"/>
                <a:cs typeface="Corbel"/>
              </a:rPr>
              <a:t>Source</a:t>
            </a:r>
            <a:r>
              <a:rPr sz="2400" spc="-100" dirty="0">
                <a:solidFill>
                  <a:srgbClr val="677E00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677E00"/>
                </a:solidFill>
                <a:latin typeface="Corbel"/>
                <a:cs typeface="Corbel"/>
              </a:rPr>
              <a:t>Water Protection Project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22220" y="1258824"/>
            <a:ext cx="7382509" cy="4951730"/>
          </a:xfrm>
          <a:custGeom>
            <a:avLst/>
            <a:gdLst/>
            <a:ahLst/>
            <a:cxnLst/>
            <a:rect l="l" t="t" r="r" b="b"/>
            <a:pathLst>
              <a:path w="7382509" h="4951730">
                <a:moveTo>
                  <a:pt x="7382256" y="4951475"/>
                </a:moveTo>
                <a:lnTo>
                  <a:pt x="7382256" y="0"/>
                </a:lnTo>
                <a:lnTo>
                  <a:pt x="0" y="0"/>
                </a:lnTo>
                <a:lnTo>
                  <a:pt x="0" y="4951476"/>
                </a:lnTo>
                <a:lnTo>
                  <a:pt x="7382256" y="4951475"/>
                </a:lnTo>
                <a:close/>
              </a:path>
            </a:pathLst>
          </a:custGeom>
          <a:solidFill>
            <a:srgbClr val="D9FF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84195" y="1267460"/>
            <a:ext cx="7038340" cy="1534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3370" marR="173990" indent="-281305">
              <a:lnSpc>
                <a:spcPct val="101499"/>
              </a:lnSpc>
              <a:spcBef>
                <a:spcPts val="95"/>
              </a:spcBef>
              <a:buAutoNum type="arabicPeriod"/>
              <a:tabLst>
                <a:tab pos="295275" algn="l"/>
              </a:tabLst>
            </a:pP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Create</a:t>
            </a:r>
            <a:r>
              <a:rPr sz="1950" spc="3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</a:t>
            </a:r>
            <a:r>
              <a:rPr sz="1950" spc="3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state‐wide</a:t>
            </a:r>
            <a:r>
              <a:rPr sz="1950" spc="-3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GIS</a:t>
            </a:r>
            <a:r>
              <a:rPr sz="1950" spc="3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inventory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of</a:t>
            </a:r>
            <a:r>
              <a:rPr sz="1950" spc="2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land</a:t>
            </a:r>
            <a:r>
              <a:rPr sz="1950" spc="3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use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in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all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source</a:t>
            </a:r>
            <a:r>
              <a:rPr sz="1950" spc="2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water 	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protection</a:t>
            </a:r>
            <a:r>
              <a:rPr sz="1950" spc="7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areas.</a:t>
            </a:r>
            <a:endParaRPr sz="1950">
              <a:latin typeface="Corbel"/>
              <a:cs typeface="Corbel"/>
            </a:endParaRPr>
          </a:p>
          <a:p>
            <a:pPr marL="672465" marR="5080" lvl="1" indent="-283210">
              <a:lnSpc>
                <a:spcPct val="101499"/>
              </a:lnSpc>
              <a:spcBef>
                <a:spcPts val="2375"/>
              </a:spcBef>
              <a:buFont typeface="Arial"/>
              <a:buChar char="•"/>
              <a:tabLst>
                <a:tab pos="672465" algn="l"/>
              </a:tabLst>
            </a:pP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Allows</a:t>
            </a:r>
            <a:r>
              <a:rPr sz="1950" spc="6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for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the</a:t>
            </a:r>
            <a:r>
              <a:rPr sz="1950" spc="5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identification</a:t>
            </a:r>
            <a:r>
              <a:rPr sz="1950" spc="6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and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prioritization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of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source</a:t>
            </a:r>
            <a:r>
              <a:rPr sz="1950" spc="3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water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protection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areas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for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both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quality</a:t>
            </a:r>
            <a:r>
              <a:rPr sz="1950" spc="5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and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quantity.</a:t>
            </a:r>
            <a:endParaRPr sz="195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4120" y="3077972"/>
            <a:ext cx="6938009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2.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Expand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knowledge</a:t>
            </a:r>
            <a:r>
              <a:rPr sz="1950" spc="5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of</a:t>
            </a:r>
            <a:r>
              <a:rPr sz="1950" spc="5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the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watershed</a:t>
            </a:r>
            <a:r>
              <a:rPr sz="1950" spc="6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technical</a:t>
            </a:r>
            <a:r>
              <a:rPr sz="1950" spc="5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community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20" dirty="0">
                <a:solidFill>
                  <a:srgbClr val="4C3D2E"/>
                </a:solidFill>
                <a:latin typeface="Corbel"/>
                <a:cs typeface="Corbel"/>
              </a:rPr>
              <a:t>about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source</a:t>
            </a:r>
            <a:r>
              <a:rPr sz="1950" spc="3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water</a:t>
            </a:r>
            <a:r>
              <a:rPr sz="1950" spc="5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protection,</a:t>
            </a:r>
            <a:r>
              <a:rPr sz="1950" spc="3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main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issues,</a:t>
            </a:r>
            <a:r>
              <a:rPr sz="1950" spc="8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20" dirty="0">
                <a:solidFill>
                  <a:srgbClr val="4C3D2E"/>
                </a:solidFill>
                <a:latin typeface="Corbel"/>
                <a:cs typeface="Corbel"/>
              </a:rPr>
              <a:t>etc.</a:t>
            </a:r>
            <a:endParaRPr sz="195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4095" y="3983228"/>
            <a:ext cx="7087870" cy="930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499"/>
              </a:lnSpc>
              <a:spcBef>
                <a:spcPts val="95"/>
              </a:spcBef>
            </a:pP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3.</a:t>
            </a:r>
            <a:r>
              <a:rPr sz="1950" spc="3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Development</a:t>
            </a:r>
            <a:r>
              <a:rPr sz="1950" spc="7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of</a:t>
            </a:r>
            <a:r>
              <a:rPr sz="1950" spc="2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an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outreach</a:t>
            </a:r>
            <a:r>
              <a:rPr sz="1950" spc="2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plan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designed</a:t>
            </a:r>
            <a:r>
              <a:rPr sz="1950" spc="5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to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increase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participation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in</a:t>
            </a:r>
            <a:r>
              <a:rPr sz="1950" spc="5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Farm</a:t>
            </a:r>
            <a:r>
              <a:rPr sz="1950" spc="3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Bill</a:t>
            </a:r>
            <a:r>
              <a:rPr sz="1950" spc="5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and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other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technical</a:t>
            </a:r>
            <a:r>
              <a:rPr sz="1950" spc="3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and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financial</a:t>
            </a:r>
            <a:r>
              <a:rPr sz="1950" spc="3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assistance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programs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that</a:t>
            </a:r>
            <a:r>
              <a:rPr sz="1950" spc="6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address</a:t>
            </a:r>
            <a:r>
              <a:rPr sz="1950" spc="6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watershed</a:t>
            </a:r>
            <a:r>
              <a:rPr sz="1950" spc="6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needs.</a:t>
            </a:r>
            <a:endParaRPr sz="195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4146" y="5190235"/>
            <a:ext cx="312293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4.</a:t>
            </a:r>
            <a:r>
              <a:rPr sz="1950" spc="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Produce</a:t>
            </a:r>
            <a:r>
              <a:rPr sz="1950" spc="2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2</a:t>
            </a:r>
            <a:r>
              <a:rPr sz="1950" spc="4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watershed</a:t>
            </a:r>
            <a:r>
              <a:rPr sz="1950" spc="5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plans.</a:t>
            </a:r>
            <a:endParaRPr sz="195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4121" y="5793740"/>
            <a:ext cx="331279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5.</a:t>
            </a:r>
            <a:r>
              <a:rPr sz="1950" spc="-5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Conduct</a:t>
            </a:r>
            <a:r>
              <a:rPr sz="1950" spc="2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dirty="0">
                <a:solidFill>
                  <a:srgbClr val="4C3D2E"/>
                </a:solidFill>
                <a:latin typeface="Corbel"/>
                <a:cs typeface="Corbel"/>
              </a:rPr>
              <a:t>Local</a:t>
            </a:r>
            <a:r>
              <a:rPr sz="1950" spc="-9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Work</a:t>
            </a:r>
            <a:r>
              <a:rPr sz="1950" spc="-7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950" spc="-10" dirty="0">
                <a:solidFill>
                  <a:srgbClr val="4C3D2E"/>
                </a:solidFill>
                <a:latin typeface="Corbel"/>
                <a:cs typeface="Corbel"/>
              </a:rPr>
              <a:t>Groups!!!</a:t>
            </a:r>
            <a:endParaRPr sz="195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986" y="4280153"/>
            <a:ext cx="2098040" cy="1930400"/>
          </a:xfrm>
          <a:prstGeom prst="rect">
            <a:avLst/>
          </a:prstGeom>
          <a:solidFill>
            <a:srgbClr val="677E00"/>
          </a:solidFill>
          <a:ln w="7861">
            <a:solidFill>
              <a:srgbClr val="8AA9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229"/>
              </a:spcBef>
            </a:pPr>
            <a:r>
              <a:rPr sz="1150" b="1" spc="-10" dirty="0">
                <a:solidFill>
                  <a:srgbClr val="FFFFFF"/>
                </a:solidFill>
                <a:latin typeface="Corbel"/>
                <a:cs typeface="Corbel"/>
              </a:rPr>
              <a:t>Partners:</a:t>
            </a:r>
            <a:endParaRPr sz="1150">
              <a:latin typeface="Corbel"/>
              <a:cs typeface="Corbel"/>
            </a:endParaRPr>
          </a:p>
          <a:p>
            <a:pPr marL="74930" marR="587375">
              <a:lnSpc>
                <a:spcPct val="101099"/>
              </a:lnSpc>
              <a:spcBef>
                <a:spcPts val="1100"/>
              </a:spcBef>
            </a:pP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CT</a:t>
            </a:r>
            <a:r>
              <a:rPr sz="900" b="1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Council on Soil</a:t>
            </a:r>
            <a:r>
              <a:rPr sz="900" b="1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 Water</a:t>
            </a:r>
            <a:r>
              <a:rPr sz="900" b="1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Conservation</a:t>
            </a:r>
            <a:endParaRPr sz="9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900">
              <a:latin typeface="Corbel"/>
              <a:cs typeface="Corbel"/>
            </a:endParaRPr>
          </a:p>
          <a:p>
            <a:pPr marL="74930" marR="35814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CT</a:t>
            </a:r>
            <a:r>
              <a:rPr sz="900" b="1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Dept. of</a:t>
            </a:r>
            <a:r>
              <a:rPr sz="900" b="1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Public</a:t>
            </a:r>
            <a:r>
              <a:rPr sz="900" b="1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Health</a:t>
            </a:r>
            <a:r>
              <a:rPr sz="9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900" b="1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Water</a:t>
            </a:r>
            <a:r>
              <a:rPr sz="900" b="1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Supply</a:t>
            </a:r>
            <a:r>
              <a:rPr sz="9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Division</a:t>
            </a:r>
            <a:r>
              <a:rPr sz="9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(DPH)</a:t>
            </a:r>
            <a:endParaRPr sz="900">
              <a:latin typeface="Corbel"/>
              <a:cs typeface="Corbel"/>
            </a:endParaRPr>
          </a:p>
          <a:p>
            <a:pPr marL="74930" marR="405765" indent="-635">
              <a:lnSpc>
                <a:spcPct val="101099"/>
              </a:lnSpc>
              <a:spcBef>
                <a:spcPts val="1090"/>
              </a:spcBef>
            </a:pP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Southwest</a:t>
            </a:r>
            <a:r>
              <a:rPr sz="9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Conservation</a:t>
            </a:r>
            <a:r>
              <a:rPr sz="9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District</a:t>
            </a:r>
            <a:r>
              <a:rPr sz="900" b="1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(SWCD)</a:t>
            </a:r>
            <a:endParaRPr sz="9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900">
              <a:latin typeface="Corbel"/>
              <a:cs typeface="Corbel"/>
            </a:endParaRPr>
          </a:p>
          <a:p>
            <a:pPr marL="74930" marR="27051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Eastern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Connecticuty 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Conservation</a:t>
            </a:r>
            <a:r>
              <a:rPr sz="900" b="1" spc="5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900" b="1" dirty="0">
                <a:solidFill>
                  <a:srgbClr val="FFFFFF"/>
                </a:solidFill>
                <a:latin typeface="Corbel"/>
                <a:cs typeface="Corbel"/>
              </a:rPr>
              <a:t>District </a:t>
            </a:r>
            <a:r>
              <a:rPr sz="900" b="1" spc="-10" dirty="0">
                <a:solidFill>
                  <a:srgbClr val="FFFFFF"/>
                </a:solidFill>
                <a:latin typeface="Corbel"/>
                <a:cs typeface="Corbel"/>
              </a:rPr>
              <a:t>(ECCD)</a:t>
            </a:r>
            <a:endParaRPr sz="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1057655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019" y="5657850"/>
                </a:moveTo>
                <a:lnTo>
                  <a:pt x="10058019" y="0"/>
                </a:lnTo>
                <a:lnTo>
                  <a:pt x="0" y="0"/>
                </a:lnTo>
                <a:lnTo>
                  <a:pt x="0" y="5657850"/>
                </a:lnTo>
                <a:lnTo>
                  <a:pt x="10058019" y="5657850"/>
                </a:lnTo>
                <a:close/>
              </a:path>
            </a:pathLst>
          </a:custGeom>
          <a:solidFill>
            <a:srgbClr val="54A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0" y="1057655"/>
            <a:ext cx="10058400" cy="906780"/>
            <a:chOff x="380" y="1057655"/>
            <a:chExt cx="10058400" cy="9067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" y="1058671"/>
              <a:ext cx="10058019" cy="8469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0985" y="1057655"/>
              <a:ext cx="5217414" cy="495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" y="1057655"/>
              <a:ext cx="10058019" cy="90678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464802" y="6412044"/>
            <a:ext cx="9144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-50" dirty="0">
                <a:latin typeface="Constantia"/>
                <a:cs typeface="Constantia"/>
              </a:rPr>
              <a:t>7</a:t>
            </a:r>
            <a:endParaRPr sz="1450">
              <a:latin typeface="Constantia"/>
              <a:cs typeface="Constanti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0" dirty="0">
                <a:solidFill>
                  <a:srgbClr val="FFFFFF"/>
                </a:solidFill>
                <a:latin typeface="Constantia"/>
                <a:cs typeface="Constantia"/>
              </a:rPr>
              <a:t>Contractor:</a:t>
            </a:r>
            <a:r>
              <a:rPr sz="1900" b="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b="0" dirty="0">
                <a:solidFill>
                  <a:srgbClr val="FFFFFF"/>
                </a:solidFill>
                <a:latin typeface="Constantia"/>
                <a:cs typeface="Constantia"/>
              </a:rPr>
              <a:t>UCONN</a:t>
            </a:r>
            <a:r>
              <a:rPr sz="1900" b="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b="0" dirty="0">
                <a:solidFill>
                  <a:srgbClr val="FFFFFF"/>
                </a:solidFill>
                <a:latin typeface="Constantia"/>
                <a:cs typeface="Constantia"/>
              </a:rPr>
              <a:t>CLEAR:</a:t>
            </a:r>
            <a:r>
              <a:rPr sz="1900" b="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b="0" u="sng" spc="-10" dirty="0">
                <a:solidFill>
                  <a:srgbClr val="85DFD0"/>
                </a:solidFill>
                <a:uFill>
                  <a:solidFill>
                    <a:srgbClr val="84DECF"/>
                  </a:solidFill>
                </a:uFill>
                <a:latin typeface="Constantia"/>
                <a:cs typeface="Constantia"/>
              </a:rPr>
              <a:t>https://clear.uconn.edu/projects/sourcewater/</a:t>
            </a:r>
            <a:endParaRPr sz="1900">
              <a:latin typeface="Constantia"/>
              <a:cs typeface="Constant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500" y="2304542"/>
            <a:ext cx="8432800" cy="1471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2575">
              <a:lnSpc>
                <a:spcPts val="2275"/>
              </a:lnSpc>
              <a:spcBef>
                <a:spcPts val="95"/>
              </a:spcBef>
              <a:buFont typeface="Arial"/>
              <a:buChar char="•"/>
              <a:tabLst>
                <a:tab pos="295275" algn="l"/>
              </a:tabLst>
            </a:pP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Collect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parcels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to</a:t>
            </a:r>
            <a:r>
              <a:rPr sz="19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cover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public</a:t>
            </a:r>
            <a:r>
              <a:rPr sz="19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supply</a:t>
            </a:r>
            <a:r>
              <a:rPr sz="19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onstantia"/>
                <a:cs typeface="Constantia"/>
              </a:rPr>
              <a:t>watersheds</a:t>
            </a:r>
            <a:r>
              <a:rPr sz="19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and</a:t>
            </a:r>
            <a:r>
              <a:rPr sz="19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aquifer</a:t>
            </a:r>
            <a:r>
              <a:rPr sz="19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protection</a:t>
            </a:r>
            <a:r>
              <a:rPr sz="19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onstantia"/>
                <a:cs typeface="Constantia"/>
              </a:rPr>
              <a:t>areas</a:t>
            </a:r>
            <a:endParaRPr sz="1900">
              <a:latin typeface="Constantia"/>
              <a:cs typeface="Constantia"/>
            </a:endParaRPr>
          </a:p>
          <a:p>
            <a:pPr marL="295275" indent="-282575">
              <a:lnSpc>
                <a:spcPts val="2275"/>
              </a:lnSpc>
              <a:buFont typeface="Arial"/>
              <a:buChar char="•"/>
              <a:tabLst>
                <a:tab pos="295275" algn="l"/>
              </a:tabLst>
            </a:pP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Identify</a:t>
            </a:r>
            <a:r>
              <a:rPr sz="19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and</a:t>
            </a:r>
            <a:r>
              <a:rPr sz="19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define</a:t>
            </a:r>
            <a:r>
              <a:rPr sz="19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metrics</a:t>
            </a:r>
            <a:r>
              <a:rPr sz="19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for</a:t>
            </a:r>
            <a:r>
              <a:rPr sz="19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onstantia"/>
                <a:cs typeface="Constantia"/>
              </a:rPr>
              <a:t>prioritization</a:t>
            </a:r>
            <a:endParaRPr sz="1900">
              <a:latin typeface="Constantia"/>
              <a:cs typeface="Constantia"/>
            </a:endParaRPr>
          </a:p>
          <a:p>
            <a:pPr marL="295275" indent="-282575">
              <a:lnSpc>
                <a:spcPts val="2275"/>
              </a:lnSpc>
              <a:buFont typeface="Arial"/>
              <a:buChar char="•"/>
              <a:tabLst>
                <a:tab pos="295275" algn="l"/>
              </a:tabLst>
            </a:pP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Collect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input</a:t>
            </a:r>
            <a:r>
              <a:rPr sz="19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data</a:t>
            </a:r>
            <a:r>
              <a:rPr sz="19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layers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to</a:t>
            </a:r>
            <a:r>
              <a:rPr sz="19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inform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onstantia"/>
                <a:cs typeface="Constantia"/>
              </a:rPr>
              <a:t>metrics</a:t>
            </a:r>
            <a:endParaRPr sz="1900">
              <a:latin typeface="Constantia"/>
              <a:cs typeface="Constantia"/>
            </a:endParaRPr>
          </a:p>
          <a:p>
            <a:pPr marL="295275" indent="-282575">
              <a:lnSpc>
                <a:spcPts val="2275"/>
              </a:lnSpc>
              <a:buFont typeface="Arial"/>
              <a:buChar char="•"/>
              <a:tabLst>
                <a:tab pos="295275" algn="l"/>
              </a:tabLst>
            </a:pP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Calculate</a:t>
            </a:r>
            <a:r>
              <a:rPr sz="19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metric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values</a:t>
            </a:r>
            <a:r>
              <a:rPr sz="19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for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each</a:t>
            </a:r>
            <a:r>
              <a:rPr sz="19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onstantia"/>
                <a:cs typeface="Constantia"/>
              </a:rPr>
              <a:t>parcel</a:t>
            </a:r>
            <a:endParaRPr sz="1900">
              <a:latin typeface="Constantia"/>
              <a:cs typeface="Constantia"/>
            </a:endParaRPr>
          </a:p>
          <a:p>
            <a:pPr marL="295275" indent="-282575">
              <a:lnSpc>
                <a:spcPct val="100000"/>
              </a:lnSpc>
              <a:buFont typeface="Arial"/>
              <a:buChar char="•"/>
              <a:tabLst>
                <a:tab pos="295275" algn="l"/>
              </a:tabLst>
            </a:pP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Apply</a:t>
            </a:r>
            <a:r>
              <a:rPr sz="19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points</a:t>
            </a:r>
            <a:r>
              <a:rPr sz="19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to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each</a:t>
            </a:r>
            <a:r>
              <a:rPr sz="19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metric</a:t>
            </a:r>
            <a:r>
              <a:rPr sz="19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dirty="0">
                <a:solidFill>
                  <a:srgbClr val="FFFFFF"/>
                </a:solidFill>
                <a:latin typeface="Constantia"/>
                <a:cs typeface="Constantia"/>
              </a:rPr>
              <a:t>for</a:t>
            </a:r>
            <a:r>
              <a:rPr sz="19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onstantia"/>
                <a:cs typeface="Constantia"/>
              </a:rPr>
              <a:t>prioritization</a:t>
            </a:r>
            <a:endParaRPr sz="1900">
              <a:latin typeface="Constantia"/>
              <a:cs typeface="Constant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572" y="4039616"/>
            <a:ext cx="814069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FFFFFF"/>
                </a:solidFill>
                <a:latin typeface="Constantia"/>
                <a:cs typeface="Constantia"/>
              </a:rPr>
              <a:t>Metrics</a:t>
            </a:r>
            <a:endParaRPr sz="1900">
              <a:latin typeface="Constantia"/>
              <a:cs typeface="Constant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500" y="4329938"/>
            <a:ext cx="211454" cy="229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25" dirty="0">
                <a:solidFill>
                  <a:srgbClr val="FFFFFF"/>
                </a:solidFill>
                <a:latin typeface="Constantia"/>
                <a:cs typeface="Constantia"/>
              </a:rPr>
              <a:t>1.</a:t>
            </a:r>
            <a:endParaRPr sz="165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2.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3.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4.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5.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6.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7.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8.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9.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10.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spc="-25" dirty="0">
                <a:solidFill>
                  <a:srgbClr val="FFFFFF"/>
                </a:solidFill>
                <a:latin typeface="Constantia"/>
                <a:cs typeface="Constantia"/>
              </a:rPr>
              <a:t>11.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7698" y="4360415"/>
            <a:ext cx="2620645" cy="226123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104400"/>
              </a:lnSpc>
              <a:spcBef>
                <a:spcPts val="140"/>
              </a:spcBef>
            </a:pP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Distance</a:t>
            </a:r>
            <a:r>
              <a:rPr sz="1300" spc="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to</a:t>
            </a:r>
            <a:r>
              <a:rPr sz="1300" spc="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onstantia"/>
                <a:cs typeface="Constantia"/>
              </a:rPr>
              <a:t>tributaries/reservoirs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Contains</a:t>
            </a:r>
            <a:r>
              <a:rPr sz="1300" spc="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stream</a:t>
            </a:r>
            <a:r>
              <a:rPr sz="1300" spc="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bank/riparian</a:t>
            </a:r>
            <a:r>
              <a:rPr sz="1300" spc="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onstantia"/>
                <a:cs typeface="Constantia"/>
              </a:rPr>
              <a:t>land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Distance</a:t>
            </a:r>
            <a:r>
              <a:rPr sz="1300" spc="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to</a:t>
            </a:r>
            <a:r>
              <a:rPr sz="1300" spc="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onstantia"/>
                <a:cs typeface="Constantia"/>
              </a:rPr>
              <a:t>wetland</a:t>
            </a:r>
            <a:endParaRPr sz="1300">
              <a:latin typeface="Constantia"/>
              <a:cs typeface="Constantia"/>
            </a:endParaRPr>
          </a:p>
          <a:p>
            <a:pPr marL="12700" marR="88900">
              <a:lnSpc>
                <a:spcPct val="101499"/>
              </a:lnSpc>
            </a:pP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Distance</a:t>
            </a:r>
            <a:r>
              <a:rPr sz="1300" spc="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to</a:t>
            </a:r>
            <a:r>
              <a:rPr sz="1300" spc="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treatment</a:t>
            </a:r>
            <a:r>
              <a:rPr sz="1300" spc="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plant</a:t>
            </a:r>
            <a:r>
              <a:rPr sz="1300" spc="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onstantia"/>
                <a:cs typeface="Constantia"/>
              </a:rPr>
              <a:t>intake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Soil</a:t>
            </a:r>
            <a:r>
              <a:rPr sz="1300" spc="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Type</a:t>
            </a:r>
            <a:r>
              <a:rPr sz="1300" spc="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onstantia"/>
                <a:cs typeface="Constantia"/>
              </a:rPr>
              <a:t>(drainage/depth)</a:t>
            </a:r>
            <a:endParaRPr sz="1300">
              <a:latin typeface="Constantia"/>
              <a:cs typeface="Constantia"/>
            </a:endParaRPr>
          </a:p>
          <a:p>
            <a:pPr marL="12700" marR="1818639" indent="-635">
              <a:lnSpc>
                <a:spcPct val="101499"/>
              </a:lnSpc>
            </a:pPr>
            <a:r>
              <a:rPr sz="1300" spc="-10" dirty="0">
                <a:solidFill>
                  <a:srgbClr val="FFFFFF"/>
                </a:solidFill>
                <a:latin typeface="Constantia"/>
                <a:cs typeface="Constantia"/>
              </a:rPr>
              <a:t>Slope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Parcel</a:t>
            </a:r>
            <a:r>
              <a:rPr sz="13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onstantia"/>
                <a:cs typeface="Constantia"/>
              </a:rPr>
              <a:t>Size</a:t>
            </a:r>
            <a:endParaRPr sz="1300">
              <a:latin typeface="Constantia"/>
              <a:cs typeface="Constantia"/>
            </a:endParaRPr>
          </a:p>
          <a:p>
            <a:pPr marL="12700" marR="581660">
              <a:lnSpc>
                <a:spcPct val="101499"/>
              </a:lnSpc>
            </a:pP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Agricultural</a:t>
            </a:r>
            <a:r>
              <a:rPr sz="1300" spc="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onstantia"/>
                <a:cs typeface="Constantia"/>
              </a:rPr>
              <a:t>land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Commercial/industrial</a:t>
            </a:r>
            <a:r>
              <a:rPr sz="1300" spc="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onstantia"/>
                <a:cs typeface="Constantia"/>
              </a:rPr>
              <a:t>land </a:t>
            </a: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Forest</a:t>
            </a:r>
            <a:r>
              <a:rPr sz="13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onstantia"/>
                <a:cs typeface="Constantia"/>
              </a:rPr>
              <a:t>land</a:t>
            </a:r>
            <a:endParaRPr sz="13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dirty="0">
                <a:solidFill>
                  <a:srgbClr val="FFFFFF"/>
                </a:solidFill>
                <a:latin typeface="Constantia"/>
                <a:cs typeface="Constantia"/>
              </a:rPr>
              <a:t>Residential</a:t>
            </a:r>
            <a:r>
              <a:rPr sz="1300" spc="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onstantia"/>
                <a:cs typeface="Constantia"/>
              </a:rPr>
              <a:t>land</a:t>
            </a:r>
            <a:endParaRPr sz="1300">
              <a:latin typeface="Constantia"/>
              <a:cs typeface="Constanti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04459" y="3580638"/>
            <a:ext cx="4692396" cy="30259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165592" y="4016876"/>
            <a:ext cx="283210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35"/>
              </a:lnSpc>
            </a:pPr>
            <a:r>
              <a:rPr sz="1450" spc="-25" dirty="0">
                <a:latin typeface="Arial"/>
                <a:cs typeface="Arial"/>
              </a:rPr>
              <a:t>Far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76438" y="3950970"/>
            <a:ext cx="623316" cy="33223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152892" y="3986276"/>
            <a:ext cx="3086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Arial"/>
                <a:cs typeface="Arial"/>
              </a:rPr>
              <a:t>Far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01790" y="3661409"/>
            <a:ext cx="1190625" cy="304800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295"/>
              </a:spcBef>
            </a:pPr>
            <a:r>
              <a:rPr sz="1450" spc="-10" dirty="0">
                <a:latin typeface="Arial"/>
                <a:cs typeface="Arial"/>
              </a:rPr>
              <a:t>Agricultural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59295" y="5812535"/>
            <a:ext cx="1338072" cy="5029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3669" y="1165860"/>
            <a:ext cx="7206995" cy="54620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1510" y="6532880"/>
            <a:ext cx="944244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8</a:t>
            </a:r>
            <a:r>
              <a:rPr sz="900" spc="200" dirty="0">
                <a:solidFill>
                  <a:srgbClr val="445400"/>
                </a:solidFill>
                <a:latin typeface="Corbel"/>
                <a:cs typeface="Corbel"/>
              </a:rPr>
              <a:t> 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October</a:t>
            </a:r>
            <a:r>
              <a:rPr sz="900" spc="15" dirty="0">
                <a:solidFill>
                  <a:srgbClr val="445400"/>
                </a:solidFill>
                <a:latin typeface="Corbel"/>
                <a:cs typeface="Corbel"/>
              </a:rPr>
              <a:t> </a:t>
            </a:r>
            <a:r>
              <a:rPr sz="900" dirty="0">
                <a:solidFill>
                  <a:srgbClr val="445400"/>
                </a:solidFill>
                <a:latin typeface="Corbel"/>
                <a:cs typeface="Corbel"/>
              </a:rPr>
              <a:t>7,</a:t>
            </a:r>
            <a:r>
              <a:rPr sz="900" spc="5" dirty="0">
                <a:solidFill>
                  <a:srgbClr val="445400"/>
                </a:solidFill>
                <a:latin typeface="Corbel"/>
                <a:cs typeface="Corbel"/>
              </a:rPr>
              <a:t> </a:t>
            </a:r>
            <a:r>
              <a:rPr sz="900" spc="-20" dirty="0">
                <a:solidFill>
                  <a:srgbClr val="445400"/>
                </a:solidFill>
                <a:latin typeface="Corbel"/>
                <a:cs typeface="Corbel"/>
              </a:rPr>
              <a:t>2024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2750">
              <a:lnSpc>
                <a:spcPct val="100000"/>
              </a:lnSpc>
              <a:spcBef>
                <a:spcPts val="95"/>
              </a:spcBef>
            </a:pPr>
            <a:r>
              <a:rPr dirty="0"/>
              <a:t>USDA</a:t>
            </a:r>
            <a:r>
              <a:rPr spc="-85" dirty="0"/>
              <a:t> </a:t>
            </a:r>
            <a:r>
              <a:rPr spc="-20" dirty="0"/>
              <a:t>NRCS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3550" y="2448559"/>
            <a:ext cx="1719580" cy="2233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1180">
              <a:lnSpc>
                <a:spcPct val="100000"/>
              </a:lnSpc>
              <a:spcBef>
                <a:spcPts val="100"/>
              </a:spcBef>
            </a:pPr>
            <a:r>
              <a:rPr sz="1650" spc="-10" dirty="0">
                <a:solidFill>
                  <a:srgbClr val="677E00"/>
                </a:solidFill>
                <a:latin typeface="Corbel"/>
                <a:cs typeface="Corbel"/>
              </a:rPr>
              <a:t>Cooperative Conservation Agreement</a:t>
            </a:r>
            <a:endParaRPr sz="165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810"/>
              </a:spcBef>
            </a:pPr>
            <a:endParaRPr sz="1650">
              <a:latin typeface="Corbel"/>
              <a:cs typeface="Corbel"/>
            </a:endParaRPr>
          </a:p>
          <a:p>
            <a:pPr marL="12700" marR="5080" indent="-635">
              <a:lnSpc>
                <a:spcPct val="99700"/>
              </a:lnSpc>
              <a:spcBef>
                <a:spcPts val="5"/>
              </a:spcBef>
            </a:pPr>
            <a:r>
              <a:rPr sz="2400" spc="-20" dirty="0">
                <a:solidFill>
                  <a:srgbClr val="677E00"/>
                </a:solidFill>
                <a:latin typeface="Corbel"/>
                <a:cs typeface="Corbel"/>
              </a:rPr>
              <a:t>Source</a:t>
            </a:r>
            <a:r>
              <a:rPr sz="2400" spc="-100" dirty="0">
                <a:solidFill>
                  <a:srgbClr val="677E00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677E00"/>
                </a:solidFill>
                <a:latin typeface="Corbel"/>
                <a:cs typeface="Corbel"/>
              </a:rPr>
              <a:t>Water Protection Project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8527" y="2737357"/>
            <a:ext cx="95567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10" dirty="0">
                <a:solidFill>
                  <a:srgbClr val="4C3D2E"/>
                </a:solidFill>
              </a:rPr>
              <a:t>Contact:</a:t>
            </a:r>
            <a:endParaRPr sz="1950"/>
          </a:p>
        </p:txBody>
      </p:sp>
      <p:sp>
        <p:nvSpPr>
          <p:cNvPr id="3" name="object 3"/>
          <p:cNvSpPr txBox="1"/>
          <p:nvPr/>
        </p:nvSpPr>
        <p:spPr>
          <a:xfrm>
            <a:off x="668504" y="3375617"/>
            <a:ext cx="4216400" cy="9607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Lilian</a:t>
            </a:r>
            <a:r>
              <a:rPr sz="1800" b="1" spc="-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Ruiz,</a:t>
            </a:r>
            <a:r>
              <a:rPr sz="1800" b="1" spc="-1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Executive</a:t>
            </a:r>
            <a:r>
              <a:rPr sz="1800" b="1" spc="-2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4C3D2E"/>
                </a:solidFill>
                <a:latin typeface="Corbel"/>
                <a:cs typeface="Corbel"/>
              </a:rPr>
              <a:t>Director</a:t>
            </a:r>
            <a:endParaRPr sz="1800">
              <a:latin typeface="Corbel"/>
              <a:cs typeface="Corbel"/>
            </a:endParaRPr>
          </a:p>
          <a:p>
            <a:pPr marL="59690" marR="5080" indent="-47625">
              <a:lnSpc>
                <a:spcPct val="113599"/>
              </a:lnSpc>
            </a:pP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CT</a:t>
            </a:r>
            <a:r>
              <a:rPr sz="1800" b="1" spc="-7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Council</a:t>
            </a:r>
            <a:r>
              <a:rPr sz="1800" b="1" spc="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on</a:t>
            </a:r>
            <a:r>
              <a:rPr sz="1800" b="1" spc="-4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Soil</a:t>
            </a:r>
            <a:r>
              <a:rPr sz="1800" b="1" spc="10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and</a:t>
            </a:r>
            <a:r>
              <a:rPr sz="1800" b="1" spc="-9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4C3D2E"/>
                </a:solidFill>
                <a:latin typeface="Corbel"/>
                <a:cs typeface="Corbel"/>
              </a:rPr>
              <a:t>Water</a:t>
            </a:r>
            <a:r>
              <a:rPr sz="1800" b="1" spc="-65" dirty="0">
                <a:solidFill>
                  <a:srgbClr val="4C3D2E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4C3D2E"/>
                </a:solidFill>
                <a:latin typeface="Corbel"/>
                <a:cs typeface="Corbel"/>
              </a:rPr>
              <a:t>Conservation </a:t>
            </a:r>
            <a:r>
              <a:rPr sz="1800" b="1" u="heavy" spc="-10" dirty="0">
                <a:solidFill>
                  <a:srgbClr val="296BB2"/>
                </a:solidFill>
                <a:uFill>
                  <a:solidFill>
                    <a:srgbClr val="296BB1"/>
                  </a:solidFill>
                </a:uFill>
                <a:latin typeface="Corbel"/>
                <a:cs typeface="Corbel"/>
                <a:hlinkClick r:id="rId2"/>
              </a:rPr>
              <a:t>ctcouncilswc@gmail.com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9611" y="3053333"/>
            <a:ext cx="1741170" cy="13045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4905" y="6532880"/>
            <a:ext cx="49339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-10" dirty="0">
                <a:solidFill>
                  <a:srgbClr val="445400"/>
                </a:solidFill>
                <a:latin typeface="Corbel"/>
                <a:cs typeface="Corbel"/>
              </a:rPr>
              <a:t>4/27/2022</a:t>
            </a:r>
            <a:endParaRPr sz="9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756" y="6532880"/>
            <a:ext cx="86360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-50" dirty="0">
                <a:solidFill>
                  <a:srgbClr val="445400"/>
                </a:solidFill>
                <a:latin typeface="Corbel"/>
                <a:cs typeface="Corbel"/>
              </a:rPr>
              <a:t>9</a:t>
            </a:r>
            <a:endParaRPr sz="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96BB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491</Words>
  <Application>Microsoft Office PowerPoint</Application>
  <PresentationFormat>Custom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Constantia</vt:lpstr>
      <vt:lpstr>Corbel</vt:lpstr>
      <vt:lpstr>Office Theme</vt:lpstr>
      <vt:lpstr>Protecting Drinking Water Sources in CT</vt:lpstr>
      <vt:lpstr>What is SourceWater Protection??</vt:lpstr>
      <vt:lpstr>Public Drinking Water in Connecticut</vt:lpstr>
      <vt:lpstr>PowerPoint Presentation</vt:lpstr>
      <vt:lpstr>How can we protect drinking water supplies?</vt:lpstr>
      <vt:lpstr>USDA NRCS</vt:lpstr>
      <vt:lpstr>Contractor: UCONN CLEAR: https://clear.uconn.edu/projects/sourcewater/</vt:lpstr>
      <vt:lpstr>USDA NRCS</vt:lpstr>
      <vt:lpstr>Contact: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CT CSWC SWPP GIS presentation for NASCA</dc:title>
  <dc:creator>Lilian</dc:creator>
  <cp:lastModifiedBy>Ray Ledgerwood</cp:lastModifiedBy>
  <cp:revision>1</cp:revision>
  <dcterms:created xsi:type="dcterms:W3CDTF">2024-09-24T17:40:26Z</dcterms:created>
  <dcterms:modified xsi:type="dcterms:W3CDTF">2024-09-24T17:41:05Z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2024-09-23T00:00:00Z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2024-09-24T00:00:00Z</vt:filetime>
  </property>
  <property fmtid="{D5CDD505-2E9C-101B-9397-08002B2CF9AE}" pid="5" name="Producer">
    <vt:lpwstr>Acrobat Distiller 24.0 (Windows)</vt:lpwstr>
  </property>
</Properties>
</file>