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5" y="5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42896175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42896175c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 currently a silver state – 75% of curriculum meets recommend training elements</a:t>
            </a:r>
          </a:p>
          <a:p>
            <a:pPr marL="0" lvl="0" indent="0" algn="l" rtl="0">
              <a:spcBef>
                <a:spcPts val="0"/>
              </a:spcBef>
              <a:spcAft>
                <a:spcPts val="0"/>
              </a:spcAft>
              <a:buNone/>
            </a:pPr>
            <a:r>
              <a:rPr lang="en-US" dirty="0"/>
              <a:t>HB21-1110: HB21-1110  makes it a state civil rights violation for a government agency (including local governments like CDs) to exclude people with disabilities from receiving services or benefits because of lack of accessibility.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act adds language to strengthen current Colorado law related to protections against discrimination on the basis of disability for persons with disabilities, specifically as those laws relate to accessibility to government information technology.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Any Colorado government entity that doesn’t meet the Office Information Technology ’s web accessibility standards could be subject to injunctive relief, meaning a court order to fix the problem; actual monetary damages; or a fine of $3,500 payable to the plaintiff, who must be someone from the disability community. </a:t>
            </a:r>
            <a:endParaRPr dirty="0"/>
          </a:p>
        </p:txBody>
      </p:sp>
      <p:sp>
        <p:nvSpPr>
          <p:cNvPr id="103" name="Google Shape;103;g242896175c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db0ee7c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db0ee7c57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g27db0ee7c57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42896175c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42896175cc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Cross referenced with NACD recommended training elements and resources available on the NASCA website.  </a:t>
            </a:r>
            <a:endParaRPr dirty="0"/>
          </a:p>
        </p:txBody>
      </p:sp>
      <p:sp>
        <p:nvSpPr>
          <p:cNvPr id="118" name="Google Shape;118;g242896175cc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2896175c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42896175cc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g242896175cc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2896175c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42896175cc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g242896175cc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42896175c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42896175cc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Worked in conjuncture with and under the guidance of CDA’s Process Improvement Manager who is overseeing the Department’s progress towards HB21-1110 by July 2024.</a:t>
            </a:r>
            <a:endParaRPr dirty="0"/>
          </a:p>
        </p:txBody>
      </p:sp>
      <p:sp>
        <p:nvSpPr>
          <p:cNvPr id="139" name="Google Shape;139;g242896175cc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db0ee7c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7db0ee7c5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Reasons for using Google Classroom: CDA uses Google Workspace applications; Google powerpoints (Slides) and Google Forms for the quizzes work seamlessly with our internal applications; anyone with an email can access content; much more simple than the Moodle platform (which was built for a more intensive higher education class/curriculum).</a:t>
            </a:r>
            <a:endParaRPr dirty="0"/>
          </a:p>
        </p:txBody>
      </p:sp>
      <p:sp>
        <p:nvSpPr>
          <p:cNvPr id="146" name="Google Shape;146;g27db0ee7c5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4630400" cy="8229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normAutofit/>
          </a:bodyPr>
          <a:lstStyle>
            <a:lvl1pPr lvl="0" algn="l">
              <a:spcBef>
                <a:spcPts val="0"/>
              </a:spcBef>
              <a:spcAft>
                <a:spcPts val="0"/>
              </a:spcAft>
              <a:buClr>
                <a:schemeClr val="dk1"/>
              </a:buClr>
              <a:buSzPts val="5700"/>
              <a:buFont typeface="Arial"/>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2"/>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normAutofit/>
          </a:bodyPr>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44" name="Google Shape;44;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3"/>
          <p:cNvSpPr txBox="1">
            <a:spLocks noGrp="1"/>
          </p:cNvSpPr>
          <p:nvPr>
            <p:ph type="body" idx="1"/>
          </p:nvPr>
        </p:nvSpPr>
        <p:spPr>
          <a:xfrm>
            <a:off x="731520" y="1920240"/>
            <a:ext cx="6461760" cy="543115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50" name="Google Shape;50;p13"/>
          <p:cNvSpPr txBox="1">
            <a:spLocks noGrp="1"/>
          </p:cNvSpPr>
          <p:nvPr>
            <p:ph type="body" idx="2"/>
          </p:nvPr>
        </p:nvSpPr>
        <p:spPr>
          <a:xfrm>
            <a:off x="7437120" y="1920240"/>
            <a:ext cx="6461760" cy="543115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51" name="Google Shape;51;p1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6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57" name="Google Shape;57;p14"/>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58" name="Google Shape;58;p14"/>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59" name="Google Shape;59;p14"/>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60" name="Google Shape;60;p1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1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1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Arial"/>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norm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71" name="Google Shape;71;p16"/>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72" name="Google Shape;72;p1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Arial"/>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a:spLocks noGrp="1"/>
          </p:cNvSpPr>
          <p:nvPr>
            <p:ph type="pic" idx="2"/>
          </p:nvPr>
        </p:nvSpPr>
        <p:spPr>
          <a:xfrm>
            <a:off x="2867661" y="735330"/>
            <a:ext cx="8778240" cy="4937760"/>
          </a:xfrm>
          <a:prstGeom prst="rect">
            <a:avLst/>
          </a:prstGeom>
          <a:noFill/>
          <a:ln>
            <a:noFill/>
          </a:ln>
        </p:spPr>
        <p:txBody>
          <a:bodyPr spcFirstLastPara="1" wrap="square" lIns="130600" tIns="65300" rIns="130600" bIns="65300" anchor="t" anchorCtr="0">
            <a:noAutofit/>
          </a:bodyPr>
          <a:lstStyle>
            <a:lvl1pPr marR="0" lvl="0" algn="l" rtl="0">
              <a:spcBef>
                <a:spcPts val="920"/>
              </a:spcBef>
              <a:spcAft>
                <a:spcPts val="0"/>
              </a:spcAft>
              <a:buClr>
                <a:schemeClr val="dk1"/>
              </a:buClr>
              <a:buSzPts val="4600"/>
              <a:buFont typeface="Arial"/>
              <a:buNone/>
              <a:defRPr sz="46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2pPr>
            <a:lvl3pPr marR="0" lvl="2" algn="l" rtl="0">
              <a:spcBef>
                <a:spcPts val="68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3pPr>
            <a:lvl4pPr marR="0" lvl="3" algn="l" rtl="0">
              <a:spcBef>
                <a:spcPts val="58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4pPr>
            <a:lvl5pPr marR="0" lvl="4" algn="l" rtl="0">
              <a:spcBef>
                <a:spcPts val="58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5pPr>
            <a:lvl6pPr marR="0" lvl="5" algn="l" rtl="0">
              <a:spcBef>
                <a:spcPts val="58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6pPr>
            <a:lvl7pPr marR="0" lvl="6" algn="l" rtl="0">
              <a:spcBef>
                <a:spcPts val="58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7pPr>
            <a:lvl8pPr marR="0" lvl="7" algn="l" rtl="0">
              <a:spcBef>
                <a:spcPts val="58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8pPr>
            <a:lvl9pPr marR="0" lvl="8" algn="l" rtl="0">
              <a:spcBef>
                <a:spcPts val="580"/>
              </a:spcBef>
              <a:spcAft>
                <a:spcPts val="0"/>
              </a:spcAft>
              <a:buClr>
                <a:schemeClr val="dk1"/>
              </a:buClr>
              <a:buSzPts val="2900"/>
              <a:buFont typeface="Arial"/>
              <a:buNone/>
              <a:defRPr sz="2900" b="0" i="0" u="none" strike="noStrike" cap="none">
                <a:solidFill>
                  <a:schemeClr val="dk1"/>
                </a:solidFill>
                <a:latin typeface="Arial"/>
                <a:ea typeface="Arial"/>
                <a:cs typeface="Arial"/>
                <a:sym typeface="Arial"/>
              </a:defRPr>
            </a:lvl9pPr>
          </a:lstStyle>
          <a:p>
            <a:endParaRPr dirty="0"/>
          </a:p>
        </p:txBody>
      </p:sp>
      <p:sp>
        <p:nvSpPr>
          <p:cNvPr id="78" name="Google Shape;78;p17"/>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79" name="Google Shape;79;p1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1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1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8"/>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1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1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rot="5400000">
            <a:off x="8742045" y="2194561"/>
            <a:ext cx="7021830" cy="329184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9"/>
          <p:cNvSpPr txBox="1">
            <a:spLocks noGrp="1"/>
          </p:cNvSpPr>
          <p:nvPr>
            <p:ph type="body" idx="1"/>
          </p:nvPr>
        </p:nvSpPr>
        <p:spPr>
          <a:xfrm rot="5400000">
            <a:off x="2036445" y="-975359"/>
            <a:ext cx="7021830" cy="963168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1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Header">
  <p:cSld name="SectionHeader">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0"/>
            <a:ext cx="14630400" cy="8229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0" y="0"/>
            <a:ext cx="14630400" cy="8229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Blue General">
  <p:cSld name="LBlue General">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14630400" cy="8229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 General">
  <p:cSld name="Red General">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2">
            <a:alphaModFix/>
          </a:blip>
          <a:srcRect/>
          <a:stretch/>
        </p:blipFill>
        <p:spPr>
          <a:xfrm>
            <a:off x="0" y="0"/>
            <a:ext cx="14630400" cy="8229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Part">
  <p:cSld name="Two-Part">
    <p:spTree>
      <p:nvGrpSpPr>
        <p:cNvPr id="1" name="Shape 29"/>
        <p:cNvGrpSpPr/>
        <p:nvPr/>
      </p:nvGrpSpPr>
      <p:grpSpPr>
        <a:xfrm>
          <a:off x="0" y="0"/>
          <a:ext cx="0" cy="0"/>
          <a:chOff x="0" y="0"/>
          <a:chExt cx="0" cy="0"/>
        </a:xfrm>
      </p:grpSpPr>
      <p:pic>
        <p:nvPicPr>
          <p:cNvPr id="30" name="Google Shape;30;p8"/>
          <p:cNvPicPr preferRelativeResize="0"/>
          <p:nvPr/>
        </p:nvPicPr>
        <p:blipFill rotWithShape="1">
          <a:blip r:embed="rId2">
            <a:alphaModFix/>
          </a:blip>
          <a:srcRect/>
          <a:stretch/>
        </p:blipFill>
        <p:spPr>
          <a:xfrm>
            <a:off x="0" y="0"/>
            <a:ext cx="14630400" cy="8229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Blue General">
  <p:cSld name="DBlue General">
    <p:spTree>
      <p:nvGrpSpPr>
        <p:cNvPr id="1" name="Shape 31"/>
        <p:cNvGrpSpPr/>
        <p:nvPr/>
      </p:nvGrpSpPr>
      <p:grpSpPr>
        <a:xfrm>
          <a:off x="0" y="0"/>
          <a:ext cx="0" cy="0"/>
          <a:chOff x="0" y="0"/>
          <a:chExt cx="0" cy="0"/>
        </a:xfrm>
      </p:grpSpPr>
      <p:pic>
        <p:nvPicPr>
          <p:cNvPr id="32" name="Google Shape;32;p9"/>
          <p:cNvPicPr preferRelativeResize="0"/>
          <p:nvPr/>
        </p:nvPicPr>
        <p:blipFill rotWithShape="1">
          <a:blip r:embed="rId2">
            <a:alphaModFix/>
          </a:blip>
          <a:srcRect/>
          <a:stretch/>
        </p:blipFill>
        <p:spPr>
          <a:xfrm>
            <a:off x="0" y="0"/>
            <a:ext cx="14630400" cy="8229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Background">
  <p:cSld name="Photo Background">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0" y="0"/>
            <a:ext cx="14630400" cy="8229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marR="0" lvl="0" algn="ctr" rtl="0">
              <a:spcBef>
                <a:spcPts val="0"/>
              </a:spcBef>
              <a:spcAft>
                <a:spcPts val="0"/>
              </a:spcAft>
              <a:buClr>
                <a:schemeClr val="dk1"/>
              </a:buClr>
              <a:buSzPts val="6300"/>
              <a:buFont typeface="Arial"/>
              <a:buNone/>
              <a:defRPr sz="6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Arial"/>
                <a:ea typeface="Arial"/>
                <a:cs typeface="Arial"/>
                <a:sym typeface="Arial"/>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6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Arial"/>
                <a:ea typeface="Arial"/>
                <a:cs typeface="Arial"/>
                <a:sym typeface="Arial"/>
              </a:defRPr>
            </a:lvl1pPr>
            <a:lvl2pPr marL="0" marR="0" lvl="1" indent="0" algn="r" rtl="0">
              <a:spcBef>
                <a:spcPts val="0"/>
              </a:spcBef>
              <a:buNone/>
              <a:defRPr sz="1700" b="0" i="0" u="none" strike="noStrike" cap="none">
                <a:solidFill>
                  <a:srgbClr val="888888"/>
                </a:solidFill>
                <a:latin typeface="Arial"/>
                <a:ea typeface="Arial"/>
                <a:cs typeface="Arial"/>
                <a:sym typeface="Arial"/>
              </a:defRPr>
            </a:lvl2pPr>
            <a:lvl3pPr marL="0" marR="0" lvl="2" indent="0" algn="r" rtl="0">
              <a:spcBef>
                <a:spcPts val="0"/>
              </a:spcBef>
              <a:buNone/>
              <a:defRPr sz="1700" b="0" i="0" u="none" strike="noStrike" cap="none">
                <a:solidFill>
                  <a:srgbClr val="888888"/>
                </a:solidFill>
                <a:latin typeface="Arial"/>
                <a:ea typeface="Arial"/>
                <a:cs typeface="Arial"/>
                <a:sym typeface="Arial"/>
              </a:defRPr>
            </a:lvl3pPr>
            <a:lvl4pPr marL="0" marR="0" lvl="3" indent="0" algn="r" rtl="0">
              <a:spcBef>
                <a:spcPts val="0"/>
              </a:spcBef>
              <a:buNone/>
              <a:defRPr sz="1700" b="0" i="0" u="none" strike="noStrike" cap="none">
                <a:solidFill>
                  <a:srgbClr val="888888"/>
                </a:solidFill>
                <a:latin typeface="Arial"/>
                <a:ea typeface="Arial"/>
                <a:cs typeface="Arial"/>
                <a:sym typeface="Arial"/>
              </a:defRPr>
            </a:lvl4pPr>
            <a:lvl5pPr marL="0" marR="0" lvl="4" indent="0" algn="r" rtl="0">
              <a:spcBef>
                <a:spcPts val="0"/>
              </a:spcBef>
              <a:buNone/>
              <a:defRPr sz="1700" b="0" i="0" u="none" strike="noStrike" cap="none">
                <a:solidFill>
                  <a:srgbClr val="888888"/>
                </a:solidFill>
                <a:latin typeface="Arial"/>
                <a:ea typeface="Arial"/>
                <a:cs typeface="Arial"/>
                <a:sym typeface="Arial"/>
              </a:defRPr>
            </a:lvl5pPr>
            <a:lvl6pPr marL="0" marR="0" lvl="5" indent="0" algn="r" rtl="0">
              <a:spcBef>
                <a:spcPts val="0"/>
              </a:spcBef>
              <a:buNone/>
              <a:defRPr sz="1700" b="0" i="0" u="none" strike="noStrike" cap="none">
                <a:solidFill>
                  <a:srgbClr val="888888"/>
                </a:solidFill>
                <a:latin typeface="Arial"/>
                <a:ea typeface="Arial"/>
                <a:cs typeface="Arial"/>
                <a:sym typeface="Arial"/>
              </a:defRPr>
            </a:lvl6pPr>
            <a:lvl7pPr marL="0" marR="0" lvl="6" indent="0" algn="r" rtl="0">
              <a:spcBef>
                <a:spcPts val="0"/>
              </a:spcBef>
              <a:buNone/>
              <a:defRPr sz="1700" b="0" i="0" u="none" strike="noStrike" cap="none">
                <a:solidFill>
                  <a:srgbClr val="888888"/>
                </a:solidFill>
                <a:latin typeface="Arial"/>
                <a:ea typeface="Arial"/>
                <a:cs typeface="Arial"/>
                <a:sym typeface="Arial"/>
              </a:defRPr>
            </a:lvl7pPr>
            <a:lvl8pPr marL="0" marR="0" lvl="7" indent="0" algn="r" rtl="0">
              <a:spcBef>
                <a:spcPts val="0"/>
              </a:spcBef>
              <a:buNone/>
              <a:defRPr sz="1700" b="0" i="0" u="none" strike="noStrike" cap="none">
                <a:solidFill>
                  <a:srgbClr val="888888"/>
                </a:solidFill>
                <a:latin typeface="Arial"/>
                <a:ea typeface="Arial"/>
                <a:cs typeface="Arial"/>
                <a:sym typeface="Arial"/>
              </a:defRPr>
            </a:lvl8pPr>
            <a:lvl9pPr marL="0" marR="0" lvl="8" indent="0" algn="r" rtl="0">
              <a:spcBef>
                <a:spcPts val="0"/>
              </a:spcBef>
              <a:buNone/>
              <a:defRPr sz="17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mailto:kayla.hladky@state.co.u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p:nvPr/>
        </p:nvSpPr>
        <p:spPr>
          <a:xfrm>
            <a:off x="306600" y="4025321"/>
            <a:ext cx="14017200" cy="1101600"/>
          </a:xfrm>
          <a:prstGeom prst="rect">
            <a:avLst/>
          </a:prstGeom>
          <a:noFill/>
          <a:ln>
            <a:noFill/>
          </a:ln>
        </p:spPr>
        <p:txBody>
          <a:bodyPr spcFirstLastPara="1" wrap="square" lIns="130600" tIns="65300" rIns="130600" bIns="65300" anchor="ctr" anchorCtr="0">
            <a:spAutoFit/>
          </a:bodyPr>
          <a:lstStyle/>
          <a:p>
            <a:pPr marL="0" marR="0" lvl="0" indent="0" algn="ctr" rtl="0">
              <a:spcBef>
                <a:spcPts val="0"/>
              </a:spcBef>
              <a:spcAft>
                <a:spcPts val="0"/>
              </a:spcAft>
              <a:buClr>
                <a:schemeClr val="lt1"/>
              </a:buClr>
              <a:buSzPts val="7200"/>
              <a:buFont typeface="Trebuchet MS"/>
              <a:buNone/>
            </a:pPr>
            <a:r>
              <a:rPr lang="en-US" sz="6300" b="1" i="1" dirty="0">
                <a:solidFill>
                  <a:schemeClr val="lt1"/>
                </a:solidFill>
                <a:latin typeface="Trebuchet MS"/>
                <a:ea typeface="Trebuchet MS"/>
                <a:cs typeface="Trebuchet MS"/>
                <a:sym typeface="Trebuchet MS"/>
              </a:rPr>
              <a:t>Colorado State Conservation Board </a:t>
            </a:r>
            <a:endParaRPr sz="6300" b="1" i="1" u="none" strike="noStrike" cap="none" dirty="0">
              <a:solidFill>
                <a:schemeClr val="lt1"/>
              </a:solidFill>
              <a:latin typeface="Trebuchet MS"/>
              <a:ea typeface="Trebuchet MS"/>
              <a:cs typeface="Trebuchet MS"/>
              <a:sym typeface="Trebuchet MS"/>
            </a:endParaRPr>
          </a:p>
        </p:txBody>
      </p:sp>
      <p:sp>
        <p:nvSpPr>
          <p:cNvPr id="99" name="Google Shape;99;p20"/>
          <p:cNvSpPr txBox="1"/>
          <p:nvPr/>
        </p:nvSpPr>
        <p:spPr>
          <a:xfrm>
            <a:off x="2194950" y="5126921"/>
            <a:ext cx="10240500" cy="762900"/>
          </a:xfrm>
          <a:prstGeom prst="rect">
            <a:avLst/>
          </a:prstGeom>
          <a:noFill/>
          <a:ln>
            <a:noFill/>
          </a:ln>
        </p:spPr>
        <p:txBody>
          <a:bodyPr spcFirstLastPara="1" wrap="square" lIns="130600" tIns="65300" rIns="130600" bIns="65300" anchor="t" anchorCtr="0">
            <a:spAutoFit/>
          </a:bodyPr>
          <a:lstStyle/>
          <a:p>
            <a:pPr marL="0" marR="0" lvl="0" indent="0" algn="ctr" rtl="0">
              <a:spcBef>
                <a:spcPts val="0"/>
              </a:spcBef>
              <a:spcAft>
                <a:spcPts val="0"/>
              </a:spcAft>
              <a:buClr>
                <a:schemeClr val="lt1"/>
              </a:buClr>
              <a:buSzPts val="3200"/>
              <a:buFont typeface="Arial"/>
              <a:buNone/>
            </a:pPr>
            <a:r>
              <a:rPr lang="en-US" sz="4100" i="1" dirty="0">
                <a:solidFill>
                  <a:schemeClr val="lt1"/>
                </a:solidFill>
                <a:latin typeface="Trebuchet MS"/>
                <a:ea typeface="Trebuchet MS"/>
                <a:cs typeface="Trebuchet MS"/>
                <a:sym typeface="Trebuchet MS"/>
              </a:rPr>
              <a:t>Online Supervisor Training </a:t>
            </a:r>
            <a:endParaRPr sz="4100" b="0" i="1"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p:nvPr/>
        </p:nvSpPr>
        <p:spPr>
          <a:xfrm>
            <a:off x="747750" y="2110500"/>
            <a:ext cx="13367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dirty="0">
                <a:latin typeface="Trebuchet MS"/>
                <a:ea typeface="Trebuchet MS"/>
                <a:cs typeface="Trebuchet MS"/>
                <a:sym typeface="Trebuchet MS"/>
              </a:rPr>
              <a:t>Online Supervisor Training Update Objectives </a:t>
            </a:r>
            <a:endParaRPr sz="5800" b="1" dirty="0">
              <a:latin typeface="Trebuchet MS"/>
              <a:ea typeface="Trebuchet MS"/>
              <a:cs typeface="Trebuchet MS"/>
              <a:sym typeface="Trebuchet MS"/>
            </a:endParaRPr>
          </a:p>
        </p:txBody>
      </p:sp>
      <p:sp>
        <p:nvSpPr>
          <p:cNvPr id="106" name="Google Shape;106;p21"/>
          <p:cNvSpPr txBox="1"/>
          <p:nvPr/>
        </p:nvSpPr>
        <p:spPr>
          <a:xfrm>
            <a:off x="747750" y="3441600"/>
            <a:ext cx="13367400" cy="35247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Clr>
                <a:schemeClr val="lt1"/>
              </a:buClr>
              <a:buSzPts val="3100"/>
              <a:buFont typeface="Trebuchet MS"/>
              <a:buChar char="●"/>
            </a:pPr>
            <a:r>
              <a:rPr lang="en-US" sz="3100" dirty="0">
                <a:solidFill>
                  <a:schemeClr val="lt1"/>
                </a:solidFill>
                <a:latin typeface="Trebuchet MS"/>
                <a:ea typeface="Trebuchet MS"/>
                <a:cs typeface="Trebuchet MS"/>
                <a:sym typeface="Trebuchet MS"/>
              </a:rPr>
              <a:t>Align CSCB’s Online Supervisor Training with NACD and NASCA recommended training elements</a:t>
            </a:r>
            <a:endParaRPr sz="3100" dirty="0">
              <a:solidFill>
                <a:schemeClr val="lt1"/>
              </a:solidFill>
              <a:latin typeface="Trebuchet MS"/>
              <a:ea typeface="Trebuchet MS"/>
              <a:cs typeface="Trebuchet MS"/>
              <a:sym typeface="Trebuchet MS"/>
            </a:endParaRPr>
          </a:p>
          <a:p>
            <a:pPr marL="457200" lvl="0" indent="-425450" algn="l" rtl="0">
              <a:spcBef>
                <a:spcPts val="0"/>
              </a:spcBef>
              <a:spcAft>
                <a:spcPts val="0"/>
              </a:spcAft>
              <a:buClr>
                <a:schemeClr val="lt1"/>
              </a:buClr>
              <a:buSzPts val="3100"/>
              <a:buFont typeface="Trebuchet MS"/>
              <a:buChar char="●"/>
            </a:pPr>
            <a:r>
              <a:rPr lang="en-US" sz="3100" dirty="0">
                <a:solidFill>
                  <a:schemeClr val="lt1"/>
                </a:solidFill>
                <a:latin typeface="Trebuchet MS"/>
                <a:ea typeface="Trebuchet MS"/>
                <a:cs typeface="Trebuchet MS"/>
                <a:sym typeface="Trebuchet MS"/>
              </a:rPr>
              <a:t>Update content presentation to meet the needs of HB21-1110, an Accessibility Law for Colorado State and Local Governments</a:t>
            </a:r>
            <a:endParaRPr sz="3100" dirty="0">
              <a:solidFill>
                <a:schemeClr val="lt1"/>
              </a:solidFill>
              <a:latin typeface="Trebuchet MS"/>
              <a:ea typeface="Trebuchet MS"/>
              <a:cs typeface="Trebuchet MS"/>
              <a:sym typeface="Trebuchet MS"/>
            </a:endParaRPr>
          </a:p>
          <a:p>
            <a:pPr marL="457200" lvl="0" indent="-425450" algn="l" rtl="0">
              <a:spcBef>
                <a:spcPts val="0"/>
              </a:spcBef>
              <a:spcAft>
                <a:spcPts val="0"/>
              </a:spcAft>
              <a:buClr>
                <a:schemeClr val="lt1"/>
              </a:buClr>
              <a:buSzPts val="3100"/>
              <a:buFont typeface="Trebuchet MS"/>
              <a:buChar char="●"/>
            </a:pPr>
            <a:r>
              <a:rPr lang="en-US" sz="3100" dirty="0">
                <a:solidFill>
                  <a:schemeClr val="lt1"/>
                </a:solidFill>
                <a:latin typeface="Trebuchet MS"/>
                <a:ea typeface="Trebuchet MS"/>
                <a:cs typeface="Trebuchet MS"/>
                <a:sym typeface="Trebuchet MS"/>
              </a:rPr>
              <a:t>Update content to reflect any new policies/laws/information that directly impacts Colorado Conservation Districts </a:t>
            </a:r>
            <a:endParaRPr sz="3100" dirty="0">
              <a:solidFill>
                <a:schemeClr val="lt1"/>
              </a:solidFill>
              <a:latin typeface="Trebuchet MS"/>
              <a:ea typeface="Trebuchet MS"/>
              <a:cs typeface="Trebuchet MS"/>
              <a:sym typeface="Trebuchet MS"/>
            </a:endParaRPr>
          </a:p>
          <a:p>
            <a:pPr marL="457200" lvl="0" indent="-425450" algn="l" rtl="0">
              <a:spcBef>
                <a:spcPts val="0"/>
              </a:spcBef>
              <a:spcAft>
                <a:spcPts val="0"/>
              </a:spcAft>
              <a:buClr>
                <a:schemeClr val="lt1"/>
              </a:buClr>
              <a:buSzPts val="3100"/>
              <a:buFont typeface="Trebuchet MS"/>
              <a:buChar char="●"/>
            </a:pPr>
            <a:r>
              <a:rPr lang="en-US" sz="3100" dirty="0">
                <a:solidFill>
                  <a:schemeClr val="lt1"/>
                </a:solidFill>
                <a:latin typeface="Trebuchet MS"/>
                <a:ea typeface="Trebuchet MS"/>
                <a:cs typeface="Trebuchet MS"/>
                <a:sym typeface="Trebuchet MS"/>
              </a:rPr>
              <a:t>Migrate curriculum to a more user-friendly platform </a:t>
            </a:r>
            <a:endParaRPr sz="3100" dirty="0">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p:nvPr/>
        </p:nvSpPr>
        <p:spPr>
          <a:xfrm>
            <a:off x="210375" y="238425"/>
            <a:ext cx="98952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b="1" dirty="0">
                <a:latin typeface="Trebuchet MS"/>
                <a:ea typeface="Trebuchet MS"/>
                <a:cs typeface="Trebuchet MS"/>
                <a:sym typeface="Trebuchet MS"/>
              </a:rPr>
              <a:t>CSCB’s Online Supervisor Training Curriculum </a:t>
            </a:r>
            <a:endParaRPr sz="3500" b="1" dirty="0">
              <a:latin typeface="Trebuchet MS"/>
              <a:ea typeface="Trebuchet MS"/>
              <a:cs typeface="Trebuchet MS"/>
              <a:sym typeface="Trebuchet MS"/>
            </a:endParaRPr>
          </a:p>
        </p:txBody>
      </p:sp>
      <p:sp>
        <p:nvSpPr>
          <p:cNvPr id="113" name="Google Shape;113;p22"/>
          <p:cNvSpPr txBox="1"/>
          <p:nvPr/>
        </p:nvSpPr>
        <p:spPr>
          <a:xfrm>
            <a:off x="866200" y="961725"/>
            <a:ext cx="8211600" cy="59568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Font typeface="Trebuchet MS"/>
              <a:buChar char="●"/>
            </a:pPr>
            <a:r>
              <a:rPr lang="en-US" sz="2500" dirty="0">
                <a:latin typeface="Trebuchet MS"/>
                <a:ea typeface="Trebuchet MS"/>
                <a:cs typeface="Trebuchet MS"/>
                <a:sym typeface="Trebuchet MS"/>
              </a:rPr>
              <a:t>17 modules (</a:t>
            </a:r>
            <a:r>
              <a:rPr lang="en-US" sz="2500" dirty="0" err="1">
                <a:latin typeface="Trebuchet MS"/>
                <a:ea typeface="Trebuchet MS"/>
                <a:cs typeface="Trebuchet MS"/>
                <a:sym typeface="Trebuchet MS"/>
              </a:rPr>
              <a:t>powerpoint</a:t>
            </a:r>
            <a:r>
              <a:rPr lang="en-US" sz="2500" dirty="0">
                <a:latin typeface="Trebuchet MS"/>
                <a:ea typeface="Trebuchet MS"/>
                <a:cs typeface="Trebuchet MS"/>
                <a:sym typeface="Trebuchet MS"/>
              </a:rPr>
              <a:t> + quiz)</a:t>
            </a:r>
            <a:endParaRPr sz="2500" dirty="0">
              <a:latin typeface="Trebuchet MS"/>
              <a:ea typeface="Trebuchet MS"/>
              <a:cs typeface="Trebuchet MS"/>
              <a:sym typeface="Trebuchet MS"/>
            </a:endParaRPr>
          </a:p>
          <a:p>
            <a:pPr marL="914400" lvl="1" indent="-387350" algn="l" rtl="0">
              <a:spcBef>
                <a:spcPts val="0"/>
              </a:spcBef>
              <a:spcAft>
                <a:spcPts val="0"/>
              </a:spcAft>
              <a:buSzPts val="2500"/>
              <a:buFont typeface="Trebuchet MS"/>
              <a:buChar char="○"/>
            </a:pPr>
            <a:r>
              <a:rPr lang="en-US" sz="2500" dirty="0">
                <a:latin typeface="Trebuchet MS"/>
                <a:ea typeface="Trebuchet MS"/>
                <a:cs typeface="Trebuchet MS"/>
                <a:sym typeface="Trebuchet MS"/>
              </a:rPr>
              <a:t>History of the Conservation Movement, Your Role as a Supervisor, Elements of a CD, CD Partners, Meeting &amp; Officers, Ethics, Fiduciary Responsibilities, Planning, Legal Responsibilities &amp; Insurance, Policies &amp; Procedures, Employee Relations, Local/State/Federal Law, Fundraising, Elections &amp; Board Recruitment, Resolution Process, Legislative Relations, and Building Partnerships</a:t>
            </a:r>
            <a:endParaRPr sz="2500" dirty="0">
              <a:latin typeface="Trebuchet MS"/>
              <a:ea typeface="Trebuchet MS"/>
              <a:cs typeface="Trebuchet MS"/>
              <a:sym typeface="Trebuchet MS"/>
            </a:endParaRPr>
          </a:p>
          <a:p>
            <a:pPr marL="914400" lvl="1" indent="-387350" algn="l" rtl="0">
              <a:spcBef>
                <a:spcPts val="0"/>
              </a:spcBef>
              <a:spcAft>
                <a:spcPts val="0"/>
              </a:spcAft>
              <a:buSzPts val="2500"/>
              <a:buFont typeface="Trebuchet MS"/>
              <a:buChar char="○"/>
            </a:pPr>
            <a:r>
              <a:rPr lang="en-US" sz="2500" dirty="0">
                <a:latin typeface="Trebuchet MS"/>
                <a:ea typeface="Trebuchet MS"/>
                <a:cs typeface="Trebuchet MS"/>
                <a:sym typeface="Trebuchet MS"/>
              </a:rPr>
              <a:t>Quizzes consist of 8-10 questions </a:t>
            </a:r>
            <a:endParaRPr sz="2500" dirty="0">
              <a:latin typeface="Trebuchet MS"/>
              <a:ea typeface="Trebuchet MS"/>
              <a:cs typeface="Trebuchet MS"/>
              <a:sym typeface="Trebuchet MS"/>
            </a:endParaRPr>
          </a:p>
          <a:p>
            <a:pPr marL="457200" lvl="0" indent="-387350" algn="l" rtl="0">
              <a:spcBef>
                <a:spcPts val="0"/>
              </a:spcBef>
              <a:spcAft>
                <a:spcPts val="0"/>
              </a:spcAft>
              <a:buSzPts val="2500"/>
              <a:buFont typeface="Trebuchet MS"/>
              <a:buChar char="●"/>
            </a:pPr>
            <a:r>
              <a:rPr lang="en-US" sz="2500" dirty="0">
                <a:latin typeface="Trebuchet MS"/>
                <a:ea typeface="Trebuchet MS"/>
                <a:cs typeface="Trebuchet MS"/>
                <a:sym typeface="Trebuchet MS"/>
              </a:rPr>
              <a:t>Voluntary (but highly encouraged!) and incentive based </a:t>
            </a:r>
            <a:endParaRPr sz="2500" dirty="0">
              <a:latin typeface="Trebuchet MS"/>
              <a:ea typeface="Trebuchet MS"/>
              <a:cs typeface="Trebuchet MS"/>
              <a:sym typeface="Trebuchet MS"/>
            </a:endParaRPr>
          </a:p>
          <a:p>
            <a:pPr marL="457200" lvl="0" indent="-387350" algn="l" rtl="0">
              <a:spcBef>
                <a:spcPts val="0"/>
              </a:spcBef>
              <a:spcAft>
                <a:spcPts val="0"/>
              </a:spcAft>
              <a:buSzPts val="2500"/>
              <a:buFont typeface="Trebuchet MS"/>
              <a:buChar char="●"/>
            </a:pPr>
            <a:r>
              <a:rPr lang="en-US" sz="2500" dirty="0">
                <a:latin typeface="Trebuchet MS"/>
                <a:ea typeface="Trebuchet MS"/>
                <a:cs typeface="Trebuchet MS"/>
                <a:sym typeface="Trebuchet MS"/>
              </a:rPr>
              <a:t>Transitioning from Moodle to Google Classroom platform </a:t>
            </a:r>
            <a:endParaRPr sz="2500" dirty="0">
              <a:latin typeface="Trebuchet MS"/>
              <a:ea typeface="Trebuchet MS"/>
              <a:cs typeface="Trebuchet MS"/>
              <a:sym typeface="Trebuchet MS"/>
            </a:endParaRPr>
          </a:p>
        </p:txBody>
      </p:sp>
      <p:pic>
        <p:nvPicPr>
          <p:cNvPr id="114" name="Google Shape;114;p22" descr="Cover crop of peas between corn rows on a farm in NE CO."/>
          <p:cNvPicPr preferRelativeResize="0"/>
          <p:nvPr/>
        </p:nvPicPr>
        <p:blipFill>
          <a:blip r:embed="rId3">
            <a:alphaModFix/>
          </a:blip>
          <a:stretch>
            <a:fillRect/>
          </a:stretch>
        </p:blipFill>
        <p:spPr>
          <a:xfrm>
            <a:off x="9895075" y="0"/>
            <a:ext cx="4735325" cy="71047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p:nvPr/>
        </p:nvSpPr>
        <p:spPr>
          <a:xfrm>
            <a:off x="212100" y="374175"/>
            <a:ext cx="14206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latin typeface="Trebuchet MS"/>
                <a:ea typeface="Trebuchet MS"/>
                <a:cs typeface="Trebuchet MS"/>
                <a:sym typeface="Trebuchet MS"/>
              </a:rPr>
              <a:t>Initial Steps: Figure Out What We’re Missing (And What Needs To Be Updated!)</a:t>
            </a:r>
            <a:endParaRPr sz="3000" b="1" dirty="0">
              <a:latin typeface="Trebuchet MS"/>
              <a:ea typeface="Trebuchet MS"/>
              <a:cs typeface="Trebuchet MS"/>
              <a:sym typeface="Trebuchet MS"/>
            </a:endParaRPr>
          </a:p>
        </p:txBody>
      </p:sp>
      <p:pic>
        <p:nvPicPr>
          <p:cNvPr id="121" name="Google Shape;121;p23"/>
          <p:cNvPicPr preferRelativeResize="0"/>
          <p:nvPr/>
        </p:nvPicPr>
        <p:blipFill rotWithShape="1">
          <a:blip r:embed="rId3">
            <a:alphaModFix/>
          </a:blip>
          <a:srcRect t="10321"/>
          <a:stretch/>
        </p:blipFill>
        <p:spPr>
          <a:xfrm>
            <a:off x="1454350" y="1353475"/>
            <a:ext cx="11721677" cy="569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p:nvPr/>
        </p:nvSpPr>
        <p:spPr>
          <a:xfrm>
            <a:off x="4195499" y="182725"/>
            <a:ext cx="6845033"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b="1" dirty="0">
                <a:solidFill>
                  <a:schemeClr val="lt1"/>
                </a:solidFill>
                <a:latin typeface="Trebuchet MS"/>
                <a:ea typeface="Trebuchet MS"/>
                <a:cs typeface="Trebuchet MS"/>
                <a:sym typeface="Trebuchet MS"/>
              </a:rPr>
              <a:t>Keeping Track of Changes: Trello</a:t>
            </a:r>
            <a:endParaRPr sz="3100" b="1" dirty="0">
              <a:solidFill>
                <a:schemeClr val="lt1"/>
              </a:solidFill>
              <a:latin typeface="Trebuchet MS"/>
              <a:ea typeface="Trebuchet MS"/>
              <a:cs typeface="Trebuchet MS"/>
              <a:sym typeface="Trebuchet MS"/>
            </a:endParaRPr>
          </a:p>
        </p:txBody>
      </p:sp>
      <p:pic>
        <p:nvPicPr>
          <p:cNvPr id="128" name="Google Shape;128;p24"/>
          <p:cNvPicPr preferRelativeResize="0"/>
          <p:nvPr/>
        </p:nvPicPr>
        <p:blipFill rotWithShape="1">
          <a:blip r:embed="rId3">
            <a:alphaModFix/>
          </a:blip>
          <a:srcRect t="10152"/>
          <a:stretch/>
        </p:blipFill>
        <p:spPr>
          <a:xfrm>
            <a:off x="902852" y="934375"/>
            <a:ext cx="12824698" cy="6134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5"/>
          <p:cNvPicPr preferRelativeResize="0"/>
          <p:nvPr/>
        </p:nvPicPr>
        <p:blipFill rotWithShape="1">
          <a:blip r:embed="rId3">
            <a:alphaModFix/>
          </a:blip>
          <a:srcRect t="10394"/>
          <a:stretch/>
        </p:blipFill>
        <p:spPr>
          <a:xfrm>
            <a:off x="1240500" y="1082350"/>
            <a:ext cx="12149400" cy="5896649"/>
          </a:xfrm>
          <a:prstGeom prst="rect">
            <a:avLst/>
          </a:prstGeom>
          <a:noFill/>
          <a:ln>
            <a:noFill/>
          </a:ln>
        </p:spPr>
      </p:pic>
      <p:sp>
        <p:nvSpPr>
          <p:cNvPr id="135" name="Google Shape;135;p25"/>
          <p:cNvSpPr txBox="1"/>
          <p:nvPr/>
        </p:nvSpPr>
        <p:spPr>
          <a:xfrm>
            <a:off x="4195500" y="329650"/>
            <a:ext cx="6528944"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b="1" dirty="0">
                <a:solidFill>
                  <a:schemeClr val="lt1"/>
                </a:solidFill>
                <a:latin typeface="Trebuchet MS"/>
                <a:ea typeface="Trebuchet MS"/>
                <a:cs typeface="Trebuchet MS"/>
                <a:sym typeface="Trebuchet MS"/>
              </a:rPr>
              <a:t>Keeping Track of Changes: Trello</a:t>
            </a:r>
            <a:endParaRPr sz="3100" b="1" dirty="0">
              <a:solidFill>
                <a:schemeClr val="lt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p:nvPr/>
        </p:nvSpPr>
        <p:spPr>
          <a:xfrm>
            <a:off x="3258600" y="110000"/>
            <a:ext cx="81132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300" b="1" dirty="0">
                <a:latin typeface="Trebuchet MS"/>
                <a:ea typeface="Trebuchet MS"/>
                <a:cs typeface="Trebuchet MS"/>
                <a:sym typeface="Trebuchet MS"/>
              </a:rPr>
              <a:t>Making Edits with Accessibility in Mind </a:t>
            </a:r>
            <a:endParaRPr sz="3300" b="1" dirty="0">
              <a:latin typeface="Trebuchet MS"/>
              <a:ea typeface="Trebuchet MS"/>
              <a:cs typeface="Trebuchet MS"/>
              <a:sym typeface="Trebuchet MS"/>
            </a:endParaRPr>
          </a:p>
        </p:txBody>
      </p:sp>
      <p:pic>
        <p:nvPicPr>
          <p:cNvPr id="142" name="Google Shape;142;p26"/>
          <p:cNvPicPr preferRelativeResize="0"/>
          <p:nvPr/>
        </p:nvPicPr>
        <p:blipFill rotWithShape="1">
          <a:blip r:embed="rId3">
            <a:alphaModFix/>
          </a:blip>
          <a:srcRect t="10168"/>
          <a:stretch/>
        </p:blipFill>
        <p:spPr>
          <a:xfrm>
            <a:off x="750700" y="802688"/>
            <a:ext cx="12810600" cy="6233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body" idx="1"/>
          </p:nvPr>
        </p:nvSpPr>
        <p:spPr>
          <a:xfrm>
            <a:off x="5917725" y="327650"/>
            <a:ext cx="8478600" cy="1799400"/>
          </a:xfrm>
          <a:prstGeom prst="rect">
            <a:avLst/>
          </a:prstGeom>
        </p:spPr>
        <p:txBody>
          <a:bodyPr spcFirstLastPara="1" wrap="square" lIns="130600" tIns="65300" rIns="130600" bIns="65300" anchor="t" anchorCtr="0">
            <a:spAutoFit/>
          </a:bodyPr>
          <a:lstStyle/>
          <a:p>
            <a:pPr marL="0" lvl="0" indent="0" algn="ctr" rtl="0">
              <a:spcBef>
                <a:spcPts val="920"/>
              </a:spcBef>
              <a:spcAft>
                <a:spcPts val="0"/>
              </a:spcAft>
              <a:buNone/>
            </a:pPr>
            <a:r>
              <a:rPr lang="en-US" sz="3100" b="1" dirty="0">
                <a:latin typeface="Trebuchet MS"/>
                <a:ea typeface="Trebuchet MS"/>
                <a:cs typeface="Trebuchet MS"/>
                <a:sym typeface="Trebuchet MS"/>
              </a:rPr>
              <a:t>New Curriculum Platform: </a:t>
            </a:r>
            <a:endParaRPr sz="3100" b="1" dirty="0">
              <a:latin typeface="Trebuchet MS"/>
              <a:ea typeface="Trebuchet MS"/>
              <a:cs typeface="Trebuchet MS"/>
              <a:sym typeface="Trebuchet MS"/>
            </a:endParaRPr>
          </a:p>
          <a:p>
            <a:pPr marL="0" lvl="0" indent="0" algn="ctr" rtl="0">
              <a:spcBef>
                <a:spcPts val="920"/>
              </a:spcBef>
              <a:spcAft>
                <a:spcPts val="0"/>
              </a:spcAft>
              <a:buNone/>
            </a:pPr>
            <a:r>
              <a:rPr lang="en-US" sz="3100" b="1" dirty="0">
                <a:latin typeface="Trebuchet MS"/>
                <a:ea typeface="Trebuchet MS"/>
                <a:cs typeface="Trebuchet MS"/>
                <a:sym typeface="Trebuchet MS"/>
              </a:rPr>
              <a:t>Google Classroom</a:t>
            </a:r>
            <a:endParaRPr sz="3100" b="1" dirty="0">
              <a:latin typeface="Trebuchet MS"/>
              <a:ea typeface="Trebuchet MS"/>
              <a:cs typeface="Trebuchet MS"/>
              <a:sym typeface="Trebuchet MS"/>
            </a:endParaRPr>
          </a:p>
          <a:p>
            <a:pPr marL="0" lvl="0" indent="0" algn="l" rtl="0">
              <a:spcBef>
                <a:spcPts val="920"/>
              </a:spcBef>
              <a:spcAft>
                <a:spcPts val="0"/>
              </a:spcAft>
              <a:buNone/>
            </a:pPr>
            <a:endParaRPr sz="3100" b="1" dirty="0">
              <a:latin typeface="Trebuchet MS"/>
              <a:ea typeface="Trebuchet MS"/>
              <a:cs typeface="Trebuchet MS"/>
              <a:sym typeface="Trebuchet MS"/>
            </a:endParaRPr>
          </a:p>
        </p:txBody>
      </p:sp>
      <p:sp>
        <p:nvSpPr>
          <p:cNvPr id="149" name="Google Shape;149;p27"/>
          <p:cNvSpPr/>
          <p:nvPr/>
        </p:nvSpPr>
        <p:spPr>
          <a:xfrm>
            <a:off x="459575" y="359400"/>
            <a:ext cx="5357100" cy="7510800"/>
          </a:xfrm>
          <a:prstGeom prst="rect">
            <a:avLst/>
          </a:prstGeom>
          <a:solidFill>
            <a:srgbClr val="255D38"/>
          </a:solidFill>
          <a:ln w="9525" cap="flat" cmpd="sng">
            <a:solidFill>
              <a:srgbClr val="255D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27"/>
          <p:cNvSpPr txBox="1">
            <a:spLocks noGrp="1"/>
          </p:cNvSpPr>
          <p:nvPr>
            <p:ph type="body" idx="2"/>
          </p:nvPr>
        </p:nvSpPr>
        <p:spPr>
          <a:xfrm>
            <a:off x="731521" y="1722120"/>
            <a:ext cx="4813200" cy="5997300"/>
          </a:xfrm>
          <a:prstGeom prst="rect">
            <a:avLst/>
          </a:prstGeom>
        </p:spPr>
        <p:txBody>
          <a:bodyPr spcFirstLastPara="1" wrap="square" lIns="130600" tIns="65300" rIns="130600" bIns="65300" anchor="t" anchorCtr="0">
            <a:spAutoFit/>
          </a:bodyPr>
          <a:lstStyle/>
          <a:p>
            <a:pPr marL="457200" lvl="0" indent="-387350" algn="l" rtl="0">
              <a:lnSpc>
                <a:spcPct val="80000"/>
              </a:lnSpc>
              <a:spcBef>
                <a:spcPts val="400"/>
              </a:spcBef>
              <a:spcAft>
                <a:spcPts val="0"/>
              </a:spcAft>
              <a:buClr>
                <a:schemeClr val="lt1"/>
              </a:buClr>
              <a:buSzPts val="2500"/>
              <a:buFont typeface="Trebuchet MS"/>
              <a:buChar char="●"/>
            </a:pPr>
            <a:r>
              <a:rPr lang="en-US" sz="2500" dirty="0">
                <a:solidFill>
                  <a:schemeClr val="lt1"/>
                </a:solidFill>
                <a:latin typeface="Trebuchet MS"/>
                <a:ea typeface="Trebuchet MS"/>
                <a:cs typeface="Trebuchet MS"/>
                <a:sym typeface="Trebuchet MS"/>
              </a:rPr>
              <a:t>Video recording for first time logins to reference</a:t>
            </a:r>
            <a:endParaRPr sz="2500" dirty="0">
              <a:solidFill>
                <a:schemeClr val="lt1"/>
              </a:solidFill>
              <a:latin typeface="Trebuchet MS"/>
              <a:ea typeface="Trebuchet MS"/>
              <a:cs typeface="Trebuchet MS"/>
              <a:sym typeface="Trebuchet MS"/>
            </a:endParaRPr>
          </a:p>
          <a:p>
            <a:pPr marL="457200" lvl="0" indent="-387350" algn="l" rtl="0">
              <a:lnSpc>
                <a:spcPct val="80000"/>
              </a:lnSpc>
              <a:spcBef>
                <a:spcPts val="0"/>
              </a:spcBef>
              <a:spcAft>
                <a:spcPts val="0"/>
              </a:spcAft>
              <a:buClr>
                <a:schemeClr val="lt1"/>
              </a:buClr>
              <a:buSzPts val="2500"/>
              <a:buFont typeface="Trebuchet MS"/>
              <a:buChar char="●"/>
            </a:pPr>
            <a:r>
              <a:rPr lang="en-US" sz="2500" dirty="0">
                <a:solidFill>
                  <a:schemeClr val="lt1"/>
                </a:solidFill>
                <a:latin typeface="Trebuchet MS"/>
                <a:ea typeface="Trebuchet MS"/>
                <a:cs typeface="Trebuchet MS"/>
                <a:sym typeface="Trebuchet MS"/>
              </a:rPr>
              <a:t>Written instructions for accessing curriculum </a:t>
            </a:r>
            <a:endParaRPr sz="2500" dirty="0">
              <a:solidFill>
                <a:schemeClr val="lt1"/>
              </a:solidFill>
              <a:latin typeface="Trebuchet MS"/>
              <a:ea typeface="Trebuchet MS"/>
              <a:cs typeface="Trebuchet MS"/>
              <a:sym typeface="Trebuchet MS"/>
            </a:endParaRPr>
          </a:p>
          <a:p>
            <a:pPr marL="914400" lvl="1" indent="-368300" algn="l" rtl="0">
              <a:lnSpc>
                <a:spcPct val="80000"/>
              </a:lnSpc>
              <a:spcBef>
                <a:spcPts val="0"/>
              </a:spcBef>
              <a:spcAft>
                <a:spcPts val="0"/>
              </a:spcAft>
              <a:buClr>
                <a:schemeClr val="lt1"/>
              </a:buClr>
              <a:buSzPts val="2200"/>
              <a:buFont typeface="Trebuchet MS"/>
              <a:buChar char="○"/>
            </a:pPr>
            <a:r>
              <a:rPr lang="en-US" sz="2200" dirty="0">
                <a:solidFill>
                  <a:schemeClr val="lt1"/>
                </a:solidFill>
                <a:latin typeface="Trebuchet MS"/>
                <a:ea typeface="Trebuchet MS"/>
                <a:cs typeface="Trebuchet MS"/>
                <a:sym typeface="Trebuchet MS"/>
              </a:rPr>
              <a:t>Including FAQ</a:t>
            </a:r>
            <a:endParaRPr sz="2200" dirty="0">
              <a:solidFill>
                <a:schemeClr val="lt1"/>
              </a:solidFill>
              <a:latin typeface="Trebuchet MS"/>
              <a:ea typeface="Trebuchet MS"/>
              <a:cs typeface="Trebuchet MS"/>
              <a:sym typeface="Trebuchet MS"/>
            </a:endParaRPr>
          </a:p>
          <a:p>
            <a:pPr marL="457200" lvl="0" indent="-387350" algn="l" rtl="0">
              <a:lnSpc>
                <a:spcPct val="80000"/>
              </a:lnSpc>
              <a:spcBef>
                <a:spcPts val="0"/>
              </a:spcBef>
              <a:spcAft>
                <a:spcPts val="0"/>
              </a:spcAft>
              <a:buClr>
                <a:schemeClr val="lt1"/>
              </a:buClr>
              <a:buSzPts val="2500"/>
              <a:buFont typeface="Trebuchet MS"/>
              <a:buChar char="●"/>
            </a:pPr>
            <a:r>
              <a:rPr lang="en-US" sz="2500" dirty="0">
                <a:solidFill>
                  <a:schemeClr val="lt1"/>
                </a:solidFill>
                <a:latin typeface="Trebuchet MS"/>
                <a:ea typeface="Trebuchet MS"/>
                <a:cs typeface="Trebuchet MS"/>
                <a:sym typeface="Trebuchet MS"/>
              </a:rPr>
              <a:t>Multiple formats for accessing content  </a:t>
            </a:r>
            <a:endParaRPr sz="2500" dirty="0">
              <a:solidFill>
                <a:schemeClr val="lt1"/>
              </a:solidFill>
              <a:latin typeface="Trebuchet MS"/>
              <a:ea typeface="Trebuchet MS"/>
              <a:cs typeface="Trebuchet MS"/>
              <a:sym typeface="Trebuchet MS"/>
            </a:endParaRPr>
          </a:p>
          <a:p>
            <a:pPr marL="914400" lvl="1" indent="-368300" algn="l" rtl="0">
              <a:lnSpc>
                <a:spcPct val="80000"/>
              </a:lnSpc>
              <a:spcBef>
                <a:spcPts val="0"/>
              </a:spcBef>
              <a:spcAft>
                <a:spcPts val="0"/>
              </a:spcAft>
              <a:buClr>
                <a:schemeClr val="lt1"/>
              </a:buClr>
              <a:buSzPts val="2200"/>
              <a:buFont typeface="Trebuchet MS"/>
              <a:buChar char="○"/>
            </a:pPr>
            <a:r>
              <a:rPr lang="en-US" sz="2200" dirty="0">
                <a:solidFill>
                  <a:schemeClr val="lt1"/>
                </a:solidFill>
                <a:latin typeface="Trebuchet MS"/>
                <a:ea typeface="Trebuchet MS"/>
                <a:cs typeface="Trebuchet MS"/>
                <a:sym typeface="Trebuchet MS"/>
              </a:rPr>
              <a:t>Plain text PDFs of curriculum </a:t>
            </a:r>
            <a:endParaRPr sz="2200" dirty="0">
              <a:solidFill>
                <a:schemeClr val="lt1"/>
              </a:solidFill>
              <a:latin typeface="Trebuchet MS"/>
              <a:ea typeface="Trebuchet MS"/>
              <a:cs typeface="Trebuchet MS"/>
              <a:sym typeface="Trebuchet MS"/>
            </a:endParaRPr>
          </a:p>
          <a:p>
            <a:pPr marL="914400" lvl="1" indent="-368300" algn="l" rtl="0">
              <a:lnSpc>
                <a:spcPct val="80000"/>
              </a:lnSpc>
              <a:spcBef>
                <a:spcPts val="0"/>
              </a:spcBef>
              <a:spcAft>
                <a:spcPts val="0"/>
              </a:spcAft>
              <a:buClr>
                <a:schemeClr val="lt1"/>
              </a:buClr>
              <a:buSzPts val="2200"/>
              <a:buFont typeface="Trebuchet MS"/>
              <a:buChar char="○"/>
            </a:pPr>
            <a:r>
              <a:rPr lang="en-US" sz="2200" dirty="0">
                <a:solidFill>
                  <a:schemeClr val="lt1"/>
                </a:solidFill>
                <a:latin typeface="Trebuchet MS"/>
                <a:ea typeface="Trebuchet MS"/>
                <a:cs typeface="Trebuchet MS"/>
                <a:sym typeface="Trebuchet MS"/>
              </a:rPr>
              <a:t>Normal PDFs of curriculum </a:t>
            </a:r>
            <a:endParaRPr sz="2200" dirty="0">
              <a:solidFill>
                <a:schemeClr val="lt1"/>
              </a:solidFill>
              <a:latin typeface="Trebuchet MS"/>
              <a:ea typeface="Trebuchet MS"/>
              <a:cs typeface="Trebuchet MS"/>
              <a:sym typeface="Trebuchet MS"/>
            </a:endParaRPr>
          </a:p>
          <a:p>
            <a:pPr marL="914400" lvl="1" indent="-368300" algn="l" rtl="0">
              <a:lnSpc>
                <a:spcPct val="80000"/>
              </a:lnSpc>
              <a:spcBef>
                <a:spcPts val="0"/>
              </a:spcBef>
              <a:spcAft>
                <a:spcPts val="0"/>
              </a:spcAft>
              <a:buClr>
                <a:schemeClr val="lt1"/>
              </a:buClr>
              <a:buSzPts val="2200"/>
              <a:buFont typeface="Trebuchet MS"/>
              <a:buChar char="○"/>
            </a:pPr>
            <a:r>
              <a:rPr lang="en-US" sz="2200" dirty="0">
                <a:solidFill>
                  <a:schemeClr val="lt1"/>
                </a:solidFill>
                <a:latin typeface="Trebuchet MS"/>
                <a:ea typeface="Trebuchet MS"/>
                <a:cs typeface="Trebuchet MS"/>
                <a:sym typeface="Trebuchet MS"/>
              </a:rPr>
              <a:t>Upcoming: recording of field staff sharing curriculum presentations</a:t>
            </a:r>
            <a:endParaRPr sz="2200" dirty="0">
              <a:solidFill>
                <a:schemeClr val="lt1"/>
              </a:solidFill>
              <a:latin typeface="Trebuchet MS"/>
              <a:ea typeface="Trebuchet MS"/>
              <a:cs typeface="Trebuchet MS"/>
              <a:sym typeface="Trebuchet MS"/>
            </a:endParaRPr>
          </a:p>
          <a:p>
            <a:pPr marL="1371600" lvl="2" indent="-349250" algn="l" rtl="0">
              <a:lnSpc>
                <a:spcPct val="80000"/>
              </a:lnSpc>
              <a:spcBef>
                <a:spcPts val="0"/>
              </a:spcBef>
              <a:spcAft>
                <a:spcPts val="0"/>
              </a:spcAft>
              <a:buClr>
                <a:schemeClr val="lt1"/>
              </a:buClr>
              <a:buSzPts val="1900"/>
              <a:buFont typeface="Trebuchet MS"/>
              <a:buChar char="■"/>
            </a:pPr>
            <a:r>
              <a:rPr lang="en-US" sz="1900" dirty="0">
                <a:solidFill>
                  <a:schemeClr val="lt1"/>
                </a:solidFill>
                <a:latin typeface="Trebuchet MS"/>
                <a:ea typeface="Trebuchet MS"/>
                <a:cs typeface="Trebuchet MS"/>
                <a:sym typeface="Trebuchet MS"/>
              </a:rPr>
              <a:t>Think of it as a podcast – perfect for the Conservation District Board Supervisor always on the go!</a:t>
            </a:r>
            <a:endParaRPr sz="1900" dirty="0">
              <a:solidFill>
                <a:schemeClr val="lt1"/>
              </a:solidFill>
              <a:latin typeface="Trebuchet MS"/>
              <a:ea typeface="Trebuchet MS"/>
              <a:cs typeface="Trebuchet MS"/>
              <a:sym typeface="Trebuchet MS"/>
            </a:endParaRPr>
          </a:p>
          <a:p>
            <a:pPr marL="0" lvl="0" indent="0" algn="l" rtl="0">
              <a:lnSpc>
                <a:spcPct val="80000"/>
              </a:lnSpc>
              <a:spcBef>
                <a:spcPts val="400"/>
              </a:spcBef>
              <a:spcAft>
                <a:spcPts val="0"/>
              </a:spcAft>
              <a:buNone/>
            </a:pPr>
            <a:endParaRPr sz="2200" dirty="0">
              <a:solidFill>
                <a:schemeClr val="lt1"/>
              </a:solidFill>
            </a:endParaRPr>
          </a:p>
          <a:p>
            <a:pPr marL="0" lvl="0" indent="0" algn="l" rtl="0">
              <a:lnSpc>
                <a:spcPct val="80000"/>
              </a:lnSpc>
              <a:spcBef>
                <a:spcPts val="400"/>
              </a:spcBef>
              <a:spcAft>
                <a:spcPts val="0"/>
              </a:spcAft>
              <a:buNone/>
            </a:pPr>
            <a:r>
              <a:rPr lang="en-US" sz="2200" dirty="0">
                <a:solidFill>
                  <a:schemeClr val="lt1"/>
                </a:solidFill>
              </a:rPr>
              <a:t>All of these will be available on our CSCB Conservation District Operations website.</a:t>
            </a:r>
            <a:endParaRPr sz="2200" dirty="0">
              <a:solidFill>
                <a:schemeClr val="lt1"/>
              </a:solidFill>
            </a:endParaRPr>
          </a:p>
        </p:txBody>
      </p:sp>
      <p:sp>
        <p:nvSpPr>
          <p:cNvPr id="151" name="Google Shape;151;p27"/>
          <p:cNvSpPr txBox="1">
            <a:spLocks noGrp="1"/>
          </p:cNvSpPr>
          <p:nvPr>
            <p:ph type="title"/>
          </p:nvPr>
        </p:nvSpPr>
        <p:spPr>
          <a:xfrm>
            <a:off x="731521" y="543285"/>
            <a:ext cx="4813200" cy="1055400"/>
          </a:xfrm>
          <a:prstGeom prst="rect">
            <a:avLst/>
          </a:prstGeom>
        </p:spPr>
        <p:txBody>
          <a:bodyPr spcFirstLastPara="1" wrap="square" lIns="130600" tIns="65300" rIns="130600" bIns="65300" anchor="b" anchorCtr="0">
            <a:spAutoFit/>
          </a:bodyPr>
          <a:lstStyle/>
          <a:p>
            <a:pPr marL="0" lvl="0" indent="0" algn="ctr" rtl="0">
              <a:spcBef>
                <a:spcPts val="0"/>
              </a:spcBef>
              <a:spcAft>
                <a:spcPts val="0"/>
              </a:spcAft>
              <a:buNone/>
            </a:pPr>
            <a:r>
              <a:rPr lang="en-US" sz="3000" dirty="0">
                <a:solidFill>
                  <a:schemeClr val="lt1"/>
                </a:solidFill>
                <a:latin typeface="Trebuchet MS"/>
                <a:ea typeface="Trebuchet MS"/>
                <a:cs typeface="Trebuchet MS"/>
                <a:sym typeface="Trebuchet MS"/>
              </a:rPr>
              <a:t>Materials to Support Success</a:t>
            </a:r>
            <a:endParaRPr sz="3000" dirty="0">
              <a:solidFill>
                <a:schemeClr val="lt1"/>
              </a:solidFill>
              <a:latin typeface="Trebuchet MS"/>
              <a:ea typeface="Trebuchet MS"/>
              <a:cs typeface="Trebuchet MS"/>
              <a:sym typeface="Trebuchet MS"/>
            </a:endParaRPr>
          </a:p>
        </p:txBody>
      </p:sp>
      <p:pic>
        <p:nvPicPr>
          <p:cNvPr id="152" name="Google Shape;152;p27"/>
          <p:cNvPicPr preferRelativeResize="0"/>
          <p:nvPr/>
        </p:nvPicPr>
        <p:blipFill rotWithShape="1">
          <a:blip r:embed="rId3">
            <a:alphaModFix/>
          </a:blip>
          <a:srcRect t="12531" r="11237" b="4370"/>
          <a:stretch/>
        </p:blipFill>
        <p:spPr>
          <a:xfrm>
            <a:off x="5917725" y="1598675"/>
            <a:ext cx="8712677" cy="45882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p:nvPr/>
        </p:nvSpPr>
        <p:spPr>
          <a:xfrm>
            <a:off x="106200" y="0"/>
            <a:ext cx="14418000" cy="227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400" b="1" dirty="0">
                <a:solidFill>
                  <a:schemeClr val="lt1"/>
                </a:solidFill>
                <a:latin typeface="Trebuchet MS"/>
                <a:ea typeface="Trebuchet MS"/>
                <a:cs typeface="Trebuchet MS"/>
                <a:sym typeface="Trebuchet MS"/>
              </a:rPr>
              <a:t>Kayla Hladky</a:t>
            </a:r>
            <a:endParaRPr sz="3400" b="1" dirty="0">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US" sz="3400" b="1" dirty="0">
                <a:solidFill>
                  <a:schemeClr val="lt1"/>
                </a:solidFill>
                <a:latin typeface="Trebuchet MS"/>
                <a:ea typeface="Trebuchet MS"/>
                <a:cs typeface="Trebuchet MS"/>
                <a:sym typeface="Trebuchet MS"/>
              </a:rPr>
              <a:t>NE Regional Field Specialist</a:t>
            </a:r>
            <a:endParaRPr sz="3400" b="1" dirty="0">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US" sz="3400" b="1" u="sng" dirty="0">
                <a:solidFill>
                  <a:schemeClr val="lt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kayla.hladky@state.co.us</a:t>
            </a:r>
            <a:endParaRPr sz="3400" b="1" dirty="0">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US" sz="3400" b="1" dirty="0">
                <a:solidFill>
                  <a:schemeClr val="lt1"/>
                </a:solidFill>
                <a:latin typeface="Trebuchet MS"/>
                <a:ea typeface="Trebuchet MS"/>
                <a:cs typeface="Trebuchet MS"/>
                <a:sym typeface="Trebuchet MS"/>
              </a:rPr>
              <a:t>303-947-3334</a:t>
            </a:r>
            <a:endParaRPr sz="3400" b="1" dirty="0">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545</Words>
  <Application>Microsoft Office PowerPoint</Application>
  <PresentationFormat>Custom</PresentationFormat>
  <Paragraphs>50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Materials to Support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Hladky, Kayla</dc:creator>
  <cp:lastModifiedBy>Hladky, Kayla</cp:lastModifiedBy>
  <cp:revision>6</cp:revision>
  <dcterms:modified xsi:type="dcterms:W3CDTF">2023-09-19T17:39:16Z</dcterms:modified>
</cp:coreProperties>
</file>