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nanias" panose="020B0604020202020204" charset="0"/>
      <p:regular r:id="rId15"/>
    </p:embeddedFont>
    <p:embeddedFont>
      <p:font typeface="Calibri" panose="020F0502020204030204" pitchFamily="34" charset="0"/>
      <p:regular r:id="rId16"/>
      <p:bold r:id="rId17"/>
      <p:italic r:id="rId18"/>
      <p:boldItalic r:id="rId19"/>
    </p:embeddedFont>
    <p:embeddedFont>
      <p:font typeface="Canva Sans" panose="020B0604020202020204" charset="0"/>
      <p:regular r:id="rId20"/>
    </p:embeddedFont>
    <p:embeddedFont>
      <p:font typeface="Canva Sans Bold" panose="020B0604020202020204" charset="0"/>
      <p:regular r:id="rId21"/>
    </p:embeddedFont>
    <p:embeddedFont>
      <p:font typeface="Canva Sans Bold Italics" panose="020B0604020202020204" charset="0"/>
      <p:regular r:id="rId22"/>
    </p:embeddedFont>
    <p:embeddedFont>
      <p:font typeface="Lovelo" panose="020B0604020202020204" charset="0"/>
      <p:regular r:id="rId23"/>
    </p:embeddedFont>
    <p:embeddedFont>
      <p:font typeface="Trebuchet MS Bold" panose="020B0703020202020204" pitchFamily="34" charset="0"/>
      <p:regular r:id="rId24"/>
      <p:bold r:id="rId25"/>
    </p:embeddedFont>
    <p:embeddedFont>
      <p:font typeface="Trebuchet MS Bold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192"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Talk about different examples of going above and beyond like finding more match for producers. Or explaining the different processes. Or reaching out to people to explain new opportunities coming up. </a:t>
            </a:r>
          </a:p>
          <a:p>
            <a:endParaRPr lang="en-US"/>
          </a:p>
          <a:p>
            <a:r>
              <a:rPr lang="en-US"/>
              <a:t>Or how a producer said I was the 5th number they tried off the website (in my own department) looking for the soil program when someone in my department could have looked up the info and gave it to them and saved them all the trouble.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Talk about different examples of going above and beyond like finding more match for producers. Or explaining the different processes. Or reaching out to people to explain new opportunities coming up. </a:t>
            </a:r>
          </a:p>
          <a:p>
            <a:endParaRPr lang="en-US"/>
          </a:p>
          <a:p>
            <a:r>
              <a:rPr lang="en-US"/>
              <a:t>Or how a producer said I was the 5th number they tried off the website (in my own department) looking for the soil program when someone in my department could have looked up the info and gave it to them and saved them all the trouble.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7"/>
            </a:stretch>
          </a:blipFill>
        </p:spPr>
      </p:sp>
      <p:sp>
        <p:nvSpPr>
          <p:cNvPr id="3" name="TextBox 3"/>
          <p:cNvSpPr txBox="1"/>
          <p:nvPr/>
        </p:nvSpPr>
        <p:spPr>
          <a:xfrm>
            <a:off x="1370719" y="7143945"/>
            <a:ext cx="15546750" cy="3429000"/>
          </a:xfrm>
          <a:prstGeom prst="rect">
            <a:avLst/>
          </a:prstGeom>
        </p:spPr>
        <p:txBody>
          <a:bodyPr lIns="0" tIns="0" rIns="0" bIns="0" rtlCol="0" anchor="t">
            <a:spAutoFit/>
          </a:bodyPr>
          <a:lstStyle/>
          <a:p>
            <a:pPr algn="ctr">
              <a:lnSpc>
                <a:spcPts val="9000"/>
              </a:lnSpc>
            </a:pPr>
            <a:r>
              <a:rPr lang="en-US" sz="7500">
                <a:solidFill>
                  <a:srgbClr val="FFFFFF"/>
                </a:solidFill>
                <a:latin typeface="Trebuchet MS Bold Italics"/>
              </a:rPr>
              <a:t>Customer Service &amp; </a:t>
            </a:r>
          </a:p>
          <a:p>
            <a:pPr algn="ctr">
              <a:lnSpc>
                <a:spcPts val="8999"/>
              </a:lnSpc>
            </a:pPr>
            <a:r>
              <a:rPr lang="en-US" sz="7499">
                <a:solidFill>
                  <a:srgbClr val="FFFFFF"/>
                </a:solidFill>
                <a:latin typeface="Trebuchet MS Bold Italics"/>
              </a:rPr>
              <a:t>The Customer Experience</a:t>
            </a:r>
          </a:p>
          <a:p>
            <a:pPr algn="ctr">
              <a:lnSpc>
                <a:spcPts val="8999"/>
              </a:lnSpc>
            </a:pPr>
            <a:r>
              <a:rPr lang="en-US" sz="7499">
                <a:solidFill>
                  <a:srgbClr val="FFFFFF"/>
                </a:solidFill>
                <a:latin typeface="Trebuchet MS Bold Italics"/>
              </a:rPr>
              <a:t> </a:t>
            </a:r>
          </a:p>
        </p:txBody>
      </p:sp>
      <p:sp>
        <p:nvSpPr>
          <p:cNvPr id="4" name="Freeform 4"/>
          <p:cNvSpPr/>
          <p:nvPr/>
        </p:nvSpPr>
        <p:spPr>
          <a:xfrm>
            <a:off x="5626110" y="495875"/>
            <a:ext cx="7035969" cy="4243658"/>
          </a:xfrm>
          <a:custGeom>
            <a:avLst/>
            <a:gdLst/>
            <a:ahLst/>
            <a:cxnLst/>
            <a:rect l="l" t="t" r="r" b="b"/>
            <a:pathLst>
              <a:path w="7035969" h="4243658">
                <a:moveTo>
                  <a:pt x="0" y="0"/>
                </a:moveTo>
                <a:lnTo>
                  <a:pt x="7035969" y="0"/>
                </a:lnTo>
                <a:lnTo>
                  <a:pt x="7035969" y="4243657"/>
                </a:lnTo>
                <a:lnTo>
                  <a:pt x="0" y="4243657"/>
                </a:lnTo>
                <a:lnTo>
                  <a:pt x="0" y="0"/>
                </a:lnTo>
                <a:close/>
              </a:path>
            </a:pathLst>
          </a:custGeom>
          <a:blipFill>
            <a:blip r:embed="rId3"/>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r="-17"/>
            </a:stretch>
          </a:blipFill>
        </p:spPr>
      </p:sp>
      <p:sp>
        <p:nvSpPr>
          <p:cNvPr id="3" name="Freeform 3"/>
          <p:cNvSpPr/>
          <p:nvPr/>
        </p:nvSpPr>
        <p:spPr>
          <a:xfrm>
            <a:off x="11132274" y="2662393"/>
            <a:ext cx="416913" cy="454064"/>
          </a:xfrm>
          <a:custGeom>
            <a:avLst/>
            <a:gdLst/>
            <a:ahLst/>
            <a:cxnLst/>
            <a:rect l="l" t="t" r="r" b="b"/>
            <a:pathLst>
              <a:path w="416913" h="454064">
                <a:moveTo>
                  <a:pt x="0" y="0"/>
                </a:moveTo>
                <a:lnTo>
                  <a:pt x="416913" y="0"/>
                </a:lnTo>
                <a:lnTo>
                  <a:pt x="416913" y="454064"/>
                </a:lnTo>
                <a:lnTo>
                  <a:pt x="0" y="4540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28384" y="2690852"/>
            <a:ext cx="416913" cy="454064"/>
          </a:xfrm>
          <a:custGeom>
            <a:avLst/>
            <a:gdLst/>
            <a:ahLst/>
            <a:cxnLst/>
            <a:rect l="l" t="t" r="r" b="b"/>
            <a:pathLst>
              <a:path w="416913" h="454064">
                <a:moveTo>
                  <a:pt x="0" y="0"/>
                </a:moveTo>
                <a:lnTo>
                  <a:pt x="416913" y="0"/>
                </a:lnTo>
                <a:lnTo>
                  <a:pt x="416913" y="454064"/>
                </a:lnTo>
                <a:lnTo>
                  <a:pt x="0" y="4540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4838699" y="814978"/>
            <a:ext cx="8610600" cy="846386"/>
          </a:xfrm>
          <a:prstGeom prst="rect">
            <a:avLst/>
          </a:prstGeom>
        </p:spPr>
        <p:txBody>
          <a:bodyPr wrap="square" lIns="0" tIns="0" rIns="0" bIns="0" rtlCol="0" anchor="t">
            <a:spAutoFit/>
          </a:bodyPr>
          <a:lstStyle/>
          <a:p>
            <a:pPr algn="just">
              <a:lnSpc>
                <a:spcPts val="6600"/>
              </a:lnSpc>
            </a:pPr>
            <a:r>
              <a:rPr lang="en-US" sz="5500" dirty="0">
                <a:solidFill>
                  <a:srgbClr val="265D38"/>
                </a:solidFill>
                <a:latin typeface="Canva Sans Bold"/>
              </a:rPr>
              <a:t>To infinity.... and beyond</a:t>
            </a:r>
          </a:p>
        </p:txBody>
      </p:sp>
      <p:sp>
        <p:nvSpPr>
          <p:cNvPr id="6" name="TextBox 6"/>
          <p:cNvSpPr txBox="1"/>
          <p:nvPr/>
        </p:nvSpPr>
        <p:spPr>
          <a:xfrm>
            <a:off x="3386047" y="2622649"/>
            <a:ext cx="5148351" cy="580390"/>
          </a:xfrm>
          <a:prstGeom prst="rect">
            <a:avLst/>
          </a:prstGeom>
        </p:spPr>
        <p:txBody>
          <a:bodyPr wrap="square" lIns="0" tIns="0" rIns="0" bIns="0" rtlCol="0" anchor="t">
            <a:spAutoFit/>
          </a:bodyPr>
          <a:lstStyle/>
          <a:p>
            <a:pPr algn="ctr">
              <a:lnSpc>
                <a:spcPts val="4759"/>
              </a:lnSpc>
            </a:pPr>
            <a:r>
              <a:rPr lang="en-US" sz="3399" dirty="0">
                <a:solidFill>
                  <a:srgbClr val="265D38"/>
                </a:solidFill>
                <a:latin typeface="Canva Sans"/>
              </a:rPr>
              <a:t>The answer is never no</a:t>
            </a:r>
          </a:p>
        </p:txBody>
      </p:sp>
      <p:sp>
        <p:nvSpPr>
          <p:cNvPr id="7" name="TextBox 7"/>
          <p:cNvSpPr txBox="1"/>
          <p:nvPr/>
        </p:nvSpPr>
        <p:spPr>
          <a:xfrm>
            <a:off x="11734800" y="2599230"/>
            <a:ext cx="4553099" cy="580390"/>
          </a:xfrm>
          <a:prstGeom prst="rect">
            <a:avLst/>
          </a:prstGeom>
        </p:spPr>
        <p:txBody>
          <a:bodyPr lIns="0" tIns="0" rIns="0" bIns="0" rtlCol="0" anchor="t">
            <a:spAutoFit/>
          </a:bodyPr>
          <a:lstStyle/>
          <a:p>
            <a:pPr algn="ctr">
              <a:lnSpc>
                <a:spcPts val="4759"/>
              </a:lnSpc>
            </a:pPr>
            <a:r>
              <a:rPr lang="en-US" sz="3399" dirty="0">
                <a:solidFill>
                  <a:srgbClr val="265D38"/>
                </a:solidFill>
                <a:latin typeface="Canva Sans"/>
              </a:rPr>
              <a:t>Go above and beyond</a:t>
            </a:r>
          </a:p>
        </p:txBody>
      </p:sp>
      <p:sp>
        <p:nvSpPr>
          <p:cNvPr id="8" name="TextBox 8"/>
          <p:cNvSpPr txBox="1"/>
          <p:nvPr/>
        </p:nvSpPr>
        <p:spPr>
          <a:xfrm>
            <a:off x="340686" y="3619817"/>
            <a:ext cx="17606627" cy="3036409"/>
          </a:xfrm>
          <a:prstGeom prst="rect">
            <a:avLst/>
          </a:prstGeom>
        </p:spPr>
        <p:txBody>
          <a:bodyPr lIns="0" tIns="0" rIns="0" bIns="0" rtlCol="0" anchor="t">
            <a:spAutoFit/>
          </a:bodyPr>
          <a:lstStyle/>
          <a:p>
            <a:pPr algn="just">
              <a:lnSpc>
                <a:spcPts val="4759"/>
              </a:lnSpc>
            </a:pPr>
            <a:r>
              <a:rPr lang="en-US" sz="3399" dirty="0">
                <a:solidFill>
                  <a:srgbClr val="265D38"/>
                </a:solidFill>
                <a:latin typeface="Canva Sans"/>
              </a:rPr>
              <a:t>Ok, sometimes the answer is no. Especially when it comes to the RULES. But its never I don’t know.  If you don't know the answer to something, find it. If you can’t help a person because they called the wrong department, guide them in the right direction.  It might take a couple of extra minutes, but that person will not forget that you went above and beyond to help them. </a:t>
            </a:r>
          </a:p>
        </p:txBody>
      </p:sp>
      <p:sp>
        <p:nvSpPr>
          <p:cNvPr id="9" name="TextBox 9"/>
          <p:cNvSpPr txBox="1"/>
          <p:nvPr/>
        </p:nvSpPr>
        <p:spPr>
          <a:xfrm>
            <a:off x="373906" y="7422562"/>
            <a:ext cx="11152869" cy="1192117"/>
          </a:xfrm>
          <a:prstGeom prst="rect">
            <a:avLst/>
          </a:prstGeom>
        </p:spPr>
        <p:txBody>
          <a:bodyPr lIns="0" tIns="0" rIns="0" bIns="0" rtlCol="0" anchor="t">
            <a:spAutoFit/>
          </a:bodyPr>
          <a:lstStyle/>
          <a:p>
            <a:pPr algn="just">
              <a:lnSpc>
                <a:spcPts val="4801"/>
              </a:lnSpc>
            </a:pPr>
            <a:r>
              <a:rPr lang="en-US" sz="3429" dirty="0">
                <a:solidFill>
                  <a:srgbClr val="265D38"/>
                </a:solidFill>
                <a:latin typeface="Canva Sans"/>
              </a:rPr>
              <a:t>How do I go above and beyond as a grants a specialist? </a:t>
            </a:r>
          </a:p>
        </p:txBody>
      </p:sp>
      <p:pic>
        <p:nvPicPr>
          <p:cNvPr id="11" name="Picture 10">
            <a:extLst>
              <a:ext uri="{FF2B5EF4-FFF2-40B4-BE49-F238E27FC236}">
                <a16:creationId xmlns:a16="http://schemas.microsoft.com/office/drawing/2014/main" id="{2729AA85-08BD-68F0-CBC1-25D536B73EE8}"/>
              </a:ext>
            </a:extLst>
          </p:cNvPr>
          <p:cNvPicPr>
            <a:picLocks noChangeAspect="1"/>
          </p:cNvPicPr>
          <p:nvPr/>
        </p:nvPicPr>
        <p:blipFill>
          <a:blip r:embed="rId6"/>
          <a:stretch>
            <a:fillRect/>
          </a:stretch>
        </p:blipFill>
        <p:spPr>
          <a:xfrm>
            <a:off x="13106400" y="6032636"/>
            <a:ext cx="3886200" cy="3390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53D155EB-8899-885F-8C92-A8FFEC67BE72}"/>
              </a:ext>
            </a:extLst>
          </p:cNvPr>
          <p:cNvPicPr>
            <a:picLocks noChangeAspect="1"/>
          </p:cNvPicPr>
          <p:nvPr/>
        </p:nvPicPr>
        <p:blipFill>
          <a:blip r:embed="rId7"/>
          <a:stretch>
            <a:fillRect/>
          </a:stretch>
        </p:blipFill>
        <p:spPr>
          <a:xfrm>
            <a:off x="76200" y="56930"/>
            <a:ext cx="4482865" cy="2328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r="-17"/>
            </a:stretch>
          </a:blipFill>
        </p:spPr>
      </p:sp>
      <p:sp>
        <p:nvSpPr>
          <p:cNvPr id="3" name="Freeform 3"/>
          <p:cNvSpPr/>
          <p:nvPr/>
        </p:nvSpPr>
        <p:spPr>
          <a:xfrm>
            <a:off x="12176218" y="1139806"/>
            <a:ext cx="416913" cy="454064"/>
          </a:xfrm>
          <a:custGeom>
            <a:avLst/>
            <a:gdLst/>
            <a:ahLst/>
            <a:cxnLst/>
            <a:rect l="l" t="t" r="r" b="b"/>
            <a:pathLst>
              <a:path w="416913" h="454064">
                <a:moveTo>
                  <a:pt x="0" y="0"/>
                </a:moveTo>
                <a:lnTo>
                  <a:pt x="416913" y="0"/>
                </a:lnTo>
                <a:lnTo>
                  <a:pt x="416913" y="454063"/>
                </a:lnTo>
                <a:lnTo>
                  <a:pt x="0" y="454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664461" y="1139806"/>
            <a:ext cx="416913" cy="454064"/>
          </a:xfrm>
          <a:custGeom>
            <a:avLst/>
            <a:gdLst/>
            <a:ahLst/>
            <a:cxnLst/>
            <a:rect l="l" t="t" r="r" b="b"/>
            <a:pathLst>
              <a:path w="416913" h="454064">
                <a:moveTo>
                  <a:pt x="0" y="0"/>
                </a:moveTo>
                <a:lnTo>
                  <a:pt x="416913" y="0"/>
                </a:lnTo>
                <a:lnTo>
                  <a:pt x="416913" y="454063"/>
                </a:lnTo>
                <a:lnTo>
                  <a:pt x="0" y="454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6081374" y="5272652"/>
            <a:ext cx="6222749" cy="3874542"/>
          </a:xfrm>
          <a:custGeom>
            <a:avLst/>
            <a:gdLst/>
            <a:ahLst/>
            <a:cxnLst/>
            <a:rect l="l" t="t" r="r" b="b"/>
            <a:pathLst>
              <a:path w="6222749" h="3874542">
                <a:moveTo>
                  <a:pt x="0" y="0"/>
                </a:moveTo>
                <a:lnTo>
                  <a:pt x="6222750" y="0"/>
                </a:lnTo>
                <a:lnTo>
                  <a:pt x="6222750" y="3874542"/>
                </a:lnTo>
                <a:lnTo>
                  <a:pt x="0" y="3874542"/>
                </a:lnTo>
                <a:lnTo>
                  <a:pt x="0" y="0"/>
                </a:lnTo>
                <a:close/>
              </a:path>
            </a:pathLst>
          </a:custGeom>
          <a:blipFill>
            <a:blip r:embed="rId6"/>
            <a:stretch>
              <a:fillRect/>
            </a:stretch>
          </a:blipFill>
        </p:spPr>
      </p:sp>
      <p:sp>
        <p:nvSpPr>
          <p:cNvPr id="6" name="TextBox 6"/>
          <p:cNvSpPr txBox="1"/>
          <p:nvPr/>
        </p:nvSpPr>
        <p:spPr>
          <a:xfrm>
            <a:off x="333375" y="952500"/>
            <a:ext cx="17621250" cy="828675"/>
          </a:xfrm>
          <a:prstGeom prst="rect">
            <a:avLst/>
          </a:prstGeom>
        </p:spPr>
        <p:txBody>
          <a:bodyPr lIns="0" tIns="0" rIns="0" bIns="0" rtlCol="0" anchor="t">
            <a:spAutoFit/>
          </a:bodyPr>
          <a:lstStyle/>
          <a:p>
            <a:pPr algn="ctr">
              <a:lnSpc>
                <a:spcPts val="6600"/>
              </a:lnSpc>
            </a:pPr>
            <a:r>
              <a:rPr lang="en-US" sz="5500">
                <a:solidFill>
                  <a:srgbClr val="265D38"/>
                </a:solidFill>
                <a:latin typeface="Canva Sans Bold"/>
              </a:rPr>
              <a:t>The Golden Rule</a:t>
            </a:r>
          </a:p>
        </p:txBody>
      </p:sp>
      <p:sp>
        <p:nvSpPr>
          <p:cNvPr id="7" name="TextBox 7"/>
          <p:cNvSpPr txBox="1"/>
          <p:nvPr/>
        </p:nvSpPr>
        <p:spPr>
          <a:xfrm>
            <a:off x="333375" y="2771775"/>
            <a:ext cx="17606627" cy="1780540"/>
          </a:xfrm>
          <a:prstGeom prst="rect">
            <a:avLst/>
          </a:prstGeom>
        </p:spPr>
        <p:txBody>
          <a:bodyPr lIns="0" tIns="0" rIns="0" bIns="0" rtlCol="0" anchor="t">
            <a:spAutoFit/>
          </a:bodyPr>
          <a:lstStyle/>
          <a:p>
            <a:pPr algn="just">
              <a:lnSpc>
                <a:spcPts val="4759"/>
              </a:lnSpc>
            </a:pPr>
            <a:r>
              <a:rPr lang="en-US" sz="3399" dirty="0">
                <a:solidFill>
                  <a:srgbClr val="265D38"/>
                </a:solidFill>
                <a:latin typeface="Canva Sans"/>
              </a:rPr>
              <a:t>When in doubt follow the golden rule. Treat people the way you want to be treated. I’ve always taken it a step further and treated people the way I wanted my grandparents to be treated or my mother.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41865" y="-270332"/>
            <a:ext cx="11878799" cy="11727614"/>
          </a:xfrm>
          <a:custGeom>
            <a:avLst/>
            <a:gdLst/>
            <a:ahLst/>
            <a:cxnLst/>
            <a:rect l="l" t="t" r="r" b="b"/>
            <a:pathLst>
              <a:path w="11878799" h="11727614">
                <a:moveTo>
                  <a:pt x="0" y="0"/>
                </a:moveTo>
                <a:lnTo>
                  <a:pt x="11878799" y="0"/>
                </a:lnTo>
                <a:lnTo>
                  <a:pt x="11878799" y="11727614"/>
                </a:lnTo>
                <a:lnTo>
                  <a:pt x="0" y="11727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603768" y="3706452"/>
            <a:ext cx="6684232" cy="6580548"/>
          </a:xfrm>
          <a:custGeom>
            <a:avLst/>
            <a:gdLst/>
            <a:ahLst/>
            <a:cxnLst/>
            <a:rect l="l" t="t" r="r" b="b"/>
            <a:pathLst>
              <a:path w="6684232" h="6580548">
                <a:moveTo>
                  <a:pt x="0" y="0"/>
                </a:moveTo>
                <a:lnTo>
                  <a:pt x="6684232" y="0"/>
                </a:lnTo>
                <a:lnTo>
                  <a:pt x="6684232" y="6580548"/>
                </a:lnTo>
                <a:lnTo>
                  <a:pt x="0" y="6580548"/>
                </a:lnTo>
                <a:lnTo>
                  <a:pt x="0" y="0"/>
                </a:lnTo>
                <a:close/>
              </a:path>
            </a:pathLst>
          </a:custGeom>
          <a:blipFill>
            <a:blip r:embed="rId4"/>
            <a:stretch>
              <a:fillRect l="-6790" r="-6790"/>
            </a:stretch>
          </a:blipFill>
        </p:spPr>
      </p:sp>
      <p:sp>
        <p:nvSpPr>
          <p:cNvPr id="4" name="Freeform 4"/>
          <p:cNvSpPr/>
          <p:nvPr/>
        </p:nvSpPr>
        <p:spPr>
          <a:xfrm flipH="1">
            <a:off x="-409205" y="-386664"/>
            <a:ext cx="11878799" cy="11727614"/>
          </a:xfrm>
          <a:custGeom>
            <a:avLst/>
            <a:gdLst/>
            <a:ahLst/>
            <a:cxnLst/>
            <a:rect l="l" t="t" r="r" b="b"/>
            <a:pathLst>
              <a:path w="11878799" h="11727614">
                <a:moveTo>
                  <a:pt x="11878799" y="0"/>
                </a:moveTo>
                <a:lnTo>
                  <a:pt x="0" y="0"/>
                </a:lnTo>
                <a:lnTo>
                  <a:pt x="0" y="11727614"/>
                </a:lnTo>
                <a:lnTo>
                  <a:pt x="11878799" y="11727614"/>
                </a:lnTo>
                <a:lnTo>
                  <a:pt x="1187879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0" y="3706452"/>
            <a:ext cx="5931534" cy="6580548"/>
          </a:xfrm>
          <a:custGeom>
            <a:avLst/>
            <a:gdLst/>
            <a:ahLst/>
            <a:cxnLst/>
            <a:rect l="l" t="t" r="r" b="b"/>
            <a:pathLst>
              <a:path w="5931534" h="6580548">
                <a:moveTo>
                  <a:pt x="0" y="0"/>
                </a:moveTo>
                <a:lnTo>
                  <a:pt x="5931534" y="0"/>
                </a:lnTo>
                <a:lnTo>
                  <a:pt x="5931534" y="6580548"/>
                </a:lnTo>
                <a:lnTo>
                  <a:pt x="0" y="6580548"/>
                </a:lnTo>
                <a:lnTo>
                  <a:pt x="0" y="0"/>
                </a:lnTo>
                <a:close/>
              </a:path>
            </a:pathLst>
          </a:custGeom>
          <a:blipFill>
            <a:blip r:embed="rId7"/>
            <a:stretch>
              <a:fillRect t="-4212"/>
            </a:stretch>
          </a:blipFill>
        </p:spPr>
      </p:sp>
      <p:sp>
        <p:nvSpPr>
          <p:cNvPr id="6" name="Freeform 6"/>
          <p:cNvSpPr/>
          <p:nvPr/>
        </p:nvSpPr>
        <p:spPr>
          <a:xfrm>
            <a:off x="2551553" y="248943"/>
            <a:ext cx="13184894" cy="2373281"/>
          </a:xfrm>
          <a:custGeom>
            <a:avLst/>
            <a:gdLst/>
            <a:ahLst/>
            <a:cxnLst/>
            <a:rect l="l" t="t" r="r" b="b"/>
            <a:pathLst>
              <a:path w="13184894" h="2373281">
                <a:moveTo>
                  <a:pt x="0" y="0"/>
                </a:moveTo>
                <a:lnTo>
                  <a:pt x="13184894" y="0"/>
                </a:lnTo>
                <a:lnTo>
                  <a:pt x="13184894" y="2373281"/>
                </a:lnTo>
                <a:lnTo>
                  <a:pt x="0" y="2373281"/>
                </a:lnTo>
                <a:lnTo>
                  <a:pt x="0" y="0"/>
                </a:lnTo>
                <a:close/>
              </a:path>
            </a:pathLst>
          </a:custGeom>
          <a:blipFill>
            <a:blip r:embed="rId8"/>
            <a:stretch>
              <a:fillRect/>
            </a:stretch>
          </a:blipFill>
        </p:spPr>
      </p:sp>
      <p:sp>
        <p:nvSpPr>
          <p:cNvPr id="7" name="TextBox 7"/>
          <p:cNvSpPr txBox="1"/>
          <p:nvPr/>
        </p:nvSpPr>
        <p:spPr>
          <a:xfrm>
            <a:off x="6132148" y="3453042"/>
            <a:ext cx="5624853" cy="1181100"/>
          </a:xfrm>
          <a:prstGeom prst="rect">
            <a:avLst/>
          </a:prstGeom>
        </p:spPr>
        <p:txBody>
          <a:bodyPr lIns="0" tIns="0" rIns="0" bIns="0" rtlCol="0" anchor="t">
            <a:spAutoFit/>
          </a:bodyPr>
          <a:lstStyle/>
          <a:p>
            <a:pPr>
              <a:lnSpc>
                <a:spcPts val="9441"/>
              </a:lnSpc>
            </a:pPr>
            <a:r>
              <a:rPr lang="en-US" sz="7868">
                <a:solidFill>
                  <a:srgbClr val="000000"/>
                </a:solidFill>
                <a:latin typeface="Canva Sans Bold Italics"/>
              </a:rPr>
              <a:t>Thank you!</a:t>
            </a:r>
          </a:p>
        </p:txBody>
      </p:sp>
      <p:sp>
        <p:nvSpPr>
          <p:cNvPr id="8" name="TextBox 8"/>
          <p:cNvSpPr txBox="1"/>
          <p:nvPr/>
        </p:nvSpPr>
        <p:spPr>
          <a:xfrm>
            <a:off x="6419553" y="5675899"/>
            <a:ext cx="5050041" cy="530794"/>
          </a:xfrm>
          <a:prstGeom prst="rect">
            <a:avLst/>
          </a:prstGeom>
        </p:spPr>
        <p:txBody>
          <a:bodyPr lIns="0" tIns="0" rIns="0" bIns="0" rtlCol="0" anchor="t">
            <a:spAutoFit/>
          </a:bodyPr>
          <a:lstStyle/>
          <a:p>
            <a:pPr algn="ctr">
              <a:lnSpc>
                <a:spcPts val="4300"/>
              </a:lnSpc>
            </a:pPr>
            <a:r>
              <a:rPr lang="en-US" sz="3071">
                <a:solidFill>
                  <a:srgbClr val="004AAD"/>
                </a:solidFill>
                <a:latin typeface="Canva Sans Bold"/>
              </a:rPr>
              <a:t>rakel.sanchez@state.co.us</a:t>
            </a:r>
          </a:p>
        </p:txBody>
      </p:sp>
      <p:sp>
        <p:nvSpPr>
          <p:cNvPr id="9" name="TextBox 9"/>
          <p:cNvSpPr txBox="1"/>
          <p:nvPr/>
        </p:nvSpPr>
        <p:spPr>
          <a:xfrm>
            <a:off x="7667476" y="5013085"/>
            <a:ext cx="2953048"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a:rPr>
              <a:t>Rakel Sanchez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9789" y="9029754"/>
            <a:ext cx="7315200" cy="1702447"/>
          </a:xfrm>
          <a:custGeom>
            <a:avLst/>
            <a:gdLst/>
            <a:ahLst/>
            <a:cxnLst/>
            <a:rect l="l" t="t" r="r" b="b"/>
            <a:pathLst>
              <a:path w="7315200" h="1702447">
                <a:moveTo>
                  <a:pt x="0" y="0"/>
                </a:moveTo>
                <a:lnTo>
                  <a:pt x="7315200" y="0"/>
                </a:lnTo>
                <a:lnTo>
                  <a:pt x="7315200" y="1702446"/>
                </a:lnTo>
                <a:lnTo>
                  <a:pt x="0" y="1702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231443" y="9029754"/>
            <a:ext cx="7315200" cy="1702447"/>
          </a:xfrm>
          <a:custGeom>
            <a:avLst/>
            <a:gdLst/>
            <a:ahLst/>
            <a:cxnLst/>
            <a:rect l="l" t="t" r="r" b="b"/>
            <a:pathLst>
              <a:path w="7315200" h="1702447">
                <a:moveTo>
                  <a:pt x="0" y="0"/>
                </a:moveTo>
                <a:lnTo>
                  <a:pt x="7315200" y="0"/>
                </a:lnTo>
                <a:lnTo>
                  <a:pt x="7315200" y="1702446"/>
                </a:lnTo>
                <a:lnTo>
                  <a:pt x="0" y="1702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022463" y="9029754"/>
            <a:ext cx="7315200" cy="1702447"/>
          </a:xfrm>
          <a:custGeom>
            <a:avLst/>
            <a:gdLst/>
            <a:ahLst/>
            <a:cxnLst/>
            <a:rect l="l" t="t" r="r" b="b"/>
            <a:pathLst>
              <a:path w="7315200" h="1702447">
                <a:moveTo>
                  <a:pt x="0" y="0"/>
                </a:moveTo>
                <a:lnTo>
                  <a:pt x="7315200" y="0"/>
                </a:lnTo>
                <a:lnTo>
                  <a:pt x="7315200" y="1702446"/>
                </a:lnTo>
                <a:lnTo>
                  <a:pt x="0" y="1702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37332" y="171662"/>
            <a:ext cx="3998397" cy="1009650"/>
          </a:xfrm>
          <a:prstGeom prst="rect">
            <a:avLst/>
          </a:prstGeom>
        </p:spPr>
        <p:txBody>
          <a:bodyPr lIns="0" tIns="0" rIns="0" bIns="0" rtlCol="0" anchor="t">
            <a:spAutoFit/>
          </a:bodyPr>
          <a:lstStyle/>
          <a:p>
            <a:pPr algn="l">
              <a:lnSpc>
                <a:spcPts val="7890"/>
              </a:lnSpc>
            </a:pPr>
            <a:r>
              <a:rPr lang="en-US" sz="6575">
                <a:solidFill>
                  <a:srgbClr val="265D38"/>
                </a:solidFill>
                <a:latin typeface="Trebuchet MS Bold"/>
              </a:rPr>
              <a:t>Who am I? </a:t>
            </a:r>
          </a:p>
        </p:txBody>
      </p:sp>
      <p:sp>
        <p:nvSpPr>
          <p:cNvPr id="6" name="TextBox 6"/>
          <p:cNvSpPr txBox="1"/>
          <p:nvPr/>
        </p:nvSpPr>
        <p:spPr>
          <a:xfrm>
            <a:off x="-903543" y="942975"/>
            <a:ext cx="19688121" cy="1676557"/>
          </a:xfrm>
          <a:prstGeom prst="rect">
            <a:avLst/>
          </a:prstGeom>
        </p:spPr>
        <p:txBody>
          <a:bodyPr lIns="0" tIns="0" rIns="0" bIns="0" rtlCol="0" anchor="t">
            <a:spAutoFit/>
          </a:bodyPr>
          <a:lstStyle/>
          <a:p>
            <a:pPr algn="ctr">
              <a:lnSpc>
                <a:spcPts val="6816"/>
              </a:lnSpc>
            </a:pPr>
            <a:r>
              <a:rPr lang="en-US" sz="4868">
                <a:solidFill>
                  <a:srgbClr val="265D38"/>
                </a:solidFill>
                <a:latin typeface="Canva Sans Bold"/>
              </a:rPr>
              <a:t>Rakel Sanchez </a:t>
            </a:r>
          </a:p>
          <a:p>
            <a:pPr algn="ctr">
              <a:lnSpc>
                <a:spcPts val="6816"/>
              </a:lnSpc>
            </a:pPr>
            <a:r>
              <a:rPr lang="en-US" sz="4868">
                <a:solidFill>
                  <a:srgbClr val="265D38"/>
                </a:solidFill>
                <a:latin typeface="Canva Sans Bold"/>
              </a:rPr>
              <a:t>Grants Manager for Colorado Department of Agriculture</a:t>
            </a:r>
          </a:p>
        </p:txBody>
      </p:sp>
      <p:sp>
        <p:nvSpPr>
          <p:cNvPr id="7" name="TextBox 7"/>
          <p:cNvSpPr txBox="1"/>
          <p:nvPr/>
        </p:nvSpPr>
        <p:spPr>
          <a:xfrm>
            <a:off x="0" y="4490957"/>
            <a:ext cx="18288000" cy="4538797"/>
          </a:xfrm>
          <a:prstGeom prst="rect">
            <a:avLst/>
          </a:prstGeom>
        </p:spPr>
        <p:txBody>
          <a:bodyPr lIns="0" tIns="0" rIns="0" bIns="0" rtlCol="0" anchor="t">
            <a:spAutoFit/>
          </a:bodyPr>
          <a:lstStyle/>
          <a:p>
            <a:pPr algn="just">
              <a:lnSpc>
                <a:spcPts val="6030"/>
              </a:lnSpc>
            </a:pPr>
            <a:r>
              <a:rPr lang="en-US" sz="4307" dirty="0">
                <a:solidFill>
                  <a:srgbClr val="265D38"/>
                </a:solidFill>
                <a:latin typeface="Canva Sans"/>
              </a:rPr>
              <a:t>Managing grants is a rewarding job. I get to assist producers and conservation districts implement different projects across the state. I get to help them reach their conservation goals and make a difference on the land we all use and love. </a:t>
            </a:r>
          </a:p>
          <a:p>
            <a:pPr algn="ctr">
              <a:lnSpc>
                <a:spcPts val="6030"/>
              </a:lnSpc>
            </a:pPr>
            <a:endParaRPr lang="en-US" sz="4307" dirty="0">
              <a:solidFill>
                <a:srgbClr val="265D38"/>
              </a:solidFill>
              <a:latin typeface="Canva Sans"/>
            </a:endParaRPr>
          </a:p>
          <a:p>
            <a:pPr algn="ctr">
              <a:lnSpc>
                <a:spcPts val="6030"/>
              </a:lnSpc>
            </a:pPr>
            <a:r>
              <a:rPr lang="en-US" sz="4307" dirty="0">
                <a:solidFill>
                  <a:srgbClr val="265D38"/>
                </a:solidFill>
                <a:latin typeface="Canva Sans"/>
              </a:rPr>
              <a:t>I literally get to give out money.  </a:t>
            </a:r>
          </a:p>
        </p:txBody>
      </p:sp>
      <p:sp>
        <p:nvSpPr>
          <p:cNvPr id="8" name="TextBox 8"/>
          <p:cNvSpPr txBox="1"/>
          <p:nvPr/>
        </p:nvSpPr>
        <p:spPr>
          <a:xfrm>
            <a:off x="337332" y="3357482"/>
            <a:ext cx="9110898" cy="1009650"/>
          </a:xfrm>
          <a:prstGeom prst="rect">
            <a:avLst/>
          </a:prstGeom>
        </p:spPr>
        <p:txBody>
          <a:bodyPr lIns="0" tIns="0" rIns="0" bIns="0" rtlCol="0" anchor="t">
            <a:spAutoFit/>
          </a:bodyPr>
          <a:lstStyle/>
          <a:p>
            <a:pPr algn="l">
              <a:lnSpc>
                <a:spcPts val="7890"/>
              </a:lnSpc>
            </a:pPr>
            <a:r>
              <a:rPr lang="en-US" sz="6575">
                <a:solidFill>
                  <a:srgbClr val="265D38"/>
                </a:solidFill>
                <a:latin typeface="Trebuchet MS Bold"/>
              </a:rPr>
              <a:t>Managing Grants PROS: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316" y="2301955"/>
            <a:ext cx="18149368" cy="5086714"/>
          </a:xfrm>
          <a:prstGeom prst="rect">
            <a:avLst/>
          </a:prstGeom>
        </p:spPr>
        <p:txBody>
          <a:bodyPr lIns="0" tIns="0" rIns="0" bIns="0" rtlCol="0" anchor="t">
            <a:spAutoFit/>
          </a:bodyPr>
          <a:lstStyle/>
          <a:p>
            <a:pPr algn="ctr">
              <a:lnSpc>
                <a:spcPts val="4966"/>
              </a:lnSpc>
            </a:pPr>
            <a:r>
              <a:rPr lang="en-US" sz="3547" dirty="0">
                <a:solidFill>
                  <a:srgbClr val="265D38"/>
                </a:solidFill>
                <a:latin typeface="Canva Sans"/>
              </a:rPr>
              <a:t>As a grants manager there are a lot of rules. Depending on the funding source you must hold all your grant recipients accountable to whatever set rules there may be. I love rules. I don’t operate well in grey areas. But believe it or not, not everyone is like me. Being the one in charge of holding people accountable to the rules means having to have difficult conversations from time to time. </a:t>
            </a:r>
          </a:p>
          <a:p>
            <a:pPr algn="ctr">
              <a:lnSpc>
                <a:spcPts val="4966"/>
              </a:lnSpc>
            </a:pPr>
            <a:endParaRPr lang="en-US" sz="3547" dirty="0">
              <a:solidFill>
                <a:srgbClr val="265D38"/>
              </a:solidFill>
              <a:latin typeface="Canva Sans"/>
            </a:endParaRPr>
          </a:p>
          <a:p>
            <a:pPr algn="ctr">
              <a:lnSpc>
                <a:spcPts val="4966"/>
              </a:lnSpc>
            </a:pPr>
            <a:r>
              <a:rPr lang="en-US" sz="3547" dirty="0">
                <a:solidFill>
                  <a:srgbClr val="265D38"/>
                </a:solidFill>
                <a:latin typeface="Canva Sans"/>
              </a:rPr>
              <a:t>I’m here to show you that you can have difficult conversations while still delivering exceptional customer service. </a:t>
            </a:r>
          </a:p>
        </p:txBody>
      </p:sp>
      <p:sp>
        <p:nvSpPr>
          <p:cNvPr id="3" name="Freeform 3"/>
          <p:cNvSpPr/>
          <p:nvPr/>
        </p:nvSpPr>
        <p:spPr>
          <a:xfrm>
            <a:off x="5209137" y="7307719"/>
            <a:ext cx="7315200" cy="2979281"/>
          </a:xfrm>
          <a:custGeom>
            <a:avLst/>
            <a:gdLst/>
            <a:ahLst/>
            <a:cxnLst/>
            <a:rect l="l" t="t" r="r" b="b"/>
            <a:pathLst>
              <a:path w="7315200" h="2979281">
                <a:moveTo>
                  <a:pt x="0" y="0"/>
                </a:moveTo>
                <a:lnTo>
                  <a:pt x="7315200" y="0"/>
                </a:lnTo>
                <a:lnTo>
                  <a:pt x="7315200" y="2979281"/>
                </a:lnTo>
                <a:lnTo>
                  <a:pt x="0" y="29792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0" y="-9525"/>
            <a:ext cx="17733473" cy="2257425"/>
          </a:xfrm>
          <a:prstGeom prst="rect">
            <a:avLst/>
          </a:prstGeom>
        </p:spPr>
        <p:txBody>
          <a:bodyPr lIns="0" tIns="0" rIns="0" bIns="0" rtlCol="0" anchor="t">
            <a:spAutoFit/>
          </a:bodyPr>
          <a:lstStyle/>
          <a:p>
            <a:pPr algn="ctr">
              <a:lnSpc>
                <a:spcPts val="8850"/>
              </a:lnSpc>
            </a:pPr>
            <a:r>
              <a:rPr lang="en-US" sz="7375">
                <a:solidFill>
                  <a:srgbClr val="265D38"/>
                </a:solidFill>
                <a:latin typeface="Trebuchet MS Bold"/>
              </a:rPr>
              <a:t>Managing grants cons: </a:t>
            </a:r>
          </a:p>
          <a:p>
            <a:pPr algn="ctr">
              <a:lnSpc>
                <a:spcPts val="8850"/>
              </a:lnSpc>
            </a:pPr>
            <a:r>
              <a:rPr lang="en-US" sz="7375">
                <a:solidFill>
                  <a:srgbClr val="265D38"/>
                </a:solidFill>
                <a:latin typeface="Trebuchet MS Bold"/>
              </a:rPr>
              <a:t>rules! rules! rules!</a:t>
            </a:r>
          </a:p>
        </p:txBody>
      </p:sp>
      <p:sp>
        <p:nvSpPr>
          <p:cNvPr id="5" name="TextBox 5"/>
          <p:cNvSpPr txBox="1"/>
          <p:nvPr/>
        </p:nvSpPr>
        <p:spPr>
          <a:xfrm>
            <a:off x="6209296" y="8292135"/>
            <a:ext cx="1282788" cy="474386"/>
          </a:xfrm>
          <a:prstGeom prst="rect">
            <a:avLst/>
          </a:prstGeom>
        </p:spPr>
        <p:txBody>
          <a:bodyPr lIns="0" tIns="0" rIns="0" bIns="0" rtlCol="0" anchor="t">
            <a:spAutoFit/>
          </a:bodyPr>
          <a:lstStyle/>
          <a:p>
            <a:pPr algn="ctr">
              <a:lnSpc>
                <a:spcPts val="3965"/>
              </a:lnSpc>
            </a:pPr>
            <a:r>
              <a:rPr lang="en-US" sz="2832">
                <a:solidFill>
                  <a:srgbClr val="C30A31"/>
                </a:solidFill>
                <a:latin typeface="Canva Sans Bold"/>
              </a:rPr>
              <a:t>X Rules</a:t>
            </a:r>
          </a:p>
        </p:txBody>
      </p:sp>
      <p:sp>
        <p:nvSpPr>
          <p:cNvPr id="6" name="TextBox 6"/>
          <p:cNvSpPr txBox="1"/>
          <p:nvPr/>
        </p:nvSpPr>
        <p:spPr>
          <a:xfrm>
            <a:off x="5385914" y="8705309"/>
            <a:ext cx="2929551" cy="468077"/>
          </a:xfrm>
          <a:prstGeom prst="rect">
            <a:avLst/>
          </a:prstGeom>
        </p:spPr>
        <p:txBody>
          <a:bodyPr wrap="square" lIns="0" tIns="0" rIns="0" bIns="0" rtlCol="0" anchor="t">
            <a:spAutoFit/>
          </a:bodyPr>
          <a:lstStyle/>
          <a:p>
            <a:pPr algn="ctr">
              <a:lnSpc>
                <a:spcPts val="3934"/>
              </a:lnSpc>
            </a:pPr>
            <a:r>
              <a:rPr lang="en-US" sz="2810" dirty="0">
                <a:solidFill>
                  <a:srgbClr val="C30A31"/>
                </a:solidFill>
                <a:latin typeface="Canva Sans Bold"/>
              </a:rPr>
              <a:t>X Rules</a:t>
            </a:r>
          </a:p>
        </p:txBody>
      </p:sp>
      <p:sp>
        <p:nvSpPr>
          <p:cNvPr id="7" name="TextBox 7"/>
          <p:cNvSpPr txBox="1"/>
          <p:nvPr/>
        </p:nvSpPr>
        <p:spPr>
          <a:xfrm>
            <a:off x="6209296" y="9112173"/>
            <a:ext cx="1282788" cy="474386"/>
          </a:xfrm>
          <a:prstGeom prst="rect">
            <a:avLst/>
          </a:prstGeom>
        </p:spPr>
        <p:txBody>
          <a:bodyPr lIns="0" tIns="0" rIns="0" bIns="0" rtlCol="0" anchor="t">
            <a:spAutoFit/>
          </a:bodyPr>
          <a:lstStyle/>
          <a:p>
            <a:pPr algn="ctr">
              <a:lnSpc>
                <a:spcPts val="3965"/>
              </a:lnSpc>
            </a:pPr>
            <a:r>
              <a:rPr lang="en-US" sz="2832" dirty="0">
                <a:solidFill>
                  <a:srgbClr val="C30A31"/>
                </a:solidFill>
                <a:latin typeface="Canva Sans Bold"/>
              </a:rPr>
              <a:t>X Rules</a:t>
            </a:r>
          </a:p>
        </p:txBody>
      </p:sp>
      <p:sp>
        <p:nvSpPr>
          <p:cNvPr id="8" name="TextBox 8"/>
          <p:cNvSpPr txBox="1"/>
          <p:nvPr/>
        </p:nvSpPr>
        <p:spPr>
          <a:xfrm>
            <a:off x="6209296" y="9538934"/>
            <a:ext cx="1282788" cy="474386"/>
          </a:xfrm>
          <a:prstGeom prst="rect">
            <a:avLst/>
          </a:prstGeom>
        </p:spPr>
        <p:txBody>
          <a:bodyPr lIns="0" tIns="0" rIns="0" bIns="0" rtlCol="0" anchor="t">
            <a:spAutoFit/>
          </a:bodyPr>
          <a:lstStyle/>
          <a:p>
            <a:pPr algn="ctr">
              <a:lnSpc>
                <a:spcPts val="3965"/>
              </a:lnSpc>
            </a:pPr>
            <a:r>
              <a:rPr lang="en-US" sz="2832">
                <a:solidFill>
                  <a:srgbClr val="C30A31"/>
                </a:solidFill>
                <a:latin typeface="Canva Sans Bold"/>
              </a:rPr>
              <a:t>X Rules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05177" y="5143500"/>
            <a:ext cx="11277647" cy="5059244"/>
          </a:xfrm>
          <a:custGeom>
            <a:avLst/>
            <a:gdLst/>
            <a:ahLst/>
            <a:cxnLst/>
            <a:rect l="l" t="t" r="r" b="b"/>
            <a:pathLst>
              <a:path w="11277647" h="5059244">
                <a:moveTo>
                  <a:pt x="0" y="0"/>
                </a:moveTo>
                <a:lnTo>
                  <a:pt x="11277646" y="0"/>
                </a:lnTo>
                <a:lnTo>
                  <a:pt x="11277646" y="5059244"/>
                </a:lnTo>
                <a:lnTo>
                  <a:pt x="0" y="5059244"/>
                </a:lnTo>
                <a:lnTo>
                  <a:pt x="0" y="0"/>
                </a:lnTo>
                <a:close/>
              </a:path>
            </a:pathLst>
          </a:custGeom>
          <a:blipFill>
            <a:blip r:embed="rId2"/>
            <a:stretch>
              <a:fillRect/>
            </a:stretch>
          </a:blipFill>
        </p:spPr>
      </p:sp>
      <p:sp>
        <p:nvSpPr>
          <p:cNvPr id="3" name="TextBox 3"/>
          <p:cNvSpPr txBox="1"/>
          <p:nvPr/>
        </p:nvSpPr>
        <p:spPr>
          <a:xfrm>
            <a:off x="1371601" y="-13482"/>
            <a:ext cx="16078200" cy="1566544"/>
          </a:xfrm>
          <a:prstGeom prst="rect">
            <a:avLst/>
          </a:prstGeom>
        </p:spPr>
        <p:txBody>
          <a:bodyPr wrap="square" lIns="0" tIns="0" rIns="0" bIns="0" rtlCol="0" anchor="t">
            <a:spAutoFit/>
          </a:bodyPr>
          <a:lstStyle/>
          <a:p>
            <a:pPr algn="ctr">
              <a:lnSpc>
                <a:spcPts val="12880"/>
              </a:lnSpc>
            </a:pPr>
            <a:r>
              <a:rPr lang="en-US" sz="9200" dirty="0">
                <a:solidFill>
                  <a:srgbClr val="265D38"/>
                </a:solidFill>
                <a:latin typeface="Lovelo"/>
              </a:rPr>
              <a:t>Customer Service</a:t>
            </a:r>
          </a:p>
        </p:txBody>
      </p:sp>
      <p:sp>
        <p:nvSpPr>
          <p:cNvPr id="4" name="TextBox 4"/>
          <p:cNvSpPr txBox="1"/>
          <p:nvPr/>
        </p:nvSpPr>
        <p:spPr>
          <a:xfrm>
            <a:off x="258814" y="1522656"/>
            <a:ext cx="17770372" cy="1843838"/>
          </a:xfrm>
          <a:prstGeom prst="rect">
            <a:avLst/>
          </a:prstGeom>
        </p:spPr>
        <p:txBody>
          <a:bodyPr lIns="0" tIns="0" rIns="0" bIns="0" rtlCol="0" anchor="t">
            <a:spAutoFit/>
          </a:bodyPr>
          <a:lstStyle/>
          <a:p>
            <a:pPr algn="ctr">
              <a:lnSpc>
                <a:spcPts val="4899"/>
              </a:lnSpc>
            </a:pPr>
            <a:r>
              <a:rPr lang="en-US" sz="3499" dirty="0">
                <a:solidFill>
                  <a:srgbClr val="265D38"/>
                </a:solidFill>
                <a:latin typeface="Canva Sans"/>
              </a:rPr>
              <a:t>You know what it is. I know what it is. You’ve probably had good customer service. You’ve probably had bad customer service, but hopefully you can learn something new today from me. </a:t>
            </a:r>
          </a:p>
        </p:txBody>
      </p:sp>
      <p:sp>
        <p:nvSpPr>
          <p:cNvPr id="5" name="TextBox 5"/>
          <p:cNvSpPr txBox="1"/>
          <p:nvPr/>
        </p:nvSpPr>
        <p:spPr>
          <a:xfrm>
            <a:off x="258814" y="3281606"/>
            <a:ext cx="18029186" cy="3631945"/>
          </a:xfrm>
          <a:prstGeom prst="rect">
            <a:avLst/>
          </a:prstGeom>
        </p:spPr>
        <p:txBody>
          <a:bodyPr lIns="0" tIns="0" rIns="0" bIns="0" rtlCol="0" anchor="t">
            <a:spAutoFit/>
          </a:bodyPr>
          <a:lstStyle/>
          <a:p>
            <a:pPr>
              <a:lnSpc>
                <a:spcPts val="4829"/>
              </a:lnSpc>
            </a:pPr>
            <a:r>
              <a:rPr lang="en-US" sz="3449">
                <a:solidFill>
                  <a:srgbClr val="265D38"/>
                </a:solidFill>
                <a:latin typeface="Canva Sans Bold"/>
              </a:rPr>
              <a:t>cus·tom·er serv·ice</a:t>
            </a:r>
          </a:p>
          <a:p>
            <a:pPr marL="744751" lvl="1" indent="-372375">
              <a:lnSpc>
                <a:spcPts val="4829"/>
              </a:lnSpc>
              <a:buFont typeface="Arial"/>
              <a:buChar char="•"/>
            </a:pPr>
            <a:r>
              <a:rPr lang="en-US" sz="3449">
                <a:solidFill>
                  <a:srgbClr val="265D38"/>
                </a:solidFill>
                <a:latin typeface="Canva Sans"/>
              </a:rPr>
              <a:t>the assistance and advice provided by a company to those people who buy or use its products or services.</a:t>
            </a:r>
          </a:p>
          <a:p>
            <a:pPr>
              <a:lnSpc>
                <a:spcPts val="4829"/>
              </a:lnSpc>
            </a:pPr>
            <a:endParaRPr lang="en-US" sz="3449">
              <a:solidFill>
                <a:srgbClr val="265D38"/>
              </a:solidFill>
              <a:latin typeface="Canva Sans"/>
            </a:endParaRPr>
          </a:p>
          <a:p>
            <a:pPr>
              <a:lnSpc>
                <a:spcPts val="4829"/>
              </a:lnSpc>
            </a:pPr>
            <a:endParaRPr lang="en-US" sz="3449">
              <a:solidFill>
                <a:srgbClr val="265D38"/>
              </a:solidFill>
              <a:latin typeface="Canva Sans"/>
            </a:endParaRPr>
          </a:p>
          <a:p>
            <a:pPr>
              <a:lnSpc>
                <a:spcPts val="4829"/>
              </a:lnSpc>
            </a:pPr>
            <a:endParaRPr lang="en-US" sz="3449">
              <a:solidFill>
                <a:srgbClr val="265D38"/>
              </a:solidFill>
              <a:latin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84" r="-1202" b="-2368"/>
            </a:stretch>
          </a:blipFill>
        </p:spPr>
      </p:sp>
      <p:sp>
        <p:nvSpPr>
          <p:cNvPr id="3" name="Freeform 3"/>
          <p:cNvSpPr/>
          <p:nvPr/>
        </p:nvSpPr>
        <p:spPr>
          <a:xfrm>
            <a:off x="-143784" y="5829517"/>
            <a:ext cx="4663365" cy="4728381"/>
          </a:xfrm>
          <a:custGeom>
            <a:avLst/>
            <a:gdLst/>
            <a:ahLst/>
            <a:cxnLst/>
            <a:rect l="l" t="t" r="r" b="b"/>
            <a:pathLst>
              <a:path w="4663365" h="4728381">
                <a:moveTo>
                  <a:pt x="0" y="0"/>
                </a:moveTo>
                <a:lnTo>
                  <a:pt x="4663366" y="0"/>
                </a:lnTo>
                <a:lnTo>
                  <a:pt x="4663366" y="4728381"/>
                </a:lnTo>
                <a:lnTo>
                  <a:pt x="0" y="47283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2124380">
            <a:off x="606297" y="8266126"/>
            <a:ext cx="1156617" cy="1899988"/>
          </a:xfrm>
          <a:custGeom>
            <a:avLst/>
            <a:gdLst/>
            <a:ahLst/>
            <a:cxnLst/>
            <a:rect l="l" t="t" r="r" b="b"/>
            <a:pathLst>
              <a:path w="1156617" h="1899988">
                <a:moveTo>
                  <a:pt x="0" y="0"/>
                </a:moveTo>
                <a:lnTo>
                  <a:pt x="1156617" y="0"/>
                </a:lnTo>
                <a:lnTo>
                  <a:pt x="1156617" y="1899987"/>
                </a:lnTo>
                <a:lnTo>
                  <a:pt x="0" y="18999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2235013" flipH="1">
            <a:off x="2442433" y="8351340"/>
            <a:ext cx="1158805" cy="1903581"/>
          </a:xfrm>
          <a:custGeom>
            <a:avLst/>
            <a:gdLst/>
            <a:ahLst/>
            <a:cxnLst/>
            <a:rect l="l" t="t" r="r" b="b"/>
            <a:pathLst>
              <a:path w="1158805" h="1903581">
                <a:moveTo>
                  <a:pt x="1158805" y="0"/>
                </a:moveTo>
                <a:lnTo>
                  <a:pt x="0" y="0"/>
                </a:lnTo>
                <a:lnTo>
                  <a:pt x="0" y="1903582"/>
                </a:lnTo>
                <a:lnTo>
                  <a:pt x="1158805" y="1903582"/>
                </a:lnTo>
                <a:lnTo>
                  <a:pt x="1158805"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8417965" flipH="1">
            <a:off x="650542" y="6186238"/>
            <a:ext cx="1215313" cy="1996407"/>
          </a:xfrm>
          <a:custGeom>
            <a:avLst/>
            <a:gdLst/>
            <a:ahLst/>
            <a:cxnLst/>
            <a:rect l="l" t="t" r="r" b="b"/>
            <a:pathLst>
              <a:path w="1215313" h="1996407">
                <a:moveTo>
                  <a:pt x="1215313" y="0"/>
                </a:moveTo>
                <a:lnTo>
                  <a:pt x="0" y="0"/>
                </a:lnTo>
                <a:lnTo>
                  <a:pt x="0" y="1996407"/>
                </a:lnTo>
                <a:lnTo>
                  <a:pt x="1215313" y="1996407"/>
                </a:lnTo>
                <a:lnTo>
                  <a:pt x="121531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8344265">
            <a:off x="2421575" y="6176846"/>
            <a:ext cx="1262824" cy="2074454"/>
          </a:xfrm>
          <a:custGeom>
            <a:avLst/>
            <a:gdLst/>
            <a:ahLst/>
            <a:cxnLst/>
            <a:rect l="l" t="t" r="r" b="b"/>
            <a:pathLst>
              <a:path w="1262824" h="2074454">
                <a:moveTo>
                  <a:pt x="0" y="0"/>
                </a:moveTo>
                <a:lnTo>
                  <a:pt x="1262823" y="0"/>
                </a:lnTo>
                <a:lnTo>
                  <a:pt x="1262823" y="2074454"/>
                </a:lnTo>
                <a:lnTo>
                  <a:pt x="0" y="20744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55835" y="3603717"/>
            <a:ext cx="416913" cy="454064"/>
          </a:xfrm>
          <a:custGeom>
            <a:avLst/>
            <a:gdLst/>
            <a:ahLst/>
            <a:cxnLst/>
            <a:rect l="l" t="t" r="r" b="b"/>
            <a:pathLst>
              <a:path w="416913" h="454064">
                <a:moveTo>
                  <a:pt x="0" y="0"/>
                </a:moveTo>
                <a:lnTo>
                  <a:pt x="416913" y="0"/>
                </a:lnTo>
                <a:lnTo>
                  <a:pt x="416913" y="454064"/>
                </a:lnTo>
                <a:lnTo>
                  <a:pt x="0" y="4540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962756" y="1548152"/>
            <a:ext cx="15469729" cy="1009650"/>
          </a:xfrm>
          <a:prstGeom prst="rect">
            <a:avLst/>
          </a:prstGeom>
        </p:spPr>
        <p:txBody>
          <a:bodyPr lIns="0" tIns="0" rIns="0" bIns="0" rtlCol="0" anchor="t">
            <a:spAutoFit/>
          </a:bodyPr>
          <a:lstStyle/>
          <a:p>
            <a:pPr algn="l">
              <a:lnSpc>
                <a:spcPts val="7890"/>
              </a:lnSpc>
            </a:pPr>
            <a:r>
              <a:rPr lang="en-US" sz="6575" dirty="0">
                <a:solidFill>
                  <a:srgbClr val="38761D"/>
                </a:solidFill>
                <a:latin typeface="Trebuchet MS Bold"/>
              </a:rPr>
              <a:t>Define your customers</a:t>
            </a:r>
          </a:p>
        </p:txBody>
      </p:sp>
      <p:sp>
        <p:nvSpPr>
          <p:cNvPr id="10" name="TextBox 10"/>
          <p:cNvSpPr txBox="1"/>
          <p:nvPr/>
        </p:nvSpPr>
        <p:spPr>
          <a:xfrm>
            <a:off x="1651038" y="3359196"/>
            <a:ext cx="2983460" cy="887095"/>
          </a:xfrm>
          <a:prstGeom prst="rect">
            <a:avLst/>
          </a:prstGeom>
        </p:spPr>
        <p:txBody>
          <a:bodyPr wrap="square" lIns="0" tIns="0" rIns="0" bIns="0" rtlCol="0" anchor="t">
            <a:spAutoFit/>
          </a:bodyPr>
          <a:lstStyle/>
          <a:p>
            <a:pPr algn="ctr">
              <a:lnSpc>
                <a:spcPts val="7279"/>
              </a:lnSpc>
            </a:pPr>
            <a:r>
              <a:rPr lang="en-US" sz="5199" dirty="0">
                <a:solidFill>
                  <a:srgbClr val="38761D"/>
                </a:solidFill>
                <a:latin typeface="Canva Sans"/>
              </a:rPr>
              <a:t>Partners</a:t>
            </a:r>
          </a:p>
        </p:txBody>
      </p:sp>
      <p:sp>
        <p:nvSpPr>
          <p:cNvPr id="11" name="TextBox 11"/>
          <p:cNvSpPr txBox="1"/>
          <p:nvPr/>
        </p:nvSpPr>
        <p:spPr>
          <a:xfrm>
            <a:off x="5951132" y="4256405"/>
            <a:ext cx="7460067" cy="887095"/>
          </a:xfrm>
          <a:prstGeom prst="rect">
            <a:avLst/>
          </a:prstGeom>
        </p:spPr>
        <p:txBody>
          <a:bodyPr wrap="square" lIns="0" tIns="0" rIns="0" bIns="0" rtlCol="0" anchor="t">
            <a:spAutoFit/>
          </a:bodyPr>
          <a:lstStyle/>
          <a:p>
            <a:pPr algn="ctr">
              <a:lnSpc>
                <a:spcPts val="7279"/>
              </a:lnSpc>
            </a:pPr>
            <a:r>
              <a:rPr lang="en-US" sz="5199" dirty="0">
                <a:solidFill>
                  <a:srgbClr val="38761D"/>
                </a:solidFill>
                <a:latin typeface="Canva Sans"/>
              </a:rPr>
              <a:t>Conservation Districts</a:t>
            </a:r>
          </a:p>
        </p:txBody>
      </p:sp>
      <p:sp>
        <p:nvSpPr>
          <p:cNvPr id="12" name="TextBox 12"/>
          <p:cNvSpPr txBox="1"/>
          <p:nvPr/>
        </p:nvSpPr>
        <p:spPr>
          <a:xfrm>
            <a:off x="935597" y="5066615"/>
            <a:ext cx="3290888" cy="887095"/>
          </a:xfrm>
          <a:prstGeom prst="rect">
            <a:avLst/>
          </a:prstGeom>
        </p:spPr>
        <p:txBody>
          <a:bodyPr lIns="0" tIns="0" rIns="0" bIns="0" rtlCol="0" anchor="t">
            <a:spAutoFit/>
          </a:bodyPr>
          <a:lstStyle/>
          <a:p>
            <a:pPr algn="ctr">
              <a:lnSpc>
                <a:spcPts val="7279"/>
              </a:lnSpc>
            </a:pPr>
            <a:r>
              <a:rPr lang="en-US" sz="5199" dirty="0">
                <a:solidFill>
                  <a:srgbClr val="38761D"/>
                </a:solidFill>
                <a:latin typeface="Canva Sans"/>
              </a:rPr>
              <a:t>Producers</a:t>
            </a:r>
          </a:p>
        </p:txBody>
      </p:sp>
      <p:sp>
        <p:nvSpPr>
          <p:cNvPr id="13" name="TextBox 13"/>
          <p:cNvSpPr txBox="1"/>
          <p:nvPr/>
        </p:nvSpPr>
        <p:spPr>
          <a:xfrm>
            <a:off x="5207553" y="7637457"/>
            <a:ext cx="7872894" cy="1769142"/>
          </a:xfrm>
          <a:prstGeom prst="rect">
            <a:avLst/>
          </a:prstGeom>
        </p:spPr>
        <p:txBody>
          <a:bodyPr lIns="0" tIns="0" rIns="0" bIns="0" rtlCol="0" anchor="t">
            <a:spAutoFit/>
          </a:bodyPr>
          <a:lstStyle/>
          <a:p>
            <a:pPr algn="ctr">
              <a:lnSpc>
                <a:spcPts val="7061"/>
              </a:lnSpc>
            </a:pPr>
            <a:r>
              <a:rPr lang="en-US" sz="5044">
                <a:solidFill>
                  <a:srgbClr val="38761D"/>
                </a:solidFill>
                <a:latin typeface="Canva Sans"/>
              </a:rPr>
              <a:t>The person on the phone </a:t>
            </a:r>
          </a:p>
          <a:p>
            <a:pPr algn="ctr">
              <a:lnSpc>
                <a:spcPts val="7061"/>
              </a:lnSpc>
            </a:pPr>
            <a:r>
              <a:rPr lang="en-US" sz="5044">
                <a:solidFill>
                  <a:srgbClr val="38761D"/>
                </a:solidFill>
                <a:latin typeface="Canva Sans"/>
              </a:rPr>
              <a:t>with the wrong number</a:t>
            </a:r>
          </a:p>
        </p:txBody>
      </p:sp>
      <p:sp>
        <p:nvSpPr>
          <p:cNvPr id="14" name="TextBox 14"/>
          <p:cNvSpPr txBox="1"/>
          <p:nvPr/>
        </p:nvSpPr>
        <p:spPr>
          <a:xfrm>
            <a:off x="6765831" y="6060053"/>
            <a:ext cx="4171504" cy="887095"/>
          </a:xfrm>
          <a:prstGeom prst="rect">
            <a:avLst/>
          </a:prstGeom>
        </p:spPr>
        <p:txBody>
          <a:bodyPr lIns="0" tIns="0" rIns="0" bIns="0" rtlCol="0" anchor="t">
            <a:spAutoFit/>
          </a:bodyPr>
          <a:lstStyle/>
          <a:p>
            <a:pPr algn="ctr">
              <a:lnSpc>
                <a:spcPts val="7279"/>
              </a:lnSpc>
            </a:pPr>
            <a:r>
              <a:rPr lang="en-US" sz="5199" dirty="0">
                <a:solidFill>
                  <a:srgbClr val="38761D"/>
                </a:solidFill>
                <a:latin typeface="Canva Sans"/>
              </a:rPr>
              <a:t>Stakeholders</a:t>
            </a:r>
          </a:p>
        </p:txBody>
      </p:sp>
      <p:sp>
        <p:nvSpPr>
          <p:cNvPr id="15" name="Freeform 15"/>
          <p:cNvSpPr/>
          <p:nvPr/>
        </p:nvSpPr>
        <p:spPr>
          <a:xfrm>
            <a:off x="5390360" y="4520546"/>
            <a:ext cx="416913" cy="454064"/>
          </a:xfrm>
          <a:custGeom>
            <a:avLst/>
            <a:gdLst/>
            <a:ahLst/>
            <a:cxnLst/>
            <a:rect l="l" t="t" r="r" b="b"/>
            <a:pathLst>
              <a:path w="416913" h="454064">
                <a:moveTo>
                  <a:pt x="0" y="0"/>
                </a:moveTo>
                <a:lnTo>
                  <a:pt x="416913" y="0"/>
                </a:lnTo>
                <a:lnTo>
                  <a:pt x="416913" y="454063"/>
                </a:lnTo>
                <a:lnTo>
                  <a:pt x="0" y="4540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Freeform 16"/>
          <p:cNvSpPr/>
          <p:nvPr/>
        </p:nvSpPr>
        <p:spPr>
          <a:xfrm>
            <a:off x="459682" y="5312391"/>
            <a:ext cx="416913" cy="454064"/>
          </a:xfrm>
          <a:custGeom>
            <a:avLst/>
            <a:gdLst/>
            <a:ahLst/>
            <a:cxnLst/>
            <a:rect l="l" t="t" r="r" b="b"/>
            <a:pathLst>
              <a:path w="416913" h="454064">
                <a:moveTo>
                  <a:pt x="0" y="0"/>
                </a:moveTo>
                <a:lnTo>
                  <a:pt x="416913" y="0"/>
                </a:lnTo>
                <a:lnTo>
                  <a:pt x="416913" y="454063"/>
                </a:lnTo>
                <a:lnTo>
                  <a:pt x="0" y="4540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a:off x="6142770" y="6266840"/>
            <a:ext cx="416913" cy="454064"/>
          </a:xfrm>
          <a:custGeom>
            <a:avLst/>
            <a:gdLst/>
            <a:ahLst/>
            <a:cxnLst/>
            <a:rect l="l" t="t" r="r" b="b"/>
            <a:pathLst>
              <a:path w="416913" h="454064">
                <a:moveTo>
                  <a:pt x="0" y="0"/>
                </a:moveTo>
                <a:lnTo>
                  <a:pt x="416913" y="0"/>
                </a:lnTo>
                <a:lnTo>
                  <a:pt x="416913" y="454063"/>
                </a:lnTo>
                <a:lnTo>
                  <a:pt x="0" y="4540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a:off x="4666523" y="7921545"/>
            <a:ext cx="416913" cy="454064"/>
          </a:xfrm>
          <a:custGeom>
            <a:avLst/>
            <a:gdLst/>
            <a:ahLst/>
            <a:cxnLst/>
            <a:rect l="l" t="t" r="r" b="b"/>
            <a:pathLst>
              <a:path w="416913" h="454064">
                <a:moveTo>
                  <a:pt x="0" y="0"/>
                </a:moveTo>
                <a:lnTo>
                  <a:pt x="416913" y="0"/>
                </a:lnTo>
                <a:lnTo>
                  <a:pt x="416913" y="454064"/>
                </a:lnTo>
                <a:lnTo>
                  <a:pt x="0" y="4540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7"/>
            </a:stretch>
          </a:blipFill>
        </p:spPr>
      </p:sp>
      <p:sp>
        <p:nvSpPr>
          <p:cNvPr id="3" name="Freeform 3"/>
          <p:cNvSpPr/>
          <p:nvPr/>
        </p:nvSpPr>
        <p:spPr>
          <a:xfrm>
            <a:off x="14783983" y="450995"/>
            <a:ext cx="2690087" cy="2762605"/>
          </a:xfrm>
          <a:custGeom>
            <a:avLst/>
            <a:gdLst/>
            <a:ahLst/>
            <a:cxnLst/>
            <a:rect l="l" t="t" r="r" b="b"/>
            <a:pathLst>
              <a:path w="2690087" h="2762605">
                <a:moveTo>
                  <a:pt x="0" y="0"/>
                </a:moveTo>
                <a:lnTo>
                  <a:pt x="2690087" y="0"/>
                </a:lnTo>
                <a:lnTo>
                  <a:pt x="2690087" y="2762606"/>
                </a:lnTo>
                <a:lnTo>
                  <a:pt x="0" y="276260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92082" y="3246418"/>
            <a:ext cx="18103836" cy="5161778"/>
          </a:xfrm>
          <a:prstGeom prst="rect">
            <a:avLst/>
          </a:prstGeom>
        </p:spPr>
        <p:txBody>
          <a:bodyPr lIns="0" tIns="0" rIns="0" bIns="0" rtlCol="0" anchor="t">
            <a:spAutoFit/>
          </a:bodyPr>
          <a:lstStyle/>
          <a:p>
            <a:pPr algn="just">
              <a:lnSpc>
                <a:spcPts val="6867"/>
              </a:lnSpc>
            </a:pPr>
            <a:r>
              <a:rPr lang="en-US" sz="4905">
                <a:solidFill>
                  <a:srgbClr val="38761D"/>
                </a:solidFill>
                <a:latin typeface="Canva Sans"/>
              </a:rPr>
              <a:t>Anyone can be a customer. Whether they are a future customer or a current customer they are having an experience with you. Even the person with the wrong number. One day they might need your services and they are going to remember how you made them feel. Even if it was only a brief encounter, treat everyone with respect </a:t>
            </a:r>
          </a:p>
        </p:txBody>
      </p:sp>
      <p:sp>
        <p:nvSpPr>
          <p:cNvPr id="5" name="TextBox 5"/>
          <p:cNvSpPr txBox="1"/>
          <p:nvPr/>
        </p:nvSpPr>
        <p:spPr>
          <a:xfrm>
            <a:off x="-92082" y="866775"/>
            <a:ext cx="18288000" cy="1434471"/>
          </a:xfrm>
          <a:prstGeom prst="rect">
            <a:avLst/>
          </a:prstGeom>
        </p:spPr>
        <p:txBody>
          <a:bodyPr lIns="0" tIns="0" rIns="0" bIns="0" rtlCol="0" anchor="t">
            <a:spAutoFit/>
          </a:bodyPr>
          <a:lstStyle/>
          <a:p>
            <a:pPr algn="ctr">
              <a:lnSpc>
                <a:spcPts val="11759"/>
              </a:lnSpc>
            </a:pPr>
            <a:r>
              <a:rPr lang="en-US" sz="8399">
                <a:solidFill>
                  <a:srgbClr val="38761D"/>
                </a:solidFill>
                <a:latin typeface="Canva Sans Bold"/>
              </a:rPr>
              <a:t>In short..... ANYONE!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5D38"/>
        </a:solidFill>
        <a:effectLst/>
      </p:bgPr>
    </p:bg>
    <p:spTree>
      <p:nvGrpSpPr>
        <p:cNvPr id="1" name=""/>
        <p:cNvGrpSpPr/>
        <p:nvPr/>
      </p:nvGrpSpPr>
      <p:grpSpPr>
        <a:xfrm>
          <a:off x="0" y="0"/>
          <a:ext cx="0" cy="0"/>
          <a:chOff x="0" y="0"/>
          <a:chExt cx="0" cy="0"/>
        </a:xfrm>
      </p:grpSpPr>
      <p:sp>
        <p:nvSpPr>
          <p:cNvPr id="2" name="Freeform 2"/>
          <p:cNvSpPr/>
          <p:nvPr/>
        </p:nvSpPr>
        <p:spPr>
          <a:xfrm>
            <a:off x="5486400" y="0"/>
            <a:ext cx="7315200" cy="2496312"/>
          </a:xfrm>
          <a:custGeom>
            <a:avLst/>
            <a:gdLst/>
            <a:ahLst/>
            <a:cxnLst/>
            <a:rect l="l" t="t" r="r" b="b"/>
            <a:pathLst>
              <a:path w="7315200" h="2496312">
                <a:moveTo>
                  <a:pt x="0" y="0"/>
                </a:moveTo>
                <a:lnTo>
                  <a:pt x="7315200" y="0"/>
                </a:lnTo>
                <a:lnTo>
                  <a:pt x="7315200" y="2496312"/>
                </a:lnTo>
                <a:lnTo>
                  <a:pt x="0" y="2496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97960" y="3346411"/>
            <a:ext cx="659023" cy="717747"/>
          </a:xfrm>
          <a:custGeom>
            <a:avLst/>
            <a:gdLst/>
            <a:ahLst/>
            <a:cxnLst/>
            <a:rect l="l" t="t" r="r" b="b"/>
            <a:pathLst>
              <a:path w="659023" h="717747">
                <a:moveTo>
                  <a:pt x="0" y="0"/>
                </a:moveTo>
                <a:lnTo>
                  <a:pt x="659023" y="0"/>
                </a:lnTo>
                <a:lnTo>
                  <a:pt x="659023" y="717748"/>
                </a:lnTo>
                <a:lnTo>
                  <a:pt x="0" y="717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0" y="449958"/>
            <a:ext cx="18510666" cy="1434471"/>
          </a:xfrm>
          <a:prstGeom prst="rect">
            <a:avLst/>
          </a:prstGeom>
        </p:spPr>
        <p:txBody>
          <a:bodyPr lIns="0" tIns="0" rIns="0" bIns="0" rtlCol="0" anchor="t">
            <a:spAutoFit/>
          </a:bodyPr>
          <a:lstStyle/>
          <a:p>
            <a:pPr algn="ctr">
              <a:lnSpc>
                <a:spcPts val="11759"/>
              </a:lnSpc>
            </a:pPr>
            <a:r>
              <a:rPr lang="en-US" sz="8399">
                <a:solidFill>
                  <a:srgbClr val="FFFFFF"/>
                </a:solidFill>
                <a:latin typeface="Canva Sans Bold"/>
              </a:rPr>
              <a:t>TOP TIPS!</a:t>
            </a:r>
          </a:p>
        </p:txBody>
      </p:sp>
      <p:sp>
        <p:nvSpPr>
          <p:cNvPr id="5" name="TextBox 5"/>
          <p:cNvSpPr txBox="1"/>
          <p:nvPr/>
        </p:nvSpPr>
        <p:spPr>
          <a:xfrm>
            <a:off x="538625" y="3251161"/>
            <a:ext cx="9144000" cy="887095"/>
          </a:xfrm>
          <a:prstGeom prst="rect">
            <a:avLst/>
          </a:prstGeom>
        </p:spPr>
        <p:txBody>
          <a:bodyPr lIns="0" tIns="0" rIns="0" bIns="0" rtlCol="0" anchor="t">
            <a:spAutoFit/>
          </a:bodyPr>
          <a:lstStyle/>
          <a:p>
            <a:pPr algn="ctr">
              <a:lnSpc>
                <a:spcPts val="7279"/>
              </a:lnSpc>
            </a:pPr>
            <a:r>
              <a:rPr lang="en-US" sz="5199">
                <a:solidFill>
                  <a:srgbClr val="FFFFFF"/>
                </a:solidFill>
                <a:latin typeface="Canva Sans"/>
              </a:rPr>
              <a:t>Smile through the phone</a:t>
            </a:r>
          </a:p>
        </p:txBody>
      </p:sp>
      <p:sp>
        <p:nvSpPr>
          <p:cNvPr id="6" name="TextBox 6"/>
          <p:cNvSpPr txBox="1"/>
          <p:nvPr/>
        </p:nvSpPr>
        <p:spPr>
          <a:xfrm>
            <a:off x="1127377" y="4178459"/>
            <a:ext cx="9500095" cy="887095"/>
          </a:xfrm>
          <a:prstGeom prst="rect">
            <a:avLst/>
          </a:prstGeom>
        </p:spPr>
        <p:txBody>
          <a:bodyPr lIns="0" tIns="0" rIns="0" bIns="0" rtlCol="0" anchor="t">
            <a:spAutoFit/>
          </a:bodyPr>
          <a:lstStyle/>
          <a:p>
            <a:pPr>
              <a:lnSpc>
                <a:spcPts val="7279"/>
              </a:lnSpc>
            </a:pPr>
            <a:r>
              <a:rPr lang="en-US" sz="5199">
                <a:solidFill>
                  <a:srgbClr val="FFFFFF"/>
                </a:solidFill>
                <a:latin typeface="Canva Sans"/>
              </a:rPr>
              <a:t>The answer is never no</a:t>
            </a:r>
          </a:p>
        </p:txBody>
      </p:sp>
      <p:sp>
        <p:nvSpPr>
          <p:cNvPr id="7" name="TextBox 7"/>
          <p:cNvSpPr txBox="1"/>
          <p:nvPr/>
        </p:nvSpPr>
        <p:spPr>
          <a:xfrm>
            <a:off x="11157791" y="6181249"/>
            <a:ext cx="7458154" cy="877662"/>
          </a:xfrm>
          <a:prstGeom prst="rect">
            <a:avLst/>
          </a:prstGeom>
        </p:spPr>
        <p:txBody>
          <a:bodyPr lIns="0" tIns="0" rIns="0" bIns="0" rtlCol="0" anchor="t">
            <a:spAutoFit/>
          </a:bodyPr>
          <a:lstStyle/>
          <a:p>
            <a:pPr algn="just">
              <a:lnSpc>
                <a:spcPts val="7274"/>
              </a:lnSpc>
            </a:pPr>
            <a:r>
              <a:rPr lang="en-US" sz="5196">
                <a:solidFill>
                  <a:srgbClr val="FFFFFF"/>
                </a:solidFill>
                <a:latin typeface="Canva Sans"/>
              </a:rPr>
              <a:t>The golden rule</a:t>
            </a:r>
          </a:p>
        </p:txBody>
      </p:sp>
      <p:sp>
        <p:nvSpPr>
          <p:cNvPr id="8" name="TextBox 8"/>
          <p:cNvSpPr txBox="1"/>
          <p:nvPr/>
        </p:nvSpPr>
        <p:spPr>
          <a:xfrm>
            <a:off x="11157791" y="5179854"/>
            <a:ext cx="4641947" cy="887095"/>
          </a:xfrm>
          <a:prstGeom prst="rect">
            <a:avLst/>
          </a:prstGeom>
        </p:spPr>
        <p:txBody>
          <a:bodyPr lIns="0" tIns="0" rIns="0" bIns="0" rtlCol="0" anchor="t">
            <a:spAutoFit/>
          </a:bodyPr>
          <a:lstStyle/>
          <a:p>
            <a:pPr>
              <a:lnSpc>
                <a:spcPts val="7279"/>
              </a:lnSpc>
            </a:pPr>
            <a:r>
              <a:rPr lang="en-US" sz="5199">
                <a:solidFill>
                  <a:srgbClr val="FFFFFF"/>
                </a:solidFill>
                <a:latin typeface="Canva Sans"/>
              </a:rPr>
              <a:t>Empathy</a:t>
            </a:r>
          </a:p>
        </p:txBody>
      </p:sp>
      <p:sp>
        <p:nvSpPr>
          <p:cNvPr id="9" name="TextBox 9"/>
          <p:cNvSpPr txBox="1"/>
          <p:nvPr/>
        </p:nvSpPr>
        <p:spPr>
          <a:xfrm>
            <a:off x="10627471" y="3177064"/>
            <a:ext cx="5702586" cy="887095"/>
          </a:xfrm>
          <a:prstGeom prst="rect">
            <a:avLst/>
          </a:prstGeom>
        </p:spPr>
        <p:txBody>
          <a:bodyPr lIns="0" tIns="0" rIns="0" bIns="0" rtlCol="0" anchor="t">
            <a:spAutoFit/>
          </a:bodyPr>
          <a:lstStyle/>
          <a:p>
            <a:pPr algn="ctr">
              <a:lnSpc>
                <a:spcPts val="7279"/>
              </a:lnSpc>
            </a:pPr>
            <a:r>
              <a:rPr lang="en-US" sz="5199">
                <a:solidFill>
                  <a:srgbClr val="FFFFFF"/>
                </a:solidFill>
                <a:latin typeface="Canva Sans"/>
              </a:rPr>
              <a:t>Actively listen </a:t>
            </a:r>
          </a:p>
        </p:txBody>
      </p:sp>
      <p:sp>
        <p:nvSpPr>
          <p:cNvPr id="10" name="TextBox 10"/>
          <p:cNvSpPr txBox="1"/>
          <p:nvPr/>
        </p:nvSpPr>
        <p:spPr>
          <a:xfrm>
            <a:off x="11113279" y="4178459"/>
            <a:ext cx="7007433" cy="887095"/>
          </a:xfrm>
          <a:prstGeom prst="rect">
            <a:avLst/>
          </a:prstGeom>
        </p:spPr>
        <p:txBody>
          <a:bodyPr lIns="0" tIns="0" rIns="0" bIns="0" rtlCol="0" anchor="t">
            <a:spAutoFit/>
          </a:bodyPr>
          <a:lstStyle/>
          <a:p>
            <a:pPr>
              <a:lnSpc>
                <a:spcPts val="7279"/>
              </a:lnSpc>
            </a:pPr>
            <a:r>
              <a:rPr lang="en-US" sz="5199">
                <a:solidFill>
                  <a:srgbClr val="FFFFFF"/>
                </a:solidFill>
                <a:latin typeface="Canva Sans"/>
              </a:rPr>
              <a:t>Go the extra mile</a:t>
            </a:r>
          </a:p>
        </p:txBody>
      </p:sp>
      <p:sp>
        <p:nvSpPr>
          <p:cNvPr id="11" name="TextBox 11"/>
          <p:cNvSpPr txBox="1"/>
          <p:nvPr/>
        </p:nvSpPr>
        <p:spPr>
          <a:xfrm>
            <a:off x="1127377" y="6139484"/>
            <a:ext cx="8270645" cy="887095"/>
          </a:xfrm>
          <a:prstGeom prst="rect">
            <a:avLst/>
          </a:prstGeom>
        </p:spPr>
        <p:txBody>
          <a:bodyPr lIns="0" tIns="0" rIns="0" bIns="0" rtlCol="0" anchor="t">
            <a:spAutoFit/>
          </a:bodyPr>
          <a:lstStyle/>
          <a:p>
            <a:pPr>
              <a:lnSpc>
                <a:spcPts val="7279"/>
              </a:lnSpc>
            </a:pPr>
            <a:r>
              <a:rPr lang="en-US" sz="5199">
                <a:solidFill>
                  <a:srgbClr val="FFFFFF"/>
                </a:solidFill>
                <a:latin typeface="Canva Sans"/>
              </a:rPr>
              <a:t>Communication is key </a:t>
            </a:r>
          </a:p>
        </p:txBody>
      </p:sp>
      <p:sp>
        <p:nvSpPr>
          <p:cNvPr id="12" name="TextBox 12"/>
          <p:cNvSpPr txBox="1"/>
          <p:nvPr/>
        </p:nvSpPr>
        <p:spPr>
          <a:xfrm>
            <a:off x="592541" y="5142805"/>
            <a:ext cx="9036168" cy="887095"/>
          </a:xfrm>
          <a:prstGeom prst="rect">
            <a:avLst/>
          </a:prstGeom>
        </p:spPr>
        <p:txBody>
          <a:bodyPr lIns="0" tIns="0" rIns="0" bIns="0" rtlCol="0" anchor="t">
            <a:spAutoFit/>
          </a:bodyPr>
          <a:lstStyle/>
          <a:p>
            <a:pPr algn="ctr">
              <a:lnSpc>
                <a:spcPts val="7279"/>
              </a:lnSpc>
            </a:pPr>
            <a:r>
              <a:rPr lang="en-US" sz="5199">
                <a:solidFill>
                  <a:srgbClr val="FFFFFF"/>
                </a:solidFill>
                <a:latin typeface="Canva Sans"/>
              </a:rPr>
              <a:t>Own up to your mistakes </a:t>
            </a:r>
          </a:p>
        </p:txBody>
      </p:sp>
      <p:sp>
        <p:nvSpPr>
          <p:cNvPr id="13" name="Freeform 13"/>
          <p:cNvSpPr/>
          <p:nvPr/>
        </p:nvSpPr>
        <p:spPr>
          <a:xfrm>
            <a:off x="10297960" y="4347806"/>
            <a:ext cx="659023" cy="717747"/>
          </a:xfrm>
          <a:custGeom>
            <a:avLst/>
            <a:gdLst/>
            <a:ahLst/>
            <a:cxnLst/>
            <a:rect l="l" t="t" r="r" b="b"/>
            <a:pathLst>
              <a:path w="659023" h="717747">
                <a:moveTo>
                  <a:pt x="0" y="0"/>
                </a:moveTo>
                <a:lnTo>
                  <a:pt x="659023" y="0"/>
                </a:lnTo>
                <a:lnTo>
                  <a:pt x="659023" y="717748"/>
                </a:lnTo>
                <a:lnTo>
                  <a:pt x="0" y="717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0297960" y="5275104"/>
            <a:ext cx="659023" cy="717747"/>
          </a:xfrm>
          <a:custGeom>
            <a:avLst/>
            <a:gdLst/>
            <a:ahLst/>
            <a:cxnLst/>
            <a:rect l="l" t="t" r="r" b="b"/>
            <a:pathLst>
              <a:path w="659023" h="717747">
                <a:moveTo>
                  <a:pt x="0" y="0"/>
                </a:moveTo>
                <a:lnTo>
                  <a:pt x="659023" y="0"/>
                </a:lnTo>
                <a:lnTo>
                  <a:pt x="659023" y="717747"/>
                </a:lnTo>
                <a:lnTo>
                  <a:pt x="0" y="717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10297960" y="6308831"/>
            <a:ext cx="659023" cy="717747"/>
          </a:xfrm>
          <a:custGeom>
            <a:avLst/>
            <a:gdLst/>
            <a:ahLst/>
            <a:cxnLst/>
            <a:rect l="l" t="t" r="r" b="b"/>
            <a:pathLst>
              <a:path w="659023" h="717747">
                <a:moveTo>
                  <a:pt x="0" y="0"/>
                </a:moveTo>
                <a:lnTo>
                  <a:pt x="659023" y="0"/>
                </a:lnTo>
                <a:lnTo>
                  <a:pt x="659023" y="717748"/>
                </a:lnTo>
                <a:lnTo>
                  <a:pt x="0" y="717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369677" y="6234734"/>
            <a:ext cx="659023" cy="717747"/>
          </a:xfrm>
          <a:custGeom>
            <a:avLst/>
            <a:gdLst/>
            <a:ahLst/>
            <a:cxnLst/>
            <a:rect l="l" t="t" r="r" b="b"/>
            <a:pathLst>
              <a:path w="659023" h="717747">
                <a:moveTo>
                  <a:pt x="0" y="0"/>
                </a:moveTo>
                <a:lnTo>
                  <a:pt x="659023" y="0"/>
                </a:lnTo>
                <a:lnTo>
                  <a:pt x="659023" y="717747"/>
                </a:lnTo>
                <a:lnTo>
                  <a:pt x="0" y="717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369677" y="5275104"/>
            <a:ext cx="659023" cy="717747"/>
          </a:xfrm>
          <a:custGeom>
            <a:avLst/>
            <a:gdLst/>
            <a:ahLst/>
            <a:cxnLst/>
            <a:rect l="l" t="t" r="r" b="b"/>
            <a:pathLst>
              <a:path w="659023" h="717747">
                <a:moveTo>
                  <a:pt x="0" y="0"/>
                </a:moveTo>
                <a:lnTo>
                  <a:pt x="659023" y="0"/>
                </a:lnTo>
                <a:lnTo>
                  <a:pt x="659023" y="717747"/>
                </a:lnTo>
                <a:lnTo>
                  <a:pt x="0" y="717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369677" y="4347806"/>
            <a:ext cx="659023" cy="717747"/>
          </a:xfrm>
          <a:custGeom>
            <a:avLst/>
            <a:gdLst/>
            <a:ahLst/>
            <a:cxnLst/>
            <a:rect l="l" t="t" r="r" b="b"/>
            <a:pathLst>
              <a:path w="659023" h="717747">
                <a:moveTo>
                  <a:pt x="0" y="0"/>
                </a:moveTo>
                <a:lnTo>
                  <a:pt x="659023" y="0"/>
                </a:lnTo>
                <a:lnTo>
                  <a:pt x="659023" y="717748"/>
                </a:lnTo>
                <a:lnTo>
                  <a:pt x="0" y="717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a:off x="369677" y="3420509"/>
            <a:ext cx="659023" cy="717747"/>
          </a:xfrm>
          <a:custGeom>
            <a:avLst/>
            <a:gdLst/>
            <a:ahLst/>
            <a:cxnLst/>
            <a:rect l="l" t="t" r="r" b="b"/>
            <a:pathLst>
              <a:path w="659023" h="717747">
                <a:moveTo>
                  <a:pt x="0" y="0"/>
                </a:moveTo>
                <a:lnTo>
                  <a:pt x="659023" y="0"/>
                </a:lnTo>
                <a:lnTo>
                  <a:pt x="659023" y="717747"/>
                </a:lnTo>
                <a:lnTo>
                  <a:pt x="0" y="717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7"/>
            </a:stretch>
          </a:blipFill>
        </p:spPr>
      </p:sp>
      <p:sp>
        <p:nvSpPr>
          <p:cNvPr id="3" name="Freeform 3"/>
          <p:cNvSpPr/>
          <p:nvPr/>
        </p:nvSpPr>
        <p:spPr>
          <a:xfrm>
            <a:off x="14202569" y="4634989"/>
            <a:ext cx="3704431" cy="4510723"/>
          </a:xfrm>
          <a:custGeom>
            <a:avLst/>
            <a:gdLst/>
            <a:ahLst/>
            <a:cxnLst/>
            <a:rect l="l" t="t" r="r" b="b"/>
            <a:pathLst>
              <a:path w="3704431" h="4510723">
                <a:moveTo>
                  <a:pt x="0" y="0"/>
                </a:moveTo>
                <a:lnTo>
                  <a:pt x="3704431" y="0"/>
                </a:lnTo>
                <a:lnTo>
                  <a:pt x="3704431" y="4510723"/>
                </a:lnTo>
                <a:lnTo>
                  <a:pt x="0" y="4510723"/>
                </a:lnTo>
                <a:lnTo>
                  <a:pt x="0" y="0"/>
                </a:lnTo>
                <a:close/>
              </a:path>
            </a:pathLst>
          </a:custGeom>
          <a:blipFill>
            <a:blip r:embed="rId3"/>
            <a:stretch>
              <a:fillRect/>
            </a:stretch>
          </a:blipFill>
        </p:spPr>
      </p:sp>
      <p:sp>
        <p:nvSpPr>
          <p:cNvPr id="4" name="Freeform 4"/>
          <p:cNvSpPr/>
          <p:nvPr/>
        </p:nvSpPr>
        <p:spPr>
          <a:xfrm>
            <a:off x="15710184" y="6131106"/>
            <a:ext cx="1845183" cy="2005634"/>
          </a:xfrm>
          <a:custGeom>
            <a:avLst/>
            <a:gdLst/>
            <a:ahLst/>
            <a:cxnLst/>
            <a:rect l="l" t="t" r="r" b="b"/>
            <a:pathLst>
              <a:path w="1845183" h="2005634">
                <a:moveTo>
                  <a:pt x="0" y="0"/>
                </a:moveTo>
                <a:lnTo>
                  <a:pt x="1845183" y="0"/>
                </a:lnTo>
                <a:lnTo>
                  <a:pt x="1845183" y="2005634"/>
                </a:lnTo>
                <a:lnTo>
                  <a:pt x="0" y="20056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285750" y="2730066"/>
            <a:ext cx="434148" cy="472834"/>
          </a:xfrm>
          <a:custGeom>
            <a:avLst/>
            <a:gdLst/>
            <a:ahLst/>
            <a:cxnLst/>
            <a:rect l="l" t="t" r="r" b="b"/>
            <a:pathLst>
              <a:path w="434148" h="472834">
                <a:moveTo>
                  <a:pt x="0" y="0"/>
                </a:moveTo>
                <a:lnTo>
                  <a:pt x="434148" y="0"/>
                </a:lnTo>
                <a:lnTo>
                  <a:pt x="434148" y="472835"/>
                </a:lnTo>
                <a:lnTo>
                  <a:pt x="0" y="4728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285750" y="952500"/>
            <a:ext cx="17621250" cy="1000125"/>
          </a:xfrm>
          <a:prstGeom prst="rect">
            <a:avLst/>
          </a:prstGeom>
        </p:spPr>
        <p:txBody>
          <a:bodyPr lIns="0" tIns="0" rIns="0" bIns="0" rtlCol="0" anchor="t">
            <a:spAutoFit/>
          </a:bodyPr>
          <a:lstStyle/>
          <a:p>
            <a:pPr algn="l">
              <a:lnSpc>
                <a:spcPts val="7919"/>
              </a:lnSpc>
            </a:pPr>
            <a:r>
              <a:rPr lang="en-US" sz="6599">
                <a:solidFill>
                  <a:srgbClr val="265D38"/>
                </a:solidFill>
                <a:latin typeface="Canva Sans Bold Italics"/>
              </a:rPr>
              <a:t>Smile through the phone..... or email </a:t>
            </a:r>
          </a:p>
        </p:txBody>
      </p:sp>
      <p:sp>
        <p:nvSpPr>
          <p:cNvPr id="7" name="TextBox 7"/>
          <p:cNvSpPr txBox="1"/>
          <p:nvPr/>
        </p:nvSpPr>
        <p:spPr>
          <a:xfrm rot="-2255085">
            <a:off x="13977369" y="5789211"/>
            <a:ext cx="4195489" cy="622935"/>
          </a:xfrm>
          <a:prstGeom prst="rect">
            <a:avLst/>
          </a:prstGeom>
        </p:spPr>
        <p:txBody>
          <a:bodyPr lIns="0" tIns="0" rIns="0" bIns="0" rtlCol="0" anchor="t">
            <a:spAutoFit/>
          </a:bodyPr>
          <a:lstStyle/>
          <a:p>
            <a:pPr algn="ctr">
              <a:lnSpc>
                <a:spcPts val="5039"/>
              </a:lnSpc>
            </a:pPr>
            <a:r>
              <a:rPr lang="en-US" sz="3599">
                <a:solidFill>
                  <a:srgbClr val="FFFFFF"/>
                </a:solidFill>
                <a:latin typeface="Ananias"/>
              </a:rPr>
              <a:t>Its Science </a:t>
            </a:r>
          </a:p>
        </p:txBody>
      </p:sp>
      <p:sp>
        <p:nvSpPr>
          <p:cNvPr id="8" name="TextBox 8"/>
          <p:cNvSpPr txBox="1"/>
          <p:nvPr/>
        </p:nvSpPr>
        <p:spPr>
          <a:xfrm>
            <a:off x="927707" y="2475311"/>
            <a:ext cx="13885515" cy="887095"/>
          </a:xfrm>
          <a:prstGeom prst="rect">
            <a:avLst/>
          </a:prstGeom>
        </p:spPr>
        <p:txBody>
          <a:bodyPr lIns="0" tIns="0" rIns="0" bIns="0" rtlCol="0" anchor="t">
            <a:spAutoFit/>
          </a:bodyPr>
          <a:lstStyle/>
          <a:p>
            <a:pPr>
              <a:lnSpc>
                <a:spcPts val="7279"/>
              </a:lnSpc>
            </a:pPr>
            <a:r>
              <a:rPr lang="en-US" sz="5199">
                <a:solidFill>
                  <a:srgbClr val="265D38"/>
                </a:solidFill>
                <a:latin typeface="Canva Sans Bold"/>
              </a:rPr>
              <a:t>People can sense a smile though the phone</a:t>
            </a:r>
          </a:p>
        </p:txBody>
      </p:sp>
      <p:sp>
        <p:nvSpPr>
          <p:cNvPr id="9" name="TextBox 9"/>
          <p:cNvSpPr txBox="1"/>
          <p:nvPr/>
        </p:nvSpPr>
        <p:spPr>
          <a:xfrm>
            <a:off x="927707" y="5573256"/>
            <a:ext cx="14689679" cy="887095"/>
          </a:xfrm>
          <a:prstGeom prst="rect">
            <a:avLst/>
          </a:prstGeom>
        </p:spPr>
        <p:txBody>
          <a:bodyPr lIns="0" tIns="0" rIns="0" bIns="0" rtlCol="0" anchor="t">
            <a:spAutoFit/>
          </a:bodyPr>
          <a:lstStyle/>
          <a:p>
            <a:pPr algn="just">
              <a:lnSpc>
                <a:spcPts val="7279"/>
              </a:lnSpc>
            </a:pPr>
            <a:r>
              <a:rPr lang="en-US" sz="5199">
                <a:solidFill>
                  <a:srgbClr val="265D38"/>
                </a:solidFill>
                <a:latin typeface="Canva Sans Bold"/>
              </a:rPr>
              <a:t>It puts the person at ease (and you) </a:t>
            </a:r>
          </a:p>
        </p:txBody>
      </p:sp>
      <p:sp>
        <p:nvSpPr>
          <p:cNvPr id="10" name="TextBox 10"/>
          <p:cNvSpPr txBox="1"/>
          <p:nvPr/>
        </p:nvSpPr>
        <p:spPr>
          <a:xfrm>
            <a:off x="927707" y="3562431"/>
            <a:ext cx="14689679" cy="887095"/>
          </a:xfrm>
          <a:prstGeom prst="rect">
            <a:avLst/>
          </a:prstGeom>
        </p:spPr>
        <p:txBody>
          <a:bodyPr lIns="0" tIns="0" rIns="0" bIns="0" rtlCol="0" anchor="t">
            <a:spAutoFit/>
          </a:bodyPr>
          <a:lstStyle/>
          <a:p>
            <a:pPr>
              <a:lnSpc>
                <a:spcPts val="7279"/>
              </a:lnSpc>
            </a:pPr>
            <a:r>
              <a:rPr lang="en-US" sz="5199">
                <a:solidFill>
                  <a:srgbClr val="265D38"/>
                </a:solidFill>
                <a:latin typeface="Canva Sans Bold"/>
              </a:rPr>
              <a:t>It sets the tone for the entire interaction  </a:t>
            </a:r>
          </a:p>
        </p:txBody>
      </p:sp>
      <p:sp>
        <p:nvSpPr>
          <p:cNvPr id="11" name="TextBox 11"/>
          <p:cNvSpPr txBox="1"/>
          <p:nvPr/>
        </p:nvSpPr>
        <p:spPr>
          <a:xfrm>
            <a:off x="3040316" y="4649551"/>
            <a:ext cx="13474863" cy="821611"/>
          </a:xfrm>
          <a:prstGeom prst="rect">
            <a:avLst/>
          </a:prstGeom>
        </p:spPr>
        <p:txBody>
          <a:bodyPr lIns="0" tIns="0" rIns="0" bIns="0" rtlCol="0" anchor="t">
            <a:spAutoFit/>
          </a:bodyPr>
          <a:lstStyle/>
          <a:p>
            <a:pPr>
              <a:lnSpc>
                <a:spcPts val="6677"/>
              </a:lnSpc>
            </a:pPr>
            <a:r>
              <a:rPr lang="en-US" sz="4769">
                <a:solidFill>
                  <a:srgbClr val="265D38"/>
                </a:solidFill>
                <a:latin typeface="Canva Sans Bold"/>
              </a:rPr>
              <a:t>you get the energy you give </a:t>
            </a:r>
          </a:p>
        </p:txBody>
      </p:sp>
      <p:sp>
        <p:nvSpPr>
          <p:cNvPr id="12" name="TextBox 12"/>
          <p:cNvSpPr txBox="1"/>
          <p:nvPr/>
        </p:nvSpPr>
        <p:spPr>
          <a:xfrm>
            <a:off x="1752078" y="6888976"/>
            <a:ext cx="12236774" cy="2403800"/>
          </a:xfrm>
          <a:prstGeom prst="rect">
            <a:avLst/>
          </a:prstGeom>
        </p:spPr>
        <p:txBody>
          <a:bodyPr lIns="0" tIns="0" rIns="0" bIns="0" rtlCol="0" anchor="t">
            <a:spAutoFit/>
          </a:bodyPr>
          <a:lstStyle/>
          <a:p>
            <a:pPr>
              <a:lnSpc>
                <a:spcPts val="3766"/>
              </a:lnSpc>
            </a:pPr>
            <a:r>
              <a:rPr lang="en-US" sz="2690" dirty="0">
                <a:solidFill>
                  <a:srgbClr val="265D38"/>
                </a:solidFill>
                <a:latin typeface="Canva Sans"/>
              </a:rPr>
              <a:t>Smiling through the phone isn’t just for your customers. Its for you too. It's been proven that smiling boosts the individual's mood and attitude as well. Most of my correspondence is through email and emails have tone too. Don’t believe me? Ever got a text saying ‘K’ and you just </a:t>
            </a:r>
            <a:r>
              <a:rPr lang="en-US" sz="2690" i="1" dirty="0">
                <a:solidFill>
                  <a:srgbClr val="265D38"/>
                </a:solidFill>
                <a:latin typeface="Canva Sans"/>
              </a:rPr>
              <a:t>knew</a:t>
            </a:r>
            <a:r>
              <a:rPr lang="en-US" sz="2690" dirty="0">
                <a:solidFill>
                  <a:srgbClr val="265D38"/>
                </a:solidFill>
                <a:latin typeface="Canva Sans"/>
              </a:rPr>
              <a:t> there was a tone to it. Try to smile through your emails as well. </a:t>
            </a:r>
          </a:p>
        </p:txBody>
      </p:sp>
      <p:sp>
        <p:nvSpPr>
          <p:cNvPr id="13" name="Freeform 13"/>
          <p:cNvSpPr/>
          <p:nvPr/>
        </p:nvSpPr>
        <p:spPr>
          <a:xfrm>
            <a:off x="285750" y="3817186"/>
            <a:ext cx="434148" cy="472834"/>
          </a:xfrm>
          <a:custGeom>
            <a:avLst/>
            <a:gdLst/>
            <a:ahLst/>
            <a:cxnLst/>
            <a:rect l="l" t="t" r="r" b="b"/>
            <a:pathLst>
              <a:path w="434148" h="472834">
                <a:moveTo>
                  <a:pt x="0" y="0"/>
                </a:moveTo>
                <a:lnTo>
                  <a:pt x="434148" y="0"/>
                </a:lnTo>
                <a:lnTo>
                  <a:pt x="434148" y="472835"/>
                </a:lnTo>
                <a:lnTo>
                  <a:pt x="0" y="4728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285750" y="5828011"/>
            <a:ext cx="434148" cy="472834"/>
          </a:xfrm>
          <a:custGeom>
            <a:avLst/>
            <a:gdLst/>
            <a:ahLst/>
            <a:cxnLst/>
            <a:rect l="l" t="t" r="r" b="b"/>
            <a:pathLst>
              <a:path w="434148" h="472834">
                <a:moveTo>
                  <a:pt x="0" y="0"/>
                </a:moveTo>
                <a:lnTo>
                  <a:pt x="434148" y="0"/>
                </a:lnTo>
                <a:lnTo>
                  <a:pt x="434148" y="472834"/>
                </a:lnTo>
                <a:lnTo>
                  <a:pt x="0" y="4728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a:off x="2384765" y="4934133"/>
            <a:ext cx="434148" cy="472834"/>
          </a:xfrm>
          <a:custGeom>
            <a:avLst/>
            <a:gdLst/>
            <a:ahLst/>
            <a:cxnLst/>
            <a:rect l="l" t="t" r="r" b="b"/>
            <a:pathLst>
              <a:path w="434148" h="472834">
                <a:moveTo>
                  <a:pt x="0" y="0"/>
                </a:moveTo>
                <a:lnTo>
                  <a:pt x="434148" y="0"/>
                </a:lnTo>
                <a:lnTo>
                  <a:pt x="434148" y="472834"/>
                </a:lnTo>
                <a:lnTo>
                  <a:pt x="0" y="4728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71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7"/>
            </a:stretch>
          </a:blipFill>
        </p:spPr>
      </p:sp>
      <p:sp>
        <p:nvSpPr>
          <p:cNvPr id="3" name="Freeform 3"/>
          <p:cNvSpPr/>
          <p:nvPr/>
        </p:nvSpPr>
        <p:spPr>
          <a:xfrm>
            <a:off x="1705049" y="2349491"/>
            <a:ext cx="416913" cy="454064"/>
          </a:xfrm>
          <a:custGeom>
            <a:avLst/>
            <a:gdLst/>
            <a:ahLst/>
            <a:cxnLst/>
            <a:rect l="l" t="t" r="r" b="b"/>
            <a:pathLst>
              <a:path w="416913" h="454064">
                <a:moveTo>
                  <a:pt x="0" y="0"/>
                </a:moveTo>
                <a:lnTo>
                  <a:pt x="416913" y="0"/>
                </a:lnTo>
                <a:lnTo>
                  <a:pt x="416913" y="454063"/>
                </a:lnTo>
                <a:lnTo>
                  <a:pt x="0" y="4540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33375" y="682332"/>
            <a:ext cx="17621250" cy="828675"/>
          </a:xfrm>
          <a:prstGeom prst="rect">
            <a:avLst/>
          </a:prstGeom>
        </p:spPr>
        <p:txBody>
          <a:bodyPr lIns="0" tIns="0" rIns="0" bIns="0" rtlCol="0" anchor="t">
            <a:spAutoFit/>
          </a:bodyPr>
          <a:lstStyle/>
          <a:p>
            <a:pPr algn="ctr">
              <a:lnSpc>
                <a:spcPts val="6600"/>
              </a:lnSpc>
            </a:pPr>
            <a:r>
              <a:rPr lang="en-US" sz="5500" dirty="0">
                <a:solidFill>
                  <a:srgbClr val="265D38"/>
                </a:solidFill>
                <a:latin typeface="Canva Sans Bold Italics"/>
              </a:rPr>
              <a:t>People want to be heard</a:t>
            </a:r>
          </a:p>
        </p:txBody>
      </p:sp>
      <p:sp>
        <p:nvSpPr>
          <p:cNvPr id="5" name="TextBox 5"/>
          <p:cNvSpPr txBox="1"/>
          <p:nvPr/>
        </p:nvSpPr>
        <p:spPr>
          <a:xfrm>
            <a:off x="6758449" y="2223164"/>
            <a:ext cx="1893689" cy="580390"/>
          </a:xfrm>
          <a:prstGeom prst="rect">
            <a:avLst/>
          </a:prstGeom>
        </p:spPr>
        <p:txBody>
          <a:bodyPr lIns="0" tIns="0" rIns="0" bIns="0" rtlCol="0" anchor="t">
            <a:spAutoFit/>
          </a:bodyPr>
          <a:lstStyle/>
          <a:p>
            <a:pPr algn="ctr">
              <a:lnSpc>
                <a:spcPts val="4759"/>
              </a:lnSpc>
            </a:pPr>
            <a:r>
              <a:rPr lang="en-US" sz="3399">
                <a:solidFill>
                  <a:srgbClr val="265D38"/>
                </a:solidFill>
                <a:latin typeface="Canva Sans Bold"/>
              </a:rPr>
              <a:t>Empathy</a:t>
            </a:r>
          </a:p>
        </p:txBody>
      </p:sp>
      <p:sp>
        <p:nvSpPr>
          <p:cNvPr id="6" name="TextBox 6"/>
          <p:cNvSpPr txBox="1"/>
          <p:nvPr/>
        </p:nvSpPr>
        <p:spPr>
          <a:xfrm>
            <a:off x="9803367" y="2223164"/>
            <a:ext cx="3377208" cy="580390"/>
          </a:xfrm>
          <a:prstGeom prst="rect">
            <a:avLst/>
          </a:prstGeom>
        </p:spPr>
        <p:txBody>
          <a:bodyPr lIns="0" tIns="0" rIns="0" bIns="0" rtlCol="0" anchor="t">
            <a:spAutoFit/>
          </a:bodyPr>
          <a:lstStyle/>
          <a:p>
            <a:pPr algn="ctr">
              <a:lnSpc>
                <a:spcPts val="4759"/>
              </a:lnSpc>
            </a:pPr>
            <a:r>
              <a:rPr lang="en-US" sz="3399">
                <a:solidFill>
                  <a:srgbClr val="265D38"/>
                </a:solidFill>
                <a:latin typeface="Canva Sans Bold"/>
              </a:rPr>
              <a:t>Communication</a:t>
            </a:r>
          </a:p>
        </p:txBody>
      </p:sp>
      <p:sp>
        <p:nvSpPr>
          <p:cNvPr id="7" name="TextBox 7"/>
          <p:cNvSpPr txBox="1"/>
          <p:nvPr/>
        </p:nvSpPr>
        <p:spPr>
          <a:xfrm>
            <a:off x="2226737" y="2223164"/>
            <a:ext cx="3385245" cy="580390"/>
          </a:xfrm>
          <a:prstGeom prst="rect">
            <a:avLst/>
          </a:prstGeom>
        </p:spPr>
        <p:txBody>
          <a:bodyPr lIns="0" tIns="0" rIns="0" bIns="0" rtlCol="0" anchor="t">
            <a:spAutoFit/>
          </a:bodyPr>
          <a:lstStyle/>
          <a:p>
            <a:pPr algn="ctr">
              <a:lnSpc>
                <a:spcPts val="4759"/>
              </a:lnSpc>
            </a:pPr>
            <a:r>
              <a:rPr lang="en-US" sz="3399">
                <a:solidFill>
                  <a:srgbClr val="265D38"/>
                </a:solidFill>
                <a:latin typeface="Canva Sans Bold"/>
              </a:rPr>
              <a:t>Active Listening</a:t>
            </a:r>
          </a:p>
        </p:txBody>
      </p:sp>
      <p:sp>
        <p:nvSpPr>
          <p:cNvPr id="8" name="TextBox 8"/>
          <p:cNvSpPr txBox="1"/>
          <p:nvPr/>
        </p:nvSpPr>
        <p:spPr>
          <a:xfrm>
            <a:off x="14167575" y="2193339"/>
            <a:ext cx="1893688" cy="580390"/>
          </a:xfrm>
          <a:prstGeom prst="rect">
            <a:avLst/>
          </a:prstGeom>
        </p:spPr>
        <p:txBody>
          <a:bodyPr wrap="square" lIns="0" tIns="0" rIns="0" bIns="0" rtlCol="0" anchor="t">
            <a:spAutoFit/>
          </a:bodyPr>
          <a:lstStyle/>
          <a:p>
            <a:pPr algn="ctr">
              <a:lnSpc>
                <a:spcPts val="4759"/>
              </a:lnSpc>
            </a:pPr>
            <a:r>
              <a:rPr lang="en-US" sz="3399" dirty="0">
                <a:solidFill>
                  <a:srgbClr val="265D38"/>
                </a:solidFill>
                <a:latin typeface="Canva Sans Bold"/>
              </a:rPr>
              <a:t>Own it</a:t>
            </a:r>
          </a:p>
        </p:txBody>
      </p:sp>
      <p:sp>
        <p:nvSpPr>
          <p:cNvPr id="9" name="Freeform 9"/>
          <p:cNvSpPr/>
          <p:nvPr/>
        </p:nvSpPr>
        <p:spPr>
          <a:xfrm>
            <a:off x="6236761" y="2349491"/>
            <a:ext cx="416913" cy="454064"/>
          </a:xfrm>
          <a:custGeom>
            <a:avLst/>
            <a:gdLst/>
            <a:ahLst/>
            <a:cxnLst/>
            <a:rect l="l" t="t" r="r" b="b"/>
            <a:pathLst>
              <a:path w="416913" h="454064">
                <a:moveTo>
                  <a:pt x="0" y="0"/>
                </a:moveTo>
                <a:lnTo>
                  <a:pt x="416913" y="0"/>
                </a:lnTo>
                <a:lnTo>
                  <a:pt x="416913" y="454063"/>
                </a:lnTo>
                <a:lnTo>
                  <a:pt x="0" y="4540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9281679" y="2349491"/>
            <a:ext cx="416913" cy="454064"/>
          </a:xfrm>
          <a:custGeom>
            <a:avLst/>
            <a:gdLst/>
            <a:ahLst/>
            <a:cxnLst/>
            <a:rect l="l" t="t" r="r" b="b"/>
            <a:pathLst>
              <a:path w="416913" h="454064">
                <a:moveTo>
                  <a:pt x="0" y="0"/>
                </a:moveTo>
                <a:lnTo>
                  <a:pt x="416913" y="0"/>
                </a:lnTo>
                <a:lnTo>
                  <a:pt x="416913" y="454063"/>
                </a:lnTo>
                <a:lnTo>
                  <a:pt x="0" y="4540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3790175" y="2289839"/>
            <a:ext cx="416913" cy="454064"/>
          </a:xfrm>
          <a:custGeom>
            <a:avLst/>
            <a:gdLst/>
            <a:ahLst/>
            <a:cxnLst/>
            <a:rect l="l" t="t" r="r" b="b"/>
            <a:pathLst>
              <a:path w="416913" h="454064">
                <a:moveTo>
                  <a:pt x="0" y="0"/>
                </a:moveTo>
                <a:lnTo>
                  <a:pt x="416913" y="0"/>
                </a:lnTo>
                <a:lnTo>
                  <a:pt x="416913" y="454064"/>
                </a:lnTo>
                <a:lnTo>
                  <a:pt x="0" y="4540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215366" y="3384579"/>
            <a:ext cx="18088574" cy="3651962"/>
          </a:xfrm>
          <a:prstGeom prst="rect">
            <a:avLst/>
          </a:prstGeom>
        </p:spPr>
        <p:txBody>
          <a:bodyPr lIns="0" tIns="0" rIns="0" bIns="0" rtlCol="0" anchor="t">
            <a:spAutoFit/>
          </a:bodyPr>
          <a:lstStyle/>
          <a:p>
            <a:pPr algn="ctr">
              <a:lnSpc>
                <a:spcPts val="4759"/>
              </a:lnSpc>
            </a:pPr>
            <a:r>
              <a:rPr lang="en-US" sz="3399" dirty="0">
                <a:solidFill>
                  <a:srgbClr val="265D38"/>
                </a:solidFill>
                <a:latin typeface="Canva Sans"/>
              </a:rPr>
              <a:t>When someone is frustrated, they want to feel heard. Listen with intent and try to truly understand why they are frustrated. You might not be able to fix the problem but just showing that you care and empathize with the person can help them feel validated. Its all about tone. Think about a time where you felt frustrated about something that was out of your control. How would you want to have been treated. Put yourself in their shoes and be patient. </a:t>
            </a:r>
          </a:p>
        </p:txBody>
      </p:sp>
      <p:sp>
        <p:nvSpPr>
          <p:cNvPr id="13" name="TextBox 13"/>
          <p:cNvSpPr txBox="1"/>
          <p:nvPr/>
        </p:nvSpPr>
        <p:spPr>
          <a:xfrm>
            <a:off x="199426" y="7804343"/>
            <a:ext cx="18088574" cy="1180464"/>
          </a:xfrm>
          <a:prstGeom prst="rect">
            <a:avLst/>
          </a:prstGeom>
        </p:spPr>
        <p:txBody>
          <a:bodyPr lIns="0" tIns="0" rIns="0" bIns="0" rtlCol="0" anchor="t">
            <a:spAutoFit/>
          </a:bodyPr>
          <a:lstStyle/>
          <a:p>
            <a:pPr algn="ctr">
              <a:lnSpc>
                <a:spcPts val="4760"/>
              </a:lnSpc>
              <a:spcBef>
                <a:spcPct val="0"/>
              </a:spcBef>
            </a:pPr>
            <a:r>
              <a:rPr lang="en-US" sz="3400">
                <a:solidFill>
                  <a:srgbClr val="265D38"/>
                </a:solidFill>
                <a:latin typeface="Canva Sans"/>
              </a:rPr>
              <a:t>Did you make a mistake? Own it! People are humans and the majority will respect your ability to communicate ownership and apologize. Figure out how to make it right.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958</Words>
  <Application>Microsoft Office PowerPoint</Application>
  <PresentationFormat>Custom</PresentationFormat>
  <Paragraphs>76</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Trebuchet MS Bold Italics</vt:lpstr>
      <vt:lpstr>Ananias</vt:lpstr>
      <vt:lpstr>Canva Sans Bold Italics</vt:lpstr>
      <vt:lpstr>Canva Sans Bold</vt:lpstr>
      <vt:lpstr>Canva Sans</vt:lpstr>
      <vt:lpstr>Lovelo</vt:lpstr>
      <vt:lpstr>Trebuchet MS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&amp; The Customer Experience</dc:title>
  <dc:creator>Ray Ledgerwood</dc:creator>
  <cp:lastModifiedBy>Ray Ledgerwood</cp:lastModifiedBy>
  <cp:revision>3</cp:revision>
  <dcterms:created xsi:type="dcterms:W3CDTF">2006-08-16T00:00:00Z</dcterms:created>
  <dcterms:modified xsi:type="dcterms:W3CDTF">2023-09-22T03:41:45Z</dcterms:modified>
  <dc:identifier>DAFucZbRW1o</dc:identifier>
</cp:coreProperties>
</file>