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8229600" cx="14630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92">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243E78-E288-4D38-AD41-27426E3EB91E}">
  <a:tblStyle styleId="{6B243E78-E288-4D38-AD41-27426E3EB91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92" orient="horz"/>
        <p:guide pos="460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d93be1c13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ad93be1c13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district manager cannot be the DCT</a:t>
            </a:r>
            <a:endParaRPr/>
          </a:p>
        </p:txBody>
      </p:sp>
      <p:sp>
        <p:nvSpPr>
          <p:cNvPr id="181" name="Google Shape;181;g2ad93be1c13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1514f9f54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b1514f9f54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500">
                <a:latin typeface="Trebuchet MS"/>
                <a:ea typeface="Trebuchet MS"/>
                <a:cs typeface="Trebuchet MS"/>
                <a:sym typeface="Trebuchet MS"/>
              </a:rPr>
              <a:t>It is important that the District Board, the district manager, the NRCS Resource Team Lead (RTL) and the technician are clear on parameters such as decision authority and procedures around leave requests, sick time, overtime, and grievances. </a:t>
            </a:r>
            <a:endParaRPr/>
          </a:p>
        </p:txBody>
      </p:sp>
      <p:sp>
        <p:nvSpPr>
          <p:cNvPr id="192" name="Google Shape;192;g2b1514f9f54_0_2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b1514f9f54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b1514f9f54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attend at least half the board meetings each year, but we prefer half the board meetings held each quarter </a:t>
            </a:r>
            <a:endParaRPr/>
          </a:p>
        </p:txBody>
      </p:sp>
      <p:sp>
        <p:nvSpPr>
          <p:cNvPr id="199" name="Google Shape;199;g2b1514f9f54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1514f9f54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1514f9f54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 only are they introducing themselves as district employees and act as ambassadors for the districts but we have an opportunity to highlight their success stories through publicity efforts. A lot of my </a:t>
            </a:r>
            <a:r>
              <a:rPr lang="en-US"/>
              <a:t>farm bill</a:t>
            </a:r>
            <a:r>
              <a:rPr lang="en-US"/>
              <a:t> districts submit more than the </a:t>
            </a:r>
            <a:r>
              <a:rPr lang="en-US"/>
              <a:t>minimum</a:t>
            </a:r>
            <a:r>
              <a:rPr lang="en-US"/>
              <a:t>. Some are harder to get to do the minimum. </a:t>
            </a:r>
            <a:endParaRPr/>
          </a:p>
        </p:txBody>
      </p:sp>
      <p:sp>
        <p:nvSpPr>
          <p:cNvPr id="206" name="Google Shape;206;g2b1514f9f54_0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b1514f9f54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b1514f9f54_0_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2b1514f9f54_0_5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b1514f9f54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b1514f9f54_0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b1514f9f54_0_6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f86d1f909a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f86d1f909a_0_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2f86d1f909a_0_4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f86d1f909a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f86d1f909a_0_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f86d1f909a_0_4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05753fec2c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05753fec2c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305753fec2c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8bb9822d1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8bb9822d1_0_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2f8bb9822d1_0_2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9dda1039c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9dda1039c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29dda1039c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f8bb9822d1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f8bb9822d1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2f8bb9822d1_0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f8bb9822d1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f8bb9822d1_0_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2f8bb9822d1_0_7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05753fec2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05753fec2c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305753fec2c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5753fec2c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05753fec2c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305753fec2c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5753fec2c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05753fec2c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305753fec2c_0_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b1514f9f54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b1514f9f54_0_1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2b1514f9f54_0_1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ade8148b68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ade8148b68_0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2ade8148b68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03f7c97af6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03f7c97af6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303f7c97af6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ade8148b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ade8148b6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2ade8148b68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b1514f9f54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b1514f9f54_0_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2b1514f9f54_0_7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f86d1f909a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f86d1f909a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2f86d1f909a_0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86d1f909a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f86d1f909a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2f86d1f909a_0_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f86d1f909a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f86d1f909a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District must have adequate insurance coverage in order for the DCT to be able to use the NRCS vehicles or four wheelers. </a:t>
            </a:r>
            <a:endParaRPr/>
          </a:p>
        </p:txBody>
      </p:sp>
      <p:sp>
        <p:nvSpPr>
          <p:cNvPr id="174" name="Google Shape;174;g2f86d1f909a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0" y="0"/>
            <a:ext cx="14630400" cy="8229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11"/>
          <p:cNvSpPr txBox="1"/>
          <p:nvPr>
            <p:ph type="title"/>
          </p:nvPr>
        </p:nvSpPr>
        <p:spPr>
          <a:xfrm>
            <a:off x="731520" y="329566"/>
            <a:ext cx="13167360" cy="1371600"/>
          </a:xfrm>
          <a:prstGeom prst="rect">
            <a:avLst/>
          </a:prstGeom>
          <a:noFill/>
          <a:ln>
            <a:noFill/>
          </a:ln>
        </p:spPr>
        <p:txBody>
          <a:bodyPr anchorCtr="0" anchor="ctr" bIns="65300" lIns="130600" spcFirstLastPara="1" rIns="130600" wrap="square" tIns="653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1"/>
          <p:cNvSpPr txBox="1"/>
          <p:nvPr>
            <p:ph idx="1" type="body"/>
          </p:nvPr>
        </p:nvSpPr>
        <p:spPr>
          <a:xfrm>
            <a:off x="731520" y="1920240"/>
            <a:ext cx="13167360" cy="5431156"/>
          </a:xfrm>
          <a:prstGeom prst="rect">
            <a:avLst/>
          </a:prstGeom>
          <a:noFill/>
          <a:ln>
            <a:noFill/>
          </a:ln>
        </p:spPr>
        <p:txBody>
          <a:bodyPr anchorCtr="0" anchor="t" bIns="65300" lIns="130600" spcFirstLastPara="1" rIns="130600" wrap="square" tIns="653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11"/>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1"/>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12"/>
          <p:cNvSpPr txBox="1"/>
          <p:nvPr>
            <p:ph type="title"/>
          </p:nvPr>
        </p:nvSpPr>
        <p:spPr>
          <a:xfrm>
            <a:off x="1155701" y="5288281"/>
            <a:ext cx="12435840" cy="1634490"/>
          </a:xfrm>
          <a:prstGeom prst="rect">
            <a:avLst/>
          </a:prstGeom>
          <a:noFill/>
          <a:ln>
            <a:noFill/>
          </a:ln>
        </p:spPr>
        <p:txBody>
          <a:bodyPr anchorCtr="0" anchor="t" bIns="65300" lIns="130600" spcFirstLastPara="1" rIns="130600" wrap="square" tIns="65300">
            <a:normAutofit/>
          </a:bodyPr>
          <a:lstStyle>
            <a:lvl1pPr lvl="0" algn="l">
              <a:spcBef>
                <a:spcPts val="0"/>
              </a:spcBef>
              <a:spcAft>
                <a:spcPts val="0"/>
              </a:spcAft>
              <a:buClr>
                <a:schemeClr val="dk1"/>
              </a:buClr>
              <a:buSzPts val="5700"/>
              <a:buFont typeface="Arial"/>
              <a:buNone/>
              <a:defRPr b="1" sz="5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2"/>
          <p:cNvSpPr txBox="1"/>
          <p:nvPr>
            <p:ph idx="1" type="body"/>
          </p:nvPr>
        </p:nvSpPr>
        <p:spPr>
          <a:xfrm>
            <a:off x="1155701" y="3488056"/>
            <a:ext cx="12435840" cy="1800224"/>
          </a:xfrm>
          <a:prstGeom prst="rect">
            <a:avLst/>
          </a:prstGeom>
          <a:noFill/>
          <a:ln>
            <a:noFill/>
          </a:ln>
        </p:spPr>
        <p:txBody>
          <a:bodyPr anchorCtr="0" anchor="b" bIns="65300" lIns="130600" spcFirstLastPara="1" rIns="130600" wrap="square" tIns="65300">
            <a:normAutofit/>
          </a:bodyPr>
          <a:lstStyle>
            <a:lvl1pPr indent="-228600" lvl="0" marL="457200" algn="l">
              <a:spcBef>
                <a:spcPts val="580"/>
              </a:spcBef>
              <a:spcAft>
                <a:spcPts val="0"/>
              </a:spcAft>
              <a:buClr>
                <a:srgbClr val="888888"/>
              </a:buClr>
              <a:buSzPts val="2900"/>
              <a:buNone/>
              <a:defRPr sz="2900">
                <a:solidFill>
                  <a:srgbClr val="888888"/>
                </a:solidFill>
              </a:defRPr>
            </a:lvl1pPr>
            <a:lvl2pPr indent="-228600" lvl="1" marL="914400" algn="l">
              <a:spcBef>
                <a:spcPts val="520"/>
              </a:spcBef>
              <a:spcAft>
                <a:spcPts val="0"/>
              </a:spcAft>
              <a:buClr>
                <a:srgbClr val="888888"/>
              </a:buClr>
              <a:buSzPts val="2600"/>
              <a:buNone/>
              <a:defRPr sz="2600">
                <a:solidFill>
                  <a:srgbClr val="888888"/>
                </a:solidFill>
              </a:defRPr>
            </a:lvl2pPr>
            <a:lvl3pPr indent="-228600" lvl="2" marL="1371600" algn="l">
              <a:spcBef>
                <a:spcPts val="460"/>
              </a:spcBef>
              <a:spcAft>
                <a:spcPts val="0"/>
              </a:spcAft>
              <a:buClr>
                <a:srgbClr val="888888"/>
              </a:buClr>
              <a:buSzPts val="2300"/>
              <a:buNone/>
              <a:defRPr sz="2300">
                <a:solidFill>
                  <a:srgbClr val="888888"/>
                </a:solidFill>
              </a:defRPr>
            </a:lvl3pPr>
            <a:lvl4pPr indent="-228600" lvl="3" marL="1828800" algn="l">
              <a:spcBef>
                <a:spcPts val="400"/>
              </a:spcBef>
              <a:spcAft>
                <a:spcPts val="0"/>
              </a:spcAft>
              <a:buClr>
                <a:srgbClr val="888888"/>
              </a:buClr>
              <a:buSzPts val="2000"/>
              <a:buNone/>
              <a:defRPr sz="2000">
                <a:solidFill>
                  <a:srgbClr val="888888"/>
                </a:solidFill>
              </a:defRPr>
            </a:lvl4pPr>
            <a:lvl5pPr indent="-228600" lvl="4" marL="2286000" algn="l">
              <a:spcBef>
                <a:spcPts val="400"/>
              </a:spcBef>
              <a:spcAft>
                <a:spcPts val="0"/>
              </a:spcAft>
              <a:buClr>
                <a:srgbClr val="888888"/>
              </a:buClr>
              <a:buSzPts val="2000"/>
              <a:buNone/>
              <a:defRPr sz="2000">
                <a:solidFill>
                  <a:srgbClr val="888888"/>
                </a:solidFill>
              </a:defRPr>
            </a:lvl5pPr>
            <a:lvl6pPr indent="-228600" lvl="5" marL="2743200" algn="l">
              <a:spcBef>
                <a:spcPts val="400"/>
              </a:spcBef>
              <a:spcAft>
                <a:spcPts val="0"/>
              </a:spcAft>
              <a:buClr>
                <a:srgbClr val="888888"/>
              </a:buClr>
              <a:buSzPts val="2000"/>
              <a:buNone/>
              <a:defRPr sz="2000">
                <a:solidFill>
                  <a:srgbClr val="888888"/>
                </a:solidFill>
              </a:defRPr>
            </a:lvl6pPr>
            <a:lvl7pPr indent="-228600" lvl="6" marL="3200400" algn="l">
              <a:spcBef>
                <a:spcPts val="400"/>
              </a:spcBef>
              <a:spcAft>
                <a:spcPts val="0"/>
              </a:spcAft>
              <a:buClr>
                <a:srgbClr val="888888"/>
              </a:buClr>
              <a:buSzPts val="2000"/>
              <a:buNone/>
              <a:defRPr sz="2000">
                <a:solidFill>
                  <a:srgbClr val="888888"/>
                </a:solidFill>
              </a:defRPr>
            </a:lvl7pPr>
            <a:lvl8pPr indent="-228600" lvl="7" marL="3657600" algn="l">
              <a:spcBef>
                <a:spcPts val="400"/>
              </a:spcBef>
              <a:spcAft>
                <a:spcPts val="0"/>
              </a:spcAft>
              <a:buClr>
                <a:srgbClr val="888888"/>
              </a:buClr>
              <a:buSzPts val="2000"/>
              <a:buNone/>
              <a:defRPr sz="2000">
                <a:solidFill>
                  <a:srgbClr val="888888"/>
                </a:solidFill>
              </a:defRPr>
            </a:lvl8pPr>
            <a:lvl9pPr indent="-228600" lvl="8" marL="4114800" algn="l">
              <a:spcBef>
                <a:spcPts val="400"/>
              </a:spcBef>
              <a:spcAft>
                <a:spcPts val="0"/>
              </a:spcAft>
              <a:buClr>
                <a:srgbClr val="888888"/>
              </a:buClr>
              <a:buSzPts val="2000"/>
              <a:buNone/>
              <a:defRPr sz="2000">
                <a:solidFill>
                  <a:srgbClr val="888888"/>
                </a:solidFill>
              </a:defRPr>
            </a:lvl9pPr>
          </a:lstStyle>
          <a:p/>
        </p:txBody>
      </p:sp>
      <p:sp>
        <p:nvSpPr>
          <p:cNvPr id="44" name="Google Shape;44;p12"/>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2"/>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2"/>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13"/>
          <p:cNvSpPr txBox="1"/>
          <p:nvPr>
            <p:ph type="title"/>
          </p:nvPr>
        </p:nvSpPr>
        <p:spPr>
          <a:xfrm>
            <a:off x="731520" y="329566"/>
            <a:ext cx="13167360" cy="1371600"/>
          </a:xfrm>
          <a:prstGeom prst="rect">
            <a:avLst/>
          </a:prstGeom>
          <a:noFill/>
          <a:ln>
            <a:noFill/>
          </a:ln>
        </p:spPr>
        <p:txBody>
          <a:bodyPr anchorCtr="0" anchor="ctr" bIns="65300" lIns="130600" spcFirstLastPara="1" rIns="130600" wrap="square" tIns="653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3"/>
          <p:cNvSpPr txBox="1"/>
          <p:nvPr>
            <p:ph idx="1" type="body"/>
          </p:nvPr>
        </p:nvSpPr>
        <p:spPr>
          <a:xfrm>
            <a:off x="731520" y="1920240"/>
            <a:ext cx="6461760" cy="5431156"/>
          </a:xfrm>
          <a:prstGeom prst="rect">
            <a:avLst/>
          </a:prstGeom>
          <a:noFill/>
          <a:ln>
            <a:noFill/>
          </a:ln>
        </p:spPr>
        <p:txBody>
          <a:bodyPr anchorCtr="0" anchor="t" bIns="65300" lIns="130600" spcFirstLastPara="1" rIns="130600" wrap="square" tIns="65300">
            <a:normAutofit/>
          </a:bodyPr>
          <a:lstStyle>
            <a:lvl1pPr indent="-482600" lvl="0" marL="457200" algn="l">
              <a:spcBef>
                <a:spcPts val="800"/>
              </a:spcBef>
              <a:spcAft>
                <a:spcPts val="0"/>
              </a:spcAft>
              <a:buClr>
                <a:schemeClr val="dk1"/>
              </a:buClr>
              <a:buSzPts val="4000"/>
              <a:buChar char="•"/>
              <a:defRPr sz="4000"/>
            </a:lvl1pPr>
            <a:lvl2pPr indent="-444500" lvl="1" marL="914400" algn="l">
              <a:spcBef>
                <a:spcPts val="680"/>
              </a:spcBef>
              <a:spcAft>
                <a:spcPts val="0"/>
              </a:spcAft>
              <a:buClr>
                <a:schemeClr val="dk1"/>
              </a:buClr>
              <a:buSzPts val="3400"/>
              <a:buChar char="–"/>
              <a:defRPr sz="3400"/>
            </a:lvl2pPr>
            <a:lvl3pPr indent="-412750" lvl="2" marL="1371600" algn="l">
              <a:spcBef>
                <a:spcPts val="580"/>
              </a:spcBef>
              <a:spcAft>
                <a:spcPts val="0"/>
              </a:spcAft>
              <a:buClr>
                <a:schemeClr val="dk1"/>
              </a:buClr>
              <a:buSzPts val="2900"/>
              <a:buChar char="•"/>
              <a:defRPr sz="2900"/>
            </a:lvl3pPr>
            <a:lvl4pPr indent="-393700" lvl="3" marL="1828800" algn="l">
              <a:spcBef>
                <a:spcPts val="520"/>
              </a:spcBef>
              <a:spcAft>
                <a:spcPts val="0"/>
              </a:spcAft>
              <a:buClr>
                <a:schemeClr val="dk1"/>
              </a:buClr>
              <a:buSzPts val="2600"/>
              <a:buChar char="–"/>
              <a:defRPr sz="2600"/>
            </a:lvl4pPr>
            <a:lvl5pPr indent="-393700" lvl="4" marL="2286000" algn="l">
              <a:spcBef>
                <a:spcPts val="520"/>
              </a:spcBef>
              <a:spcAft>
                <a:spcPts val="0"/>
              </a:spcAft>
              <a:buClr>
                <a:schemeClr val="dk1"/>
              </a:buClr>
              <a:buSzPts val="2600"/>
              <a:buChar char="»"/>
              <a:defRPr sz="2600"/>
            </a:lvl5pPr>
            <a:lvl6pPr indent="-393700" lvl="5" marL="2743200" algn="l">
              <a:spcBef>
                <a:spcPts val="520"/>
              </a:spcBef>
              <a:spcAft>
                <a:spcPts val="0"/>
              </a:spcAft>
              <a:buClr>
                <a:schemeClr val="dk1"/>
              </a:buClr>
              <a:buSzPts val="2600"/>
              <a:buChar char="•"/>
              <a:defRPr sz="2600"/>
            </a:lvl6pPr>
            <a:lvl7pPr indent="-393700" lvl="6" marL="3200400" algn="l">
              <a:spcBef>
                <a:spcPts val="520"/>
              </a:spcBef>
              <a:spcAft>
                <a:spcPts val="0"/>
              </a:spcAft>
              <a:buClr>
                <a:schemeClr val="dk1"/>
              </a:buClr>
              <a:buSzPts val="2600"/>
              <a:buChar char="•"/>
              <a:defRPr sz="2600"/>
            </a:lvl7pPr>
            <a:lvl8pPr indent="-393700" lvl="7" marL="3657600" algn="l">
              <a:spcBef>
                <a:spcPts val="520"/>
              </a:spcBef>
              <a:spcAft>
                <a:spcPts val="0"/>
              </a:spcAft>
              <a:buClr>
                <a:schemeClr val="dk1"/>
              </a:buClr>
              <a:buSzPts val="2600"/>
              <a:buChar char="•"/>
              <a:defRPr sz="2600"/>
            </a:lvl8pPr>
            <a:lvl9pPr indent="-393700" lvl="8" marL="4114800" algn="l">
              <a:spcBef>
                <a:spcPts val="520"/>
              </a:spcBef>
              <a:spcAft>
                <a:spcPts val="0"/>
              </a:spcAft>
              <a:buClr>
                <a:schemeClr val="dk1"/>
              </a:buClr>
              <a:buSzPts val="2600"/>
              <a:buChar char="•"/>
              <a:defRPr sz="2600"/>
            </a:lvl9pPr>
          </a:lstStyle>
          <a:p/>
        </p:txBody>
      </p:sp>
      <p:sp>
        <p:nvSpPr>
          <p:cNvPr id="50" name="Google Shape;50;p13"/>
          <p:cNvSpPr txBox="1"/>
          <p:nvPr>
            <p:ph idx="2" type="body"/>
          </p:nvPr>
        </p:nvSpPr>
        <p:spPr>
          <a:xfrm>
            <a:off x="7437120" y="1920240"/>
            <a:ext cx="6461760" cy="5431156"/>
          </a:xfrm>
          <a:prstGeom prst="rect">
            <a:avLst/>
          </a:prstGeom>
          <a:noFill/>
          <a:ln>
            <a:noFill/>
          </a:ln>
        </p:spPr>
        <p:txBody>
          <a:bodyPr anchorCtr="0" anchor="t" bIns="65300" lIns="130600" spcFirstLastPara="1" rIns="130600" wrap="square" tIns="65300">
            <a:normAutofit/>
          </a:bodyPr>
          <a:lstStyle>
            <a:lvl1pPr indent="-482600" lvl="0" marL="457200" algn="l">
              <a:spcBef>
                <a:spcPts val="800"/>
              </a:spcBef>
              <a:spcAft>
                <a:spcPts val="0"/>
              </a:spcAft>
              <a:buClr>
                <a:schemeClr val="dk1"/>
              </a:buClr>
              <a:buSzPts val="4000"/>
              <a:buChar char="•"/>
              <a:defRPr sz="4000"/>
            </a:lvl1pPr>
            <a:lvl2pPr indent="-444500" lvl="1" marL="914400" algn="l">
              <a:spcBef>
                <a:spcPts val="680"/>
              </a:spcBef>
              <a:spcAft>
                <a:spcPts val="0"/>
              </a:spcAft>
              <a:buClr>
                <a:schemeClr val="dk1"/>
              </a:buClr>
              <a:buSzPts val="3400"/>
              <a:buChar char="–"/>
              <a:defRPr sz="3400"/>
            </a:lvl2pPr>
            <a:lvl3pPr indent="-412750" lvl="2" marL="1371600" algn="l">
              <a:spcBef>
                <a:spcPts val="580"/>
              </a:spcBef>
              <a:spcAft>
                <a:spcPts val="0"/>
              </a:spcAft>
              <a:buClr>
                <a:schemeClr val="dk1"/>
              </a:buClr>
              <a:buSzPts val="2900"/>
              <a:buChar char="•"/>
              <a:defRPr sz="2900"/>
            </a:lvl3pPr>
            <a:lvl4pPr indent="-393700" lvl="3" marL="1828800" algn="l">
              <a:spcBef>
                <a:spcPts val="520"/>
              </a:spcBef>
              <a:spcAft>
                <a:spcPts val="0"/>
              </a:spcAft>
              <a:buClr>
                <a:schemeClr val="dk1"/>
              </a:buClr>
              <a:buSzPts val="2600"/>
              <a:buChar char="–"/>
              <a:defRPr sz="2600"/>
            </a:lvl4pPr>
            <a:lvl5pPr indent="-393700" lvl="4" marL="2286000" algn="l">
              <a:spcBef>
                <a:spcPts val="520"/>
              </a:spcBef>
              <a:spcAft>
                <a:spcPts val="0"/>
              </a:spcAft>
              <a:buClr>
                <a:schemeClr val="dk1"/>
              </a:buClr>
              <a:buSzPts val="2600"/>
              <a:buChar char="»"/>
              <a:defRPr sz="2600"/>
            </a:lvl5pPr>
            <a:lvl6pPr indent="-393700" lvl="5" marL="2743200" algn="l">
              <a:spcBef>
                <a:spcPts val="520"/>
              </a:spcBef>
              <a:spcAft>
                <a:spcPts val="0"/>
              </a:spcAft>
              <a:buClr>
                <a:schemeClr val="dk1"/>
              </a:buClr>
              <a:buSzPts val="2600"/>
              <a:buChar char="•"/>
              <a:defRPr sz="2600"/>
            </a:lvl6pPr>
            <a:lvl7pPr indent="-393700" lvl="6" marL="3200400" algn="l">
              <a:spcBef>
                <a:spcPts val="520"/>
              </a:spcBef>
              <a:spcAft>
                <a:spcPts val="0"/>
              </a:spcAft>
              <a:buClr>
                <a:schemeClr val="dk1"/>
              </a:buClr>
              <a:buSzPts val="2600"/>
              <a:buChar char="•"/>
              <a:defRPr sz="2600"/>
            </a:lvl7pPr>
            <a:lvl8pPr indent="-393700" lvl="7" marL="3657600" algn="l">
              <a:spcBef>
                <a:spcPts val="520"/>
              </a:spcBef>
              <a:spcAft>
                <a:spcPts val="0"/>
              </a:spcAft>
              <a:buClr>
                <a:schemeClr val="dk1"/>
              </a:buClr>
              <a:buSzPts val="2600"/>
              <a:buChar char="•"/>
              <a:defRPr sz="2600"/>
            </a:lvl8pPr>
            <a:lvl9pPr indent="-393700" lvl="8" marL="4114800" algn="l">
              <a:spcBef>
                <a:spcPts val="520"/>
              </a:spcBef>
              <a:spcAft>
                <a:spcPts val="0"/>
              </a:spcAft>
              <a:buClr>
                <a:schemeClr val="dk1"/>
              </a:buClr>
              <a:buSzPts val="2600"/>
              <a:buChar char="•"/>
              <a:defRPr sz="2600"/>
            </a:lvl9pPr>
          </a:lstStyle>
          <a:p/>
        </p:txBody>
      </p:sp>
      <p:sp>
        <p:nvSpPr>
          <p:cNvPr id="51" name="Google Shape;51;p13"/>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14"/>
          <p:cNvSpPr txBox="1"/>
          <p:nvPr>
            <p:ph type="title"/>
          </p:nvPr>
        </p:nvSpPr>
        <p:spPr>
          <a:xfrm>
            <a:off x="731520" y="329566"/>
            <a:ext cx="13167360" cy="1371600"/>
          </a:xfrm>
          <a:prstGeom prst="rect">
            <a:avLst/>
          </a:prstGeom>
          <a:noFill/>
          <a:ln>
            <a:noFill/>
          </a:ln>
        </p:spPr>
        <p:txBody>
          <a:bodyPr anchorCtr="0" anchor="ctr" bIns="65300" lIns="130600" spcFirstLastPara="1" rIns="130600" wrap="square" tIns="65300">
            <a:normAutofit/>
          </a:bodyPr>
          <a:lstStyle>
            <a:lvl1pPr lvl="0" algn="ctr">
              <a:spcBef>
                <a:spcPts val="0"/>
              </a:spcBef>
              <a:spcAft>
                <a:spcPts val="0"/>
              </a:spcAft>
              <a:buClr>
                <a:schemeClr val="dk1"/>
              </a:buClr>
              <a:buSzPts val="6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731520" y="1842136"/>
            <a:ext cx="6464301" cy="767714"/>
          </a:xfrm>
          <a:prstGeom prst="rect">
            <a:avLst/>
          </a:prstGeom>
          <a:noFill/>
          <a:ln>
            <a:noFill/>
          </a:ln>
        </p:spPr>
        <p:txBody>
          <a:bodyPr anchorCtr="0" anchor="b" bIns="65300" lIns="130600" spcFirstLastPara="1" rIns="130600" wrap="square" tIns="65300">
            <a:normAutofit/>
          </a:bodyPr>
          <a:lstStyle>
            <a:lvl1pPr indent="-228600" lvl="0" marL="457200" algn="l">
              <a:spcBef>
                <a:spcPts val="680"/>
              </a:spcBef>
              <a:spcAft>
                <a:spcPts val="0"/>
              </a:spcAft>
              <a:buClr>
                <a:schemeClr val="dk1"/>
              </a:buClr>
              <a:buSzPts val="3400"/>
              <a:buNone/>
              <a:defRPr b="1" sz="3400"/>
            </a:lvl1pPr>
            <a:lvl2pPr indent="-228600" lvl="1" marL="914400" algn="l">
              <a:spcBef>
                <a:spcPts val="580"/>
              </a:spcBef>
              <a:spcAft>
                <a:spcPts val="0"/>
              </a:spcAft>
              <a:buClr>
                <a:schemeClr val="dk1"/>
              </a:buClr>
              <a:buSzPts val="2900"/>
              <a:buNone/>
              <a:defRPr b="1" sz="2900"/>
            </a:lvl2pPr>
            <a:lvl3pPr indent="-228600" lvl="2" marL="1371600" algn="l">
              <a:spcBef>
                <a:spcPts val="520"/>
              </a:spcBef>
              <a:spcAft>
                <a:spcPts val="0"/>
              </a:spcAft>
              <a:buClr>
                <a:schemeClr val="dk1"/>
              </a:buClr>
              <a:buSzPts val="2600"/>
              <a:buNone/>
              <a:defRPr b="1" sz="2600"/>
            </a:lvl3pPr>
            <a:lvl4pPr indent="-228600" lvl="3" marL="1828800" algn="l">
              <a:spcBef>
                <a:spcPts val="460"/>
              </a:spcBef>
              <a:spcAft>
                <a:spcPts val="0"/>
              </a:spcAft>
              <a:buClr>
                <a:schemeClr val="dk1"/>
              </a:buClr>
              <a:buSzPts val="2300"/>
              <a:buNone/>
              <a:defRPr b="1" sz="2300"/>
            </a:lvl4pPr>
            <a:lvl5pPr indent="-228600" lvl="4" marL="2286000" algn="l">
              <a:spcBef>
                <a:spcPts val="460"/>
              </a:spcBef>
              <a:spcAft>
                <a:spcPts val="0"/>
              </a:spcAft>
              <a:buClr>
                <a:schemeClr val="dk1"/>
              </a:buClr>
              <a:buSzPts val="2300"/>
              <a:buNone/>
              <a:defRPr b="1" sz="2300"/>
            </a:lvl5pPr>
            <a:lvl6pPr indent="-228600" lvl="5" marL="2743200" algn="l">
              <a:spcBef>
                <a:spcPts val="460"/>
              </a:spcBef>
              <a:spcAft>
                <a:spcPts val="0"/>
              </a:spcAft>
              <a:buClr>
                <a:schemeClr val="dk1"/>
              </a:buClr>
              <a:buSzPts val="2300"/>
              <a:buNone/>
              <a:defRPr b="1" sz="2300"/>
            </a:lvl6pPr>
            <a:lvl7pPr indent="-228600" lvl="6" marL="3200400" algn="l">
              <a:spcBef>
                <a:spcPts val="460"/>
              </a:spcBef>
              <a:spcAft>
                <a:spcPts val="0"/>
              </a:spcAft>
              <a:buClr>
                <a:schemeClr val="dk1"/>
              </a:buClr>
              <a:buSzPts val="2300"/>
              <a:buNone/>
              <a:defRPr b="1" sz="2300"/>
            </a:lvl7pPr>
            <a:lvl8pPr indent="-228600" lvl="7" marL="3657600" algn="l">
              <a:spcBef>
                <a:spcPts val="460"/>
              </a:spcBef>
              <a:spcAft>
                <a:spcPts val="0"/>
              </a:spcAft>
              <a:buClr>
                <a:schemeClr val="dk1"/>
              </a:buClr>
              <a:buSzPts val="2300"/>
              <a:buNone/>
              <a:defRPr b="1" sz="2300"/>
            </a:lvl8pPr>
            <a:lvl9pPr indent="-228600" lvl="8" marL="4114800" algn="l">
              <a:spcBef>
                <a:spcPts val="460"/>
              </a:spcBef>
              <a:spcAft>
                <a:spcPts val="0"/>
              </a:spcAft>
              <a:buClr>
                <a:schemeClr val="dk1"/>
              </a:buClr>
              <a:buSzPts val="2300"/>
              <a:buNone/>
              <a:defRPr b="1" sz="2300"/>
            </a:lvl9pPr>
          </a:lstStyle>
          <a:p/>
        </p:txBody>
      </p:sp>
      <p:sp>
        <p:nvSpPr>
          <p:cNvPr id="57" name="Google Shape;57;p14"/>
          <p:cNvSpPr txBox="1"/>
          <p:nvPr>
            <p:ph idx="2" type="body"/>
          </p:nvPr>
        </p:nvSpPr>
        <p:spPr>
          <a:xfrm>
            <a:off x="731520" y="2609850"/>
            <a:ext cx="6464301" cy="4741546"/>
          </a:xfrm>
          <a:prstGeom prst="rect">
            <a:avLst/>
          </a:prstGeom>
          <a:noFill/>
          <a:ln>
            <a:noFill/>
          </a:ln>
        </p:spPr>
        <p:txBody>
          <a:bodyPr anchorCtr="0" anchor="t" bIns="65300" lIns="130600" spcFirstLastPara="1" rIns="130600" wrap="square" tIns="65300">
            <a:normAutofit/>
          </a:bodyPr>
          <a:lstStyle>
            <a:lvl1pPr indent="-444500" lvl="0" marL="457200" algn="l">
              <a:spcBef>
                <a:spcPts val="680"/>
              </a:spcBef>
              <a:spcAft>
                <a:spcPts val="0"/>
              </a:spcAft>
              <a:buClr>
                <a:schemeClr val="dk1"/>
              </a:buClr>
              <a:buSzPts val="3400"/>
              <a:buChar char="•"/>
              <a:defRPr sz="3400"/>
            </a:lvl1pPr>
            <a:lvl2pPr indent="-412750" lvl="1" marL="914400" algn="l">
              <a:spcBef>
                <a:spcPts val="580"/>
              </a:spcBef>
              <a:spcAft>
                <a:spcPts val="0"/>
              </a:spcAft>
              <a:buClr>
                <a:schemeClr val="dk1"/>
              </a:buClr>
              <a:buSzPts val="2900"/>
              <a:buChar char="–"/>
              <a:defRPr sz="2900"/>
            </a:lvl2pPr>
            <a:lvl3pPr indent="-393700" lvl="2" marL="1371600" algn="l">
              <a:spcBef>
                <a:spcPts val="520"/>
              </a:spcBef>
              <a:spcAft>
                <a:spcPts val="0"/>
              </a:spcAft>
              <a:buClr>
                <a:schemeClr val="dk1"/>
              </a:buClr>
              <a:buSzPts val="2600"/>
              <a:buChar char="•"/>
              <a:defRPr sz="2600"/>
            </a:lvl3pPr>
            <a:lvl4pPr indent="-374650" lvl="3" marL="1828800" algn="l">
              <a:spcBef>
                <a:spcPts val="460"/>
              </a:spcBef>
              <a:spcAft>
                <a:spcPts val="0"/>
              </a:spcAft>
              <a:buClr>
                <a:schemeClr val="dk1"/>
              </a:buClr>
              <a:buSzPts val="2300"/>
              <a:buChar char="–"/>
              <a:defRPr sz="2300"/>
            </a:lvl4pPr>
            <a:lvl5pPr indent="-374650" lvl="4" marL="2286000" algn="l">
              <a:spcBef>
                <a:spcPts val="460"/>
              </a:spcBef>
              <a:spcAft>
                <a:spcPts val="0"/>
              </a:spcAft>
              <a:buClr>
                <a:schemeClr val="dk1"/>
              </a:buClr>
              <a:buSzPts val="2300"/>
              <a:buChar char="»"/>
              <a:defRPr sz="2300"/>
            </a:lvl5pPr>
            <a:lvl6pPr indent="-374650" lvl="5" marL="2743200" algn="l">
              <a:spcBef>
                <a:spcPts val="460"/>
              </a:spcBef>
              <a:spcAft>
                <a:spcPts val="0"/>
              </a:spcAft>
              <a:buClr>
                <a:schemeClr val="dk1"/>
              </a:buClr>
              <a:buSzPts val="2300"/>
              <a:buChar char="•"/>
              <a:defRPr sz="2300"/>
            </a:lvl6pPr>
            <a:lvl7pPr indent="-374650" lvl="6" marL="3200400" algn="l">
              <a:spcBef>
                <a:spcPts val="460"/>
              </a:spcBef>
              <a:spcAft>
                <a:spcPts val="0"/>
              </a:spcAft>
              <a:buClr>
                <a:schemeClr val="dk1"/>
              </a:buClr>
              <a:buSzPts val="2300"/>
              <a:buChar char="•"/>
              <a:defRPr sz="2300"/>
            </a:lvl7pPr>
            <a:lvl8pPr indent="-374650" lvl="7" marL="3657600" algn="l">
              <a:spcBef>
                <a:spcPts val="460"/>
              </a:spcBef>
              <a:spcAft>
                <a:spcPts val="0"/>
              </a:spcAft>
              <a:buClr>
                <a:schemeClr val="dk1"/>
              </a:buClr>
              <a:buSzPts val="2300"/>
              <a:buChar char="•"/>
              <a:defRPr sz="2300"/>
            </a:lvl8pPr>
            <a:lvl9pPr indent="-374650" lvl="8" marL="4114800" algn="l">
              <a:spcBef>
                <a:spcPts val="460"/>
              </a:spcBef>
              <a:spcAft>
                <a:spcPts val="0"/>
              </a:spcAft>
              <a:buClr>
                <a:schemeClr val="dk1"/>
              </a:buClr>
              <a:buSzPts val="2300"/>
              <a:buChar char="•"/>
              <a:defRPr sz="2300"/>
            </a:lvl9pPr>
          </a:lstStyle>
          <a:p/>
        </p:txBody>
      </p:sp>
      <p:sp>
        <p:nvSpPr>
          <p:cNvPr id="58" name="Google Shape;58;p14"/>
          <p:cNvSpPr txBox="1"/>
          <p:nvPr>
            <p:ph idx="3" type="body"/>
          </p:nvPr>
        </p:nvSpPr>
        <p:spPr>
          <a:xfrm>
            <a:off x="7432041" y="1842136"/>
            <a:ext cx="6466840" cy="767714"/>
          </a:xfrm>
          <a:prstGeom prst="rect">
            <a:avLst/>
          </a:prstGeom>
          <a:noFill/>
          <a:ln>
            <a:noFill/>
          </a:ln>
        </p:spPr>
        <p:txBody>
          <a:bodyPr anchorCtr="0" anchor="b" bIns="65300" lIns="130600" spcFirstLastPara="1" rIns="130600" wrap="square" tIns="65300">
            <a:normAutofit/>
          </a:bodyPr>
          <a:lstStyle>
            <a:lvl1pPr indent="-228600" lvl="0" marL="457200" algn="l">
              <a:spcBef>
                <a:spcPts val="680"/>
              </a:spcBef>
              <a:spcAft>
                <a:spcPts val="0"/>
              </a:spcAft>
              <a:buClr>
                <a:schemeClr val="dk1"/>
              </a:buClr>
              <a:buSzPts val="3400"/>
              <a:buNone/>
              <a:defRPr b="1" sz="3400"/>
            </a:lvl1pPr>
            <a:lvl2pPr indent="-228600" lvl="1" marL="914400" algn="l">
              <a:spcBef>
                <a:spcPts val="580"/>
              </a:spcBef>
              <a:spcAft>
                <a:spcPts val="0"/>
              </a:spcAft>
              <a:buClr>
                <a:schemeClr val="dk1"/>
              </a:buClr>
              <a:buSzPts val="2900"/>
              <a:buNone/>
              <a:defRPr b="1" sz="2900"/>
            </a:lvl2pPr>
            <a:lvl3pPr indent="-228600" lvl="2" marL="1371600" algn="l">
              <a:spcBef>
                <a:spcPts val="520"/>
              </a:spcBef>
              <a:spcAft>
                <a:spcPts val="0"/>
              </a:spcAft>
              <a:buClr>
                <a:schemeClr val="dk1"/>
              </a:buClr>
              <a:buSzPts val="2600"/>
              <a:buNone/>
              <a:defRPr b="1" sz="2600"/>
            </a:lvl3pPr>
            <a:lvl4pPr indent="-228600" lvl="3" marL="1828800" algn="l">
              <a:spcBef>
                <a:spcPts val="460"/>
              </a:spcBef>
              <a:spcAft>
                <a:spcPts val="0"/>
              </a:spcAft>
              <a:buClr>
                <a:schemeClr val="dk1"/>
              </a:buClr>
              <a:buSzPts val="2300"/>
              <a:buNone/>
              <a:defRPr b="1" sz="2300"/>
            </a:lvl4pPr>
            <a:lvl5pPr indent="-228600" lvl="4" marL="2286000" algn="l">
              <a:spcBef>
                <a:spcPts val="460"/>
              </a:spcBef>
              <a:spcAft>
                <a:spcPts val="0"/>
              </a:spcAft>
              <a:buClr>
                <a:schemeClr val="dk1"/>
              </a:buClr>
              <a:buSzPts val="2300"/>
              <a:buNone/>
              <a:defRPr b="1" sz="2300"/>
            </a:lvl5pPr>
            <a:lvl6pPr indent="-228600" lvl="5" marL="2743200" algn="l">
              <a:spcBef>
                <a:spcPts val="460"/>
              </a:spcBef>
              <a:spcAft>
                <a:spcPts val="0"/>
              </a:spcAft>
              <a:buClr>
                <a:schemeClr val="dk1"/>
              </a:buClr>
              <a:buSzPts val="2300"/>
              <a:buNone/>
              <a:defRPr b="1" sz="2300"/>
            </a:lvl6pPr>
            <a:lvl7pPr indent="-228600" lvl="6" marL="3200400" algn="l">
              <a:spcBef>
                <a:spcPts val="460"/>
              </a:spcBef>
              <a:spcAft>
                <a:spcPts val="0"/>
              </a:spcAft>
              <a:buClr>
                <a:schemeClr val="dk1"/>
              </a:buClr>
              <a:buSzPts val="2300"/>
              <a:buNone/>
              <a:defRPr b="1" sz="2300"/>
            </a:lvl7pPr>
            <a:lvl8pPr indent="-228600" lvl="7" marL="3657600" algn="l">
              <a:spcBef>
                <a:spcPts val="460"/>
              </a:spcBef>
              <a:spcAft>
                <a:spcPts val="0"/>
              </a:spcAft>
              <a:buClr>
                <a:schemeClr val="dk1"/>
              </a:buClr>
              <a:buSzPts val="2300"/>
              <a:buNone/>
              <a:defRPr b="1" sz="2300"/>
            </a:lvl8pPr>
            <a:lvl9pPr indent="-228600" lvl="8" marL="4114800" algn="l">
              <a:spcBef>
                <a:spcPts val="460"/>
              </a:spcBef>
              <a:spcAft>
                <a:spcPts val="0"/>
              </a:spcAft>
              <a:buClr>
                <a:schemeClr val="dk1"/>
              </a:buClr>
              <a:buSzPts val="2300"/>
              <a:buNone/>
              <a:defRPr b="1" sz="2300"/>
            </a:lvl9pPr>
          </a:lstStyle>
          <a:p/>
        </p:txBody>
      </p:sp>
      <p:sp>
        <p:nvSpPr>
          <p:cNvPr id="59" name="Google Shape;59;p14"/>
          <p:cNvSpPr txBox="1"/>
          <p:nvPr>
            <p:ph idx="4" type="body"/>
          </p:nvPr>
        </p:nvSpPr>
        <p:spPr>
          <a:xfrm>
            <a:off x="7432041" y="2609850"/>
            <a:ext cx="6466840" cy="4741546"/>
          </a:xfrm>
          <a:prstGeom prst="rect">
            <a:avLst/>
          </a:prstGeom>
          <a:noFill/>
          <a:ln>
            <a:noFill/>
          </a:ln>
        </p:spPr>
        <p:txBody>
          <a:bodyPr anchorCtr="0" anchor="t" bIns="65300" lIns="130600" spcFirstLastPara="1" rIns="130600" wrap="square" tIns="65300">
            <a:normAutofit/>
          </a:bodyPr>
          <a:lstStyle>
            <a:lvl1pPr indent="-444500" lvl="0" marL="457200" algn="l">
              <a:spcBef>
                <a:spcPts val="680"/>
              </a:spcBef>
              <a:spcAft>
                <a:spcPts val="0"/>
              </a:spcAft>
              <a:buClr>
                <a:schemeClr val="dk1"/>
              </a:buClr>
              <a:buSzPts val="3400"/>
              <a:buChar char="•"/>
              <a:defRPr sz="3400"/>
            </a:lvl1pPr>
            <a:lvl2pPr indent="-412750" lvl="1" marL="914400" algn="l">
              <a:spcBef>
                <a:spcPts val="580"/>
              </a:spcBef>
              <a:spcAft>
                <a:spcPts val="0"/>
              </a:spcAft>
              <a:buClr>
                <a:schemeClr val="dk1"/>
              </a:buClr>
              <a:buSzPts val="2900"/>
              <a:buChar char="–"/>
              <a:defRPr sz="2900"/>
            </a:lvl2pPr>
            <a:lvl3pPr indent="-393700" lvl="2" marL="1371600" algn="l">
              <a:spcBef>
                <a:spcPts val="520"/>
              </a:spcBef>
              <a:spcAft>
                <a:spcPts val="0"/>
              </a:spcAft>
              <a:buClr>
                <a:schemeClr val="dk1"/>
              </a:buClr>
              <a:buSzPts val="2600"/>
              <a:buChar char="•"/>
              <a:defRPr sz="2600"/>
            </a:lvl3pPr>
            <a:lvl4pPr indent="-374650" lvl="3" marL="1828800" algn="l">
              <a:spcBef>
                <a:spcPts val="460"/>
              </a:spcBef>
              <a:spcAft>
                <a:spcPts val="0"/>
              </a:spcAft>
              <a:buClr>
                <a:schemeClr val="dk1"/>
              </a:buClr>
              <a:buSzPts val="2300"/>
              <a:buChar char="–"/>
              <a:defRPr sz="2300"/>
            </a:lvl4pPr>
            <a:lvl5pPr indent="-374650" lvl="4" marL="2286000" algn="l">
              <a:spcBef>
                <a:spcPts val="460"/>
              </a:spcBef>
              <a:spcAft>
                <a:spcPts val="0"/>
              </a:spcAft>
              <a:buClr>
                <a:schemeClr val="dk1"/>
              </a:buClr>
              <a:buSzPts val="2300"/>
              <a:buChar char="»"/>
              <a:defRPr sz="2300"/>
            </a:lvl5pPr>
            <a:lvl6pPr indent="-374650" lvl="5" marL="2743200" algn="l">
              <a:spcBef>
                <a:spcPts val="460"/>
              </a:spcBef>
              <a:spcAft>
                <a:spcPts val="0"/>
              </a:spcAft>
              <a:buClr>
                <a:schemeClr val="dk1"/>
              </a:buClr>
              <a:buSzPts val="2300"/>
              <a:buChar char="•"/>
              <a:defRPr sz="2300"/>
            </a:lvl6pPr>
            <a:lvl7pPr indent="-374650" lvl="6" marL="3200400" algn="l">
              <a:spcBef>
                <a:spcPts val="460"/>
              </a:spcBef>
              <a:spcAft>
                <a:spcPts val="0"/>
              </a:spcAft>
              <a:buClr>
                <a:schemeClr val="dk1"/>
              </a:buClr>
              <a:buSzPts val="2300"/>
              <a:buChar char="•"/>
              <a:defRPr sz="2300"/>
            </a:lvl7pPr>
            <a:lvl8pPr indent="-374650" lvl="7" marL="3657600" algn="l">
              <a:spcBef>
                <a:spcPts val="460"/>
              </a:spcBef>
              <a:spcAft>
                <a:spcPts val="0"/>
              </a:spcAft>
              <a:buClr>
                <a:schemeClr val="dk1"/>
              </a:buClr>
              <a:buSzPts val="2300"/>
              <a:buChar char="•"/>
              <a:defRPr sz="2300"/>
            </a:lvl8pPr>
            <a:lvl9pPr indent="-374650" lvl="8" marL="4114800" algn="l">
              <a:spcBef>
                <a:spcPts val="460"/>
              </a:spcBef>
              <a:spcAft>
                <a:spcPts val="0"/>
              </a:spcAft>
              <a:buClr>
                <a:schemeClr val="dk1"/>
              </a:buClr>
              <a:buSzPts val="2300"/>
              <a:buChar char="•"/>
              <a:defRPr sz="2300"/>
            </a:lvl9pPr>
          </a:lstStyle>
          <a:p/>
        </p:txBody>
      </p:sp>
      <p:sp>
        <p:nvSpPr>
          <p:cNvPr id="60" name="Google Shape;60;p14"/>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4"/>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5"/>
          <p:cNvSpPr txBox="1"/>
          <p:nvPr>
            <p:ph type="title"/>
          </p:nvPr>
        </p:nvSpPr>
        <p:spPr>
          <a:xfrm>
            <a:off x="731520" y="329566"/>
            <a:ext cx="13167360" cy="1371600"/>
          </a:xfrm>
          <a:prstGeom prst="rect">
            <a:avLst/>
          </a:prstGeom>
          <a:noFill/>
          <a:ln>
            <a:noFill/>
          </a:ln>
        </p:spPr>
        <p:txBody>
          <a:bodyPr anchorCtr="0" anchor="ctr" bIns="65300" lIns="130600" spcFirstLastPara="1" rIns="130600" wrap="square" tIns="653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5"/>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6"/>
          <p:cNvSpPr txBox="1"/>
          <p:nvPr>
            <p:ph type="title"/>
          </p:nvPr>
        </p:nvSpPr>
        <p:spPr>
          <a:xfrm>
            <a:off x="731521" y="327660"/>
            <a:ext cx="4813301" cy="1394460"/>
          </a:xfrm>
          <a:prstGeom prst="rect">
            <a:avLst/>
          </a:prstGeom>
          <a:noFill/>
          <a:ln>
            <a:noFill/>
          </a:ln>
        </p:spPr>
        <p:txBody>
          <a:bodyPr anchorCtr="0" anchor="b" bIns="65300" lIns="130600" spcFirstLastPara="1" rIns="130600" wrap="square" tIns="65300">
            <a:normAutofit/>
          </a:bodyPr>
          <a:lstStyle>
            <a:lvl1pPr lvl="0" algn="l">
              <a:spcBef>
                <a:spcPts val="0"/>
              </a:spcBef>
              <a:spcAft>
                <a:spcPts val="0"/>
              </a:spcAft>
              <a:buClr>
                <a:schemeClr val="dk1"/>
              </a:buClr>
              <a:buSzPts val="2900"/>
              <a:buFont typeface="Arial"/>
              <a:buNone/>
              <a:defRPr b="1" sz="2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5720080" y="327660"/>
            <a:ext cx="8178800" cy="7023736"/>
          </a:xfrm>
          <a:prstGeom prst="rect">
            <a:avLst/>
          </a:prstGeom>
          <a:noFill/>
          <a:ln>
            <a:noFill/>
          </a:ln>
        </p:spPr>
        <p:txBody>
          <a:bodyPr anchorCtr="0" anchor="t" bIns="65300" lIns="130600" spcFirstLastPara="1" rIns="130600" wrap="square" tIns="65300">
            <a:normAutofit/>
          </a:bodyPr>
          <a:lstStyle>
            <a:lvl1pPr indent="-520700" lvl="0" marL="457200" algn="l">
              <a:spcBef>
                <a:spcPts val="920"/>
              </a:spcBef>
              <a:spcAft>
                <a:spcPts val="0"/>
              </a:spcAft>
              <a:buClr>
                <a:schemeClr val="dk1"/>
              </a:buClr>
              <a:buSzPts val="4600"/>
              <a:buChar char="•"/>
              <a:defRPr sz="4600"/>
            </a:lvl1pPr>
            <a:lvl2pPr indent="-482600" lvl="1" marL="914400" algn="l">
              <a:spcBef>
                <a:spcPts val="800"/>
              </a:spcBef>
              <a:spcAft>
                <a:spcPts val="0"/>
              </a:spcAft>
              <a:buClr>
                <a:schemeClr val="dk1"/>
              </a:buClr>
              <a:buSzPts val="4000"/>
              <a:buChar char="–"/>
              <a:defRPr sz="4000"/>
            </a:lvl2pPr>
            <a:lvl3pPr indent="-444500" lvl="2" marL="1371600" algn="l">
              <a:spcBef>
                <a:spcPts val="680"/>
              </a:spcBef>
              <a:spcAft>
                <a:spcPts val="0"/>
              </a:spcAft>
              <a:buClr>
                <a:schemeClr val="dk1"/>
              </a:buClr>
              <a:buSzPts val="3400"/>
              <a:buChar char="•"/>
              <a:defRPr sz="3400"/>
            </a:lvl3pPr>
            <a:lvl4pPr indent="-412750" lvl="3" marL="1828800" algn="l">
              <a:spcBef>
                <a:spcPts val="580"/>
              </a:spcBef>
              <a:spcAft>
                <a:spcPts val="0"/>
              </a:spcAft>
              <a:buClr>
                <a:schemeClr val="dk1"/>
              </a:buClr>
              <a:buSzPts val="2900"/>
              <a:buChar char="–"/>
              <a:defRPr sz="2900"/>
            </a:lvl4pPr>
            <a:lvl5pPr indent="-412750" lvl="4" marL="2286000" algn="l">
              <a:spcBef>
                <a:spcPts val="580"/>
              </a:spcBef>
              <a:spcAft>
                <a:spcPts val="0"/>
              </a:spcAft>
              <a:buClr>
                <a:schemeClr val="dk1"/>
              </a:buClr>
              <a:buSzPts val="2900"/>
              <a:buChar char="»"/>
              <a:defRPr sz="2900"/>
            </a:lvl5pPr>
            <a:lvl6pPr indent="-412750" lvl="5" marL="2743200" algn="l">
              <a:spcBef>
                <a:spcPts val="580"/>
              </a:spcBef>
              <a:spcAft>
                <a:spcPts val="0"/>
              </a:spcAft>
              <a:buClr>
                <a:schemeClr val="dk1"/>
              </a:buClr>
              <a:buSzPts val="2900"/>
              <a:buChar char="•"/>
              <a:defRPr sz="2900"/>
            </a:lvl6pPr>
            <a:lvl7pPr indent="-412750" lvl="6" marL="3200400" algn="l">
              <a:spcBef>
                <a:spcPts val="580"/>
              </a:spcBef>
              <a:spcAft>
                <a:spcPts val="0"/>
              </a:spcAft>
              <a:buClr>
                <a:schemeClr val="dk1"/>
              </a:buClr>
              <a:buSzPts val="2900"/>
              <a:buChar char="•"/>
              <a:defRPr sz="2900"/>
            </a:lvl7pPr>
            <a:lvl8pPr indent="-412750" lvl="7" marL="3657600" algn="l">
              <a:spcBef>
                <a:spcPts val="580"/>
              </a:spcBef>
              <a:spcAft>
                <a:spcPts val="0"/>
              </a:spcAft>
              <a:buClr>
                <a:schemeClr val="dk1"/>
              </a:buClr>
              <a:buSzPts val="2900"/>
              <a:buChar char="•"/>
              <a:defRPr sz="2900"/>
            </a:lvl8pPr>
            <a:lvl9pPr indent="-412750" lvl="8" marL="4114800" algn="l">
              <a:spcBef>
                <a:spcPts val="580"/>
              </a:spcBef>
              <a:spcAft>
                <a:spcPts val="0"/>
              </a:spcAft>
              <a:buClr>
                <a:schemeClr val="dk1"/>
              </a:buClr>
              <a:buSzPts val="2900"/>
              <a:buChar char="•"/>
              <a:defRPr sz="2900"/>
            </a:lvl9pPr>
          </a:lstStyle>
          <a:p/>
        </p:txBody>
      </p:sp>
      <p:sp>
        <p:nvSpPr>
          <p:cNvPr id="71" name="Google Shape;71;p16"/>
          <p:cNvSpPr txBox="1"/>
          <p:nvPr>
            <p:ph idx="2" type="body"/>
          </p:nvPr>
        </p:nvSpPr>
        <p:spPr>
          <a:xfrm>
            <a:off x="731521" y="1722120"/>
            <a:ext cx="4813301" cy="5629276"/>
          </a:xfrm>
          <a:prstGeom prst="rect">
            <a:avLst/>
          </a:prstGeom>
          <a:noFill/>
          <a:ln>
            <a:noFill/>
          </a:ln>
        </p:spPr>
        <p:txBody>
          <a:bodyPr anchorCtr="0" anchor="t" bIns="65300" lIns="130600" spcFirstLastPara="1" rIns="130600" wrap="square" tIns="65300">
            <a:normAutofit/>
          </a:bodyPr>
          <a:lstStyle>
            <a:lvl1pPr indent="-228600" lvl="0" marL="457200" algn="l">
              <a:spcBef>
                <a:spcPts val="400"/>
              </a:spcBef>
              <a:spcAft>
                <a:spcPts val="0"/>
              </a:spcAft>
              <a:buClr>
                <a:schemeClr val="dk1"/>
              </a:buClr>
              <a:buSzPts val="2000"/>
              <a:buNone/>
              <a:defRPr sz="2000"/>
            </a:lvl1pPr>
            <a:lvl2pPr indent="-228600" lvl="1" marL="914400" algn="l">
              <a:spcBef>
                <a:spcPts val="340"/>
              </a:spcBef>
              <a:spcAft>
                <a:spcPts val="0"/>
              </a:spcAft>
              <a:buClr>
                <a:schemeClr val="dk1"/>
              </a:buClr>
              <a:buSzPts val="1700"/>
              <a:buNone/>
              <a:defRPr sz="1700"/>
            </a:lvl2pPr>
            <a:lvl3pPr indent="-228600" lvl="2" marL="1371600" algn="l">
              <a:spcBef>
                <a:spcPts val="280"/>
              </a:spcBef>
              <a:spcAft>
                <a:spcPts val="0"/>
              </a:spcAft>
              <a:buClr>
                <a:schemeClr val="dk1"/>
              </a:buClr>
              <a:buSzPts val="1400"/>
              <a:buNone/>
              <a:defRPr sz="1400"/>
            </a:lvl3pPr>
            <a:lvl4pPr indent="-228600" lvl="3" marL="1828800" algn="l">
              <a:spcBef>
                <a:spcPts val="260"/>
              </a:spcBef>
              <a:spcAft>
                <a:spcPts val="0"/>
              </a:spcAft>
              <a:buClr>
                <a:schemeClr val="dk1"/>
              </a:buClr>
              <a:buSzPts val="1300"/>
              <a:buNone/>
              <a:defRPr sz="1300"/>
            </a:lvl4pPr>
            <a:lvl5pPr indent="-228600" lvl="4" marL="2286000" algn="l">
              <a:spcBef>
                <a:spcPts val="260"/>
              </a:spcBef>
              <a:spcAft>
                <a:spcPts val="0"/>
              </a:spcAft>
              <a:buClr>
                <a:schemeClr val="dk1"/>
              </a:buClr>
              <a:buSzPts val="1300"/>
              <a:buNone/>
              <a:defRPr sz="1300"/>
            </a:lvl5pPr>
            <a:lvl6pPr indent="-228600" lvl="5" marL="2743200" algn="l">
              <a:spcBef>
                <a:spcPts val="260"/>
              </a:spcBef>
              <a:spcAft>
                <a:spcPts val="0"/>
              </a:spcAft>
              <a:buClr>
                <a:schemeClr val="dk1"/>
              </a:buClr>
              <a:buSzPts val="1300"/>
              <a:buNone/>
              <a:defRPr sz="1300"/>
            </a:lvl6pPr>
            <a:lvl7pPr indent="-228600" lvl="6" marL="3200400" algn="l">
              <a:spcBef>
                <a:spcPts val="260"/>
              </a:spcBef>
              <a:spcAft>
                <a:spcPts val="0"/>
              </a:spcAft>
              <a:buClr>
                <a:schemeClr val="dk1"/>
              </a:buClr>
              <a:buSzPts val="1300"/>
              <a:buNone/>
              <a:defRPr sz="1300"/>
            </a:lvl7pPr>
            <a:lvl8pPr indent="-228600" lvl="7" marL="3657600" algn="l">
              <a:spcBef>
                <a:spcPts val="260"/>
              </a:spcBef>
              <a:spcAft>
                <a:spcPts val="0"/>
              </a:spcAft>
              <a:buClr>
                <a:schemeClr val="dk1"/>
              </a:buClr>
              <a:buSzPts val="1300"/>
              <a:buNone/>
              <a:defRPr sz="1300"/>
            </a:lvl8pPr>
            <a:lvl9pPr indent="-228600" lvl="8" marL="4114800" algn="l">
              <a:spcBef>
                <a:spcPts val="260"/>
              </a:spcBef>
              <a:spcAft>
                <a:spcPts val="0"/>
              </a:spcAft>
              <a:buClr>
                <a:schemeClr val="dk1"/>
              </a:buClr>
              <a:buSzPts val="1300"/>
              <a:buNone/>
              <a:defRPr sz="1300"/>
            </a:lvl9pPr>
          </a:lstStyle>
          <a:p/>
        </p:txBody>
      </p:sp>
      <p:sp>
        <p:nvSpPr>
          <p:cNvPr id="72" name="Google Shape;72;p16"/>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6"/>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17"/>
          <p:cNvSpPr txBox="1"/>
          <p:nvPr>
            <p:ph type="title"/>
          </p:nvPr>
        </p:nvSpPr>
        <p:spPr>
          <a:xfrm>
            <a:off x="2867661" y="5760720"/>
            <a:ext cx="8778240" cy="680086"/>
          </a:xfrm>
          <a:prstGeom prst="rect">
            <a:avLst/>
          </a:prstGeom>
          <a:noFill/>
          <a:ln>
            <a:noFill/>
          </a:ln>
        </p:spPr>
        <p:txBody>
          <a:bodyPr anchorCtr="0" anchor="b" bIns="65300" lIns="130600" spcFirstLastPara="1" rIns="130600" wrap="square" tIns="65300">
            <a:normAutofit/>
          </a:bodyPr>
          <a:lstStyle>
            <a:lvl1pPr lvl="0" algn="l">
              <a:spcBef>
                <a:spcPts val="0"/>
              </a:spcBef>
              <a:spcAft>
                <a:spcPts val="0"/>
              </a:spcAft>
              <a:buClr>
                <a:schemeClr val="dk1"/>
              </a:buClr>
              <a:buSzPts val="2900"/>
              <a:buFont typeface="Arial"/>
              <a:buNone/>
              <a:defRPr b="1" sz="2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7"/>
          <p:cNvSpPr/>
          <p:nvPr>
            <p:ph idx="2" type="pic"/>
          </p:nvPr>
        </p:nvSpPr>
        <p:spPr>
          <a:xfrm>
            <a:off x="2867661" y="735330"/>
            <a:ext cx="8778240" cy="4937760"/>
          </a:xfrm>
          <a:prstGeom prst="rect">
            <a:avLst/>
          </a:prstGeom>
          <a:noFill/>
          <a:ln>
            <a:noFill/>
          </a:ln>
        </p:spPr>
        <p:txBody>
          <a:bodyPr anchorCtr="0" anchor="t" bIns="65300" lIns="130600" spcFirstLastPara="1" rIns="130600" wrap="square" tIns="65300">
            <a:noAutofit/>
          </a:bodyPr>
          <a:lstStyle>
            <a:lvl1pPr lvl="0" marR="0" rtl="0" algn="l">
              <a:spcBef>
                <a:spcPts val="920"/>
              </a:spcBef>
              <a:spcAft>
                <a:spcPts val="0"/>
              </a:spcAft>
              <a:buClr>
                <a:schemeClr val="dk1"/>
              </a:buClr>
              <a:buSzPts val="4600"/>
              <a:buFont typeface="Arial"/>
              <a:buNone/>
              <a:defRPr b="0" i="0" sz="4600" u="none" cap="none" strike="noStrike">
                <a:solidFill>
                  <a:schemeClr val="dk1"/>
                </a:solidFill>
                <a:latin typeface="Arial"/>
                <a:ea typeface="Arial"/>
                <a:cs typeface="Arial"/>
                <a:sym typeface="Arial"/>
              </a:defRPr>
            </a:lvl1pPr>
            <a:lvl2pPr lvl="1" marR="0" rtl="0" algn="l">
              <a:spcBef>
                <a:spcPts val="80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2pPr>
            <a:lvl3pPr lvl="2" marR="0" rtl="0" algn="l">
              <a:spcBef>
                <a:spcPts val="68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4pPr>
            <a:lvl5pPr lvl="4"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5pPr>
            <a:lvl6pPr lvl="5"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6pPr>
            <a:lvl7pPr lvl="6"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7pPr>
            <a:lvl8pPr lvl="7"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8pPr>
            <a:lvl9pPr lvl="8"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9pPr>
          </a:lstStyle>
          <a:p/>
        </p:txBody>
      </p:sp>
      <p:sp>
        <p:nvSpPr>
          <p:cNvPr id="78" name="Google Shape;78;p17"/>
          <p:cNvSpPr txBox="1"/>
          <p:nvPr>
            <p:ph idx="1" type="body"/>
          </p:nvPr>
        </p:nvSpPr>
        <p:spPr>
          <a:xfrm>
            <a:off x="2867661" y="6440806"/>
            <a:ext cx="8778240" cy="965834"/>
          </a:xfrm>
          <a:prstGeom prst="rect">
            <a:avLst/>
          </a:prstGeom>
          <a:noFill/>
          <a:ln>
            <a:noFill/>
          </a:ln>
        </p:spPr>
        <p:txBody>
          <a:bodyPr anchorCtr="0" anchor="t" bIns="65300" lIns="130600" spcFirstLastPara="1" rIns="130600" wrap="square" tIns="65300">
            <a:normAutofit/>
          </a:bodyPr>
          <a:lstStyle>
            <a:lvl1pPr indent="-228600" lvl="0" marL="457200" algn="l">
              <a:spcBef>
                <a:spcPts val="400"/>
              </a:spcBef>
              <a:spcAft>
                <a:spcPts val="0"/>
              </a:spcAft>
              <a:buClr>
                <a:schemeClr val="dk1"/>
              </a:buClr>
              <a:buSzPts val="2000"/>
              <a:buNone/>
              <a:defRPr sz="2000"/>
            </a:lvl1pPr>
            <a:lvl2pPr indent="-228600" lvl="1" marL="914400" algn="l">
              <a:spcBef>
                <a:spcPts val="340"/>
              </a:spcBef>
              <a:spcAft>
                <a:spcPts val="0"/>
              </a:spcAft>
              <a:buClr>
                <a:schemeClr val="dk1"/>
              </a:buClr>
              <a:buSzPts val="1700"/>
              <a:buNone/>
              <a:defRPr sz="1700"/>
            </a:lvl2pPr>
            <a:lvl3pPr indent="-228600" lvl="2" marL="1371600" algn="l">
              <a:spcBef>
                <a:spcPts val="280"/>
              </a:spcBef>
              <a:spcAft>
                <a:spcPts val="0"/>
              </a:spcAft>
              <a:buClr>
                <a:schemeClr val="dk1"/>
              </a:buClr>
              <a:buSzPts val="1400"/>
              <a:buNone/>
              <a:defRPr sz="1400"/>
            </a:lvl3pPr>
            <a:lvl4pPr indent="-228600" lvl="3" marL="1828800" algn="l">
              <a:spcBef>
                <a:spcPts val="260"/>
              </a:spcBef>
              <a:spcAft>
                <a:spcPts val="0"/>
              </a:spcAft>
              <a:buClr>
                <a:schemeClr val="dk1"/>
              </a:buClr>
              <a:buSzPts val="1300"/>
              <a:buNone/>
              <a:defRPr sz="1300"/>
            </a:lvl4pPr>
            <a:lvl5pPr indent="-228600" lvl="4" marL="2286000" algn="l">
              <a:spcBef>
                <a:spcPts val="260"/>
              </a:spcBef>
              <a:spcAft>
                <a:spcPts val="0"/>
              </a:spcAft>
              <a:buClr>
                <a:schemeClr val="dk1"/>
              </a:buClr>
              <a:buSzPts val="1300"/>
              <a:buNone/>
              <a:defRPr sz="1300"/>
            </a:lvl5pPr>
            <a:lvl6pPr indent="-228600" lvl="5" marL="2743200" algn="l">
              <a:spcBef>
                <a:spcPts val="260"/>
              </a:spcBef>
              <a:spcAft>
                <a:spcPts val="0"/>
              </a:spcAft>
              <a:buClr>
                <a:schemeClr val="dk1"/>
              </a:buClr>
              <a:buSzPts val="1300"/>
              <a:buNone/>
              <a:defRPr sz="1300"/>
            </a:lvl6pPr>
            <a:lvl7pPr indent="-228600" lvl="6" marL="3200400" algn="l">
              <a:spcBef>
                <a:spcPts val="260"/>
              </a:spcBef>
              <a:spcAft>
                <a:spcPts val="0"/>
              </a:spcAft>
              <a:buClr>
                <a:schemeClr val="dk1"/>
              </a:buClr>
              <a:buSzPts val="1300"/>
              <a:buNone/>
              <a:defRPr sz="1300"/>
            </a:lvl7pPr>
            <a:lvl8pPr indent="-228600" lvl="7" marL="3657600" algn="l">
              <a:spcBef>
                <a:spcPts val="260"/>
              </a:spcBef>
              <a:spcAft>
                <a:spcPts val="0"/>
              </a:spcAft>
              <a:buClr>
                <a:schemeClr val="dk1"/>
              </a:buClr>
              <a:buSzPts val="1300"/>
              <a:buNone/>
              <a:defRPr sz="1300"/>
            </a:lvl8pPr>
            <a:lvl9pPr indent="-228600" lvl="8" marL="4114800" algn="l">
              <a:spcBef>
                <a:spcPts val="260"/>
              </a:spcBef>
              <a:spcAft>
                <a:spcPts val="0"/>
              </a:spcAft>
              <a:buClr>
                <a:schemeClr val="dk1"/>
              </a:buClr>
              <a:buSzPts val="1300"/>
              <a:buNone/>
              <a:defRPr sz="1300"/>
            </a:lvl9pPr>
          </a:lstStyle>
          <a:p/>
        </p:txBody>
      </p:sp>
      <p:sp>
        <p:nvSpPr>
          <p:cNvPr id="79" name="Google Shape;79;p17"/>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7"/>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18"/>
          <p:cNvSpPr txBox="1"/>
          <p:nvPr>
            <p:ph type="title"/>
          </p:nvPr>
        </p:nvSpPr>
        <p:spPr>
          <a:xfrm>
            <a:off x="731520" y="329566"/>
            <a:ext cx="13167360" cy="1371600"/>
          </a:xfrm>
          <a:prstGeom prst="rect">
            <a:avLst/>
          </a:prstGeom>
          <a:noFill/>
          <a:ln>
            <a:noFill/>
          </a:ln>
        </p:spPr>
        <p:txBody>
          <a:bodyPr anchorCtr="0" anchor="ctr" bIns="65300" lIns="130600" spcFirstLastPara="1" rIns="130600" wrap="square" tIns="653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8"/>
          <p:cNvSpPr txBox="1"/>
          <p:nvPr>
            <p:ph idx="1" type="body"/>
          </p:nvPr>
        </p:nvSpPr>
        <p:spPr>
          <a:xfrm rot="5400000">
            <a:off x="4599622" y="-1947862"/>
            <a:ext cx="5431156" cy="13167360"/>
          </a:xfrm>
          <a:prstGeom prst="rect">
            <a:avLst/>
          </a:prstGeom>
          <a:noFill/>
          <a:ln>
            <a:noFill/>
          </a:ln>
        </p:spPr>
        <p:txBody>
          <a:bodyPr anchorCtr="0" anchor="t" bIns="65300" lIns="130600" spcFirstLastPara="1" rIns="130600" wrap="square" tIns="653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18"/>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8"/>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8"/>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19"/>
          <p:cNvSpPr txBox="1"/>
          <p:nvPr>
            <p:ph type="title"/>
          </p:nvPr>
        </p:nvSpPr>
        <p:spPr>
          <a:xfrm rot="5400000">
            <a:off x="8742045" y="2194561"/>
            <a:ext cx="7021830" cy="3291840"/>
          </a:xfrm>
          <a:prstGeom prst="rect">
            <a:avLst/>
          </a:prstGeom>
          <a:noFill/>
          <a:ln>
            <a:noFill/>
          </a:ln>
        </p:spPr>
        <p:txBody>
          <a:bodyPr anchorCtr="0" anchor="ctr" bIns="65300" lIns="130600" spcFirstLastPara="1" rIns="130600" wrap="square" tIns="653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9"/>
          <p:cNvSpPr txBox="1"/>
          <p:nvPr>
            <p:ph idx="1" type="body"/>
          </p:nvPr>
        </p:nvSpPr>
        <p:spPr>
          <a:xfrm rot="5400000">
            <a:off x="2036445" y="-975359"/>
            <a:ext cx="7021830" cy="9631680"/>
          </a:xfrm>
          <a:prstGeom prst="rect">
            <a:avLst/>
          </a:prstGeom>
          <a:noFill/>
          <a:ln>
            <a:noFill/>
          </a:ln>
        </p:spPr>
        <p:txBody>
          <a:bodyPr anchorCtr="0" anchor="t" bIns="65300" lIns="130600" spcFirstLastPara="1" rIns="130600" wrap="square" tIns="653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19"/>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9"/>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9"/>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Header">
  <p:cSld name="SectionHeader">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0" y="0"/>
            <a:ext cx="14630400" cy="8229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0" y="0"/>
            <a:ext cx="14630400" cy="8229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Blue General">
  <p:cSld name="LBlue General">
    <p:spTree>
      <p:nvGrpSpPr>
        <p:cNvPr id="2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b="0" l="0" r="0" t="0"/>
          <a:stretch/>
        </p:blipFill>
        <p:spPr>
          <a:xfrm>
            <a:off x="0" y="0"/>
            <a:ext cx="14630400" cy="8229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General">
  <p:cSld name="Red General">
    <p:spTree>
      <p:nvGrpSpPr>
        <p:cNvPr id="23" name="Shape 23"/>
        <p:cNvGrpSpPr/>
        <p:nvPr/>
      </p:nvGrpSpPr>
      <p:grpSpPr>
        <a:xfrm>
          <a:off x="0" y="0"/>
          <a:ext cx="0" cy="0"/>
          <a:chOff x="0" y="0"/>
          <a:chExt cx="0" cy="0"/>
        </a:xfrm>
      </p:grpSpPr>
      <p:pic>
        <p:nvPicPr>
          <p:cNvPr id="24" name="Google Shape;24;p6"/>
          <p:cNvPicPr preferRelativeResize="0"/>
          <p:nvPr/>
        </p:nvPicPr>
        <p:blipFill rotWithShape="1">
          <a:blip r:embed="rId2">
            <a:alphaModFix/>
          </a:blip>
          <a:srcRect b="0" l="0" r="0" t="0"/>
          <a:stretch/>
        </p:blipFill>
        <p:spPr>
          <a:xfrm>
            <a:off x="0" y="0"/>
            <a:ext cx="14630400" cy="8229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7"/>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Part">
  <p:cSld name="Two-Part">
    <p:spTree>
      <p:nvGrpSpPr>
        <p:cNvPr id="29" name="Shape 29"/>
        <p:cNvGrpSpPr/>
        <p:nvPr/>
      </p:nvGrpSpPr>
      <p:grpSpPr>
        <a:xfrm>
          <a:off x="0" y="0"/>
          <a:ext cx="0" cy="0"/>
          <a:chOff x="0" y="0"/>
          <a:chExt cx="0" cy="0"/>
        </a:xfrm>
      </p:grpSpPr>
      <p:pic>
        <p:nvPicPr>
          <p:cNvPr id="30" name="Google Shape;30;p8"/>
          <p:cNvPicPr preferRelativeResize="0"/>
          <p:nvPr/>
        </p:nvPicPr>
        <p:blipFill rotWithShape="1">
          <a:blip r:embed="rId2">
            <a:alphaModFix/>
          </a:blip>
          <a:srcRect b="0" l="0" r="0" t="0"/>
          <a:stretch/>
        </p:blipFill>
        <p:spPr>
          <a:xfrm>
            <a:off x="0" y="0"/>
            <a:ext cx="14630400" cy="8229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Blue General">
  <p:cSld name="DBlue General">
    <p:spTree>
      <p:nvGrpSpPr>
        <p:cNvPr id="31" name="Shape 31"/>
        <p:cNvGrpSpPr/>
        <p:nvPr/>
      </p:nvGrpSpPr>
      <p:grpSpPr>
        <a:xfrm>
          <a:off x="0" y="0"/>
          <a:ext cx="0" cy="0"/>
          <a:chOff x="0" y="0"/>
          <a:chExt cx="0" cy="0"/>
        </a:xfrm>
      </p:grpSpPr>
      <p:pic>
        <p:nvPicPr>
          <p:cNvPr id="32" name="Google Shape;32;p9"/>
          <p:cNvPicPr preferRelativeResize="0"/>
          <p:nvPr/>
        </p:nvPicPr>
        <p:blipFill rotWithShape="1">
          <a:blip r:embed="rId2">
            <a:alphaModFix/>
          </a:blip>
          <a:srcRect b="0" l="0" r="0" t="0"/>
          <a:stretch/>
        </p:blipFill>
        <p:spPr>
          <a:xfrm>
            <a:off x="0" y="0"/>
            <a:ext cx="14630400" cy="8229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Background">
  <p:cSld name="Photo Background">
    <p:spTree>
      <p:nvGrpSpPr>
        <p:cNvPr id="33"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b="0" l="0" r="0" t="0"/>
          <a:stretch/>
        </p:blipFill>
        <p:spPr>
          <a:xfrm>
            <a:off x="0" y="0"/>
            <a:ext cx="14630400" cy="8229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31520" y="329566"/>
            <a:ext cx="13167360" cy="1371600"/>
          </a:xfrm>
          <a:prstGeom prst="rect">
            <a:avLst/>
          </a:prstGeom>
          <a:noFill/>
          <a:ln>
            <a:noFill/>
          </a:ln>
        </p:spPr>
        <p:txBody>
          <a:bodyPr anchorCtr="0" anchor="ctr" bIns="65300" lIns="130600" spcFirstLastPara="1" rIns="130600" wrap="square" tIns="65300">
            <a:normAutofit/>
          </a:bodyPr>
          <a:lstStyle>
            <a:lvl1pPr lvl="0" marR="0" rtl="0" algn="ctr">
              <a:spcBef>
                <a:spcPts val="0"/>
              </a:spcBef>
              <a:spcAft>
                <a:spcPts val="0"/>
              </a:spcAft>
              <a:buClr>
                <a:schemeClr val="dk1"/>
              </a:buClr>
              <a:buSzPts val="6300"/>
              <a:buFont typeface="Arial"/>
              <a:buNone/>
              <a:defRPr b="0" i="0" sz="6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731520" y="1920240"/>
            <a:ext cx="13167360" cy="5431156"/>
          </a:xfrm>
          <a:prstGeom prst="rect">
            <a:avLst/>
          </a:prstGeom>
          <a:noFill/>
          <a:ln>
            <a:noFill/>
          </a:ln>
        </p:spPr>
        <p:txBody>
          <a:bodyPr anchorCtr="0" anchor="t" bIns="65300" lIns="130600" spcFirstLastPara="1" rIns="130600" wrap="square" tIns="65300">
            <a:normAutofit/>
          </a:bodyPr>
          <a:lstStyle>
            <a:lvl1pPr indent="-520700" lvl="0" marL="4572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44500" lvl="2" marL="13716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3pPr>
            <a:lvl4pPr indent="-412750" lvl="3" marL="1828800" marR="0" rtl="0" algn="l">
              <a:spcBef>
                <a:spcPts val="580"/>
              </a:spcBef>
              <a:spcAft>
                <a:spcPts val="0"/>
              </a:spcAft>
              <a:buClr>
                <a:schemeClr val="dk1"/>
              </a:buClr>
              <a:buSzPts val="2900"/>
              <a:buFont typeface="Arial"/>
              <a:buChar char="–"/>
              <a:defRPr b="0" i="0" sz="2900" u="none" cap="none" strike="noStrike">
                <a:solidFill>
                  <a:schemeClr val="dk1"/>
                </a:solidFill>
                <a:latin typeface="Arial"/>
                <a:ea typeface="Arial"/>
                <a:cs typeface="Arial"/>
                <a:sym typeface="Arial"/>
              </a:defRPr>
            </a:lvl4pPr>
            <a:lvl5pPr indent="-412750" lvl="4" marL="2286000" marR="0" rtl="0" algn="l">
              <a:spcBef>
                <a:spcPts val="580"/>
              </a:spcBef>
              <a:spcAft>
                <a:spcPts val="0"/>
              </a:spcAft>
              <a:buClr>
                <a:schemeClr val="dk1"/>
              </a:buClr>
              <a:buSzPts val="2900"/>
              <a:buFont typeface="Arial"/>
              <a:buChar char="»"/>
              <a:defRPr b="0" i="0" sz="2900" u="none" cap="none" strike="noStrike">
                <a:solidFill>
                  <a:schemeClr val="dk1"/>
                </a:solidFill>
                <a:latin typeface="Arial"/>
                <a:ea typeface="Arial"/>
                <a:cs typeface="Arial"/>
                <a:sym typeface="Arial"/>
              </a:defRPr>
            </a:lvl5pPr>
            <a:lvl6pPr indent="-412750" lvl="5" marL="2743200" marR="0" rtl="0" algn="l">
              <a:spcBef>
                <a:spcPts val="580"/>
              </a:spcBef>
              <a:spcAft>
                <a:spcPts val="0"/>
              </a:spcAft>
              <a:buClr>
                <a:schemeClr val="dk1"/>
              </a:buClr>
              <a:buSzPts val="2900"/>
              <a:buFont typeface="Arial"/>
              <a:buChar char="•"/>
              <a:defRPr b="0" i="0" sz="2900" u="none" cap="none" strike="noStrike">
                <a:solidFill>
                  <a:schemeClr val="dk1"/>
                </a:solidFill>
                <a:latin typeface="Arial"/>
                <a:ea typeface="Arial"/>
                <a:cs typeface="Arial"/>
                <a:sym typeface="Arial"/>
              </a:defRPr>
            </a:lvl6pPr>
            <a:lvl7pPr indent="-412750" lvl="6" marL="3200400" marR="0" rtl="0" algn="l">
              <a:spcBef>
                <a:spcPts val="580"/>
              </a:spcBef>
              <a:spcAft>
                <a:spcPts val="0"/>
              </a:spcAft>
              <a:buClr>
                <a:schemeClr val="dk1"/>
              </a:buClr>
              <a:buSzPts val="2900"/>
              <a:buFont typeface="Arial"/>
              <a:buChar char="•"/>
              <a:defRPr b="0" i="0" sz="2900" u="none" cap="none" strike="noStrike">
                <a:solidFill>
                  <a:schemeClr val="dk1"/>
                </a:solidFill>
                <a:latin typeface="Arial"/>
                <a:ea typeface="Arial"/>
                <a:cs typeface="Arial"/>
                <a:sym typeface="Arial"/>
              </a:defRPr>
            </a:lvl7pPr>
            <a:lvl8pPr indent="-412750" lvl="7" marL="3657600" marR="0" rtl="0" algn="l">
              <a:spcBef>
                <a:spcPts val="580"/>
              </a:spcBef>
              <a:spcAft>
                <a:spcPts val="0"/>
              </a:spcAft>
              <a:buClr>
                <a:schemeClr val="dk1"/>
              </a:buClr>
              <a:buSzPts val="2900"/>
              <a:buFont typeface="Arial"/>
              <a:buChar char="•"/>
              <a:defRPr b="0" i="0" sz="2900" u="none" cap="none" strike="noStrike">
                <a:solidFill>
                  <a:schemeClr val="dk1"/>
                </a:solidFill>
                <a:latin typeface="Arial"/>
                <a:ea typeface="Arial"/>
                <a:cs typeface="Arial"/>
                <a:sym typeface="Arial"/>
              </a:defRPr>
            </a:lvl8pPr>
            <a:lvl9pPr indent="-412750" lvl="8" marL="4114800" marR="0" rtl="0" algn="l">
              <a:spcBef>
                <a:spcPts val="580"/>
              </a:spcBef>
              <a:spcAft>
                <a:spcPts val="0"/>
              </a:spcAft>
              <a:buClr>
                <a:schemeClr val="dk1"/>
              </a:buClr>
              <a:buSzPts val="2900"/>
              <a:buFont typeface="Arial"/>
              <a:buChar char="•"/>
              <a:defRPr b="0" i="0" sz="29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731520" y="7627621"/>
            <a:ext cx="3413760" cy="438150"/>
          </a:xfrm>
          <a:prstGeom prst="rect">
            <a:avLst/>
          </a:prstGeom>
          <a:noFill/>
          <a:ln>
            <a:noFill/>
          </a:ln>
        </p:spPr>
        <p:txBody>
          <a:bodyPr anchorCtr="0" anchor="ctr" bIns="65300" lIns="130600" spcFirstLastPara="1" rIns="130600" wrap="square" tIns="65300">
            <a:noAutofit/>
          </a:bodyPr>
          <a:lstStyle>
            <a:lvl1pPr lvl="0" marR="0" rtl="0" algn="l">
              <a:spcBef>
                <a:spcPts val="0"/>
              </a:spcBef>
              <a:spcAft>
                <a:spcPts val="0"/>
              </a:spcAft>
              <a:buSzPts val="1400"/>
              <a:buNone/>
              <a:defRPr b="0" i="0" sz="17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2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6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998720" y="7627621"/>
            <a:ext cx="4632960" cy="438150"/>
          </a:xfrm>
          <a:prstGeom prst="rect">
            <a:avLst/>
          </a:prstGeom>
          <a:noFill/>
          <a:ln>
            <a:noFill/>
          </a:ln>
        </p:spPr>
        <p:txBody>
          <a:bodyPr anchorCtr="0" anchor="ctr" bIns="65300" lIns="130600" spcFirstLastPara="1" rIns="130600" wrap="square" tIns="65300">
            <a:noAutofit/>
          </a:bodyPr>
          <a:lstStyle>
            <a:lvl1pPr lvl="0" marR="0" rtl="0" algn="ctr">
              <a:spcBef>
                <a:spcPts val="0"/>
              </a:spcBef>
              <a:spcAft>
                <a:spcPts val="0"/>
              </a:spcAft>
              <a:buSzPts val="1400"/>
              <a:buNone/>
              <a:defRPr b="0" i="0" sz="17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2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6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10485120" y="7627621"/>
            <a:ext cx="3413760" cy="438150"/>
          </a:xfrm>
          <a:prstGeom prst="rect">
            <a:avLst/>
          </a:prstGeom>
          <a:noFill/>
          <a:ln>
            <a:noFill/>
          </a:ln>
        </p:spPr>
        <p:txBody>
          <a:bodyPr anchorCtr="0" anchor="ctr" bIns="65300" lIns="130600" spcFirstLastPara="1" rIns="130600" wrap="square" tIns="65300">
            <a:noAutofit/>
          </a:bodyPr>
          <a:lstStyle>
            <a:lvl1pPr indent="0" lvl="0" marL="0" marR="0" rtl="0" algn="r">
              <a:spcBef>
                <a:spcPts val="0"/>
              </a:spcBef>
              <a:buNone/>
              <a:defRPr b="0" i="0" sz="1700" u="none" cap="none" strike="noStrike">
                <a:solidFill>
                  <a:srgbClr val="888888"/>
                </a:solidFill>
                <a:latin typeface="Arial"/>
                <a:ea typeface="Arial"/>
                <a:cs typeface="Arial"/>
                <a:sym typeface="Arial"/>
              </a:defRPr>
            </a:lvl1pPr>
            <a:lvl2pPr indent="0" lvl="1" marL="0" marR="0" rtl="0" algn="r">
              <a:spcBef>
                <a:spcPts val="0"/>
              </a:spcBef>
              <a:buNone/>
              <a:defRPr b="0" i="0" sz="1700" u="none" cap="none" strike="noStrike">
                <a:solidFill>
                  <a:srgbClr val="888888"/>
                </a:solidFill>
                <a:latin typeface="Arial"/>
                <a:ea typeface="Arial"/>
                <a:cs typeface="Arial"/>
                <a:sym typeface="Arial"/>
              </a:defRPr>
            </a:lvl2pPr>
            <a:lvl3pPr indent="0" lvl="2" marL="0" marR="0" rtl="0" algn="r">
              <a:spcBef>
                <a:spcPts val="0"/>
              </a:spcBef>
              <a:buNone/>
              <a:defRPr b="0" i="0" sz="1700" u="none" cap="none" strike="noStrike">
                <a:solidFill>
                  <a:srgbClr val="888888"/>
                </a:solidFill>
                <a:latin typeface="Arial"/>
                <a:ea typeface="Arial"/>
                <a:cs typeface="Arial"/>
                <a:sym typeface="Arial"/>
              </a:defRPr>
            </a:lvl3pPr>
            <a:lvl4pPr indent="0" lvl="3" marL="0" marR="0" rtl="0" algn="r">
              <a:spcBef>
                <a:spcPts val="0"/>
              </a:spcBef>
              <a:buNone/>
              <a:defRPr b="0" i="0" sz="1700" u="none" cap="none" strike="noStrike">
                <a:solidFill>
                  <a:srgbClr val="888888"/>
                </a:solidFill>
                <a:latin typeface="Arial"/>
                <a:ea typeface="Arial"/>
                <a:cs typeface="Arial"/>
                <a:sym typeface="Arial"/>
              </a:defRPr>
            </a:lvl4pPr>
            <a:lvl5pPr indent="0" lvl="4" marL="0" marR="0" rtl="0" algn="r">
              <a:spcBef>
                <a:spcPts val="0"/>
              </a:spcBef>
              <a:buNone/>
              <a:defRPr b="0" i="0" sz="1700" u="none" cap="none" strike="noStrike">
                <a:solidFill>
                  <a:srgbClr val="888888"/>
                </a:solidFill>
                <a:latin typeface="Arial"/>
                <a:ea typeface="Arial"/>
                <a:cs typeface="Arial"/>
                <a:sym typeface="Arial"/>
              </a:defRPr>
            </a:lvl5pPr>
            <a:lvl6pPr indent="0" lvl="5" marL="0" marR="0" rtl="0" algn="r">
              <a:spcBef>
                <a:spcPts val="0"/>
              </a:spcBef>
              <a:buNone/>
              <a:defRPr b="0" i="0" sz="1700" u="none" cap="none" strike="noStrike">
                <a:solidFill>
                  <a:srgbClr val="888888"/>
                </a:solidFill>
                <a:latin typeface="Arial"/>
                <a:ea typeface="Arial"/>
                <a:cs typeface="Arial"/>
                <a:sym typeface="Arial"/>
              </a:defRPr>
            </a:lvl6pPr>
            <a:lvl7pPr indent="0" lvl="6" marL="0" marR="0" rtl="0" algn="r">
              <a:spcBef>
                <a:spcPts val="0"/>
              </a:spcBef>
              <a:buNone/>
              <a:defRPr b="0" i="0" sz="1700" u="none" cap="none" strike="noStrike">
                <a:solidFill>
                  <a:srgbClr val="888888"/>
                </a:solidFill>
                <a:latin typeface="Arial"/>
                <a:ea typeface="Arial"/>
                <a:cs typeface="Arial"/>
                <a:sym typeface="Arial"/>
              </a:defRPr>
            </a:lvl7pPr>
            <a:lvl8pPr indent="0" lvl="7" marL="0" marR="0" rtl="0" algn="r">
              <a:spcBef>
                <a:spcPts val="0"/>
              </a:spcBef>
              <a:buNone/>
              <a:defRPr b="0" i="0" sz="1700" u="none" cap="none" strike="noStrike">
                <a:solidFill>
                  <a:srgbClr val="888888"/>
                </a:solidFill>
                <a:latin typeface="Arial"/>
                <a:ea typeface="Arial"/>
                <a:cs typeface="Arial"/>
                <a:sym typeface="Arial"/>
              </a:defRPr>
            </a:lvl8pPr>
            <a:lvl9pPr indent="0" lvl="8" marL="0" marR="0" rtl="0" algn="r">
              <a:spcBef>
                <a:spcPts val="0"/>
              </a:spcBef>
              <a:buNone/>
              <a:defRPr b="0" i="0" sz="1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mailto:rakel.sanchez@state.co.us" TargetMode="External"/><Relationship Id="rId4" Type="http://schemas.openxmlformats.org/officeDocument/2006/relationships/hyperlink" Target="mailto:rakel.sanchez@state.co.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hyperlink" Target="mailto:rakel.sanchez@state.co.us" TargetMode="External"/><Relationship Id="rId4" Type="http://schemas.openxmlformats.org/officeDocument/2006/relationships/hyperlink" Target="mailto:rakel.sanchez@state.co.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nvSpPr>
        <p:spPr>
          <a:xfrm>
            <a:off x="2842050" y="3764250"/>
            <a:ext cx="8946300" cy="176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600">
                <a:solidFill>
                  <a:schemeClr val="lt1"/>
                </a:solidFill>
                <a:latin typeface="Trebuchet MS"/>
                <a:ea typeface="Trebuchet MS"/>
                <a:cs typeface="Trebuchet MS"/>
                <a:sym typeface="Trebuchet MS"/>
              </a:rPr>
              <a:t>District Conservation Technician Program</a:t>
            </a:r>
            <a:r>
              <a:rPr lang="en-US" sz="4600">
                <a:solidFill>
                  <a:schemeClr val="dk1"/>
                </a:solidFill>
                <a:latin typeface="Trebuchet MS"/>
                <a:ea typeface="Trebuchet MS"/>
                <a:cs typeface="Trebuchet MS"/>
                <a:sym typeface="Trebuchet MS"/>
              </a:rPr>
              <a:t> </a:t>
            </a:r>
            <a:endParaRPr sz="4600">
              <a:solidFill>
                <a:schemeClr val="dk1"/>
              </a:solidFill>
              <a:latin typeface="Trebuchet MS"/>
              <a:ea typeface="Trebuchet MS"/>
              <a:cs typeface="Trebuchet MS"/>
              <a:sym typeface="Trebuchet MS"/>
            </a:endParaRPr>
          </a:p>
        </p:txBody>
      </p:sp>
      <p:grpSp>
        <p:nvGrpSpPr>
          <p:cNvPr id="99" name="Google Shape;99;p20"/>
          <p:cNvGrpSpPr/>
          <p:nvPr/>
        </p:nvGrpSpPr>
        <p:grpSpPr>
          <a:xfrm>
            <a:off x="0" y="5847250"/>
            <a:ext cx="14630400" cy="2297775"/>
            <a:chOff x="0" y="5847250"/>
            <a:chExt cx="14630400" cy="2297775"/>
          </a:xfrm>
        </p:grpSpPr>
        <p:sp>
          <p:nvSpPr>
            <p:cNvPr id="100" name="Google Shape;100;p20"/>
            <p:cNvSpPr txBox="1"/>
            <p:nvPr/>
          </p:nvSpPr>
          <p:spPr>
            <a:xfrm>
              <a:off x="0" y="5847325"/>
              <a:ext cx="6792600" cy="2297700"/>
            </a:xfrm>
            <a:prstGeom prst="rect">
              <a:avLst/>
            </a:prstGeom>
            <a:noFill/>
            <a:ln>
              <a:noFill/>
            </a:ln>
          </p:spPr>
          <p:txBody>
            <a:bodyPr anchorCtr="0" anchor="ctr" bIns="65300" lIns="130600" spcFirstLastPara="1" rIns="130600" wrap="square" tIns="65300">
              <a:normAutofit/>
            </a:bodyPr>
            <a:lstStyle/>
            <a:p>
              <a:pPr indent="0" lvl="0" marL="0" marR="0" rtl="0" algn="ctr">
                <a:spcBef>
                  <a:spcPts val="0"/>
                </a:spcBef>
                <a:spcAft>
                  <a:spcPts val="0"/>
                </a:spcAft>
                <a:buClr>
                  <a:schemeClr val="lt1"/>
                </a:buClr>
                <a:buSzPts val="3200"/>
                <a:buFont typeface="Arial"/>
                <a:buNone/>
              </a:pPr>
              <a:r>
                <a:rPr b="1" i="1" lang="en-US" sz="3000">
                  <a:solidFill>
                    <a:schemeClr val="lt1"/>
                  </a:solidFill>
                  <a:latin typeface="Trebuchet MS"/>
                  <a:ea typeface="Trebuchet MS"/>
                  <a:cs typeface="Trebuchet MS"/>
                  <a:sym typeface="Trebuchet MS"/>
                </a:rPr>
                <a:t>Rakel Sanchez</a:t>
              </a:r>
              <a:endParaRPr b="1" i="1" sz="3000">
                <a:solidFill>
                  <a:schemeClr val="lt1"/>
                </a:solidFill>
                <a:latin typeface="Trebuchet MS"/>
                <a:ea typeface="Trebuchet MS"/>
                <a:cs typeface="Trebuchet MS"/>
                <a:sym typeface="Trebuchet MS"/>
              </a:endParaRPr>
            </a:p>
            <a:p>
              <a:pPr indent="0" lvl="0" marL="0" marR="0" rtl="0" algn="ctr">
                <a:spcBef>
                  <a:spcPts val="0"/>
                </a:spcBef>
                <a:spcAft>
                  <a:spcPts val="0"/>
                </a:spcAft>
                <a:buClr>
                  <a:schemeClr val="lt1"/>
                </a:buClr>
                <a:buSzPts val="3200"/>
                <a:buFont typeface="Arial"/>
                <a:buNone/>
              </a:pPr>
              <a:r>
                <a:rPr b="1" i="1" lang="en-US" sz="3048">
                  <a:solidFill>
                    <a:schemeClr val="lt1"/>
                  </a:solidFill>
                  <a:latin typeface="Trebuchet MS"/>
                  <a:ea typeface="Trebuchet MS"/>
                  <a:cs typeface="Trebuchet MS"/>
                  <a:sym typeface="Trebuchet MS"/>
                </a:rPr>
                <a:t>District Operations Manager</a:t>
              </a:r>
              <a:endParaRPr b="1" i="1" sz="3048">
                <a:solidFill>
                  <a:schemeClr val="lt1"/>
                </a:solidFill>
                <a:latin typeface="Trebuchet MS"/>
                <a:ea typeface="Trebuchet MS"/>
                <a:cs typeface="Trebuchet MS"/>
                <a:sym typeface="Trebuchet MS"/>
              </a:endParaRPr>
            </a:p>
            <a:p>
              <a:pPr indent="0" lvl="0" marL="0" marR="0" rtl="0" algn="ctr">
                <a:spcBef>
                  <a:spcPts val="0"/>
                </a:spcBef>
                <a:spcAft>
                  <a:spcPts val="0"/>
                </a:spcAft>
                <a:buClr>
                  <a:schemeClr val="lt1"/>
                </a:buClr>
                <a:buSzPts val="3200"/>
                <a:buFont typeface="Arial"/>
                <a:buNone/>
              </a:pPr>
              <a:r>
                <a:rPr b="1" i="1" lang="en-US" sz="3048">
                  <a:solidFill>
                    <a:schemeClr val="lt1"/>
                  </a:solidFill>
                  <a:latin typeface="Trebuchet MS"/>
                  <a:ea typeface="Trebuchet MS"/>
                  <a:cs typeface="Trebuchet MS"/>
                  <a:sym typeface="Trebuchet MS"/>
                </a:rPr>
                <a:t>Colorado State Conservation Board</a:t>
              </a:r>
              <a:endParaRPr b="1" i="1" sz="3048">
                <a:solidFill>
                  <a:schemeClr val="lt1"/>
                </a:solidFill>
                <a:latin typeface="Trebuchet MS"/>
                <a:ea typeface="Trebuchet MS"/>
                <a:cs typeface="Trebuchet MS"/>
                <a:sym typeface="Trebuchet MS"/>
              </a:endParaRPr>
            </a:p>
            <a:p>
              <a:pPr indent="0" lvl="0" marL="0" marR="0" rtl="0" algn="ctr">
                <a:spcBef>
                  <a:spcPts val="0"/>
                </a:spcBef>
                <a:spcAft>
                  <a:spcPts val="0"/>
                </a:spcAft>
                <a:buClr>
                  <a:schemeClr val="lt1"/>
                </a:buClr>
                <a:buSzPts val="3200"/>
                <a:buFont typeface="Arial"/>
                <a:buNone/>
              </a:pPr>
              <a:r>
                <a:rPr i="1" lang="en-US" sz="3000" u="sng">
                  <a:solidFill>
                    <a:schemeClr val="hlink"/>
                  </a:solidFill>
                  <a:highlight>
                    <a:schemeClr val="lt1"/>
                  </a:highlight>
                  <a:latin typeface="Trebuchet MS"/>
                  <a:ea typeface="Trebuchet MS"/>
                  <a:cs typeface="Trebuchet MS"/>
                  <a:sym typeface="Trebuchet MS"/>
                  <a:hlinkClick r:id="rId3"/>
                </a:rPr>
                <a:t>rakel.sanchez@state.co.us</a:t>
              </a:r>
              <a:endParaRPr i="1" sz="3000">
                <a:solidFill>
                  <a:schemeClr val="lt1"/>
                </a:solidFill>
                <a:latin typeface="Trebuchet MS"/>
                <a:ea typeface="Trebuchet MS"/>
                <a:cs typeface="Trebuchet MS"/>
                <a:sym typeface="Trebuchet MS"/>
              </a:endParaRPr>
            </a:p>
          </p:txBody>
        </p:sp>
        <p:sp>
          <p:nvSpPr>
            <p:cNvPr id="101" name="Google Shape;101;p20"/>
            <p:cNvSpPr txBox="1"/>
            <p:nvPr/>
          </p:nvSpPr>
          <p:spPr>
            <a:xfrm>
              <a:off x="7238400" y="5847250"/>
              <a:ext cx="7392000" cy="22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1" lang="en-US" sz="3016">
                  <a:solidFill>
                    <a:schemeClr val="lt1"/>
                  </a:solidFill>
                  <a:latin typeface="Trebuchet MS"/>
                  <a:ea typeface="Trebuchet MS"/>
                  <a:cs typeface="Trebuchet MS"/>
                  <a:sym typeface="Trebuchet MS"/>
                </a:rPr>
                <a:t>Garth Schaefer</a:t>
              </a:r>
              <a:endParaRPr b="1" i="1" sz="3016">
                <a:solidFill>
                  <a:schemeClr val="lt1"/>
                </a:solidFill>
                <a:latin typeface="Trebuchet MS"/>
                <a:ea typeface="Trebuchet MS"/>
                <a:cs typeface="Trebuchet MS"/>
                <a:sym typeface="Trebuchet MS"/>
              </a:endParaRPr>
            </a:p>
            <a:p>
              <a:pPr indent="0" lvl="0" marL="0" rtl="0" algn="ctr">
                <a:spcBef>
                  <a:spcPts val="0"/>
                </a:spcBef>
                <a:spcAft>
                  <a:spcPts val="0"/>
                </a:spcAft>
                <a:buNone/>
              </a:pPr>
              <a:r>
                <a:rPr b="1" i="1" lang="en-US" sz="3016">
                  <a:solidFill>
                    <a:schemeClr val="lt1"/>
                  </a:solidFill>
                  <a:latin typeface="Trebuchet MS"/>
                  <a:ea typeface="Trebuchet MS"/>
                  <a:cs typeface="Trebuchet MS"/>
                  <a:sym typeface="Trebuchet MS"/>
                </a:rPr>
                <a:t>Southeast Regional Field Specialist</a:t>
              </a:r>
              <a:endParaRPr b="1" i="1" sz="3016">
                <a:solidFill>
                  <a:schemeClr val="lt1"/>
                </a:solidFill>
                <a:latin typeface="Trebuchet MS"/>
                <a:ea typeface="Trebuchet MS"/>
                <a:cs typeface="Trebuchet MS"/>
                <a:sym typeface="Trebuchet MS"/>
              </a:endParaRPr>
            </a:p>
            <a:p>
              <a:pPr indent="0" lvl="0" marL="0" rtl="0" algn="ctr">
                <a:spcBef>
                  <a:spcPts val="0"/>
                </a:spcBef>
                <a:spcAft>
                  <a:spcPts val="0"/>
                </a:spcAft>
                <a:buNone/>
              </a:pPr>
              <a:r>
                <a:rPr b="1" i="1" lang="en-US" sz="3016">
                  <a:solidFill>
                    <a:schemeClr val="lt1"/>
                  </a:solidFill>
                  <a:latin typeface="Trebuchet MS"/>
                  <a:ea typeface="Trebuchet MS"/>
                  <a:cs typeface="Trebuchet MS"/>
                  <a:sym typeface="Trebuchet MS"/>
                </a:rPr>
                <a:t>Colorado State Conservation Board</a:t>
              </a:r>
              <a:endParaRPr b="1" i="1" sz="3016">
                <a:solidFill>
                  <a:schemeClr val="lt1"/>
                </a:solidFill>
                <a:latin typeface="Trebuchet MS"/>
                <a:ea typeface="Trebuchet MS"/>
                <a:cs typeface="Trebuchet MS"/>
                <a:sym typeface="Trebuchet MS"/>
              </a:endParaRPr>
            </a:p>
            <a:p>
              <a:pPr indent="0" lvl="0" marL="0" rtl="0" algn="ctr">
                <a:spcBef>
                  <a:spcPts val="0"/>
                </a:spcBef>
                <a:spcAft>
                  <a:spcPts val="0"/>
                </a:spcAft>
                <a:buNone/>
              </a:pPr>
              <a:r>
                <a:rPr i="1" lang="en-US" sz="3016" u="sng">
                  <a:solidFill>
                    <a:schemeClr val="hlink"/>
                  </a:solidFill>
                  <a:highlight>
                    <a:schemeClr val="lt1"/>
                  </a:highlight>
                  <a:latin typeface="Trebuchet MS"/>
                  <a:ea typeface="Trebuchet MS"/>
                  <a:cs typeface="Trebuchet MS"/>
                  <a:sym typeface="Trebuchet MS"/>
                </a:rPr>
                <a:t>Garth.Schaefer</a:t>
              </a:r>
              <a:r>
                <a:rPr i="1" lang="en-US" sz="3016" u="sng">
                  <a:solidFill>
                    <a:schemeClr val="hlink"/>
                  </a:solidFill>
                  <a:highlight>
                    <a:schemeClr val="lt1"/>
                  </a:highlight>
                  <a:latin typeface="Trebuchet MS"/>
                  <a:ea typeface="Trebuchet MS"/>
                  <a:cs typeface="Trebuchet MS"/>
                  <a:sym typeface="Trebuchet MS"/>
                  <a:hlinkClick r:id="rId4"/>
                </a:rPr>
                <a:t>@state.co.us</a:t>
              </a:r>
              <a:endParaRPr sz="5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9"/>
          <p:cNvPicPr preferRelativeResize="0"/>
          <p:nvPr/>
        </p:nvPicPr>
        <p:blipFill rotWithShape="1">
          <a:blip r:embed="rId3">
            <a:alphaModFix/>
          </a:blip>
          <a:srcRect b="25269" l="0" r="0" t="-25270"/>
          <a:stretch/>
        </p:blipFill>
        <p:spPr>
          <a:xfrm>
            <a:off x="9587825" y="5769475"/>
            <a:ext cx="1891225" cy="1279150"/>
          </a:xfrm>
          <a:prstGeom prst="rect">
            <a:avLst/>
          </a:prstGeom>
          <a:noFill/>
          <a:ln>
            <a:noFill/>
          </a:ln>
        </p:spPr>
      </p:pic>
      <p:pic>
        <p:nvPicPr>
          <p:cNvPr id="184" name="Google Shape;184;p29"/>
          <p:cNvPicPr preferRelativeResize="0"/>
          <p:nvPr/>
        </p:nvPicPr>
        <p:blipFill rotWithShape="1">
          <a:blip r:embed="rId3">
            <a:alphaModFix/>
          </a:blip>
          <a:srcRect b="25269" l="0" r="0" t="-25270"/>
          <a:stretch/>
        </p:blipFill>
        <p:spPr>
          <a:xfrm>
            <a:off x="1628525" y="5769475"/>
            <a:ext cx="1891225" cy="1279150"/>
          </a:xfrm>
          <a:prstGeom prst="rect">
            <a:avLst/>
          </a:prstGeom>
          <a:noFill/>
          <a:ln>
            <a:noFill/>
          </a:ln>
        </p:spPr>
      </p:pic>
      <p:sp>
        <p:nvSpPr>
          <p:cNvPr id="185" name="Google Shape;185;p29"/>
          <p:cNvSpPr txBox="1"/>
          <p:nvPr/>
        </p:nvSpPr>
        <p:spPr>
          <a:xfrm>
            <a:off x="67650" y="3295900"/>
            <a:ext cx="14495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chemeClr val="dk1"/>
                </a:solidFill>
                <a:latin typeface="Trebuchet MS"/>
                <a:ea typeface="Trebuchet MS"/>
                <a:cs typeface="Trebuchet MS"/>
                <a:sym typeface="Trebuchet MS"/>
              </a:rPr>
              <a:t>Allowable activities for District Technician 20%</a:t>
            </a:r>
            <a:endParaRPr b="1" sz="2600">
              <a:solidFill>
                <a:schemeClr val="dk1"/>
              </a:solidFill>
              <a:latin typeface="Trebuchet MS"/>
              <a:ea typeface="Trebuchet MS"/>
              <a:cs typeface="Trebuchet MS"/>
              <a:sym typeface="Trebuchet MS"/>
            </a:endParaRPr>
          </a:p>
        </p:txBody>
      </p:sp>
      <p:sp>
        <p:nvSpPr>
          <p:cNvPr id="186" name="Google Shape;186;p29"/>
          <p:cNvSpPr txBox="1"/>
          <p:nvPr/>
        </p:nvSpPr>
        <p:spPr>
          <a:xfrm>
            <a:off x="132175" y="3878600"/>
            <a:ext cx="14035200" cy="2361900"/>
          </a:xfrm>
          <a:prstGeom prst="rect">
            <a:avLst/>
          </a:prstGeom>
          <a:noFill/>
          <a:ln>
            <a:noFill/>
          </a:ln>
        </p:spPr>
        <p:txBody>
          <a:bodyPr anchorCtr="0" anchor="t" bIns="91425" lIns="91425" spcFirstLastPara="1" rIns="91425" wrap="square" tIns="91425">
            <a:noAutofit/>
          </a:bodyPr>
          <a:lstStyle/>
          <a:p>
            <a:pPr indent="-387350" lvl="0" marL="457200" rtl="0" algn="l">
              <a:spcBef>
                <a:spcPts val="100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Includes activities such as providing technical assistance to District programs (not program management)</a:t>
            </a:r>
            <a:endParaRPr sz="2500">
              <a:solidFill>
                <a:schemeClr val="dk1"/>
              </a:solidFill>
              <a:latin typeface="Trebuchet MS"/>
              <a:ea typeface="Trebuchet MS"/>
              <a:cs typeface="Trebuchet MS"/>
              <a:sym typeface="Trebuchet MS"/>
            </a:endParaRPr>
          </a:p>
          <a:p>
            <a:pPr indent="-387350" lvl="0" marL="457200" rtl="0" algn="l">
              <a:spcBef>
                <a:spcPts val="100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Preparing and delivering technical information/workshops to landowners (not event management for programs)</a:t>
            </a:r>
            <a:endParaRPr sz="2500">
              <a:solidFill>
                <a:schemeClr val="dk1"/>
              </a:solidFill>
              <a:latin typeface="Trebuchet MS"/>
              <a:ea typeface="Trebuchet MS"/>
              <a:cs typeface="Trebuchet MS"/>
              <a:sym typeface="Trebuchet MS"/>
            </a:endParaRPr>
          </a:p>
          <a:p>
            <a:pPr indent="-387350" lvl="0" marL="457200" rtl="0" algn="l">
              <a:spcBef>
                <a:spcPts val="100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Writing technical parts of grants (not general grant writing), etc.</a:t>
            </a:r>
            <a:endParaRPr sz="28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800">
              <a:solidFill>
                <a:schemeClr val="dk1"/>
              </a:solidFill>
            </a:endParaRPr>
          </a:p>
        </p:txBody>
      </p:sp>
      <p:sp>
        <p:nvSpPr>
          <p:cNvPr id="187" name="Google Shape;187;p29"/>
          <p:cNvSpPr txBox="1"/>
          <p:nvPr/>
        </p:nvSpPr>
        <p:spPr>
          <a:xfrm>
            <a:off x="2796375" y="6439400"/>
            <a:ext cx="77082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solidFill>
                  <a:schemeClr val="dk1"/>
                </a:solidFill>
                <a:latin typeface="Trebuchet MS"/>
                <a:ea typeface="Trebuchet MS"/>
                <a:cs typeface="Trebuchet MS"/>
                <a:sym typeface="Trebuchet MS"/>
              </a:rPr>
              <a:t>These positions are not for administrative duties</a:t>
            </a:r>
            <a:r>
              <a:rPr lang="en-US" sz="2500">
                <a:solidFill>
                  <a:schemeClr val="dk1"/>
                </a:solidFill>
                <a:latin typeface="Trebuchet MS"/>
                <a:ea typeface="Trebuchet MS"/>
                <a:cs typeface="Trebuchet MS"/>
                <a:sym typeface="Trebuchet MS"/>
              </a:rPr>
              <a:t>.</a:t>
            </a:r>
            <a:endParaRPr sz="2500">
              <a:solidFill>
                <a:schemeClr val="dk1"/>
              </a:solidFill>
              <a:latin typeface="Trebuchet MS"/>
              <a:ea typeface="Trebuchet MS"/>
              <a:cs typeface="Trebuchet MS"/>
              <a:sym typeface="Trebuchet MS"/>
            </a:endParaRPr>
          </a:p>
        </p:txBody>
      </p:sp>
      <p:sp>
        <p:nvSpPr>
          <p:cNvPr id="188" name="Google Shape;188;p29"/>
          <p:cNvSpPr txBox="1"/>
          <p:nvPr/>
        </p:nvSpPr>
        <p:spPr>
          <a:xfrm>
            <a:off x="223050" y="248625"/>
            <a:ext cx="14184300" cy="28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600">
                <a:solidFill>
                  <a:schemeClr val="dk1"/>
                </a:solidFill>
                <a:latin typeface="Trebuchet MS"/>
                <a:ea typeface="Trebuchet MS"/>
                <a:cs typeface="Trebuchet MS"/>
                <a:sym typeface="Trebuchet MS"/>
              </a:rPr>
              <a:t>Specific activities related to the DCT agreement with NRCS will address:</a:t>
            </a:r>
            <a:endParaRPr b="1" sz="2600">
              <a:solidFill>
                <a:schemeClr val="dk1"/>
              </a:solidFill>
              <a:latin typeface="Trebuchet MS"/>
              <a:ea typeface="Trebuchet MS"/>
              <a:cs typeface="Trebuchet MS"/>
              <a:sym typeface="Trebuchet MS"/>
            </a:endParaRPr>
          </a:p>
          <a:p>
            <a:pPr indent="-387350" lvl="0" marL="457200" rtl="0" algn="l">
              <a:spcBef>
                <a:spcPts val="100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Greenhouse gases</a:t>
            </a:r>
            <a:endParaRPr sz="2500">
              <a:solidFill>
                <a:schemeClr val="dk1"/>
              </a:solidFill>
              <a:latin typeface="Trebuchet MS"/>
              <a:ea typeface="Trebuchet MS"/>
              <a:cs typeface="Trebuchet MS"/>
              <a:sym typeface="Trebuchet MS"/>
            </a:endParaRPr>
          </a:p>
          <a:p>
            <a:pPr indent="-387350" lvl="0" marL="457200" rtl="0" algn="l">
              <a:spcBef>
                <a:spcPts val="100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Climate smart activities- Soil conservation, Water etc. </a:t>
            </a:r>
            <a:endParaRPr sz="2500">
              <a:solidFill>
                <a:schemeClr val="dk1"/>
              </a:solidFill>
              <a:latin typeface="Trebuchet MS"/>
              <a:ea typeface="Trebuchet MS"/>
              <a:cs typeface="Trebuchet MS"/>
              <a:sym typeface="Trebuchet MS"/>
            </a:endParaRPr>
          </a:p>
          <a:p>
            <a:pPr indent="-387350" lvl="0" marL="457200" rtl="0" algn="l">
              <a:spcBef>
                <a:spcPts val="100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Ag Forestry</a:t>
            </a:r>
            <a:endParaRPr sz="2500">
              <a:solidFill>
                <a:schemeClr val="dk1"/>
              </a:solidFill>
              <a:latin typeface="Trebuchet MS"/>
              <a:ea typeface="Trebuchet MS"/>
              <a:cs typeface="Trebuchet MS"/>
              <a:sym typeface="Trebuchet MS"/>
            </a:endParaRPr>
          </a:p>
          <a:p>
            <a:pPr indent="-387350" lvl="0" marL="457200" rtl="0" algn="l">
              <a:spcBef>
                <a:spcPts val="100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Planning and Outreach.</a:t>
            </a:r>
            <a:endParaRPr sz="230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nvSpPr>
        <p:spPr>
          <a:xfrm>
            <a:off x="0" y="0"/>
            <a:ext cx="14784000" cy="133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600">
                <a:solidFill>
                  <a:schemeClr val="dk1"/>
                </a:solidFill>
                <a:latin typeface="Trebuchet MS"/>
                <a:ea typeface="Trebuchet MS"/>
                <a:cs typeface="Trebuchet MS"/>
                <a:sym typeface="Trebuchet MS"/>
              </a:rPr>
              <a:t>The DCT is a District Employee </a:t>
            </a:r>
            <a:endParaRPr b="1" sz="46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b="1" lang="en-US" sz="2900">
                <a:solidFill>
                  <a:schemeClr val="dk1"/>
                </a:solidFill>
                <a:latin typeface="Trebuchet MS"/>
                <a:ea typeface="Trebuchet MS"/>
                <a:cs typeface="Trebuchet MS"/>
                <a:sym typeface="Trebuchet MS"/>
              </a:rPr>
              <a:t>Administrative Supervision</a:t>
            </a:r>
            <a:endParaRPr sz="100"/>
          </a:p>
        </p:txBody>
      </p:sp>
      <p:sp>
        <p:nvSpPr>
          <p:cNvPr id="195" name="Google Shape;195;p30"/>
          <p:cNvSpPr txBox="1"/>
          <p:nvPr/>
        </p:nvSpPr>
        <p:spPr>
          <a:xfrm>
            <a:off x="61475" y="1691925"/>
            <a:ext cx="14784000" cy="61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Trebuchet MS"/>
                <a:ea typeface="Trebuchet MS"/>
                <a:cs typeface="Trebuchet MS"/>
                <a:sym typeface="Trebuchet MS"/>
              </a:rPr>
              <a:t>T</a:t>
            </a:r>
            <a:r>
              <a:rPr lang="en-US" sz="2500">
                <a:solidFill>
                  <a:schemeClr val="dk1"/>
                </a:solidFill>
                <a:latin typeface="Trebuchet MS"/>
                <a:ea typeface="Trebuchet MS"/>
                <a:cs typeface="Trebuchet MS"/>
                <a:sym typeface="Trebuchet MS"/>
              </a:rPr>
              <a:t>he Technician is a </a:t>
            </a:r>
            <a:r>
              <a:rPr b="1" lang="en-US" sz="2500">
                <a:solidFill>
                  <a:schemeClr val="dk1"/>
                </a:solidFill>
                <a:latin typeface="Trebuchet MS"/>
                <a:ea typeface="Trebuchet MS"/>
                <a:cs typeface="Trebuchet MS"/>
                <a:sym typeface="Trebuchet MS"/>
              </a:rPr>
              <a:t>District employee.</a:t>
            </a:r>
            <a:r>
              <a:rPr lang="en-US" sz="2500">
                <a:solidFill>
                  <a:schemeClr val="dk1"/>
                </a:solidFill>
                <a:latin typeface="Trebuchet MS"/>
                <a:ea typeface="Trebuchet MS"/>
                <a:cs typeface="Trebuchet MS"/>
                <a:sym typeface="Trebuchet MS"/>
              </a:rPr>
              <a:t> Although these technicians work closely with NRCS, they are not NRCS employees, nor would they be working in the districts community without the business </a:t>
            </a:r>
            <a:r>
              <a:rPr lang="en-US" sz="2500">
                <a:solidFill>
                  <a:schemeClr val="dk1"/>
                </a:solidFill>
                <a:latin typeface="Trebuchet MS"/>
                <a:ea typeface="Trebuchet MS"/>
                <a:cs typeface="Trebuchet MS"/>
                <a:sym typeface="Trebuchet MS"/>
              </a:rPr>
              <a:t>and financial</a:t>
            </a:r>
            <a:r>
              <a:rPr lang="en-US" sz="2500">
                <a:solidFill>
                  <a:schemeClr val="dk1"/>
                </a:solidFill>
                <a:latin typeface="Trebuchet MS"/>
                <a:ea typeface="Trebuchet MS"/>
                <a:cs typeface="Trebuchet MS"/>
                <a:sym typeface="Trebuchet MS"/>
              </a:rPr>
              <a:t> investment of the District.</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rPr b="1" lang="en-US" sz="2500">
                <a:solidFill>
                  <a:schemeClr val="dk1"/>
                </a:solidFill>
                <a:latin typeface="Trebuchet MS"/>
                <a:ea typeface="Trebuchet MS"/>
                <a:cs typeface="Trebuchet MS"/>
                <a:sym typeface="Trebuchet MS"/>
              </a:rPr>
              <a:t>The District is solely responsible for hiring and terminating. They are responsible for Administrative Supervision of the DCT</a:t>
            </a:r>
            <a:endParaRPr b="1"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The NRCS </a:t>
            </a:r>
            <a:r>
              <a:rPr b="1" lang="en-US" sz="2500">
                <a:solidFill>
                  <a:schemeClr val="dk1"/>
                </a:solidFill>
                <a:latin typeface="Trebuchet MS"/>
                <a:ea typeface="Trebuchet MS"/>
                <a:cs typeface="Trebuchet MS"/>
                <a:sym typeface="Trebuchet MS"/>
              </a:rPr>
              <a:t>CANNOT</a:t>
            </a:r>
            <a:r>
              <a:rPr lang="en-US" sz="2500">
                <a:solidFill>
                  <a:schemeClr val="dk1"/>
                </a:solidFill>
                <a:latin typeface="Trebuchet MS"/>
                <a:ea typeface="Trebuchet MS"/>
                <a:cs typeface="Trebuchet MS"/>
                <a:sym typeface="Trebuchet MS"/>
              </a:rPr>
              <a:t> participate in the interview process </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The District must notify the CSCB Grants specialist with start dates and termination dates within one week</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The DCT must always introduce themselves as an employee of the conservation district whether its on the phone or in person meeting with a landowner</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Part of their position is raising awareness for the conservation district</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US" sz="2500">
                <a:solidFill>
                  <a:schemeClr val="dk1"/>
                </a:solidFill>
                <a:latin typeface="Trebuchet MS"/>
                <a:ea typeface="Trebuchet MS"/>
                <a:cs typeface="Trebuchet MS"/>
                <a:sym typeface="Trebuchet MS"/>
              </a:rPr>
              <a:t>	</a:t>
            </a:r>
            <a:endParaRPr sz="2500">
              <a:solidFill>
                <a:schemeClr val="dk1"/>
              </a:solidFill>
              <a:latin typeface="Trebuchet MS"/>
              <a:ea typeface="Trebuchet MS"/>
              <a:cs typeface="Trebuchet MS"/>
              <a:sym typeface="Trebuchet MS"/>
            </a:endParaRPr>
          </a:p>
          <a:p>
            <a:pPr indent="0" lvl="0" marL="914400" rtl="0" algn="l">
              <a:spcBef>
                <a:spcPts val="0"/>
              </a:spcBef>
              <a:spcAft>
                <a:spcPts val="0"/>
              </a:spcAft>
              <a:buNone/>
            </a:pPr>
            <a:r>
              <a:t/>
            </a:r>
            <a:endParaRPr sz="2500">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nvSpPr>
        <p:spPr>
          <a:xfrm>
            <a:off x="0" y="0"/>
            <a:ext cx="14630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Reporting</a:t>
            </a:r>
            <a:r>
              <a:rPr b="1" lang="en-US" sz="4600">
                <a:solidFill>
                  <a:schemeClr val="dk1"/>
                </a:solidFill>
                <a:latin typeface="Trebuchet MS"/>
                <a:ea typeface="Trebuchet MS"/>
                <a:cs typeface="Trebuchet MS"/>
                <a:sym typeface="Trebuchet MS"/>
              </a:rPr>
              <a:t> Requirements</a:t>
            </a:r>
            <a:endParaRPr/>
          </a:p>
        </p:txBody>
      </p:sp>
      <p:sp>
        <p:nvSpPr>
          <p:cNvPr id="202" name="Google Shape;202;p31"/>
          <p:cNvSpPr txBox="1"/>
          <p:nvPr/>
        </p:nvSpPr>
        <p:spPr>
          <a:xfrm>
            <a:off x="115200" y="937450"/>
            <a:ext cx="14400000" cy="61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Trebuchet MS"/>
                <a:ea typeface="Trebuchet MS"/>
                <a:cs typeface="Trebuchet MS"/>
                <a:sym typeface="Trebuchet MS"/>
              </a:rPr>
              <a:t>The Districts are required to submit short quarterly reports using a template that we provide them on our website. </a:t>
            </a:r>
            <a:r>
              <a:rPr lang="en-US" sz="2500">
                <a:solidFill>
                  <a:schemeClr val="dk1"/>
                </a:solidFill>
                <a:latin typeface="Trebuchet MS"/>
                <a:ea typeface="Trebuchet MS"/>
                <a:cs typeface="Trebuchet MS"/>
                <a:sym typeface="Trebuchet MS"/>
              </a:rPr>
              <a:t>The district has 15 days after the quarter ends to submit their report. </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US" sz="2500">
                <a:solidFill>
                  <a:schemeClr val="dk1"/>
                </a:solidFill>
                <a:latin typeface="Trebuchet MS"/>
                <a:ea typeface="Trebuchet MS"/>
                <a:cs typeface="Trebuchet MS"/>
                <a:sym typeface="Trebuchet MS"/>
              </a:rPr>
              <a:t>Each quarter the district must report:</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The number of hours the technician worked.</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Date of any performance evaluations (enter “NONE” if none performed)</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Work duties and hours not related to NRCS Farmbill/IRA/CTA-01 planning or practices – e.g., writing or presenting technical information for newsletters or events; providing technical conservation advice for tree or seed sales; sub-division reviews, etc.</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Training received (if any) by technician(s) [hours and type of training]</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Number of board meetings held, and number attended by technician(s) – must be minimum of half of meetings held each year.</a:t>
            </a:r>
            <a:endParaRPr sz="250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nvSpPr>
        <p:spPr>
          <a:xfrm>
            <a:off x="0" y="0"/>
            <a:ext cx="14630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Publicity Efforts</a:t>
            </a:r>
            <a:endParaRPr/>
          </a:p>
        </p:txBody>
      </p:sp>
      <p:sp>
        <p:nvSpPr>
          <p:cNvPr id="209" name="Google Shape;209;p32"/>
          <p:cNvSpPr txBox="1"/>
          <p:nvPr/>
        </p:nvSpPr>
        <p:spPr>
          <a:xfrm>
            <a:off x="115200" y="937450"/>
            <a:ext cx="14400000" cy="61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500">
                <a:solidFill>
                  <a:schemeClr val="dk1"/>
                </a:solidFill>
                <a:latin typeface="Trebuchet MS"/>
                <a:ea typeface="Trebuchet MS"/>
                <a:cs typeface="Trebuchet MS"/>
                <a:sym typeface="Trebuchet MS"/>
              </a:rPr>
              <a:t>A secondary goal of the program, after providing conservation technical assistance, is to</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2500">
                <a:solidFill>
                  <a:schemeClr val="dk1"/>
                </a:solidFill>
                <a:latin typeface="Trebuchet MS"/>
                <a:ea typeface="Trebuchet MS"/>
                <a:cs typeface="Trebuchet MS"/>
                <a:sym typeface="Trebuchet MS"/>
              </a:rPr>
              <a:t>promote awareness of conservation districts. With this awareness comes recognition by</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2500">
                <a:solidFill>
                  <a:schemeClr val="dk1"/>
                </a:solidFill>
                <a:latin typeface="Trebuchet MS"/>
                <a:ea typeface="Trebuchet MS"/>
                <a:cs typeface="Trebuchet MS"/>
                <a:sym typeface="Trebuchet MS"/>
              </a:rPr>
              <a:t>communities and potential district sponsors such as county commissioners or local</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2500">
                <a:solidFill>
                  <a:schemeClr val="dk1"/>
                </a:solidFill>
                <a:latin typeface="Trebuchet MS"/>
                <a:ea typeface="Trebuchet MS"/>
                <a:cs typeface="Trebuchet MS"/>
                <a:sym typeface="Trebuchet MS"/>
              </a:rPr>
              <a:t>businesses.</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US" sz="2500">
                <a:solidFill>
                  <a:schemeClr val="dk1"/>
                </a:solidFill>
                <a:latin typeface="Trebuchet MS"/>
                <a:ea typeface="Trebuchet MS"/>
                <a:cs typeface="Trebuchet MS"/>
                <a:sym typeface="Trebuchet MS"/>
              </a:rPr>
              <a:t>We require the district to generate </a:t>
            </a:r>
            <a:r>
              <a:rPr b="1" lang="en-US" sz="2500">
                <a:solidFill>
                  <a:schemeClr val="dk1"/>
                </a:solidFill>
                <a:latin typeface="Trebuchet MS"/>
                <a:ea typeface="Trebuchet MS"/>
                <a:cs typeface="Trebuchet MS"/>
                <a:sym typeface="Trebuchet MS"/>
              </a:rPr>
              <a:t>a minimum</a:t>
            </a:r>
            <a:r>
              <a:rPr lang="en-US" sz="2500">
                <a:solidFill>
                  <a:schemeClr val="dk1"/>
                </a:solidFill>
                <a:latin typeface="Trebuchet MS"/>
                <a:ea typeface="Trebuchet MS"/>
                <a:cs typeface="Trebuchet MS"/>
                <a:sym typeface="Trebuchet MS"/>
              </a:rPr>
              <a:t> of 2 </a:t>
            </a:r>
            <a:r>
              <a:rPr lang="en-US" sz="2500">
                <a:solidFill>
                  <a:schemeClr val="dk1"/>
                </a:solidFill>
                <a:latin typeface="Trebuchet MS"/>
                <a:ea typeface="Trebuchet MS"/>
                <a:cs typeface="Trebuchet MS"/>
                <a:sym typeface="Trebuchet MS"/>
              </a:rPr>
              <a:t>publicity</a:t>
            </a:r>
            <a:r>
              <a:rPr lang="en-US" sz="2500">
                <a:solidFill>
                  <a:schemeClr val="dk1"/>
                </a:solidFill>
                <a:latin typeface="Trebuchet MS"/>
                <a:ea typeface="Trebuchet MS"/>
                <a:cs typeface="Trebuchet MS"/>
                <a:sym typeface="Trebuchet MS"/>
              </a:rPr>
              <a:t> efforts and include copies in their quarterly reports. CSCB envisions these publicity efforts as: </a:t>
            </a:r>
            <a:endParaRPr sz="2500">
              <a:solidFill>
                <a:schemeClr val="dk1"/>
              </a:solidFill>
              <a:latin typeface="Trebuchet MS"/>
              <a:ea typeface="Trebuchet MS"/>
              <a:cs typeface="Trebuchet MS"/>
              <a:sym typeface="Trebuchet MS"/>
            </a:endParaRPr>
          </a:p>
          <a:p>
            <a:pPr indent="0" lvl="0" marL="457200" rtl="0" algn="l">
              <a:spcBef>
                <a:spcPts val="0"/>
              </a:spcBef>
              <a:spcAft>
                <a:spcPts val="0"/>
              </a:spcAft>
              <a:buNone/>
            </a:pPr>
            <a:r>
              <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P</a:t>
            </a:r>
            <a:r>
              <a:rPr lang="en-US" sz="2500">
                <a:solidFill>
                  <a:schemeClr val="dk1"/>
                </a:solidFill>
                <a:latin typeface="Trebuchet MS"/>
                <a:ea typeface="Trebuchet MS"/>
                <a:cs typeface="Trebuchet MS"/>
                <a:sym typeface="Trebuchet MS"/>
              </a:rPr>
              <a:t>ress release to local papers, publications, radio</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Article or Powerpoint show in District newsletter and/or web site</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Article for other publications – such as The Conservator, CSCB the Scoop etc.</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Presentation of DCT or done by the DCT at meetings</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Poster in District office or local businesses</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Poster on District display at events or public places</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Social media stories regarding accomplishments of the DCT for the district</a:t>
            </a:r>
            <a:endParaRPr sz="25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nvSpPr>
        <p:spPr>
          <a:xfrm>
            <a:off x="0" y="0"/>
            <a:ext cx="14630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Match</a:t>
            </a:r>
            <a:endParaRPr/>
          </a:p>
        </p:txBody>
      </p:sp>
      <p:sp>
        <p:nvSpPr>
          <p:cNvPr id="216" name="Google Shape;216;p33"/>
          <p:cNvSpPr txBox="1"/>
          <p:nvPr/>
        </p:nvSpPr>
        <p:spPr>
          <a:xfrm>
            <a:off x="30675" y="892800"/>
            <a:ext cx="14507700" cy="10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Trebuchet MS"/>
                <a:ea typeface="Trebuchet MS"/>
                <a:cs typeface="Trebuchet MS"/>
                <a:sym typeface="Trebuchet MS"/>
              </a:rPr>
              <a:t>NRCS has allowed the Districts to use both </a:t>
            </a:r>
            <a:r>
              <a:rPr b="1" lang="en-US" sz="2500">
                <a:solidFill>
                  <a:schemeClr val="dk1"/>
                </a:solidFill>
                <a:latin typeface="Trebuchet MS"/>
                <a:ea typeface="Trebuchet MS"/>
                <a:cs typeface="Trebuchet MS"/>
                <a:sym typeface="Trebuchet MS"/>
              </a:rPr>
              <a:t>Cash Match and In-kind Match </a:t>
            </a:r>
            <a:r>
              <a:rPr lang="en-US" sz="2500">
                <a:solidFill>
                  <a:schemeClr val="dk1"/>
                </a:solidFill>
                <a:latin typeface="Trebuchet MS"/>
                <a:ea typeface="Trebuchet MS"/>
                <a:cs typeface="Trebuchet MS"/>
                <a:sym typeface="Trebuchet MS"/>
              </a:rPr>
              <a:t>in helping pay for the technicians salary for the IRA-DCT Program. Districts can only use Cash Match for the Farmbill program.</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1500" u="sng">
              <a:solidFill>
                <a:schemeClr val="dk1"/>
              </a:solidFill>
              <a:latin typeface="Trebuchet MS"/>
              <a:ea typeface="Trebuchet MS"/>
              <a:cs typeface="Trebuchet MS"/>
              <a:sym typeface="Trebuchet MS"/>
            </a:endParaRPr>
          </a:p>
          <a:p>
            <a:pPr indent="0" lvl="0" marL="0" rtl="0" algn="l">
              <a:spcBef>
                <a:spcPts val="0"/>
              </a:spcBef>
              <a:spcAft>
                <a:spcPts val="0"/>
              </a:spcAft>
              <a:buNone/>
            </a:pPr>
            <a:r>
              <a:rPr b="1" lang="en-US" sz="3000" u="sng">
                <a:solidFill>
                  <a:schemeClr val="dk1"/>
                </a:solidFill>
                <a:latin typeface="Trebuchet MS"/>
                <a:ea typeface="Trebuchet MS"/>
                <a:cs typeface="Trebuchet MS"/>
                <a:sym typeface="Trebuchet MS"/>
              </a:rPr>
              <a:t>Cash Match Examples:</a:t>
            </a:r>
            <a:endParaRPr b="1" sz="3000" u="sng">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2200">
              <a:solidFill>
                <a:schemeClr val="dk1"/>
              </a:solidFill>
              <a:latin typeface="Trebuchet MS"/>
              <a:ea typeface="Trebuchet MS"/>
              <a:cs typeface="Trebuchet MS"/>
              <a:sym typeface="Trebuchet MS"/>
            </a:endParaRPr>
          </a:p>
        </p:txBody>
      </p:sp>
      <p:sp>
        <p:nvSpPr>
          <p:cNvPr id="217" name="Google Shape;217;p33"/>
          <p:cNvSpPr txBox="1"/>
          <p:nvPr/>
        </p:nvSpPr>
        <p:spPr>
          <a:xfrm>
            <a:off x="30675" y="2683775"/>
            <a:ext cx="7100400" cy="5168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Technician salary</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Technician salary taxes, Social Security, Medicare, PERA (employer portion only)</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Workers’ Compensation and unemployment insurance deductions</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Technician health and retirement benefits (employer and employee portion)</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Technician training costs (see training section for more information on allowable training)</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Technician travel costs – cost of vehicle insurance/non-owned and hired auto rider coverage*, occasional IRA-DCT personal mileage paid.</a:t>
            </a:r>
            <a:endParaRPr sz="2000">
              <a:solidFill>
                <a:schemeClr val="dk1"/>
              </a:solidFill>
              <a:latin typeface="Trebuchet MS"/>
              <a:ea typeface="Trebuchet MS"/>
              <a:cs typeface="Trebuchet MS"/>
              <a:sym typeface="Trebuchet MS"/>
            </a:endParaRPr>
          </a:p>
        </p:txBody>
      </p:sp>
      <p:sp>
        <p:nvSpPr>
          <p:cNvPr id="218" name="Google Shape;218;p33"/>
          <p:cNvSpPr txBox="1"/>
          <p:nvPr/>
        </p:nvSpPr>
        <p:spPr>
          <a:xfrm>
            <a:off x="6977700" y="2683775"/>
            <a:ext cx="7652700" cy="35709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District-owned building office space and overheads – provided no rental income gained from the building. Maximum of $2,000/yr. for a full-time position</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Technician/grant administration costs*- at flat rate defined by the CSCB and must also be documented on the Reimbursement Request form.</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Technician position advertising expenses</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Contracted payroll services (must be attributable directly to the IRA-DCT program)</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Technician communication costs directly attributable to the technician position only</a:t>
            </a:r>
            <a:endParaRPr sz="20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nvSpPr>
        <p:spPr>
          <a:xfrm>
            <a:off x="0" y="0"/>
            <a:ext cx="14630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In-Kind </a:t>
            </a:r>
            <a:r>
              <a:rPr b="1" lang="en-US" sz="4600">
                <a:solidFill>
                  <a:schemeClr val="dk1"/>
                </a:solidFill>
                <a:latin typeface="Trebuchet MS"/>
                <a:ea typeface="Trebuchet MS"/>
                <a:cs typeface="Trebuchet MS"/>
                <a:sym typeface="Trebuchet MS"/>
              </a:rPr>
              <a:t>Match</a:t>
            </a:r>
            <a:endParaRPr/>
          </a:p>
        </p:txBody>
      </p:sp>
      <p:sp>
        <p:nvSpPr>
          <p:cNvPr id="225" name="Google Shape;225;p34"/>
          <p:cNvSpPr txBox="1"/>
          <p:nvPr/>
        </p:nvSpPr>
        <p:spPr>
          <a:xfrm>
            <a:off x="30675" y="892800"/>
            <a:ext cx="14507700" cy="18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Trebuchet MS"/>
                <a:ea typeface="Trebuchet MS"/>
                <a:cs typeface="Trebuchet MS"/>
                <a:sym typeface="Trebuchet MS"/>
              </a:rPr>
              <a:t>NRCS allowing In-Kind match has given us the</a:t>
            </a:r>
            <a:r>
              <a:rPr lang="en-US" sz="2800">
                <a:solidFill>
                  <a:schemeClr val="dk1"/>
                </a:solidFill>
                <a:latin typeface="Trebuchet MS"/>
                <a:ea typeface="Trebuchet MS"/>
                <a:cs typeface="Trebuchet MS"/>
                <a:sym typeface="Trebuchet MS"/>
              </a:rPr>
              <a:t> opportunity to get districts who might not have had the funds in the past to participate. In-Kind match is the calculated monetary value of non-cash contributions that support programmatic work. It is typically in the form of personnel, goods, and services, including direct and indirect costs. </a:t>
            </a:r>
            <a:endParaRPr sz="28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1500" u="sng">
              <a:solidFill>
                <a:schemeClr val="dk1"/>
              </a:solidFill>
              <a:latin typeface="Trebuchet MS"/>
              <a:ea typeface="Trebuchet MS"/>
              <a:cs typeface="Trebuchet MS"/>
              <a:sym typeface="Trebuchet MS"/>
            </a:endParaRPr>
          </a:p>
          <a:p>
            <a:pPr indent="0" lvl="0" marL="0" rtl="0" algn="l">
              <a:spcBef>
                <a:spcPts val="0"/>
              </a:spcBef>
              <a:spcAft>
                <a:spcPts val="0"/>
              </a:spcAft>
              <a:buNone/>
            </a:pPr>
            <a:r>
              <a:rPr b="1" lang="en-US" sz="3000" u="sng">
                <a:solidFill>
                  <a:schemeClr val="dk1"/>
                </a:solidFill>
                <a:latin typeface="Trebuchet MS"/>
                <a:ea typeface="Trebuchet MS"/>
                <a:cs typeface="Trebuchet MS"/>
                <a:sym typeface="Trebuchet MS"/>
              </a:rPr>
              <a:t>In Kind</a:t>
            </a:r>
            <a:r>
              <a:rPr b="1" lang="en-US" sz="3000" u="sng">
                <a:solidFill>
                  <a:schemeClr val="dk1"/>
                </a:solidFill>
                <a:latin typeface="Trebuchet MS"/>
                <a:ea typeface="Trebuchet MS"/>
                <a:cs typeface="Trebuchet MS"/>
                <a:sym typeface="Trebuchet MS"/>
              </a:rPr>
              <a:t> Match Examples:</a:t>
            </a:r>
            <a:endParaRPr b="1" sz="3000" u="sng">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2200">
              <a:solidFill>
                <a:schemeClr val="dk1"/>
              </a:solidFill>
              <a:latin typeface="Trebuchet MS"/>
              <a:ea typeface="Trebuchet MS"/>
              <a:cs typeface="Trebuchet MS"/>
              <a:sym typeface="Trebuchet MS"/>
            </a:endParaRPr>
          </a:p>
        </p:txBody>
      </p:sp>
      <p:sp>
        <p:nvSpPr>
          <p:cNvPr id="226" name="Google Shape;226;p34"/>
          <p:cNvSpPr txBox="1"/>
          <p:nvPr/>
        </p:nvSpPr>
        <p:spPr>
          <a:xfrm>
            <a:off x="214700" y="3757275"/>
            <a:ext cx="13894200" cy="28986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Volunteer Hours</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Equipment </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Communal/shared utility costs.</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Communal/shared equipment use costs.</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Board member technician supervisory time (not actual cash cost).</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Communal/shared insurance costs such as general liability.</a:t>
            </a:r>
            <a:endParaRPr sz="2500">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nvSpPr>
        <p:spPr>
          <a:xfrm>
            <a:off x="2642525" y="1874950"/>
            <a:ext cx="9613800" cy="10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500">
                <a:solidFill>
                  <a:schemeClr val="lt1"/>
                </a:solidFill>
              </a:rPr>
              <a:t>2025 Projections</a:t>
            </a:r>
            <a:endParaRPr b="1" sz="55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aphicFrame>
        <p:nvGraphicFramePr>
          <p:cNvPr id="238" name="Google Shape;238;p36"/>
          <p:cNvGraphicFramePr/>
          <p:nvPr/>
        </p:nvGraphicFramePr>
        <p:xfrm>
          <a:off x="517275" y="215325"/>
          <a:ext cx="3000000" cy="3000000"/>
        </p:xfrm>
        <a:graphic>
          <a:graphicData uri="http://schemas.openxmlformats.org/drawingml/2006/table">
            <a:tbl>
              <a:tblPr>
                <a:noFill/>
                <a:tableStyleId>{6B243E78-E288-4D38-AD41-27426E3EB91E}</a:tableStyleId>
              </a:tblPr>
              <a:tblGrid>
                <a:gridCol w="2355425"/>
                <a:gridCol w="1677350"/>
                <a:gridCol w="361675"/>
                <a:gridCol w="2516025"/>
                <a:gridCol w="1605975"/>
                <a:gridCol w="361675"/>
                <a:gridCol w="2355425"/>
                <a:gridCol w="2266200"/>
              </a:tblGrid>
              <a:tr h="401225">
                <a:tc gridSpan="2" rowSpan="2">
                  <a:txBody>
                    <a:bodyPr/>
                    <a:lstStyle/>
                    <a:p>
                      <a:pPr indent="0" lvl="0" marL="0" rtl="0" algn="ctr">
                        <a:lnSpc>
                          <a:spcPct val="115000"/>
                        </a:lnSpc>
                        <a:spcBef>
                          <a:spcPts val="0"/>
                        </a:spcBef>
                        <a:spcAft>
                          <a:spcPts val="0"/>
                        </a:spcAft>
                        <a:buNone/>
                      </a:pPr>
                      <a:r>
                        <a:rPr b="1" lang="en-US" sz="3300"/>
                        <a:t>2024</a:t>
                      </a:r>
                      <a:endParaRPr b="1" sz="33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rowSpan="2" hMerge="1"/>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gridSpan="2" rowSpan="2">
                  <a:txBody>
                    <a:bodyPr/>
                    <a:lstStyle/>
                    <a:p>
                      <a:pPr indent="0" lvl="0" marL="0" rtl="0" algn="ctr">
                        <a:lnSpc>
                          <a:spcPct val="115000"/>
                        </a:lnSpc>
                        <a:spcBef>
                          <a:spcPts val="0"/>
                        </a:spcBef>
                        <a:spcAft>
                          <a:spcPts val="0"/>
                        </a:spcAft>
                        <a:buNone/>
                      </a:pPr>
                      <a:r>
                        <a:rPr b="1" lang="en-US" sz="3300"/>
                        <a:t>2025</a:t>
                      </a:r>
                      <a:endParaRPr b="1" sz="33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rowSpan="2" hMerge="1"/>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gridSpan="2" rowSpan="2">
                  <a:txBody>
                    <a:bodyPr/>
                    <a:lstStyle/>
                    <a:p>
                      <a:pPr indent="0" lvl="0" marL="0" rtl="0" algn="ctr">
                        <a:lnSpc>
                          <a:spcPct val="115000"/>
                        </a:lnSpc>
                        <a:spcBef>
                          <a:spcPts val="0"/>
                        </a:spcBef>
                        <a:spcAft>
                          <a:spcPts val="0"/>
                        </a:spcAft>
                        <a:buNone/>
                      </a:pPr>
                      <a:r>
                        <a:rPr b="1" lang="en-US" sz="3300"/>
                        <a:t>Variance</a:t>
                      </a:r>
                      <a:endParaRPr b="1" sz="33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rowSpan="2" hMerge="1"/>
              </a:tr>
              <a:tr h="636200">
                <a:tc gridSpan="2" vMerge="1"/>
                <a:tc hMerge="1" vMerge="1"/>
                <a:tc>
                  <a:txBody>
                    <a:bodyPr/>
                    <a:lstStyle/>
                    <a:p>
                      <a:pPr indent="0" lvl="0" marL="0" rtl="0" algn="l">
                        <a:spcBef>
                          <a:spcPts val="0"/>
                        </a:spcBef>
                        <a:spcAft>
                          <a:spcPts val="0"/>
                        </a:spcAft>
                        <a:buNone/>
                      </a:pPr>
                      <a:r>
                        <a:t/>
                      </a:r>
                      <a:endParaRPr sz="33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gridSpan="2" vMerge="1"/>
                <a:tc hMerge="1" vMerge="1"/>
                <a:tc>
                  <a:txBody>
                    <a:bodyPr/>
                    <a:lstStyle/>
                    <a:p>
                      <a:pPr indent="0" lvl="0" marL="0" rtl="0" algn="l">
                        <a:spcBef>
                          <a:spcPts val="0"/>
                        </a:spcBef>
                        <a:spcAft>
                          <a:spcPts val="0"/>
                        </a:spcAft>
                        <a:buNone/>
                      </a:pPr>
                      <a:r>
                        <a:t/>
                      </a:r>
                      <a:endParaRPr sz="33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gridSpan="2" vMerge="1"/>
                <a:tc hMerge="1" vMerge="1"/>
              </a:tr>
              <a:tr h="728075">
                <a:tc gridSpan="2">
                  <a:txBody>
                    <a:bodyPr/>
                    <a:lstStyle/>
                    <a:p>
                      <a:pPr indent="0" lvl="0" marL="0" rtl="0" algn="ctr">
                        <a:lnSpc>
                          <a:spcPct val="115000"/>
                        </a:lnSpc>
                        <a:spcBef>
                          <a:spcPts val="0"/>
                        </a:spcBef>
                        <a:spcAft>
                          <a:spcPts val="0"/>
                        </a:spcAft>
                        <a:buNone/>
                      </a:pPr>
                      <a:r>
                        <a:rPr b="1" lang="en-US" sz="3300"/>
                        <a:t>Farmbill</a:t>
                      </a:r>
                      <a:endParaRPr b="1" sz="33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sz="33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gridSpan="2">
                  <a:txBody>
                    <a:bodyPr/>
                    <a:lstStyle/>
                    <a:p>
                      <a:pPr indent="0" lvl="0" marL="0" rtl="0" algn="ctr">
                        <a:lnSpc>
                          <a:spcPct val="115000"/>
                        </a:lnSpc>
                        <a:spcBef>
                          <a:spcPts val="0"/>
                        </a:spcBef>
                        <a:spcAft>
                          <a:spcPts val="0"/>
                        </a:spcAft>
                        <a:buNone/>
                      </a:pPr>
                      <a:r>
                        <a:rPr b="1" lang="en-US" sz="3300"/>
                        <a:t>Farmbill</a:t>
                      </a:r>
                      <a:endParaRPr b="1" sz="33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sz="33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gridSpan="2">
                  <a:txBody>
                    <a:bodyPr/>
                    <a:lstStyle/>
                    <a:p>
                      <a:pPr indent="0" lvl="0" marL="0" rtl="0" algn="ctr">
                        <a:lnSpc>
                          <a:spcPct val="115000"/>
                        </a:lnSpc>
                        <a:spcBef>
                          <a:spcPts val="0"/>
                        </a:spcBef>
                        <a:spcAft>
                          <a:spcPts val="0"/>
                        </a:spcAft>
                        <a:buNone/>
                      </a:pPr>
                      <a:r>
                        <a:rPr b="1" lang="en-US" sz="3300"/>
                        <a:t>Farmbill</a:t>
                      </a:r>
                      <a:endParaRPr b="1" sz="33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514875">
                <a:tc>
                  <a:txBody>
                    <a:bodyPr/>
                    <a:lstStyle/>
                    <a:p>
                      <a:pPr indent="0" lvl="0" marL="0" rtl="0" algn="ctr">
                        <a:lnSpc>
                          <a:spcPct val="115000"/>
                        </a:lnSpc>
                        <a:spcBef>
                          <a:spcPts val="0"/>
                        </a:spcBef>
                        <a:spcAft>
                          <a:spcPts val="0"/>
                        </a:spcAft>
                        <a:buNone/>
                      </a:pPr>
                      <a:r>
                        <a:rPr b="1" lang="en-US" sz="2100"/>
                        <a:t>Award Requested</a:t>
                      </a:r>
                      <a:endParaRPr b="1" sz="21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100"/>
                        <a:t>technicians</a:t>
                      </a:r>
                      <a:endParaRPr b="1" sz="21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21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a:txBody>
                    <a:bodyPr/>
                    <a:lstStyle/>
                    <a:p>
                      <a:pPr indent="0" lvl="0" marL="0" rtl="0" algn="ctr">
                        <a:lnSpc>
                          <a:spcPct val="115000"/>
                        </a:lnSpc>
                        <a:spcBef>
                          <a:spcPts val="0"/>
                        </a:spcBef>
                        <a:spcAft>
                          <a:spcPts val="0"/>
                        </a:spcAft>
                        <a:buNone/>
                      </a:pPr>
                      <a:r>
                        <a:rPr b="1" lang="en-US" sz="2100"/>
                        <a:t>Award Requested</a:t>
                      </a:r>
                      <a:endParaRPr b="1" sz="21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100"/>
                        <a:t>technicians</a:t>
                      </a:r>
                      <a:endParaRPr b="1" sz="21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21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a:txBody>
                    <a:bodyPr/>
                    <a:lstStyle/>
                    <a:p>
                      <a:pPr indent="0" lvl="0" marL="0" rtl="0" algn="ctr">
                        <a:lnSpc>
                          <a:spcPct val="115000"/>
                        </a:lnSpc>
                        <a:spcBef>
                          <a:spcPts val="0"/>
                        </a:spcBef>
                        <a:spcAft>
                          <a:spcPts val="0"/>
                        </a:spcAft>
                        <a:buNone/>
                      </a:pPr>
                      <a:r>
                        <a:rPr b="1" lang="en-US" sz="2100"/>
                        <a:t>Award Requested</a:t>
                      </a:r>
                      <a:endParaRPr b="1" sz="21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100"/>
                        <a:t>technicians</a:t>
                      </a:r>
                      <a:endParaRPr b="1" sz="21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11350">
                <a:tc>
                  <a:txBody>
                    <a:bodyPr/>
                    <a:lstStyle/>
                    <a:p>
                      <a:pPr indent="0" lvl="0" marL="0" rtl="0" algn="r">
                        <a:lnSpc>
                          <a:spcPct val="115000"/>
                        </a:lnSpc>
                        <a:spcBef>
                          <a:spcPts val="0"/>
                        </a:spcBef>
                        <a:spcAft>
                          <a:spcPts val="0"/>
                        </a:spcAft>
                        <a:buNone/>
                      </a:pPr>
                      <a:r>
                        <a:rPr lang="en-US" sz="2700"/>
                        <a:t>$1,436,752.00</a:t>
                      </a:r>
                      <a:endParaRPr sz="27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700"/>
                        <a:t>25.5</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a:txBody>
                    <a:bodyPr/>
                    <a:lstStyle/>
                    <a:p>
                      <a:pPr indent="0" lvl="0" marL="0" rtl="0" algn="r">
                        <a:lnSpc>
                          <a:spcPct val="115000"/>
                        </a:lnSpc>
                        <a:spcBef>
                          <a:spcPts val="0"/>
                        </a:spcBef>
                        <a:spcAft>
                          <a:spcPts val="0"/>
                        </a:spcAft>
                        <a:buNone/>
                      </a:pPr>
                      <a:r>
                        <a:rPr lang="en-US" sz="2700"/>
                        <a:t>$1,502,942.00</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700"/>
                        <a:t>26</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a:txBody>
                    <a:bodyPr/>
                    <a:lstStyle/>
                    <a:p>
                      <a:pPr indent="0" lvl="0" marL="0" rtl="0" algn="r">
                        <a:lnSpc>
                          <a:spcPct val="115000"/>
                        </a:lnSpc>
                        <a:spcBef>
                          <a:spcPts val="0"/>
                        </a:spcBef>
                        <a:spcAft>
                          <a:spcPts val="0"/>
                        </a:spcAft>
                        <a:buNone/>
                      </a:pPr>
                      <a:r>
                        <a:rPr lang="en-US" sz="2700"/>
                        <a:t>$66,190.00</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700"/>
                        <a:t>0.5</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84925">
                <a:tc gridSpan="2">
                  <a:txBody>
                    <a:bodyPr/>
                    <a:lstStyle/>
                    <a:p>
                      <a:pPr indent="0" lvl="0" marL="0" rtl="0" algn="ctr">
                        <a:lnSpc>
                          <a:spcPct val="115000"/>
                        </a:lnSpc>
                        <a:spcBef>
                          <a:spcPts val="0"/>
                        </a:spcBef>
                        <a:spcAft>
                          <a:spcPts val="0"/>
                        </a:spcAft>
                        <a:buNone/>
                      </a:pPr>
                      <a:r>
                        <a:rPr b="1" lang="en-US" sz="3300"/>
                        <a:t>IRA</a:t>
                      </a:r>
                      <a:endParaRPr b="1" sz="33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sz="33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gridSpan="2">
                  <a:txBody>
                    <a:bodyPr/>
                    <a:lstStyle/>
                    <a:p>
                      <a:pPr indent="0" lvl="0" marL="0" rtl="0" algn="ctr">
                        <a:lnSpc>
                          <a:spcPct val="115000"/>
                        </a:lnSpc>
                        <a:spcBef>
                          <a:spcPts val="0"/>
                        </a:spcBef>
                        <a:spcAft>
                          <a:spcPts val="0"/>
                        </a:spcAft>
                        <a:buNone/>
                      </a:pPr>
                      <a:r>
                        <a:rPr b="1" lang="en-US" sz="3300"/>
                        <a:t>IRA</a:t>
                      </a:r>
                      <a:endParaRPr b="1" sz="33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sz="33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99999"/>
                    </a:solidFill>
                  </a:tcPr>
                </a:tc>
                <a:tc gridSpan="2">
                  <a:txBody>
                    <a:bodyPr/>
                    <a:lstStyle/>
                    <a:p>
                      <a:pPr indent="0" lvl="0" marL="0" rtl="0" algn="ctr">
                        <a:lnSpc>
                          <a:spcPct val="115000"/>
                        </a:lnSpc>
                        <a:spcBef>
                          <a:spcPts val="0"/>
                        </a:spcBef>
                        <a:spcAft>
                          <a:spcPts val="0"/>
                        </a:spcAft>
                        <a:buNone/>
                      </a:pPr>
                      <a:r>
                        <a:rPr b="1" lang="en-US" sz="3300"/>
                        <a:t>IRA</a:t>
                      </a:r>
                      <a:endParaRPr b="1" sz="33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1411350">
                <a:tc>
                  <a:txBody>
                    <a:bodyPr/>
                    <a:lstStyle/>
                    <a:p>
                      <a:pPr indent="0" lvl="0" marL="0" rtl="0" algn="r">
                        <a:lnSpc>
                          <a:spcPct val="115000"/>
                        </a:lnSpc>
                        <a:spcBef>
                          <a:spcPts val="0"/>
                        </a:spcBef>
                        <a:spcAft>
                          <a:spcPts val="0"/>
                        </a:spcAft>
                        <a:buNone/>
                      </a:pPr>
                      <a:r>
                        <a:rPr lang="en-US" sz="2700"/>
                        <a:t>$684,856.00</a:t>
                      </a:r>
                      <a:endParaRPr sz="27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700"/>
                        <a:t>13.5</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rtl="0" algn="r">
                        <a:lnSpc>
                          <a:spcPct val="115000"/>
                        </a:lnSpc>
                        <a:spcBef>
                          <a:spcPts val="0"/>
                        </a:spcBef>
                        <a:spcAft>
                          <a:spcPts val="0"/>
                        </a:spcAft>
                        <a:buNone/>
                      </a:pPr>
                      <a:r>
                        <a:rPr lang="en-US" sz="2700"/>
                        <a:t>$793,199.00</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700"/>
                        <a:t>14.5</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rtl="0" algn="r">
                        <a:lnSpc>
                          <a:spcPct val="115000"/>
                        </a:lnSpc>
                        <a:spcBef>
                          <a:spcPts val="0"/>
                        </a:spcBef>
                        <a:spcAft>
                          <a:spcPts val="0"/>
                        </a:spcAft>
                        <a:buNone/>
                      </a:pPr>
                      <a:r>
                        <a:rPr lang="en-US" sz="2700"/>
                        <a:t>$108,343.00</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700"/>
                        <a:t>1</a:t>
                      </a:r>
                      <a:endParaRPr sz="27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txBox="1"/>
          <p:nvPr/>
        </p:nvSpPr>
        <p:spPr>
          <a:xfrm>
            <a:off x="2496300" y="671450"/>
            <a:ext cx="9613800" cy="10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500">
                <a:solidFill>
                  <a:schemeClr val="lt1"/>
                </a:solidFill>
              </a:rPr>
              <a:t>Building Capacity</a:t>
            </a:r>
            <a:endParaRPr b="1" sz="5500">
              <a:solidFill>
                <a:schemeClr val="lt1"/>
              </a:solidFill>
            </a:endParaRPr>
          </a:p>
        </p:txBody>
      </p:sp>
      <p:sp>
        <p:nvSpPr>
          <p:cNvPr id="245" name="Google Shape;245;p37"/>
          <p:cNvSpPr txBox="1"/>
          <p:nvPr/>
        </p:nvSpPr>
        <p:spPr>
          <a:xfrm>
            <a:off x="453025" y="2591500"/>
            <a:ext cx="13719000" cy="3851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2800">
                <a:solidFill>
                  <a:schemeClr val="lt1"/>
                </a:solidFill>
                <a:latin typeface="Trebuchet MS"/>
                <a:ea typeface="Trebuchet MS"/>
                <a:cs typeface="Trebuchet MS"/>
                <a:sym typeface="Trebuchet MS"/>
              </a:rPr>
              <a:t>“We as DCTs help the NRCS and Conservation District get programs out the door and back to the producer efficiently and effectively.” </a:t>
            </a:r>
            <a:endParaRPr b="1" sz="2800">
              <a:solidFill>
                <a:schemeClr val="lt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800">
              <a:solidFill>
                <a:schemeClr val="lt1"/>
              </a:solidFill>
              <a:latin typeface="Trebuchet MS"/>
              <a:ea typeface="Trebuchet MS"/>
              <a:cs typeface="Trebuchet MS"/>
              <a:sym typeface="Trebuchet MS"/>
            </a:endParaRPr>
          </a:p>
          <a:p>
            <a:pPr indent="0" lvl="0" marL="0" rtl="0" algn="r">
              <a:lnSpc>
                <a:spcPct val="115000"/>
              </a:lnSpc>
              <a:spcBef>
                <a:spcPts val="0"/>
              </a:spcBef>
              <a:spcAft>
                <a:spcPts val="0"/>
              </a:spcAft>
              <a:buNone/>
            </a:pPr>
            <a:r>
              <a:rPr lang="en-US" sz="2800">
                <a:solidFill>
                  <a:schemeClr val="lt1"/>
                </a:solidFill>
                <a:latin typeface="Trebuchet MS"/>
                <a:ea typeface="Trebuchet MS"/>
                <a:cs typeface="Trebuchet MS"/>
                <a:sym typeface="Trebuchet MS"/>
              </a:rPr>
              <a:t>~Milkayla Sharpe, DCT for Baca County Conservation District </a:t>
            </a:r>
            <a:endParaRPr sz="46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nvSpPr>
        <p:spPr>
          <a:xfrm>
            <a:off x="115050" y="2308800"/>
            <a:ext cx="5017800" cy="467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rPr lang="en-US" sz="2800">
                <a:solidFill>
                  <a:schemeClr val="dk1"/>
                </a:solidFill>
                <a:latin typeface="Trebuchet MS"/>
                <a:ea typeface="Trebuchet MS"/>
                <a:cs typeface="Trebuchet MS"/>
                <a:sym typeface="Trebuchet MS"/>
              </a:rPr>
              <a:t>“The DCT program is the backbone of our conservation forestry work” </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rPr lang="en-US" sz="2800">
                <a:solidFill>
                  <a:schemeClr val="dk1"/>
                </a:solidFill>
                <a:latin typeface="Trebuchet MS"/>
                <a:ea typeface="Trebuchet MS"/>
                <a:cs typeface="Trebuchet MS"/>
                <a:sym typeface="Trebuchet MS"/>
              </a:rPr>
              <a:t>~Garrett Stephens, Director of Jefferson Conservation District</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457200" rtl="0" algn="l">
              <a:spcBef>
                <a:spcPts val="0"/>
              </a:spcBef>
              <a:spcAft>
                <a:spcPts val="0"/>
              </a:spcAft>
              <a:buNone/>
            </a:pPr>
            <a:r>
              <a:t/>
            </a:r>
            <a:endParaRPr sz="2800">
              <a:solidFill>
                <a:schemeClr val="dk1"/>
              </a:solidFill>
              <a:latin typeface="Trebuchet MS"/>
              <a:ea typeface="Trebuchet MS"/>
              <a:cs typeface="Trebuchet MS"/>
              <a:sym typeface="Trebuchet MS"/>
            </a:endParaRPr>
          </a:p>
        </p:txBody>
      </p:sp>
      <p:sp>
        <p:nvSpPr>
          <p:cNvPr id="252" name="Google Shape;252;p38"/>
          <p:cNvSpPr txBox="1"/>
          <p:nvPr/>
        </p:nvSpPr>
        <p:spPr>
          <a:xfrm>
            <a:off x="0" y="162175"/>
            <a:ext cx="50178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Conservation Forestry</a:t>
            </a:r>
            <a:endParaRPr b="1" sz="4600">
              <a:solidFill>
                <a:schemeClr val="dk1"/>
              </a:solidFill>
              <a:latin typeface="Trebuchet MS"/>
              <a:ea typeface="Trebuchet MS"/>
              <a:cs typeface="Trebuchet MS"/>
              <a:sym typeface="Trebuchet MS"/>
            </a:endParaRPr>
          </a:p>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Success</a:t>
            </a:r>
            <a:endParaRPr b="1" sz="4600">
              <a:solidFill>
                <a:schemeClr val="dk1"/>
              </a:solidFill>
              <a:latin typeface="Trebuchet MS"/>
              <a:ea typeface="Trebuchet MS"/>
              <a:cs typeface="Trebuchet MS"/>
              <a:sym typeface="Trebuchet MS"/>
            </a:endParaRPr>
          </a:p>
        </p:txBody>
      </p:sp>
      <p:pic>
        <p:nvPicPr>
          <p:cNvPr id="253" name="Google Shape;253;p38"/>
          <p:cNvPicPr preferRelativeResize="0"/>
          <p:nvPr/>
        </p:nvPicPr>
        <p:blipFill>
          <a:blip r:embed="rId3">
            <a:alphaModFix/>
          </a:blip>
          <a:stretch>
            <a:fillRect/>
          </a:stretch>
        </p:blipFill>
        <p:spPr>
          <a:xfrm>
            <a:off x="5179850" y="0"/>
            <a:ext cx="9450552" cy="7087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nvSpPr>
        <p:spPr>
          <a:xfrm>
            <a:off x="138325" y="76850"/>
            <a:ext cx="14070900" cy="735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4100">
              <a:solidFill>
                <a:schemeClr val="dk1"/>
              </a:solidFill>
              <a:latin typeface="Trebuchet MS"/>
              <a:ea typeface="Trebuchet MS"/>
              <a:cs typeface="Trebuchet MS"/>
              <a:sym typeface="Trebuchet MS"/>
            </a:endParaRPr>
          </a:p>
          <a:p>
            <a:pPr indent="0" lvl="0" marL="0" rtl="0" algn="l">
              <a:spcBef>
                <a:spcPts val="0"/>
              </a:spcBef>
              <a:spcAft>
                <a:spcPts val="0"/>
              </a:spcAft>
              <a:buNone/>
            </a:pPr>
            <a:r>
              <a:rPr b="1" lang="en-US" sz="4100">
                <a:solidFill>
                  <a:schemeClr val="dk1"/>
                </a:solidFill>
                <a:latin typeface="Trebuchet MS"/>
                <a:ea typeface="Trebuchet MS"/>
                <a:cs typeface="Trebuchet MS"/>
                <a:sym typeface="Trebuchet MS"/>
              </a:rPr>
              <a:t>District Conservation Technician Program Background</a:t>
            </a:r>
            <a:endParaRPr b="1" sz="41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800">
              <a:solidFill>
                <a:schemeClr val="dk1"/>
              </a:solidFill>
              <a:latin typeface="Trebuchet MS"/>
              <a:ea typeface="Trebuchet MS"/>
              <a:cs typeface="Trebuchet MS"/>
              <a:sym typeface="Trebuchet MS"/>
            </a:endParaRPr>
          </a:p>
          <a:p>
            <a:pPr indent="-406400" lvl="0" marL="457200" rtl="0" algn="l">
              <a:spcBef>
                <a:spcPts val="100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The Colorado State Conservation Boards (CSCB) District Conservation Technician (DCT) program was developed as a way to preserve and increase conservation technical assistance to landowners. </a:t>
            </a:r>
            <a:endParaRPr sz="2800">
              <a:solidFill>
                <a:schemeClr val="dk1"/>
              </a:solidFill>
              <a:latin typeface="Trebuchet MS"/>
              <a:ea typeface="Trebuchet MS"/>
              <a:cs typeface="Trebuchet MS"/>
              <a:sym typeface="Trebuchet MS"/>
            </a:endParaRPr>
          </a:p>
          <a:p>
            <a:pPr indent="-406400" lvl="0" marL="457200" rtl="0" algn="l">
              <a:spcBef>
                <a:spcPts val="100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It allows the Conservation Districts to apply for 80% cost-share to employ technical staff to implement conservation practices/planning on Private Land </a:t>
            </a:r>
            <a:endParaRPr sz="2800">
              <a:solidFill>
                <a:schemeClr val="dk1"/>
              </a:solidFill>
              <a:latin typeface="Trebuchet MS"/>
              <a:ea typeface="Trebuchet MS"/>
              <a:cs typeface="Trebuchet MS"/>
              <a:sym typeface="Trebuchet MS"/>
            </a:endParaRPr>
          </a:p>
          <a:p>
            <a:pPr indent="-406400" lvl="0" marL="457200" rtl="0" algn="l">
              <a:spcBef>
                <a:spcPts val="100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The technician is a district employee and all responsibilities and decisions about employment ultimately reside with District Board of Supervisors.</a:t>
            </a:r>
            <a:endParaRPr sz="28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800">
              <a:solidFill>
                <a:srgbClr val="5C6670"/>
              </a:solidFill>
              <a:latin typeface="Trebuchet MS"/>
              <a:ea typeface="Trebuchet MS"/>
              <a:cs typeface="Trebuchet MS"/>
              <a:sym typeface="Trebuchet MS"/>
            </a:endParaRPr>
          </a:p>
          <a:p>
            <a:pPr indent="0" lvl="0" marL="914400" rtl="0" algn="l">
              <a:spcBef>
                <a:spcPts val="0"/>
              </a:spcBef>
              <a:spcAft>
                <a:spcPts val="0"/>
              </a:spcAft>
              <a:buNone/>
            </a:pPr>
            <a:r>
              <a:rPr b="1" lang="en-US" sz="3300">
                <a:solidFill>
                  <a:schemeClr val="lt1"/>
                </a:solidFill>
                <a:latin typeface="Trebuchet MS"/>
                <a:ea typeface="Trebuchet MS"/>
                <a:cs typeface="Trebuchet MS"/>
                <a:sym typeface="Trebuchet MS"/>
              </a:rPr>
              <a:t>tate - only found JB in Denver</a:t>
            </a:r>
            <a:endParaRPr b="1" sz="3300">
              <a:solidFill>
                <a:schemeClr val="lt1"/>
              </a:solidFill>
              <a:latin typeface="Trebuchet MS"/>
              <a:ea typeface="Trebuchet MS"/>
              <a:cs typeface="Trebuchet MS"/>
              <a:sym typeface="Trebuchet MS"/>
            </a:endParaRPr>
          </a:p>
          <a:p>
            <a:pPr indent="0" lvl="0" marL="0" rtl="0" algn="l">
              <a:spcBef>
                <a:spcPts val="0"/>
              </a:spcBef>
              <a:spcAft>
                <a:spcPts val="0"/>
              </a:spcAft>
              <a:buNone/>
            </a:pPr>
            <a:r>
              <a:t/>
            </a:r>
            <a:endParaRPr sz="2800">
              <a:solidFill>
                <a:srgbClr val="5C6670"/>
              </a:solidFill>
              <a:latin typeface="Trebuchet MS"/>
              <a:ea typeface="Trebuchet MS"/>
              <a:cs typeface="Trebuchet MS"/>
              <a:sym typeface="Trebuchet MS"/>
            </a:endParaRPr>
          </a:p>
          <a:p>
            <a:pPr indent="0" lvl="0" marL="457200" rtl="0" algn="l">
              <a:spcBef>
                <a:spcPts val="0"/>
              </a:spcBef>
              <a:spcAft>
                <a:spcPts val="0"/>
              </a:spcAft>
              <a:buNone/>
            </a:pPr>
            <a:r>
              <a:t/>
            </a:r>
            <a:endParaRPr sz="46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39"/>
          <p:cNvPicPr preferRelativeResize="0"/>
          <p:nvPr/>
        </p:nvPicPr>
        <p:blipFill>
          <a:blip r:embed="rId3">
            <a:alphaModFix/>
          </a:blip>
          <a:stretch>
            <a:fillRect/>
          </a:stretch>
        </p:blipFill>
        <p:spPr>
          <a:xfrm>
            <a:off x="9934925" y="3533100"/>
            <a:ext cx="4695475" cy="3521599"/>
          </a:xfrm>
          <a:prstGeom prst="rect">
            <a:avLst/>
          </a:prstGeom>
          <a:noFill/>
          <a:ln>
            <a:noFill/>
          </a:ln>
        </p:spPr>
      </p:pic>
      <p:pic>
        <p:nvPicPr>
          <p:cNvPr id="260" name="Google Shape;260;p39"/>
          <p:cNvPicPr preferRelativeResize="0"/>
          <p:nvPr/>
        </p:nvPicPr>
        <p:blipFill>
          <a:blip r:embed="rId4">
            <a:alphaModFix/>
          </a:blip>
          <a:stretch>
            <a:fillRect/>
          </a:stretch>
        </p:blipFill>
        <p:spPr>
          <a:xfrm>
            <a:off x="9934926" y="0"/>
            <a:ext cx="4695475" cy="3521580"/>
          </a:xfrm>
          <a:prstGeom prst="rect">
            <a:avLst/>
          </a:prstGeom>
          <a:noFill/>
          <a:ln>
            <a:noFill/>
          </a:ln>
        </p:spPr>
      </p:pic>
      <p:sp>
        <p:nvSpPr>
          <p:cNvPr id="261" name="Google Shape;261;p39"/>
          <p:cNvSpPr txBox="1"/>
          <p:nvPr/>
        </p:nvSpPr>
        <p:spPr>
          <a:xfrm>
            <a:off x="0" y="0"/>
            <a:ext cx="98316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Jefferson and Larimer Conservation Districts </a:t>
            </a:r>
            <a:endParaRPr b="1" sz="4600">
              <a:solidFill>
                <a:schemeClr val="dk1"/>
              </a:solidFill>
              <a:latin typeface="Trebuchet MS"/>
              <a:ea typeface="Trebuchet MS"/>
              <a:cs typeface="Trebuchet MS"/>
              <a:sym typeface="Trebuchet MS"/>
            </a:endParaRPr>
          </a:p>
        </p:txBody>
      </p:sp>
      <p:sp>
        <p:nvSpPr>
          <p:cNvPr id="262" name="Google Shape;262;p39"/>
          <p:cNvSpPr txBox="1"/>
          <p:nvPr/>
        </p:nvSpPr>
        <p:spPr>
          <a:xfrm>
            <a:off x="115050" y="1866475"/>
            <a:ext cx="9716400" cy="5114400"/>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After several large fires in the 1990s/2000s, NRCS started funding forestry projects.</a:t>
            </a:r>
            <a:endParaRPr sz="2800">
              <a:solidFill>
                <a:schemeClr val="dk1"/>
              </a:solidFill>
              <a:latin typeface="Trebuchet MS"/>
              <a:ea typeface="Trebuchet MS"/>
              <a:cs typeface="Trebuchet MS"/>
              <a:sym typeface="Trebuchet MS"/>
            </a:endParaRPr>
          </a:p>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JCD and LCD identified a resource need: fire mitigation for forest landowners.</a:t>
            </a:r>
            <a:endParaRPr sz="2800">
              <a:solidFill>
                <a:schemeClr val="dk1"/>
              </a:solidFill>
              <a:latin typeface="Trebuchet MS"/>
              <a:ea typeface="Trebuchet MS"/>
              <a:cs typeface="Trebuchet MS"/>
              <a:sym typeface="Trebuchet MS"/>
            </a:endParaRPr>
          </a:p>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Focus on multi-benefit resource concerns: </a:t>
            </a:r>
            <a:r>
              <a:rPr lang="en-US" sz="2800">
                <a:solidFill>
                  <a:schemeClr val="dk1"/>
                </a:solidFill>
                <a:latin typeface="Trebuchet MS"/>
                <a:ea typeface="Trebuchet MS"/>
                <a:cs typeface="Trebuchet MS"/>
                <a:sym typeface="Trebuchet MS"/>
              </a:rPr>
              <a:t>forest</a:t>
            </a:r>
            <a:r>
              <a:rPr lang="en-US" sz="2800">
                <a:solidFill>
                  <a:schemeClr val="dk1"/>
                </a:solidFill>
                <a:latin typeface="Trebuchet MS"/>
                <a:ea typeface="Trebuchet MS"/>
                <a:cs typeface="Trebuchet MS"/>
                <a:sym typeface="Trebuchet MS"/>
              </a:rPr>
              <a:t> health, wildlife, grazing, and </a:t>
            </a:r>
            <a:r>
              <a:rPr lang="en-US" sz="2800">
                <a:solidFill>
                  <a:schemeClr val="dk1"/>
                </a:solidFill>
                <a:latin typeface="Trebuchet MS"/>
                <a:ea typeface="Trebuchet MS"/>
                <a:cs typeface="Trebuchet MS"/>
                <a:sym typeface="Trebuchet MS"/>
              </a:rPr>
              <a:t>wildfire mitigation.</a:t>
            </a:r>
            <a:endParaRPr sz="2800">
              <a:solidFill>
                <a:schemeClr val="dk1"/>
              </a:solidFill>
              <a:latin typeface="Trebuchet MS"/>
              <a:ea typeface="Trebuchet MS"/>
              <a:cs typeface="Trebuchet MS"/>
              <a:sym typeface="Trebuchet MS"/>
            </a:endParaRPr>
          </a:p>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Not a traditional NRCS agriculture program…</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0" rtl="0" algn="l">
              <a:lnSpc>
                <a:spcPct val="150000"/>
              </a:lnSpc>
              <a:spcBef>
                <a:spcPts val="0"/>
              </a:spcBef>
              <a:spcAft>
                <a:spcPts val="0"/>
              </a:spcAft>
              <a:buClr>
                <a:schemeClr val="dk1"/>
              </a:buClr>
              <a:buSzPts val="1100"/>
              <a:buFont typeface="Arial"/>
              <a:buNone/>
            </a:pPr>
            <a:r>
              <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457200" rtl="0" algn="l">
              <a:spcBef>
                <a:spcPts val="0"/>
              </a:spcBef>
              <a:spcAft>
                <a:spcPts val="0"/>
              </a:spcAft>
              <a:buNone/>
            </a:pPr>
            <a:r>
              <a:t/>
            </a:r>
            <a:endParaRPr sz="2800">
              <a:solidFill>
                <a:schemeClr val="dk1"/>
              </a:solidFill>
              <a:latin typeface="Trebuchet MS"/>
              <a:ea typeface="Trebuchet MS"/>
              <a:cs typeface="Trebuchet MS"/>
              <a:sym typeface="Trebuchet MS"/>
            </a:endParaRPr>
          </a:p>
        </p:txBody>
      </p:sp>
      <p:sp>
        <p:nvSpPr>
          <p:cNvPr id="263" name="Google Shape;263;p39"/>
          <p:cNvSpPr txBox="1"/>
          <p:nvPr/>
        </p:nvSpPr>
        <p:spPr>
          <a:xfrm>
            <a:off x="9935000" y="2949300"/>
            <a:ext cx="4695600" cy="38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lt1"/>
                </a:solidFill>
              </a:rPr>
              <a:t>Before</a:t>
            </a:r>
            <a:endParaRPr sz="2400">
              <a:solidFill>
                <a:schemeClr val="lt1"/>
              </a:solidFill>
            </a:endParaRPr>
          </a:p>
        </p:txBody>
      </p:sp>
      <p:sp>
        <p:nvSpPr>
          <p:cNvPr id="264" name="Google Shape;264;p39"/>
          <p:cNvSpPr txBox="1"/>
          <p:nvPr/>
        </p:nvSpPr>
        <p:spPr>
          <a:xfrm>
            <a:off x="9934863" y="6558250"/>
            <a:ext cx="4695600" cy="38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lt1"/>
                </a:solidFill>
              </a:rPr>
              <a:t>After</a:t>
            </a:r>
            <a:endParaRPr sz="24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nvSpPr>
        <p:spPr>
          <a:xfrm>
            <a:off x="0" y="0"/>
            <a:ext cx="92196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Forestry Landowners</a:t>
            </a:r>
            <a:endParaRPr b="1" sz="4600">
              <a:solidFill>
                <a:schemeClr val="dk1"/>
              </a:solidFill>
              <a:latin typeface="Trebuchet MS"/>
              <a:ea typeface="Trebuchet MS"/>
              <a:cs typeface="Trebuchet MS"/>
              <a:sym typeface="Trebuchet MS"/>
            </a:endParaRPr>
          </a:p>
        </p:txBody>
      </p:sp>
      <p:pic>
        <p:nvPicPr>
          <p:cNvPr id="271" name="Google Shape;271;p40"/>
          <p:cNvPicPr preferRelativeResize="0"/>
          <p:nvPr/>
        </p:nvPicPr>
        <p:blipFill>
          <a:blip r:embed="rId3">
            <a:alphaModFix/>
          </a:blip>
          <a:stretch>
            <a:fillRect/>
          </a:stretch>
        </p:blipFill>
        <p:spPr>
          <a:xfrm>
            <a:off x="9312375" y="0"/>
            <a:ext cx="5318025" cy="7064102"/>
          </a:xfrm>
          <a:prstGeom prst="rect">
            <a:avLst/>
          </a:prstGeom>
          <a:noFill/>
          <a:ln>
            <a:noFill/>
          </a:ln>
        </p:spPr>
      </p:pic>
      <p:sp>
        <p:nvSpPr>
          <p:cNvPr id="272" name="Google Shape;272;p40"/>
          <p:cNvSpPr txBox="1"/>
          <p:nvPr/>
        </p:nvSpPr>
        <p:spPr>
          <a:xfrm>
            <a:off x="115050" y="892800"/>
            <a:ext cx="9104400" cy="608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0" rtl="0" algn="l">
              <a:lnSpc>
                <a:spcPct val="150000"/>
              </a:lnSpc>
              <a:spcBef>
                <a:spcPts val="0"/>
              </a:spcBef>
              <a:spcAft>
                <a:spcPts val="0"/>
              </a:spcAft>
              <a:buNone/>
            </a:pPr>
            <a:r>
              <a:rPr lang="en-US" sz="2800">
                <a:solidFill>
                  <a:schemeClr val="dk1"/>
                </a:solidFill>
                <a:latin typeface="Trebuchet MS"/>
                <a:ea typeface="Trebuchet MS"/>
                <a:cs typeface="Trebuchet MS"/>
                <a:sym typeface="Trebuchet MS"/>
              </a:rPr>
              <a:t>Many landowner don’t know how to go from a plan to implementation.</a:t>
            </a:r>
            <a:endParaRPr sz="2800">
              <a:solidFill>
                <a:schemeClr val="dk1"/>
              </a:solidFill>
              <a:latin typeface="Trebuchet MS"/>
              <a:ea typeface="Trebuchet MS"/>
              <a:cs typeface="Trebuchet MS"/>
              <a:sym typeface="Trebuchet MS"/>
            </a:endParaRPr>
          </a:p>
          <a:p>
            <a:pPr indent="0" lvl="0" marL="0" rtl="0" algn="l">
              <a:lnSpc>
                <a:spcPct val="150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D</a:t>
            </a:r>
            <a:r>
              <a:rPr lang="en-US" sz="2800">
                <a:solidFill>
                  <a:schemeClr val="dk1"/>
                </a:solidFill>
                <a:latin typeface="Trebuchet MS"/>
                <a:ea typeface="Trebuchet MS"/>
                <a:cs typeface="Trebuchet MS"/>
                <a:sym typeface="Trebuchet MS"/>
              </a:rPr>
              <a:t>istricts utilizes DCT foresters throughout the process from planning to implementation.</a:t>
            </a:r>
            <a:endParaRPr sz="2800">
              <a:solidFill>
                <a:schemeClr val="dk1"/>
              </a:solidFill>
              <a:latin typeface="Trebuchet MS"/>
              <a:ea typeface="Trebuchet MS"/>
              <a:cs typeface="Trebuchet MS"/>
              <a:sym typeface="Trebuchet MS"/>
            </a:endParaRPr>
          </a:p>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The district hires and manages forestry contractors and pursue additional funding to match grants.</a:t>
            </a:r>
            <a:endParaRPr sz="2800">
              <a:solidFill>
                <a:schemeClr val="dk1"/>
              </a:solidFill>
              <a:latin typeface="Trebuchet MS"/>
              <a:ea typeface="Trebuchet MS"/>
              <a:cs typeface="Trebuchet MS"/>
              <a:sym typeface="Trebuchet MS"/>
            </a:endParaRPr>
          </a:p>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Gets NRCS funding on the ground.</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0" rtl="0" algn="l">
              <a:lnSpc>
                <a:spcPct val="150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457200" rtl="0" algn="l">
              <a:spcBef>
                <a:spcPts val="0"/>
              </a:spcBef>
              <a:spcAft>
                <a:spcPts val="0"/>
              </a:spcAft>
              <a:buNone/>
            </a:pPr>
            <a:r>
              <a:t/>
            </a:r>
            <a:endParaRPr sz="2800">
              <a:solidFill>
                <a:schemeClr val="dk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nvSpPr>
        <p:spPr>
          <a:xfrm>
            <a:off x="0" y="0"/>
            <a:ext cx="92196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DCTs + Conservation Districts = On-The-Ground Conservation</a:t>
            </a:r>
            <a:endParaRPr b="1" sz="4600">
              <a:solidFill>
                <a:schemeClr val="dk1"/>
              </a:solidFill>
              <a:latin typeface="Trebuchet MS"/>
              <a:ea typeface="Trebuchet MS"/>
              <a:cs typeface="Trebuchet MS"/>
              <a:sym typeface="Trebuchet MS"/>
            </a:endParaRPr>
          </a:p>
        </p:txBody>
      </p:sp>
      <p:sp>
        <p:nvSpPr>
          <p:cNvPr id="279" name="Google Shape;279;p41"/>
          <p:cNvSpPr txBox="1"/>
          <p:nvPr/>
        </p:nvSpPr>
        <p:spPr>
          <a:xfrm>
            <a:off x="115050" y="1600800"/>
            <a:ext cx="9104400" cy="53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rPr lang="en-US" sz="2800">
                <a:solidFill>
                  <a:schemeClr val="dk1"/>
                </a:solidFill>
                <a:latin typeface="Trebuchet MS"/>
                <a:ea typeface="Trebuchet MS"/>
                <a:cs typeface="Trebuchet MS"/>
                <a:sym typeface="Trebuchet MS"/>
              </a:rPr>
              <a:t>“</a:t>
            </a:r>
            <a:r>
              <a:rPr lang="en-US" sz="2800">
                <a:solidFill>
                  <a:schemeClr val="dk1"/>
                </a:solidFill>
                <a:latin typeface="Trebuchet MS"/>
                <a:ea typeface="Trebuchet MS"/>
                <a:cs typeface="Trebuchet MS"/>
                <a:sym typeface="Trebuchet MS"/>
              </a:rPr>
              <a:t>Districts are more nimble and responsive to local landowner’s needs than the federal system, allowing flexibility and opportunity for accomplishing conservation on the ground in a timely and innovative manner.</a:t>
            </a:r>
            <a:r>
              <a:rPr lang="en-US" sz="2800">
                <a:solidFill>
                  <a:schemeClr val="dk1"/>
                </a:solidFill>
                <a:latin typeface="Trebuchet MS"/>
                <a:ea typeface="Trebuchet MS"/>
                <a:cs typeface="Trebuchet MS"/>
                <a:sym typeface="Trebuchet MS"/>
              </a:rPr>
              <a:t>” </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rPr lang="en-US" sz="2800">
                <a:solidFill>
                  <a:schemeClr val="dk1"/>
                </a:solidFill>
                <a:latin typeface="Trebuchet MS"/>
                <a:ea typeface="Trebuchet MS"/>
                <a:cs typeface="Trebuchet MS"/>
                <a:sym typeface="Trebuchet MS"/>
              </a:rPr>
              <a:t>~Aleshia Rummel, DCT for Gunnison Conservation District</a:t>
            </a:r>
            <a:endParaRPr sz="280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457200" rtl="0" algn="l">
              <a:spcBef>
                <a:spcPts val="0"/>
              </a:spcBef>
              <a:spcAft>
                <a:spcPts val="0"/>
              </a:spcAft>
              <a:buNone/>
            </a:pPr>
            <a:r>
              <a:t/>
            </a:r>
            <a:endParaRPr sz="2800">
              <a:solidFill>
                <a:schemeClr val="dk1"/>
              </a:solidFill>
              <a:latin typeface="Trebuchet MS"/>
              <a:ea typeface="Trebuchet MS"/>
              <a:cs typeface="Trebuchet MS"/>
              <a:sym typeface="Trebuchet MS"/>
            </a:endParaRPr>
          </a:p>
        </p:txBody>
      </p:sp>
      <p:pic>
        <p:nvPicPr>
          <p:cNvPr id="280" name="Google Shape;280;p41"/>
          <p:cNvPicPr preferRelativeResize="0"/>
          <p:nvPr/>
        </p:nvPicPr>
        <p:blipFill>
          <a:blip r:embed="rId3">
            <a:alphaModFix/>
          </a:blip>
          <a:stretch>
            <a:fillRect/>
          </a:stretch>
        </p:blipFill>
        <p:spPr>
          <a:xfrm>
            <a:off x="9313500" y="0"/>
            <a:ext cx="5316899" cy="70891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2"/>
          <p:cNvSpPr txBox="1"/>
          <p:nvPr/>
        </p:nvSpPr>
        <p:spPr>
          <a:xfrm>
            <a:off x="2642525" y="3017950"/>
            <a:ext cx="9613800" cy="10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500">
                <a:solidFill>
                  <a:schemeClr val="lt1"/>
                </a:solidFill>
              </a:rPr>
              <a:t>Challenges</a:t>
            </a:r>
            <a:endParaRPr b="1" sz="55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3"/>
          <p:cNvSpPr txBox="1"/>
          <p:nvPr/>
        </p:nvSpPr>
        <p:spPr>
          <a:xfrm>
            <a:off x="0" y="0"/>
            <a:ext cx="14630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Partnerships</a:t>
            </a:r>
            <a:endParaRPr b="1" sz="4600">
              <a:solidFill>
                <a:schemeClr val="dk1"/>
              </a:solidFill>
              <a:latin typeface="Trebuchet MS"/>
              <a:ea typeface="Trebuchet MS"/>
              <a:cs typeface="Trebuchet MS"/>
              <a:sym typeface="Trebuchet MS"/>
            </a:endParaRPr>
          </a:p>
        </p:txBody>
      </p:sp>
      <p:sp>
        <p:nvSpPr>
          <p:cNvPr id="293" name="Google Shape;293;p43"/>
          <p:cNvSpPr txBox="1"/>
          <p:nvPr/>
        </p:nvSpPr>
        <p:spPr>
          <a:xfrm>
            <a:off x="115050" y="892800"/>
            <a:ext cx="8586300" cy="6088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800">
              <a:solidFill>
                <a:schemeClr val="dk1"/>
              </a:solidFill>
              <a:latin typeface="Trebuchet MS"/>
              <a:ea typeface="Trebuchet MS"/>
              <a:cs typeface="Trebuchet MS"/>
              <a:sym typeface="Trebuchet MS"/>
            </a:endParaRPr>
          </a:p>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The </a:t>
            </a:r>
            <a:r>
              <a:rPr lang="en-US" sz="2800">
                <a:solidFill>
                  <a:schemeClr val="dk1"/>
                </a:solidFill>
                <a:latin typeface="Trebuchet MS"/>
                <a:ea typeface="Trebuchet MS"/>
                <a:cs typeface="Trebuchet MS"/>
                <a:sym typeface="Trebuchet MS"/>
              </a:rPr>
              <a:t>80/20 split of DCT time between NRCS and the district is challenging if their goals are not closely aligned.</a:t>
            </a:r>
            <a:endParaRPr sz="2800">
              <a:solidFill>
                <a:schemeClr val="dk1"/>
              </a:solidFill>
              <a:latin typeface="Trebuchet MS"/>
              <a:ea typeface="Trebuchet MS"/>
              <a:cs typeface="Trebuchet MS"/>
              <a:sym typeface="Trebuchet MS"/>
            </a:endParaRPr>
          </a:p>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NRCS is not as nimble; requirements around computers, vehicles, and training.</a:t>
            </a:r>
            <a:endParaRPr sz="2800">
              <a:solidFill>
                <a:schemeClr val="dk1"/>
              </a:solidFill>
              <a:latin typeface="Trebuchet MS"/>
              <a:ea typeface="Trebuchet MS"/>
              <a:cs typeface="Trebuchet MS"/>
              <a:sym typeface="Trebuchet MS"/>
            </a:endParaRPr>
          </a:p>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DCTs may sometimes have a preference for one organization’s work over the other. </a:t>
            </a:r>
            <a:endParaRPr sz="2800">
              <a:solidFill>
                <a:schemeClr val="dk1"/>
              </a:solidFill>
              <a:latin typeface="Trebuchet MS"/>
              <a:ea typeface="Trebuchet MS"/>
              <a:cs typeface="Trebuchet MS"/>
              <a:sym typeface="Trebuchet MS"/>
            </a:endParaRPr>
          </a:p>
          <a:p>
            <a:pPr indent="-406400" lvl="0" marL="457200" rtl="0" algn="l">
              <a:lnSpc>
                <a:spcPct val="15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NRCS unable to participate in interview process</a:t>
            </a:r>
            <a:endParaRPr sz="28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457200" rtl="0" algn="l">
              <a:spcBef>
                <a:spcPts val="0"/>
              </a:spcBef>
              <a:spcAft>
                <a:spcPts val="0"/>
              </a:spcAft>
              <a:buNone/>
            </a:pPr>
            <a:r>
              <a:t/>
            </a:r>
            <a:endParaRPr sz="2800">
              <a:solidFill>
                <a:schemeClr val="dk1"/>
              </a:solidFill>
              <a:latin typeface="Trebuchet MS"/>
              <a:ea typeface="Trebuchet MS"/>
              <a:cs typeface="Trebuchet MS"/>
              <a:sym typeface="Trebuchet MS"/>
            </a:endParaRPr>
          </a:p>
        </p:txBody>
      </p:sp>
      <p:pic>
        <p:nvPicPr>
          <p:cNvPr id="294" name="Google Shape;294;p43"/>
          <p:cNvPicPr preferRelativeResize="0"/>
          <p:nvPr/>
        </p:nvPicPr>
        <p:blipFill rotWithShape="1">
          <a:blip r:embed="rId3">
            <a:alphaModFix/>
          </a:blip>
          <a:srcRect b="0" l="35955" r="17378" t="0"/>
          <a:stretch/>
        </p:blipFill>
        <p:spPr>
          <a:xfrm>
            <a:off x="8820725" y="0"/>
            <a:ext cx="5809674" cy="70823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4"/>
          <p:cNvSpPr txBox="1"/>
          <p:nvPr/>
        </p:nvSpPr>
        <p:spPr>
          <a:xfrm>
            <a:off x="4706225" y="3208500"/>
            <a:ext cx="47064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800">
                <a:solidFill>
                  <a:schemeClr val="dk1"/>
                </a:solidFill>
                <a:highlight>
                  <a:schemeClr val="lt1"/>
                </a:highlight>
                <a:latin typeface="Trebuchet MS"/>
                <a:ea typeface="Trebuchet MS"/>
                <a:cs typeface="Trebuchet MS"/>
                <a:sym typeface="Trebuchet MS"/>
              </a:rPr>
              <a:t>Thank you! </a:t>
            </a:r>
            <a:endParaRPr b="1" sz="5800">
              <a:solidFill>
                <a:srgbClr val="999999"/>
              </a:solidFill>
              <a:latin typeface="Trebuchet MS"/>
              <a:ea typeface="Trebuchet MS"/>
              <a:cs typeface="Trebuchet MS"/>
              <a:sym typeface="Trebuchet MS"/>
            </a:endParaRPr>
          </a:p>
          <a:p>
            <a:pPr indent="0" lvl="0" marL="0" rtl="0" algn="ctr">
              <a:spcBef>
                <a:spcPts val="0"/>
              </a:spcBef>
              <a:spcAft>
                <a:spcPts val="0"/>
              </a:spcAft>
              <a:buNone/>
            </a:pPr>
            <a:r>
              <a:t/>
            </a:r>
            <a:endParaRPr>
              <a:solidFill>
                <a:schemeClr val="dk1"/>
              </a:solidFill>
              <a:highlight>
                <a:schemeClr val="lt1"/>
              </a:highlight>
            </a:endParaRPr>
          </a:p>
        </p:txBody>
      </p:sp>
      <p:grpSp>
        <p:nvGrpSpPr>
          <p:cNvPr id="301" name="Google Shape;301;p44"/>
          <p:cNvGrpSpPr/>
          <p:nvPr/>
        </p:nvGrpSpPr>
        <p:grpSpPr>
          <a:xfrm>
            <a:off x="0" y="4852800"/>
            <a:ext cx="14630400" cy="2297775"/>
            <a:chOff x="0" y="5847250"/>
            <a:chExt cx="14630400" cy="2297775"/>
          </a:xfrm>
        </p:grpSpPr>
        <p:sp>
          <p:nvSpPr>
            <p:cNvPr id="302" name="Google Shape;302;p44"/>
            <p:cNvSpPr txBox="1"/>
            <p:nvPr/>
          </p:nvSpPr>
          <p:spPr>
            <a:xfrm>
              <a:off x="0" y="5847325"/>
              <a:ext cx="6792600" cy="2297700"/>
            </a:xfrm>
            <a:prstGeom prst="rect">
              <a:avLst/>
            </a:prstGeom>
            <a:noFill/>
            <a:ln>
              <a:noFill/>
            </a:ln>
          </p:spPr>
          <p:txBody>
            <a:bodyPr anchorCtr="0" anchor="ctr" bIns="65300" lIns="130600" spcFirstLastPara="1" rIns="130600" wrap="square" tIns="65300">
              <a:normAutofit/>
            </a:bodyPr>
            <a:lstStyle/>
            <a:p>
              <a:pPr indent="0" lvl="0" marL="0" marR="0" rtl="0" algn="ctr">
                <a:spcBef>
                  <a:spcPts val="0"/>
                </a:spcBef>
                <a:spcAft>
                  <a:spcPts val="0"/>
                </a:spcAft>
                <a:buClr>
                  <a:schemeClr val="lt1"/>
                </a:buClr>
                <a:buSzPts val="3200"/>
                <a:buFont typeface="Arial"/>
                <a:buNone/>
              </a:pPr>
              <a:r>
                <a:rPr b="1" i="1" lang="en-US" sz="3000">
                  <a:solidFill>
                    <a:schemeClr val="lt1"/>
                  </a:solidFill>
                  <a:latin typeface="Trebuchet MS"/>
                  <a:ea typeface="Trebuchet MS"/>
                  <a:cs typeface="Trebuchet MS"/>
                  <a:sym typeface="Trebuchet MS"/>
                </a:rPr>
                <a:t>Rakel Sanchez</a:t>
              </a:r>
              <a:endParaRPr b="1" i="1" sz="3000">
                <a:solidFill>
                  <a:schemeClr val="lt1"/>
                </a:solidFill>
                <a:latin typeface="Trebuchet MS"/>
                <a:ea typeface="Trebuchet MS"/>
                <a:cs typeface="Trebuchet MS"/>
                <a:sym typeface="Trebuchet MS"/>
              </a:endParaRPr>
            </a:p>
            <a:p>
              <a:pPr indent="0" lvl="0" marL="0" marR="0" rtl="0" algn="ctr">
                <a:spcBef>
                  <a:spcPts val="0"/>
                </a:spcBef>
                <a:spcAft>
                  <a:spcPts val="0"/>
                </a:spcAft>
                <a:buClr>
                  <a:schemeClr val="lt1"/>
                </a:buClr>
                <a:buSzPts val="3200"/>
                <a:buFont typeface="Arial"/>
                <a:buNone/>
              </a:pPr>
              <a:r>
                <a:rPr b="1" i="1" lang="en-US" sz="3048">
                  <a:solidFill>
                    <a:schemeClr val="lt1"/>
                  </a:solidFill>
                  <a:latin typeface="Trebuchet MS"/>
                  <a:ea typeface="Trebuchet MS"/>
                  <a:cs typeface="Trebuchet MS"/>
                  <a:sym typeface="Trebuchet MS"/>
                </a:rPr>
                <a:t>District Operations Manager</a:t>
              </a:r>
              <a:endParaRPr b="1" i="1" sz="3048">
                <a:solidFill>
                  <a:schemeClr val="lt1"/>
                </a:solidFill>
                <a:latin typeface="Trebuchet MS"/>
                <a:ea typeface="Trebuchet MS"/>
                <a:cs typeface="Trebuchet MS"/>
                <a:sym typeface="Trebuchet MS"/>
              </a:endParaRPr>
            </a:p>
            <a:p>
              <a:pPr indent="0" lvl="0" marL="0" marR="0" rtl="0" algn="ctr">
                <a:spcBef>
                  <a:spcPts val="0"/>
                </a:spcBef>
                <a:spcAft>
                  <a:spcPts val="0"/>
                </a:spcAft>
                <a:buClr>
                  <a:schemeClr val="lt1"/>
                </a:buClr>
                <a:buSzPts val="3200"/>
                <a:buFont typeface="Arial"/>
                <a:buNone/>
              </a:pPr>
              <a:r>
                <a:rPr b="1" i="1" lang="en-US" sz="3048">
                  <a:solidFill>
                    <a:schemeClr val="lt1"/>
                  </a:solidFill>
                  <a:latin typeface="Trebuchet MS"/>
                  <a:ea typeface="Trebuchet MS"/>
                  <a:cs typeface="Trebuchet MS"/>
                  <a:sym typeface="Trebuchet MS"/>
                </a:rPr>
                <a:t>Colorado State Conservation Board</a:t>
              </a:r>
              <a:endParaRPr b="1" i="1" sz="3048">
                <a:solidFill>
                  <a:schemeClr val="lt1"/>
                </a:solidFill>
                <a:latin typeface="Trebuchet MS"/>
                <a:ea typeface="Trebuchet MS"/>
                <a:cs typeface="Trebuchet MS"/>
                <a:sym typeface="Trebuchet MS"/>
              </a:endParaRPr>
            </a:p>
            <a:p>
              <a:pPr indent="0" lvl="0" marL="0" marR="0" rtl="0" algn="ctr">
                <a:spcBef>
                  <a:spcPts val="0"/>
                </a:spcBef>
                <a:spcAft>
                  <a:spcPts val="0"/>
                </a:spcAft>
                <a:buClr>
                  <a:schemeClr val="lt1"/>
                </a:buClr>
                <a:buSzPts val="3200"/>
                <a:buFont typeface="Arial"/>
                <a:buNone/>
              </a:pPr>
              <a:r>
                <a:rPr i="1" lang="en-US" sz="3000" u="sng">
                  <a:solidFill>
                    <a:schemeClr val="hlink"/>
                  </a:solidFill>
                  <a:highlight>
                    <a:schemeClr val="lt1"/>
                  </a:highlight>
                  <a:latin typeface="Trebuchet MS"/>
                  <a:ea typeface="Trebuchet MS"/>
                  <a:cs typeface="Trebuchet MS"/>
                  <a:sym typeface="Trebuchet MS"/>
                  <a:hlinkClick r:id="rId3"/>
                </a:rPr>
                <a:t>rakel.sanchez@state.co.us</a:t>
              </a:r>
              <a:endParaRPr i="1" sz="3000">
                <a:solidFill>
                  <a:schemeClr val="lt1"/>
                </a:solidFill>
                <a:latin typeface="Trebuchet MS"/>
                <a:ea typeface="Trebuchet MS"/>
                <a:cs typeface="Trebuchet MS"/>
                <a:sym typeface="Trebuchet MS"/>
              </a:endParaRPr>
            </a:p>
          </p:txBody>
        </p:sp>
        <p:sp>
          <p:nvSpPr>
            <p:cNvPr id="303" name="Google Shape;303;p44"/>
            <p:cNvSpPr txBox="1"/>
            <p:nvPr/>
          </p:nvSpPr>
          <p:spPr>
            <a:xfrm>
              <a:off x="7238400" y="5847250"/>
              <a:ext cx="7392000" cy="22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1" lang="en-US" sz="3016">
                  <a:solidFill>
                    <a:schemeClr val="lt1"/>
                  </a:solidFill>
                  <a:latin typeface="Trebuchet MS"/>
                  <a:ea typeface="Trebuchet MS"/>
                  <a:cs typeface="Trebuchet MS"/>
                  <a:sym typeface="Trebuchet MS"/>
                </a:rPr>
                <a:t>Garth Schaefer</a:t>
              </a:r>
              <a:endParaRPr b="1" i="1" sz="3016">
                <a:solidFill>
                  <a:schemeClr val="lt1"/>
                </a:solidFill>
                <a:latin typeface="Trebuchet MS"/>
                <a:ea typeface="Trebuchet MS"/>
                <a:cs typeface="Trebuchet MS"/>
                <a:sym typeface="Trebuchet MS"/>
              </a:endParaRPr>
            </a:p>
            <a:p>
              <a:pPr indent="0" lvl="0" marL="0" rtl="0" algn="ctr">
                <a:spcBef>
                  <a:spcPts val="0"/>
                </a:spcBef>
                <a:spcAft>
                  <a:spcPts val="0"/>
                </a:spcAft>
                <a:buNone/>
              </a:pPr>
              <a:r>
                <a:rPr b="1" i="1" lang="en-US" sz="3016">
                  <a:solidFill>
                    <a:schemeClr val="lt1"/>
                  </a:solidFill>
                  <a:latin typeface="Trebuchet MS"/>
                  <a:ea typeface="Trebuchet MS"/>
                  <a:cs typeface="Trebuchet MS"/>
                  <a:sym typeface="Trebuchet MS"/>
                </a:rPr>
                <a:t>Southeast Regional Field Specialist</a:t>
              </a:r>
              <a:endParaRPr b="1" i="1" sz="3016">
                <a:solidFill>
                  <a:schemeClr val="lt1"/>
                </a:solidFill>
                <a:latin typeface="Trebuchet MS"/>
                <a:ea typeface="Trebuchet MS"/>
                <a:cs typeface="Trebuchet MS"/>
                <a:sym typeface="Trebuchet MS"/>
              </a:endParaRPr>
            </a:p>
            <a:p>
              <a:pPr indent="0" lvl="0" marL="0" rtl="0" algn="ctr">
                <a:spcBef>
                  <a:spcPts val="0"/>
                </a:spcBef>
                <a:spcAft>
                  <a:spcPts val="0"/>
                </a:spcAft>
                <a:buNone/>
              </a:pPr>
              <a:r>
                <a:rPr b="1" i="1" lang="en-US" sz="3016">
                  <a:solidFill>
                    <a:schemeClr val="lt1"/>
                  </a:solidFill>
                  <a:latin typeface="Trebuchet MS"/>
                  <a:ea typeface="Trebuchet MS"/>
                  <a:cs typeface="Trebuchet MS"/>
                  <a:sym typeface="Trebuchet MS"/>
                </a:rPr>
                <a:t>Colorado State Conservation Board</a:t>
              </a:r>
              <a:endParaRPr b="1" i="1" sz="3016">
                <a:solidFill>
                  <a:schemeClr val="lt1"/>
                </a:solidFill>
                <a:latin typeface="Trebuchet MS"/>
                <a:ea typeface="Trebuchet MS"/>
                <a:cs typeface="Trebuchet MS"/>
                <a:sym typeface="Trebuchet MS"/>
              </a:endParaRPr>
            </a:p>
            <a:p>
              <a:pPr indent="0" lvl="0" marL="0" rtl="0" algn="ctr">
                <a:spcBef>
                  <a:spcPts val="0"/>
                </a:spcBef>
                <a:spcAft>
                  <a:spcPts val="0"/>
                </a:spcAft>
                <a:buNone/>
              </a:pPr>
              <a:r>
                <a:rPr i="1" lang="en-US" sz="3016" u="sng">
                  <a:solidFill>
                    <a:schemeClr val="hlink"/>
                  </a:solidFill>
                  <a:highlight>
                    <a:schemeClr val="lt1"/>
                  </a:highlight>
                  <a:latin typeface="Trebuchet MS"/>
                  <a:ea typeface="Trebuchet MS"/>
                  <a:cs typeface="Trebuchet MS"/>
                  <a:sym typeface="Trebuchet MS"/>
                </a:rPr>
                <a:t>g</a:t>
              </a:r>
              <a:r>
                <a:rPr i="1" lang="en-US" sz="3016" u="sng">
                  <a:solidFill>
                    <a:schemeClr val="hlink"/>
                  </a:solidFill>
                  <a:highlight>
                    <a:schemeClr val="lt1"/>
                  </a:highlight>
                  <a:latin typeface="Trebuchet MS"/>
                  <a:ea typeface="Trebuchet MS"/>
                  <a:cs typeface="Trebuchet MS"/>
                  <a:sym typeface="Trebuchet MS"/>
                </a:rPr>
                <a:t>arth.schaefer</a:t>
              </a:r>
              <a:r>
                <a:rPr i="1" lang="en-US" sz="3016" u="sng">
                  <a:solidFill>
                    <a:schemeClr val="hlink"/>
                  </a:solidFill>
                  <a:highlight>
                    <a:schemeClr val="lt1"/>
                  </a:highlight>
                  <a:latin typeface="Trebuchet MS"/>
                  <a:ea typeface="Trebuchet MS"/>
                  <a:cs typeface="Trebuchet MS"/>
                  <a:sym typeface="Trebuchet MS"/>
                  <a:hlinkClick r:id="rId4"/>
                </a:rPr>
                <a:t>@state.co.us</a:t>
              </a:r>
              <a:endParaRPr sz="500"/>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nvSpPr>
        <p:spPr>
          <a:xfrm>
            <a:off x="0" y="0"/>
            <a:ext cx="14630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Eligibility Requirements</a:t>
            </a:r>
            <a:endParaRPr b="1" sz="4600">
              <a:solidFill>
                <a:schemeClr val="dk1"/>
              </a:solidFill>
              <a:latin typeface="Trebuchet MS"/>
              <a:ea typeface="Trebuchet MS"/>
              <a:cs typeface="Trebuchet MS"/>
              <a:sym typeface="Trebuchet MS"/>
            </a:endParaRPr>
          </a:p>
        </p:txBody>
      </p:sp>
      <p:sp>
        <p:nvSpPr>
          <p:cNvPr id="114" name="Google Shape;114;p22"/>
          <p:cNvSpPr txBox="1"/>
          <p:nvPr/>
        </p:nvSpPr>
        <p:spPr>
          <a:xfrm>
            <a:off x="115050" y="892800"/>
            <a:ext cx="14400300" cy="6088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800">
              <a:solidFill>
                <a:schemeClr val="dk1"/>
              </a:solidFill>
              <a:latin typeface="Trebuchet MS"/>
              <a:ea typeface="Trebuchet MS"/>
              <a:cs typeface="Trebuchet MS"/>
              <a:sym typeface="Trebuchet MS"/>
            </a:endParaRPr>
          </a:p>
          <a:p>
            <a:pPr indent="-406400" lvl="0" marL="457200" rtl="0" algn="l">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Districts must be in Statutory Compliance according to CSCB Standards. Districts are considered Statutory compliant once they have submitted the following documents</a:t>
            </a:r>
            <a:endParaRPr sz="2800">
              <a:solidFill>
                <a:schemeClr val="dk1"/>
              </a:solidFill>
              <a:latin typeface="Trebuchet MS"/>
              <a:ea typeface="Trebuchet MS"/>
              <a:cs typeface="Trebuchet MS"/>
              <a:sym typeface="Trebuchet MS"/>
            </a:endParaRPr>
          </a:p>
          <a:p>
            <a:pPr indent="0" lvl="0" marL="457200" rtl="0" algn="l">
              <a:spcBef>
                <a:spcPts val="0"/>
              </a:spcBef>
              <a:spcAft>
                <a:spcPts val="0"/>
              </a:spcAft>
              <a:buNone/>
            </a:pPr>
            <a:r>
              <a:t/>
            </a:r>
            <a:endParaRPr sz="2800">
              <a:solidFill>
                <a:schemeClr val="dk1"/>
              </a:solidFill>
              <a:latin typeface="Trebuchet MS"/>
              <a:ea typeface="Trebuchet MS"/>
              <a:cs typeface="Trebuchet MS"/>
              <a:sym typeface="Trebuchet MS"/>
            </a:endParaRPr>
          </a:p>
          <a:p>
            <a:pPr indent="0" lvl="0" marL="914400" rtl="0" algn="l">
              <a:lnSpc>
                <a:spcPct val="50000"/>
              </a:lnSpc>
              <a:spcBef>
                <a:spcPts val="0"/>
              </a:spcBef>
              <a:spcAft>
                <a:spcPts val="0"/>
              </a:spcAft>
              <a:buNone/>
            </a:pPr>
            <a:r>
              <a:rPr lang="en-US" sz="2300">
                <a:solidFill>
                  <a:schemeClr val="dk1"/>
                </a:solidFill>
                <a:latin typeface="Trebuchet MS"/>
                <a:ea typeface="Trebuchet MS"/>
                <a:cs typeface="Trebuchet MS"/>
                <a:sym typeface="Trebuchet MS"/>
              </a:rPr>
              <a:t>*budget	*exempt from audit	*election fillings	*</a:t>
            </a:r>
            <a:r>
              <a:rPr lang="en-US" sz="2300">
                <a:solidFill>
                  <a:schemeClr val="dk1"/>
                </a:solidFill>
                <a:latin typeface="Trebuchet MS"/>
                <a:ea typeface="Trebuchet MS"/>
                <a:cs typeface="Trebuchet MS"/>
                <a:sym typeface="Trebuchet MS"/>
              </a:rPr>
              <a:t>supervisors list	*long range plan</a:t>
            </a:r>
            <a:endParaRPr sz="2300">
              <a:solidFill>
                <a:schemeClr val="dk1"/>
              </a:solidFill>
              <a:latin typeface="Trebuchet MS"/>
              <a:ea typeface="Trebuchet MS"/>
              <a:cs typeface="Trebuchet MS"/>
              <a:sym typeface="Trebuchet MS"/>
            </a:endParaRPr>
          </a:p>
          <a:p>
            <a:pPr indent="0" lvl="0" marL="914400" rtl="0" algn="l">
              <a:spcBef>
                <a:spcPts val="0"/>
              </a:spcBef>
              <a:spcAft>
                <a:spcPts val="0"/>
              </a:spcAft>
              <a:buNone/>
            </a:pPr>
            <a:r>
              <a:t/>
            </a:r>
            <a:endParaRPr sz="2300">
              <a:solidFill>
                <a:schemeClr val="dk1"/>
              </a:solidFill>
              <a:latin typeface="Trebuchet MS"/>
              <a:ea typeface="Trebuchet MS"/>
              <a:cs typeface="Trebuchet MS"/>
              <a:sym typeface="Trebuchet MS"/>
            </a:endParaRPr>
          </a:p>
          <a:p>
            <a:pPr indent="-406400" lvl="0" marL="457200" rtl="0" algn="l">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Districts must have an active Unique Entity ID (UEI) with Sam.gov in order to </a:t>
            </a:r>
            <a:r>
              <a:rPr lang="en-US" sz="2800">
                <a:solidFill>
                  <a:schemeClr val="dk1"/>
                </a:solidFill>
                <a:latin typeface="Trebuchet MS"/>
                <a:ea typeface="Trebuchet MS"/>
                <a:cs typeface="Trebuchet MS"/>
                <a:sym typeface="Trebuchet MS"/>
              </a:rPr>
              <a:t>receive</a:t>
            </a:r>
            <a:r>
              <a:rPr lang="en-US" sz="2800">
                <a:solidFill>
                  <a:schemeClr val="dk1"/>
                </a:solidFill>
                <a:latin typeface="Trebuchet MS"/>
                <a:ea typeface="Trebuchet MS"/>
                <a:cs typeface="Trebuchet MS"/>
                <a:sym typeface="Trebuchet MS"/>
              </a:rPr>
              <a:t> federal funds</a:t>
            </a:r>
            <a:endParaRPr sz="2800">
              <a:solidFill>
                <a:schemeClr val="dk1"/>
              </a:solidFill>
              <a:latin typeface="Trebuchet MS"/>
              <a:ea typeface="Trebuchet MS"/>
              <a:cs typeface="Trebuchet MS"/>
              <a:sym typeface="Trebuchet MS"/>
            </a:endParaRPr>
          </a:p>
          <a:p>
            <a:pPr indent="-406400" lvl="0" marL="457200" rtl="0" algn="l">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Districts must submit an application and budget that outlines all of the expenses, including match.</a:t>
            </a:r>
            <a:endParaRPr sz="2800">
              <a:solidFill>
                <a:schemeClr val="dk1"/>
              </a:solidFill>
              <a:latin typeface="Trebuchet MS"/>
              <a:ea typeface="Trebuchet MS"/>
              <a:cs typeface="Trebuchet MS"/>
              <a:sym typeface="Trebuchet MS"/>
            </a:endParaRPr>
          </a:p>
          <a:p>
            <a:pPr indent="-406400" lvl="0" marL="457200" rtl="0" algn="l">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Applications are solicited in August for the following year, however if a district comes up with a need in the middle of the year they can reach out to the grant administrator</a:t>
            </a:r>
            <a:endParaRPr sz="2800">
              <a:solidFill>
                <a:schemeClr val="dk1"/>
              </a:solidFill>
              <a:latin typeface="Trebuchet MS"/>
              <a:ea typeface="Trebuchet MS"/>
              <a:cs typeface="Trebuchet MS"/>
              <a:sym typeface="Trebuchet MS"/>
            </a:endParaRPr>
          </a:p>
          <a:p>
            <a:pPr indent="0" lvl="0" marL="457200" rtl="0" algn="l">
              <a:spcBef>
                <a:spcPts val="0"/>
              </a:spcBef>
              <a:spcAft>
                <a:spcPts val="0"/>
              </a:spcAft>
              <a:buNone/>
            </a:pPr>
            <a:r>
              <a:t/>
            </a:r>
            <a:endParaRPr sz="28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nvSpPr>
        <p:spPr>
          <a:xfrm>
            <a:off x="125825" y="142800"/>
            <a:ext cx="14370600" cy="667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100">
                <a:solidFill>
                  <a:schemeClr val="dk1"/>
                </a:solidFill>
                <a:latin typeface="Trebuchet MS"/>
                <a:ea typeface="Trebuchet MS"/>
                <a:cs typeface="Trebuchet MS"/>
                <a:sym typeface="Trebuchet MS"/>
              </a:rPr>
              <a:t>District Conservation Technician Program Funding Sources</a:t>
            </a:r>
            <a:endParaRPr b="1" sz="4100">
              <a:solidFill>
                <a:schemeClr val="dk1"/>
              </a:solidFill>
              <a:latin typeface="Trebuchet MS"/>
              <a:ea typeface="Trebuchet MS"/>
              <a:cs typeface="Trebuchet MS"/>
              <a:sym typeface="Trebuchet MS"/>
            </a:endParaRPr>
          </a:p>
          <a:p>
            <a:pPr indent="0" lvl="0" marL="0" marR="0" rtl="0" algn="l">
              <a:lnSpc>
                <a:spcPct val="100000"/>
              </a:lnSpc>
              <a:spcBef>
                <a:spcPts val="1000"/>
              </a:spcBef>
              <a:spcAft>
                <a:spcPts val="0"/>
              </a:spcAft>
              <a:buNone/>
            </a:pPr>
            <a:r>
              <a:rPr b="1" lang="en-US" sz="3300">
                <a:solidFill>
                  <a:schemeClr val="lt1"/>
                </a:solidFill>
                <a:latin typeface="Trebuchet MS"/>
                <a:ea typeface="Trebuchet MS"/>
                <a:cs typeface="Trebuchet MS"/>
                <a:sym typeface="Trebuchet MS"/>
              </a:rPr>
              <a:t>TTT</a:t>
            </a:r>
            <a:endParaRPr sz="2800">
              <a:solidFill>
                <a:schemeClr val="dk1"/>
              </a:solidFill>
              <a:latin typeface="Trebuchet MS"/>
              <a:ea typeface="Trebuchet MS"/>
              <a:cs typeface="Trebuchet MS"/>
              <a:sym typeface="Trebuchet MS"/>
            </a:endParaRPr>
          </a:p>
          <a:p>
            <a:pPr indent="0" lvl="0" marL="0" marR="0" rtl="0" algn="l">
              <a:lnSpc>
                <a:spcPct val="100000"/>
              </a:lnSpc>
              <a:spcBef>
                <a:spcPts val="1000"/>
              </a:spcBef>
              <a:spcAft>
                <a:spcPts val="0"/>
              </a:spcAft>
              <a:buNone/>
            </a:pPr>
            <a:r>
              <a:rPr lang="en-US" sz="2700">
                <a:solidFill>
                  <a:schemeClr val="dk1"/>
                </a:solidFill>
                <a:latin typeface="Trebuchet MS"/>
                <a:ea typeface="Trebuchet MS"/>
                <a:cs typeface="Trebuchet MS"/>
                <a:sym typeface="Trebuchet MS"/>
              </a:rPr>
              <a:t>The Colorado State Conservation Board (CSCB) currently has two </a:t>
            </a:r>
            <a:r>
              <a:rPr lang="en-US" sz="2700">
                <a:solidFill>
                  <a:schemeClr val="dk1"/>
                </a:solidFill>
                <a:latin typeface="Trebuchet MS"/>
                <a:ea typeface="Trebuchet MS"/>
                <a:cs typeface="Trebuchet MS"/>
                <a:sym typeface="Trebuchet MS"/>
              </a:rPr>
              <a:t>separate</a:t>
            </a:r>
            <a:r>
              <a:rPr lang="en-US" sz="2700">
                <a:solidFill>
                  <a:schemeClr val="dk1"/>
                </a:solidFill>
                <a:latin typeface="Trebuchet MS"/>
                <a:ea typeface="Trebuchet MS"/>
                <a:cs typeface="Trebuchet MS"/>
                <a:sym typeface="Trebuchet MS"/>
              </a:rPr>
              <a:t> DCT Programs made possible with the assistance of two different funding sources through NRCS. </a:t>
            </a:r>
            <a:endParaRPr sz="2700">
              <a:solidFill>
                <a:schemeClr val="dk1"/>
              </a:solidFill>
              <a:latin typeface="Trebuchet MS"/>
              <a:ea typeface="Trebuchet MS"/>
              <a:cs typeface="Trebuchet MS"/>
              <a:sym typeface="Trebuchet MS"/>
            </a:endParaRPr>
          </a:p>
          <a:p>
            <a:pPr indent="0" lvl="0" marL="0" marR="0" rtl="0" algn="l">
              <a:lnSpc>
                <a:spcPct val="100000"/>
              </a:lnSpc>
              <a:spcBef>
                <a:spcPts val="1000"/>
              </a:spcBef>
              <a:spcAft>
                <a:spcPts val="0"/>
              </a:spcAft>
              <a:buNone/>
            </a:pPr>
            <a:r>
              <a:t/>
            </a:r>
            <a:endParaRPr sz="2700">
              <a:solidFill>
                <a:schemeClr val="dk1"/>
              </a:solidFill>
              <a:latin typeface="Trebuchet MS"/>
              <a:ea typeface="Trebuchet MS"/>
              <a:cs typeface="Trebuchet MS"/>
              <a:sym typeface="Trebuchet MS"/>
            </a:endParaRPr>
          </a:p>
          <a:p>
            <a:pPr indent="-393700" lvl="0" marL="457200" rtl="0" algn="l">
              <a:lnSpc>
                <a:spcPct val="115000"/>
              </a:lnSpc>
              <a:spcBef>
                <a:spcPts val="1000"/>
              </a:spcBef>
              <a:spcAft>
                <a:spcPts val="0"/>
              </a:spcAft>
              <a:buClr>
                <a:schemeClr val="dk1"/>
              </a:buClr>
              <a:buSzPts val="2600"/>
              <a:buFont typeface="Trebuchet MS"/>
              <a:buChar char="●"/>
            </a:pPr>
            <a:r>
              <a:rPr lang="en-US" sz="2600">
                <a:solidFill>
                  <a:schemeClr val="dk1"/>
                </a:solidFill>
                <a:latin typeface="Trebuchet MS"/>
                <a:ea typeface="Trebuchet MS"/>
                <a:cs typeface="Trebuchet MS"/>
                <a:sym typeface="Trebuchet MS"/>
              </a:rPr>
              <a:t>Farmbill - 2003</a:t>
            </a:r>
            <a:endParaRPr sz="2600">
              <a:solidFill>
                <a:schemeClr val="dk1"/>
              </a:solidFill>
              <a:latin typeface="Trebuchet MS"/>
              <a:ea typeface="Trebuchet MS"/>
              <a:cs typeface="Trebuchet MS"/>
              <a:sym typeface="Trebuchet MS"/>
            </a:endParaRPr>
          </a:p>
          <a:p>
            <a:pPr indent="-393700" lvl="0" marL="457200" rtl="0" algn="l">
              <a:lnSpc>
                <a:spcPct val="115000"/>
              </a:lnSpc>
              <a:spcBef>
                <a:spcPts val="0"/>
              </a:spcBef>
              <a:spcAft>
                <a:spcPts val="0"/>
              </a:spcAft>
              <a:buClr>
                <a:schemeClr val="dk1"/>
              </a:buClr>
              <a:buSzPts val="2600"/>
              <a:buFont typeface="Trebuchet MS"/>
              <a:buChar char="●"/>
            </a:pPr>
            <a:r>
              <a:rPr lang="en-US" sz="2600">
                <a:solidFill>
                  <a:schemeClr val="dk1"/>
                </a:solidFill>
                <a:latin typeface="Trebuchet MS"/>
                <a:ea typeface="Trebuchet MS"/>
                <a:cs typeface="Trebuchet MS"/>
                <a:sym typeface="Trebuchet MS"/>
              </a:rPr>
              <a:t>Inflation Reduction Act (IRA) - rolled out January of 2024</a:t>
            </a:r>
            <a:endParaRPr sz="2600">
              <a:solidFill>
                <a:schemeClr val="dk1"/>
              </a:solidFill>
              <a:latin typeface="Trebuchet MS"/>
              <a:ea typeface="Trebuchet MS"/>
              <a:cs typeface="Trebuchet MS"/>
              <a:sym typeface="Trebuchet MS"/>
            </a:endParaRPr>
          </a:p>
          <a:p>
            <a:pPr indent="0" lvl="0" marL="0" marR="0" rtl="0" algn="l">
              <a:lnSpc>
                <a:spcPct val="100000"/>
              </a:lnSpc>
              <a:spcBef>
                <a:spcPts val="1000"/>
              </a:spcBef>
              <a:spcAft>
                <a:spcPts val="0"/>
              </a:spcAft>
              <a:buNone/>
            </a:pPr>
            <a:r>
              <a:t/>
            </a:r>
            <a:endParaRPr sz="2800">
              <a:solidFill>
                <a:schemeClr val="dk1"/>
              </a:solidFill>
              <a:latin typeface="Trebuchet MS"/>
              <a:ea typeface="Trebuchet MS"/>
              <a:cs typeface="Trebuchet MS"/>
              <a:sym typeface="Trebuchet MS"/>
            </a:endParaRPr>
          </a:p>
          <a:p>
            <a:pPr indent="0" lvl="0" marL="0" marR="0" rtl="0" algn="l">
              <a:lnSpc>
                <a:spcPct val="100000"/>
              </a:lnSpc>
              <a:spcBef>
                <a:spcPts val="1000"/>
              </a:spcBef>
              <a:spcAft>
                <a:spcPts val="0"/>
              </a:spcAft>
              <a:buNone/>
            </a:pPr>
            <a:r>
              <a:rPr lang="en-US" sz="2800">
                <a:solidFill>
                  <a:schemeClr val="dk1"/>
                </a:solidFill>
                <a:latin typeface="Trebuchet MS"/>
                <a:ea typeface="Trebuchet MS"/>
                <a:cs typeface="Trebuchet MS"/>
                <a:sym typeface="Trebuchet MS"/>
              </a:rPr>
              <a:t>We have a third technician program we are in the middle of rolling out through AmeriCorps called Working Lands Climate Corps. </a:t>
            </a:r>
            <a:endParaRPr sz="2800">
              <a:solidFill>
                <a:schemeClr val="dk1"/>
              </a:solidFill>
              <a:latin typeface="Trebuchet MS"/>
              <a:ea typeface="Trebuchet MS"/>
              <a:cs typeface="Trebuchet MS"/>
              <a:sym typeface="Trebuchet MS"/>
            </a:endParaRPr>
          </a:p>
          <a:p>
            <a:pPr indent="0" lvl="0" marL="0" marR="0" rtl="0" algn="l">
              <a:lnSpc>
                <a:spcPct val="100000"/>
              </a:lnSpc>
              <a:spcBef>
                <a:spcPts val="1000"/>
              </a:spcBef>
              <a:spcAft>
                <a:spcPts val="0"/>
              </a:spcAft>
              <a:buNone/>
            </a:pPr>
            <a:r>
              <a:t/>
            </a:r>
            <a:endParaRPr sz="2800">
              <a:solidFill>
                <a:schemeClr val="dk1"/>
              </a:solidFill>
              <a:latin typeface="Trebuchet MS"/>
              <a:ea typeface="Trebuchet MS"/>
              <a:cs typeface="Trebuchet MS"/>
              <a:sym typeface="Trebuchet MS"/>
            </a:endParaRPr>
          </a:p>
          <a:p>
            <a:pPr indent="0" lvl="0" marL="0" marR="0" rtl="0" algn="l">
              <a:lnSpc>
                <a:spcPct val="100000"/>
              </a:lnSpc>
              <a:spcBef>
                <a:spcPts val="1000"/>
              </a:spcBef>
              <a:spcAft>
                <a:spcPts val="0"/>
              </a:spcAft>
              <a:buNone/>
            </a:pPr>
            <a:r>
              <a:t/>
            </a:r>
            <a:endParaRPr sz="280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nvSpPr>
        <p:spPr>
          <a:xfrm>
            <a:off x="0" y="0"/>
            <a:ext cx="14630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chemeClr val="dk1"/>
                </a:solidFill>
                <a:latin typeface="Trebuchet MS"/>
                <a:ea typeface="Trebuchet MS"/>
                <a:cs typeface="Trebuchet MS"/>
                <a:sym typeface="Trebuchet MS"/>
              </a:rPr>
              <a:t>Technician Funding Breakdown</a:t>
            </a:r>
            <a:endParaRPr b="1" sz="4600">
              <a:solidFill>
                <a:schemeClr val="dk1"/>
              </a:solidFill>
              <a:latin typeface="Trebuchet MS"/>
              <a:ea typeface="Trebuchet MS"/>
              <a:cs typeface="Trebuchet MS"/>
              <a:sym typeface="Trebuchet MS"/>
            </a:endParaRPr>
          </a:p>
        </p:txBody>
      </p:sp>
      <p:sp>
        <p:nvSpPr>
          <p:cNvPr id="127" name="Google Shape;127;p24"/>
          <p:cNvSpPr txBox="1"/>
          <p:nvPr/>
        </p:nvSpPr>
        <p:spPr>
          <a:xfrm>
            <a:off x="87025" y="1649075"/>
            <a:ext cx="6981300" cy="6156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NRCS pays 75% of the technician Salary</a:t>
            </a:r>
            <a:r>
              <a:rPr lang="en-US" sz="2800">
                <a:solidFill>
                  <a:srgbClr val="5C6670"/>
                </a:solidFill>
                <a:latin typeface="Trebuchet MS"/>
                <a:ea typeface="Trebuchet MS"/>
                <a:cs typeface="Trebuchet MS"/>
                <a:sym typeface="Trebuchet MS"/>
              </a:rPr>
              <a:t> </a:t>
            </a:r>
            <a:endParaRPr sz="4600">
              <a:solidFill>
                <a:schemeClr val="dk1"/>
              </a:solidFill>
            </a:endParaRPr>
          </a:p>
        </p:txBody>
      </p:sp>
      <p:pic>
        <p:nvPicPr>
          <p:cNvPr id="128" name="Google Shape;128;p24" title="Chart"/>
          <p:cNvPicPr preferRelativeResize="0"/>
          <p:nvPr/>
        </p:nvPicPr>
        <p:blipFill>
          <a:blip r:embed="rId3">
            <a:alphaModFix/>
          </a:blip>
          <a:stretch>
            <a:fillRect/>
          </a:stretch>
        </p:blipFill>
        <p:spPr>
          <a:xfrm>
            <a:off x="6855250" y="1545626"/>
            <a:ext cx="7719900" cy="4773451"/>
          </a:xfrm>
          <a:prstGeom prst="rect">
            <a:avLst/>
          </a:prstGeom>
          <a:noFill/>
          <a:ln>
            <a:noFill/>
          </a:ln>
        </p:spPr>
      </p:pic>
      <p:sp>
        <p:nvSpPr>
          <p:cNvPr id="129" name="Google Shape;129;p24"/>
          <p:cNvSpPr txBox="1"/>
          <p:nvPr/>
        </p:nvSpPr>
        <p:spPr>
          <a:xfrm>
            <a:off x="87025" y="2395775"/>
            <a:ext cx="3000000" cy="615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CSCB pays 5%</a:t>
            </a:r>
            <a:endParaRPr>
              <a:solidFill>
                <a:schemeClr val="dk1"/>
              </a:solidFill>
            </a:endParaRPr>
          </a:p>
        </p:txBody>
      </p:sp>
      <p:sp>
        <p:nvSpPr>
          <p:cNvPr id="130" name="Google Shape;130;p24"/>
          <p:cNvSpPr txBox="1"/>
          <p:nvPr/>
        </p:nvSpPr>
        <p:spPr>
          <a:xfrm>
            <a:off x="2983525" y="2395775"/>
            <a:ext cx="5034600" cy="615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Trebuchet MS"/>
              <a:buChar char="●"/>
            </a:pPr>
            <a:r>
              <a:rPr lang="en-US" sz="2800">
                <a:solidFill>
                  <a:schemeClr val="dk1"/>
                </a:solidFill>
                <a:latin typeface="Trebuchet MS"/>
                <a:ea typeface="Trebuchet MS"/>
                <a:cs typeface="Trebuchet MS"/>
                <a:sym typeface="Trebuchet MS"/>
              </a:rPr>
              <a:t>CD’s pay 20% </a:t>
            </a:r>
            <a:endParaRPr>
              <a:solidFill>
                <a:schemeClr val="dk1"/>
              </a:solidFill>
            </a:endParaRPr>
          </a:p>
        </p:txBody>
      </p:sp>
      <p:sp>
        <p:nvSpPr>
          <p:cNvPr id="131" name="Google Shape;131;p24"/>
          <p:cNvSpPr txBox="1"/>
          <p:nvPr/>
        </p:nvSpPr>
        <p:spPr>
          <a:xfrm>
            <a:off x="0" y="3289900"/>
            <a:ext cx="7719900" cy="36057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SzPts val="2800"/>
              <a:buFont typeface="Trebuchet MS"/>
              <a:buChar char="●"/>
            </a:pPr>
            <a:r>
              <a:rPr lang="en-US" sz="2800">
                <a:solidFill>
                  <a:schemeClr val="dk1"/>
                </a:solidFill>
                <a:latin typeface="Trebuchet MS"/>
                <a:ea typeface="Trebuchet MS"/>
                <a:cs typeface="Trebuchet MS"/>
                <a:sym typeface="Trebuchet MS"/>
              </a:rPr>
              <a:t>The technician spends 80% of their time implementing conservation practices/planning activities</a:t>
            </a:r>
            <a:endParaRPr sz="28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800">
              <a:solidFill>
                <a:schemeClr val="dk1"/>
              </a:solidFill>
              <a:latin typeface="Trebuchet MS"/>
              <a:ea typeface="Trebuchet MS"/>
              <a:cs typeface="Trebuchet MS"/>
              <a:sym typeface="Trebuchet MS"/>
            </a:endParaRPr>
          </a:p>
          <a:p>
            <a:pPr indent="-406400" lvl="0" marL="457200" rtl="0" algn="l">
              <a:spcBef>
                <a:spcPts val="0"/>
              </a:spcBef>
              <a:spcAft>
                <a:spcPts val="0"/>
              </a:spcAft>
              <a:buSzPts val="2800"/>
              <a:buFont typeface="Trebuchet MS"/>
              <a:buChar char="●"/>
            </a:pPr>
            <a:r>
              <a:rPr lang="en-US" sz="2800">
                <a:solidFill>
                  <a:schemeClr val="dk1"/>
                </a:solidFill>
                <a:latin typeface="Trebuchet MS"/>
                <a:ea typeface="Trebuchet MS"/>
                <a:cs typeface="Trebuchet MS"/>
                <a:sym typeface="Trebuchet MS"/>
              </a:rPr>
              <a:t>The technician can spend the other 20% of their time on </a:t>
            </a:r>
            <a:r>
              <a:rPr b="1" lang="en-US" sz="2800">
                <a:solidFill>
                  <a:schemeClr val="dk1"/>
                </a:solidFill>
                <a:latin typeface="Trebuchet MS"/>
                <a:ea typeface="Trebuchet MS"/>
                <a:cs typeface="Trebuchet MS"/>
                <a:sym typeface="Trebuchet MS"/>
              </a:rPr>
              <a:t>technical </a:t>
            </a:r>
            <a:r>
              <a:rPr lang="en-US" sz="2800">
                <a:solidFill>
                  <a:schemeClr val="dk1"/>
                </a:solidFill>
                <a:latin typeface="Trebuchet MS"/>
                <a:ea typeface="Trebuchet MS"/>
                <a:cs typeface="Trebuchet MS"/>
                <a:sym typeface="Trebuchet MS"/>
              </a:rPr>
              <a:t>projects at the districts discretion. Not administrative duties. </a:t>
            </a:r>
            <a:r>
              <a:rPr lang="en-US" sz="2800">
                <a:solidFill>
                  <a:srgbClr val="5C6670"/>
                </a:solidFill>
                <a:latin typeface="Trebuchet MS"/>
                <a:ea typeface="Trebuchet MS"/>
                <a:cs typeface="Trebuchet MS"/>
                <a:sym typeface="Trebuchet MS"/>
              </a:rPr>
              <a:t> </a:t>
            </a:r>
            <a:endParaRPr sz="2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p:nvPr/>
        </p:nvSpPr>
        <p:spPr>
          <a:xfrm>
            <a:off x="26850" y="1788675"/>
            <a:ext cx="14576700" cy="4609200"/>
          </a:xfrm>
          <a:prstGeom prst="rect">
            <a:avLst/>
          </a:prstGeom>
          <a:solidFill>
            <a:srgbClr val="F1F0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25"/>
          <p:cNvSpPr txBox="1"/>
          <p:nvPr/>
        </p:nvSpPr>
        <p:spPr>
          <a:xfrm>
            <a:off x="-30675" y="0"/>
            <a:ext cx="14630400" cy="892800"/>
          </a:xfrm>
          <a:prstGeom prst="rect">
            <a:avLst/>
          </a:prstGeom>
          <a:solidFill>
            <a:srgbClr val="CFE2F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600">
                <a:solidFill>
                  <a:schemeClr val="dk1"/>
                </a:solidFill>
                <a:latin typeface="Trebuchet MS"/>
                <a:ea typeface="Trebuchet MS"/>
                <a:cs typeface="Trebuchet MS"/>
                <a:sym typeface="Trebuchet MS"/>
              </a:rPr>
              <a:t>2024 IRA….By the Numbers</a:t>
            </a:r>
            <a:endParaRPr/>
          </a:p>
        </p:txBody>
      </p:sp>
      <p:grpSp>
        <p:nvGrpSpPr>
          <p:cNvPr id="139" name="Google Shape;139;p25"/>
          <p:cNvGrpSpPr/>
          <p:nvPr/>
        </p:nvGrpSpPr>
        <p:grpSpPr>
          <a:xfrm>
            <a:off x="2222838" y="2042663"/>
            <a:ext cx="2238900" cy="1352275"/>
            <a:chOff x="1203888" y="1308650"/>
            <a:chExt cx="2238900" cy="1352275"/>
          </a:xfrm>
        </p:grpSpPr>
        <p:sp>
          <p:nvSpPr>
            <p:cNvPr id="140" name="Google Shape;140;p25"/>
            <p:cNvSpPr txBox="1"/>
            <p:nvPr/>
          </p:nvSpPr>
          <p:spPr>
            <a:xfrm>
              <a:off x="1203888" y="2001525"/>
              <a:ext cx="2238900" cy="6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latin typeface="Trebuchet MS"/>
                  <a:ea typeface="Trebuchet MS"/>
                  <a:cs typeface="Trebuchet MS"/>
                  <a:sym typeface="Trebuchet MS"/>
                </a:rPr>
                <a:t>applications</a:t>
              </a:r>
              <a:endParaRPr b="1" sz="2800">
                <a:solidFill>
                  <a:schemeClr val="dk1"/>
                </a:solidFill>
                <a:latin typeface="Trebuchet MS"/>
                <a:ea typeface="Trebuchet MS"/>
                <a:cs typeface="Trebuchet MS"/>
                <a:sym typeface="Trebuchet MS"/>
              </a:endParaRPr>
            </a:p>
          </p:txBody>
        </p:sp>
        <p:sp>
          <p:nvSpPr>
            <p:cNvPr id="141" name="Google Shape;141;p25"/>
            <p:cNvSpPr txBox="1"/>
            <p:nvPr/>
          </p:nvSpPr>
          <p:spPr>
            <a:xfrm>
              <a:off x="1813488" y="1308650"/>
              <a:ext cx="1019700" cy="100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500">
                  <a:solidFill>
                    <a:schemeClr val="dk2"/>
                  </a:solidFill>
                  <a:latin typeface="Trebuchet MS"/>
                  <a:ea typeface="Trebuchet MS"/>
                  <a:cs typeface="Trebuchet MS"/>
                  <a:sym typeface="Trebuchet MS"/>
                </a:rPr>
                <a:t>1</a:t>
              </a:r>
              <a:r>
                <a:rPr lang="en-US" sz="5500">
                  <a:solidFill>
                    <a:srgbClr val="6AA84F"/>
                  </a:solidFill>
                  <a:latin typeface="Trebuchet MS"/>
                  <a:ea typeface="Trebuchet MS"/>
                  <a:cs typeface="Trebuchet MS"/>
                  <a:sym typeface="Trebuchet MS"/>
                </a:rPr>
                <a:t>2</a:t>
              </a:r>
              <a:endParaRPr sz="5500">
                <a:solidFill>
                  <a:srgbClr val="6AA84F"/>
                </a:solidFill>
                <a:latin typeface="Trebuchet MS"/>
                <a:ea typeface="Trebuchet MS"/>
                <a:cs typeface="Trebuchet MS"/>
                <a:sym typeface="Trebuchet MS"/>
              </a:endParaRPr>
            </a:p>
          </p:txBody>
        </p:sp>
      </p:grpSp>
      <p:grpSp>
        <p:nvGrpSpPr>
          <p:cNvPr id="142" name="Google Shape;142;p25"/>
          <p:cNvGrpSpPr/>
          <p:nvPr/>
        </p:nvGrpSpPr>
        <p:grpSpPr>
          <a:xfrm>
            <a:off x="7652750" y="1800063"/>
            <a:ext cx="6026700" cy="1793350"/>
            <a:chOff x="5260375" y="2554588"/>
            <a:chExt cx="6026700" cy="1793350"/>
          </a:xfrm>
        </p:grpSpPr>
        <p:sp>
          <p:nvSpPr>
            <p:cNvPr id="143" name="Google Shape;143;p25"/>
            <p:cNvSpPr txBox="1"/>
            <p:nvPr/>
          </p:nvSpPr>
          <p:spPr>
            <a:xfrm>
              <a:off x="7936225" y="2554588"/>
              <a:ext cx="6750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500">
                  <a:solidFill>
                    <a:schemeClr val="dk2"/>
                  </a:solidFill>
                  <a:latin typeface="Trebuchet MS"/>
                  <a:ea typeface="Trebuchet MS"/>
                  <a:cs typeface="Trebuchet MS"/>
                  <a:sym typeface="Trebuchet MS"/>
                </a:rPr>
                <a:t>6</a:t>
              </a:r>
              <a:endParaRPr sz="5500"/>
            </a:p>
          </p:txBody>
        </p:sp>
        <p:sp>
          <p:nvSpPr>
            <p:cNvPr id="144" name="Google Shape;144;p25"/>
            <p:cNvSpPr txBox="1"/>
            <p:nvPr/>
          </p:nvSpPr>
          <p:spPr>
            <a:xfrm>
              <a:off x="5260375" y="3301238"/>
              <a:ext cx="6026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chemeClr val="dk1"/>
                  </a:solidFill>
                  <a:latin typeface="Trebuchet MS"/>
                  <a:ea typeface="Trebuchet MS"/>
                  <a:cs typeface="Trebuchet MS"/>
                  <a:sym typeface="Trebuchet MS"/>
                </a:rPr>
                <a:t>districts who haven’t been able to participate in the past </a:t>
              </a:r>
              <a:endParaRPr/>
            </a:p>
          </p:txBody>
        </p:sp>
      </p:grpSp>
      <p:grpSp>
        <p:nvGrpSpPr>
          <p:cNvPr id="145" name="Google Shape;145;p25"/>
          <p:cNvGrpSpPr/>
          <p:nvPr/>
        </p:nvGrpSpPr>
        <p:grpSpPr>
          <a:xfrm>
            <a:off x="366900" y="4544788"/>
            <a:ext cx="9555300" cy="1386400"/>
            <a:chOff x="320900" y="3786950"/>
            <a:chExt cx="9555300" cy="1386400"/>
          </a:xfrm>
        </p:grpSpPr>
        <p:sp>
          <p:nvSpPr>
            <p:cNvPr id="146" name="Google Shape;146;p25"/>
            <p:cNvSpPr txBox="1"/>
            <p:nvPr/>
          </p:nvSpPr>
          <p:spPr>
            <a:xfrm>
              <a:off x="1675025" y="3786950"/>
              <a:ext cx="41397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500">
                  <a:solidFill>
                    <a:srgbClr val="93C47D"/>
                  </a:solidFill>
                  <a:latin typeface="Trebuchet MS"/>
                  <a:ea typeface="Trebuchet MS"/>
                  <a:cs typeface="Trebuchet MS"/>
                  <a:sym typeface="Trebuchet MS"/>
                </a:rPr>
                <a:t>$</a:t>
              </a:r>
              <a:r>
                <a:rPr lang="en-US" sz="5500">
                  <a:solidFill>
                    <a:schemeClr val="dk2"/>
                  </a:solidFill>
                  <a:latin typeface="Trebuchet MS"/>
                  <a:ea typeface="Trebuchet MS"/>
                  <a:cs typeface="Trebuchet MS"/>
                  <a:sym typeface="Trebuchet MS"/>
                </a:rPr>
                <a:t>8</a:t>
              </a:r>
              <a:r>
                <a:rPr lang="en-US" sz="5500">
                  <a:solidFill>
                    <a:srgbClr val="6AA84F"/>
                  </a:solidFill>
                  <a:latin typeface="Trebuchet MS"/>
                  <a:ea typeface="Trebuchet MS"/>
                  <a:cs typeface="Trebuchet MS"/>
                  <a:sym typeface="Trebuchet MS"/>
                </a:rPr>
                <a:t>5</a:t>
              </a:r>
              <a:r>
                <a:rPr lang="en-US" sz="5500">
                  <a:solidFill>
                    <a:schemeClr val="dk2"/>
                  </a:solidFill>
                  <a:latin typeface="Trebuchet MS"/>
                  <a:ea typeface="Trebuchet MS"/>
                  <a:cs typeface="Trebuchet MS"/>
                  <a:sym typeface="Trebuchet MS"/>
                </a:rPr>
                <a:t>6,</a:t>
              </a:r>
              <a:r>
                <a:rPr lang="en-US" sz="5500">
                  <a:solidFill>
                    <a:srgbClr val="93C47D"/>
                  </a:solidFill>
                  <a:latin typeface="Trebuchet MS"/>
                  <a:ea typeface="Trebuchet MS"/>
                  <a:cs typeface="Trebuchet MS"/>
                  <a:sym typeface="Trebuchet MS"/>
                </a:rPr>
                <a:t>2</a:t>
              </a:r>
              <a:r>
                <a:rPr lang="en-US" sz="5500">
                  <a:solidFill>
                    <a:schemeClr val="dk2"/>
                  </a:solidFill>
                  <a:latin typeface="Trebuchet MS"/>
                  <a:ea typeface="Trebuchet MS"/>
                  <a:cs typeface="Trebuchet MS"/>
                  <a:sym typeface="Trebuchet MS"/>
                </a:rPr>
                <a:t>6</a:t>
              </a:r>
              <a:r>
                <a:rPr lang="en-US" sz="5500">
                  <a:solidFill>
                    <a:srgbClr val="93C47D"/>
                  </a:solidFill>
                  <a:latin typeface="Trebuchet MS"/>
                  <a:ea typeface="Trebuchet MS"/>
                  <a:cs typeface="Trebuchet MS"/>
                  <a:sym typeface="Trebuchet MS"/>
                </a:rPr>
                <a:t>1</a:t>
              </a:r>
              <a:endParaRPr sz="2300">
                <a:solidFill>
                  <a:srgbClr val="93C47D"/>
                </a:solidFill>
              </a:endParaRPr>
            </a:p>
          </p:txBody>
        </p:sp>
        <p:sp>
          <p:nvSpPr>
            <p:cNvPr id="147" name="Google Shape;147;p25"/>
            <p:cNvSpPr txBox="1"/>
            <p:nvPr/>
          </p:nvSpPr>
          <p:spPr>
            <a:xfrm>
              <a:off x="320900" y="4557750"/>
              <a:ext cx="9555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Trebuchet MS"/>
                  <a:ea typeface="Trebuchet MS"/>
                  <a:cs typeface="Trebuchet MS"/>
                  <a:sym typeface="Trebuchet MS"/>
                </a:rPr>
                <a:t>total budget submitted(for the first year!)</a:t>
              </a:r>
              <a:endParaRPr/>
            </a:p>
          </p:txBody>
        </p:sp>
      </p:grpSp>
      <p:sp>
        <p:nvSpPr>
          <p:cNvPr id="148" name="Google Shape;148;p25"/>
          <p:cNvSpPr txBox="1"/>
          <p:nvPr/>
        </p:nvSpPr>
        <p:spPr>
          <a:xfrm>
            <a:off x="9784250" y="4500688"/>
            <a:ext cx="17637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500">
                <a:solidFill>
                  <a:schemeClr val="dk2"/>
                </a:solidFill>
                <a:latin typeface="Trebuchet MS"/>
                <a:ea typeface="Trebuchet MS"/>
                <a:cs typeface="Trebuchet MS"/>
                <a:sym typeface="Trebuchet MS"/>
              </a:rPr>
              <a:t>1</a:t>
            </a:r>
            <a:r>
              <a:rPr lang="en-US" sz="5500">
                <a:solidFill>
                  <a:srgbClr val="6AA84F"/>
                </a:solidFill>
                <a:latin typeface="Trebuchet MS"/>
                <a:ea typeface="Trebuchet MS"/>
                <a:cs typeface="Trebuchet MS"/>
                <a:sym typeface="Trebuchet MS"/>
              </a:rPr>
              <a:t>3.</a:t>
            </a:r>
            <a:r>
              <a:rPr lang="en-US" sz="5500">
                <a:solidFill>
                  <a:schemeClr val="dk2"/>
                </a:solidFill>
                <a:latin typeface="Trebuchet MS"/>
                <a:ea typeface="Trebuchet MS"/>
                <a:cs typeface="Trebuchet MS"/>
                <a:sym typeface="Trebuchet MS"/>
              </a:rPr>
              <a:t>5</a:t>
            </a:r>
            <a:endParaRPr sz="5500">
              <a:solidFill>
                <a:schemeClr val="dk2"/>
              </a:solidFill>
            </a:endParaRPr>
          </a:p>
        </p:txBody>
      </p:sp>
      <p:sp>
        <p:nvSpPr>
          <p:cNvPr id="149" name="Google Shape;149;p25"/>
          <p:cNvSpPr txBox="1"/>
          <p:nvPr/>
        </p:nvSpPr>
        <p:spPr>
          <a:xfrm>
            <a:off x="8680100" y="5315600"/>
            <a:ext cx="397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Trebuchet MS"/>
                <a:ea typeface="Trebuchet MS"/>
                <a:cs typeface="Trebuchet MS"/>
                <a:sym typeface="Trebuchet MS"/>
              </a:rPr>
              <a:t>new positions funded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p:nvPr/>
        </p:nvSpPr>
        <p:spPr>
          <a:xfrm>
            <a:off x="26850" y="1788675"/>
            <a:ext cx="14576700" cy="4609200"/>
          </a:xfrm>
          <a:prstGeom prst="rect">
            <a:avLst/>
          </a:prstGeom>
          <a:solidFill>
            <a:srgbClr val="F1F0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26"/>
          <p:cNvSpPr txBox="1"/>
          <p:nvPr/>
        </p:nvSpPr>
        <p:spPr>
          <a:xfrm>
            <a:off x="-30675" y="0"/>
            <a:ext cx="14630400" cy="892800"/>
          </a:xfrm>
          <a:prstGeom prst="rect">
            <a:avLst/>
          </a:prstGeom>
          <a:solidFill>
            <a:srgbClr val="CFE2F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600">
                <a:solidFill>
                  <a:schemeClr val="dk1"/>
                </a:solidFill>
                <a:latin typeface="Trebuchet MS"/>
                <a:ea typeface="Trebuchet MS"/>
                <a:cs typeface="Trebuchet MS"/>
                <a:sym typeface="Trebuchet MS"/>
              </a:rPr>
              <a:t>2024 Farmbill</a:t>
            </a:r>
            <a:r>
              <a:rPr b="1" lang="en-US" sz="4600">
                <a:solidFill>
                  <a:schemeClr val="dk1"/>
                </a:solidFill>
                <a:latin typeface="Trebuchet MS"/>
                <a:ea typeface="Trebuchet MS"/>
                <a:cs typeface="Trebuchet MS"/>
                <a:sym typeface="Trebuchet MS"/>
              </a:rPr>
              <a:t>….By the Numbers</a:t>
            </a:r>
            <a:endParaRPr/>
          </a:p>
        </p:txBody>
      </p:sp>
      <p:grpSp>
        <p:nvGrpSpPr>
          <p:cNvPr id="157" name="Google Shape;157;p26"/>
          <p:cNvGrpSpPr/>
          <p:nvPr/>
        </p:nvGrpSpPr>
        <p:grpSpPr>
          <a:xfrm>
            <a:off x="2222848" y="2042663"/>
            <a:ext cx="4308000" cy="1478113"/>
            <a:chOff x="1203898" y="1308650"/>
            <a:chExt cx="4308000" cy="1478113"/>
          </a:xfrm>
        </p:grpSpPr>
        <p:sp>
          <p:nvSpPr>
            <p:cNvPr id="158" name="Google Shape;158;p26"/>
            <p:cNvSpPr txBox="1"/>
            <p:nvPr/>
          </p:nvSpPr>
          <p:spPr>
            <a:xfrm>
              <a:off x="1203898" y="2127363"/>
              <a:ext cx="4308000" cy="6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latin typeface="Trebuchet MS"/>
                  <a:ea typeface="Trebuchet MS"/>
                  <a:cs typeface="Trebuchet MS"/>
                  <a:sym typeface="Trebuchet MS"/>
                </a:rPr>
                <a:t>Conservation Districts</a:t>
              </a:r>
              <a:endParaRPr b="1" sz="2800">
                <a:solidFill>
                  <a:schemeClr val="dk1"/>
                </a:solidFill>
                <a:latin typeface="Trebuchet MS"/>
                <a:ea typeface="Trebuchet MS"/>
                <a:cs typeface="Trebuchet MS"/>
                <a:sym typeface="Trebuchet MS"/>
              </a:endParaRPr>
            </a:p>
          </p:txBody>
        </p:sp>
        <p:sp>
          <p:nvSpPr>
            <p:cNvPr id="159" name="Google Shape;159;p26"/>
            <p:cNvSpPr txBox="1"/>
            <p:nvPr/>
          </p:nvSpPr>
          <p:spPr>
            <a:xfrm>
              <a:off x="2656588" y="1308650"/>
              <a:ext cx="1019700" cy="100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500">
                  <a:solidFill>
                    <a:schemeClr val="dk2"/>
                  </a:solidFill>
                  <a:latin typeface="Trebuchet MS"/>
                  <a:ea typeface="Trebuchet MS"/>
                  <a:cs typeface="Trebuchet MS"/>
                  <a:sym typeface="Trebuchet MS"/>
                </a:rPr>
                <a:t>19</a:t>
              </a:r>
              <a:endParaRPr sz="5500">
                <a:solidFill>
                  <a:srgbClr val="6AA84F"/>
                </a:solidFill>
                <a:latin typeface="Trebuchet MS"/>
                <a:ea typeface="Trebuchet MS"/>
                <a:cs typeface="Trebuchet MS"/>
                <a:sym typeface="Trebuchet MS"/>
              </a:endParaRPr>
            </a:p>
          </p:txBody>
        </p:sp>
      </p:grpSp>
      <p:grpSp>
        <p:nvGrpSpPr>
          <p:cNvPr id="160" name="Google Shape;160;p26"/>
          <p:cNvGrpSpPr/>
          <p:nvPr/>
        </p:nvGrpSpPr>
        <p:grpSpPr>
          <a:xfrm>
            <a:off x="366900" y="4544800"/>
            <a:ext cx="9555300" cy="1386388"/>
            <a:chOff x="320900" y="3786963"/>
            <a:chExt cx="9555300" cy="1386388"/>
          </a:xfrm>
        </p:grpSpPr>
        <p:sp>
          <p:nvSpPr>
            <p:cNvPr id="161" name="Google Shape;161;p26"/>
            <p:cNvSpPr txBox="1"/>
            <p:nvPr/>
          </p:nvSpPr>
          <p:spPr>
            <a:xfrm>
              <a:off x="3081900" y="3786963"/>
              <a:ext cx="4721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500">
                  <a:solidFill>
                    <a:srgbClr val="93C47D"/>
                  </a:solidFill>
                  <a:latin typeface="Trebuchet MS"/>
                  <a:ea typeface="Trebuchet MS"/>
                  <a:cs typeface="Trebuchet MS"/>
                  <a:sym typeface="Trebuchet MS"/>
                </a:rPr>
                <a:t>1,436,752.00</a:t>
              </a:r>
              <a:endParaRPr sz="2300">
                <a:solidFill>
                  <a:srgbClr val="93C47D"/>
                </a:solidFill>
              </a:endParaRPr>
            </a:p>
          </p:txBody>
        </p:sp>
        <p:sp>
          <p:nvSpPr>
            <p:cNvPr id="162" name="Google Shape;162;p26"/>
            <p:cNvSpPr txBox="1"/>
            <p:nvPr/>
          </p:nvSpPr>
          <p:spPr>
            <a:xfrm>
              <a:off x="320900" y="4557750"/>
              <a:ext cx="9555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chemeClr val="dk1"/>
                  </a:solidFill>
                  <a:latin typeface="Trebuchet MS"/>
                  <a:ea typeface="Trebuchet MS"/>
                  <a:cs typeface="Trebuchet MS"/>
                  <a:sym typeface="Trebuchet MS"/>
                </a:rPr>
                <a:t>Award Request (NRCS 75% and CSCB 5%) </a:t>
              </a:r>
              <a:endParaRPr/>
            </a:p>
          </p:txBody>
        </p:sp>
      </p:grpSp>
      <p:sp>
        <p:nvSpPr>
          <p:cNvPr id="163" name="Google Shape;163;p26"/>
          <p:cNvSpPr txBox="1"/>
          <p:nvPr/>
        </p:nvSpPr>
        <p:spPr>
          <a:xfrm>
            <a:off x="8953750" y="2707613"/>
            <a:ext cx="17637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500">
                <a:solidFill>
                  <a:schemeClr val="dk2"/>
                </a:solidFill>
                <a:latin typeface="Trebuchet MS"/>
                <a:ea typeface="Trebuchet MS"/>
                <a:cs typeface="Trebuchet MS"/>
                <a:sym typeface="Trebuchet MS"/>
              </a:rPr>
              <a:t>25.5</a:t>
            </a:r>
            <a:endParaRPr sz="5500">
              <a:solidFill>
                <a:schemeClr val="dk2"/>
              </a:solidFill>
            </a:endParaRPr>
          </a:p>
        </p:txBody>
      </p:sp>
      <p:sp>
        <p:nvSpPr>
          <p:cNvPr id="164" name="Google Shape;164;p26"/>
          <p:cNvSpPr txBox="1"/>
          <p:nvPr/>
        </p:nvSpPr>
        <p:spPr>
          <a:xfrm>
            <a:off x="7849600" y="3642000"/>
            <a:ext cx="3972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chemeClr val="dk1"/>
                </a:solidFill>
                <a:latin typeface="Trebuchet MS"/>
                <a:ea typeface="Trebuchet MS"/>
                <a:cs typeface="Trebuchet MS"/>
                <a:sym typeface="Trebuchet MS"/>
              </a:rPr>
              <a:t>positions funded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nvSpPr>
        <p:spPr>
          <a:xfrm>
            <a:off x="2642525" y="1874950"/>
            <a:ext cx="9613800" cy="10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500">
                <a:solidFill>
                  <a:schemeClr val="lt1"/>
                </a:solidFill>
              </a:rPr>
              <a:t>Reporting Rules and Requirements for the </a:t>
            </a:r>
            <a:r>
              <a:rPr b="1" lang="en-US" sz="5500">
                <a:solidFill>
                  <a:schemeClr val="lt1"/>
                </a:solidFill>
              </a:rPr>
              <a:t>District Conservation Technician Program  </a:t>
            </a:r>
            <a:endParaRPr b="1" sz="55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nvSpPr>
        <p:spPr>
          <a:xfrm>
            <a:off x="0" y="0"/>
            <a:ext cx="14784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600">
                <a:solidFill>
                  <a:schemeClr val="dk1"/>
                </a:solidFill>
                <a:latin typeface="Trebuchet MS"/>
                <a:ea typeface="Trebuchet MS"/>
                <a:cs typeface="Trebuchet MS"/>
                <a:sym typeface="Trebuchet MS"/>
              </a:rPr>
              <a:t>Technical Supervision</a:t>
            </a:r>
            <a:endParaRPr/>
          </a:p>
        </p:txBody>
      </p:sp>
      <p:sp>
        <p:nvSpPr>
          <p:cNvPr id="177" name="Google Shape;177;p28"/>
          <p:cNvSpPr txBox="1"/>
          <p:nvPr/>
        </p:nvSpPr>
        <p:spPr>
          <a:xfrm>
            <a:off x="0" y="1183350"/>
            <a:ext cx="14784000" cy="58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Trebuchet MS"/>
                <a:ea typeface="Trebuchet MS"/>
                <a:cs typeface="Trebuchet MS"/>
                <a:sym typeface="Trebuchet MS"/>
              </a:rPr>
              <a:t>80% of the Technician duties are IRA or Farmbill-NRCS duties</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US" sz="2500">
                <a:solidFill>
                  <a:schemeClr val="dk1"/>
                </a:solidFill>
                <a:latin typeface="Trebuchet MS"/>
                <a:ea typeface="Trebuchet MS"/>
                <a:cs typeface="Trebuchet MS"/>
                <a:sym typeface="Trebuchet MS"/>
              </a:rPr>
              <a:t>	</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NRCS helps provide training, computers, and access to vehicles at the Discretion of the NRCS Resource Team Lead</a:t>
            </a:r>
            <a:endParaRPr sz="2500">
              <a:solidFill>
                <a:schemeClr val="dk1"/>
              </a:solidFill>
              <a:latin typeface="Trebuchet MS"/>
              <a:ea typeface="Trebuchet MS"/>
              <a:cs typeface="Trebuchet MS"/>
              <a:sym typeface="Trebuchet MS"/>
            </a:endParaRPr>
          </a:p>
          <a:p>
            <a:pPr indent="0" lvl="0" marL="457200" rtl="0" algn="l">
              <a:spcBef>
                <a:spcPts val="0"/>
              </a:spcBef>
              <a:spcAft>
                <a:spcPts val="0"/>
              </a:spcAft>
              <a:buNone/>
            </a:pPr>
            <a:r>
              <a:t/>
            </a:r>
            <a:endParaRPr sz="2500">
              <a:solidFill>
                <a:schemeClr val="dk1"/>
              </a:solidFill>
              <a:latin typeface="Trebuchet MS"/>
              <a:ea typeface="Trebuchet MS"/>
              <a:cs typeface="Trebuchet MS"/>
              <a:sym typeface="Trebuchet MS"/>
            </a:endParaRPr>
          </a:p>
          <a:p>
            <a:pPr indent="-387350" lvl="0" marL="457200" rtl="0" algn="l">
              <a:spcBef>
                <a:spcPts val="0"/>
              </a:spcBef>
              <a:spcAft>
                <a:spcPts val="0"/>
              </a:spcAft>
              <a:buClr>
                <a:schemeClr val="dk1"/>
              </a:buClr>
              <a:buSzPts val="2500"/>
              <a:buFont typeface="Trebuchet MS"/>
              <a:buChar char="●"/>
            </a:pPr>
            <a:r>
              <a:rPr b="1" lang="en-US" sz="2500">
                <a:solidFill>
                  <a:schemeClr val="dk1"/>
                </a:solidFill>
                <a:latin typeface="Trebuchet MS"/>
                <a:ea typeface="Trebuchet MS"/>
                <a:cs typeface="Trebuchet MS"/>
                <a:sym typeface="Trebuchet MS"/>
              </a:rPr>
              <a:t>Technical Supervision</a:t>
            </a:r>
            <a:endParaRPr b="1"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While working on NRCS projects, the District Conservation Technician works under the job approval authority of the NRCS state engineer</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Allocation and supervision of daily workload is generally undertaken by the field office NRCS RTL.</a:t>
            </a:r>
            <a:endParaRPr sz="2500">
              <a:solidFill>
                <a:schemeClr val="dk1"/>
              </a:solidFill>
              <a:latin typeface="Trebuchet MS"/>
              <a:ea typeface="Trebuchet MS"/>
              <a:cs typeface="Trebuchet MS"/>
              <a:sym typeface="Trebuchet MS"/>
            </a:endParaRPr>
          </a:p>
          <a:p>
            <a:pPr indent="-387350" lvl="1" marL="914400" rtl="0" algn="l">
              <a:spcBef>
                <a:spcPts val="0"/>
              </a:spcBef>
              <a:spcAft>
                <a:spcPts val="0"/>
              </a:spcAft>
              <a:buClr>
                <a:schemeClr val="dk1"/>
              </a:buClr>
              <a:buSzPts val="2500"/>
              <a:buFont typeface="Trebuchet MS"/>
              <a:buChar char="○"/>
            </a:pPr>
            <a:r>
              <a:rPr lang="en-US" sz="2500">
                <a:solidFill>
                  <a:schemeClr val="dk1"/>
                </a:solidFill>
                <a:latin typeface="Trebuchet MS"/>
                <a:ea typeface="Trebuchet MS"/>
                <a:cs typeface="Trebuchet MS"/>
                <a:sym typeface="Trebuchet MS"/>
              </a:rPr>
              <a:t>The board may or may not allocate specific times when the technician is to work on technical duties not related to NRCS technical assistance (which cannot exceed 20% of the technician’s time).</a:t>
            </a:r>
            <a:endParaRPr sz="25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50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