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58" r:id="rId2"/>
    <p:sldMasterId id="2147483670" r:id="rId3"/>
  </p:sldMasterIdLst>
  <p:notesMasterIdLst>
    <p:notesMasterId r:id="rId20"/>
  </p:notesMasterIdLst>
  <p:sldIdLst>
    <p:sldId id="256" r:id="rId4"/>
    <p:sldId id="260" r:id="rId5"/>
    <p:sldId id="275" r:id="rId6"/>
    <p:sldId id="276" r:id="rId7"/>
    <p:sldId id="261" r:id="rId8"/>
    <p:sldId id="265" r:id="rId9"/>
    <p:sldId id="267" r:id="rId10"/>
    <p:sldId id="266" r:id="rId11"/>
    <p:sldId id="277" r:id="rId12"/>
    <p:sldId id="268" r:id="rId13"/>
    <p:sldId id="280" r:id="rId14"/>
    <p:sldId id="278" r:id="rId15"/>
    <p:sldId id="279" r:id="rId16"/>
    <p:sldId id="269" r:id="rId17"/>
    <p:sldId id="27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6F8"/>
    <a:srgbClr val="A1EBF8"/>
    <a:srgbClr val="3F8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81B3F-8DDE-4640-A5D0-9C357FF4692A}" v="1" dt="2022-08-15T16:07:35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7" d="100"/>
          <a:sy n="87" d="100"/>
        </p:scale>
        <p:origin x="71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D598-BBDE-43F5-9854-DA201E85DA61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60DD2-6B37-4589-A92B-5FF06435D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8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2994B-B0E2-46E9-9F9F-CAAACE41D2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662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B94D7-EA05-41AC-804C-A21E00D5D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93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0F9FF-3FB9-42EA-BF0B-C40301508E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049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6D556-4A5B-4575-A89B-829541C2C1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739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B94D7-EA05-41AC-804C-A21E00D5D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268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6D556-4A5B-4575-A89B-829541C2C1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78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B94D7-EA05-41AC-804C-A21E00D5D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313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6D556-4A5B-4575-A89B-829541C2C1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78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6D556-4A5B-4575-A89B-829541C2C1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78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B7C0C-A975-4C50-AD2D-BD531EA548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715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506099"/>
            <a:ext cx="9144000" cy="10138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66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2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41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9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7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44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7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0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2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67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6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6"/>
            <a:ext cx="7772400" cy="1470025"/>
          </a:xfrm>
        </p:spPr>
        <p:txBody>
          <a:bodyPr anchor="b"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94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7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8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06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61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506099"/>
            <a:ext cx="9144000" cy="10138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00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4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9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8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9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8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6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7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38140"/>
            <a:ext cx="9144000" cy="1507524"/>
          </a:xfrm>
          <a:prstGeom prst="rect">
            <a:avLst/>
          </a:prstGeom>
          <a:solidFill>
            <a:srgbClr val="3F8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555657" y="1836778"/>
            <a:ext cx="2032686" cy="2710248"/>
            <a:chOff x="4020066" y="1655546"/>
            <a:chExt cx="3426940" cy="3426940"/>
          </a:xfrm>
        </p:grpSpPr>
        <p:sp>
          <p:nvSpPr>
            <p:cNvPr id="9" name="Oval 8"/>
            <p:cNvSpPr/>
            <p:nvPr userDrawn="1"/>
          </p:nvSpPr>
          <p:spPr>
            <a:xfrm>
              <a:off x="4020066" y="1655546"/>
              <a:ext cx="3426940" cy="34269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192" y="1851813"/>
              <a:ext cx="3064689" cy="3034406"/>
            </a:xfrm>
            <a:prstGeom prst="rect">
              <a:avLst/>
            </a:prstGeom>
          </p:spPr>
        </p:pic>
      </p:grp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330388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03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F873F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3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lang="en-US" sz="5400" b="1" kern="1200" dirty="0">
          <a:ln w="19050">
            <a:solidFill>
              <a:schemeClr val="accent5">
                <a:lumMod val="5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Click Insert - Header&amp;Footer to change footer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E9F58-E944-4E46-9D61-D29AFA3E7B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DB4895-F973-44CD-890D-F35C9C16FCEC}"/>
              </a:ext>
            </a:extLst>
          </p:cNvPr>
          <p:cNvSpPr/>
          <p:nvPr userDrawn="1"/>
        </p:nvSpPr>
        <p:spPr>
          <a:xfrm>
            <a:off x="0" y="2438140"/>
            <a:ext cx="9144000" cy="1507524"/>
          </a:xfrm>
          <a:prstGeom prst="rect">
            <a:avLst/>
          </a:prstGeom>
          <a:solidFill>
            <a:srgbClr val="3F8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6360F1-6BD6-4E76-8037-DC2667409607}"/>
              </a:ext>
            </a:extLst>
          </p:cNvPr>
          <p:cNvGrpSpPr/>
          <p:nvPr userDrawn="1"/>
        </p:nvGrpSpPr>
        <p:grpSpPr>
          <a:xfrm>
            <a:off x="3555657" y="1836778"/>
            <a:ext cx="2032686" cy="2710248"/>
            <a:chOff x="4020066" y="1655546"/>
            <a:chExt cx="3426940" cy="34269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7F4BCD-59D1-4437-818D-005062A8BE44}"/>
                </a:ext>
              </a:extLst>
            </p:cNvPr>
            <p:cNvSpPr/>
            <p:nvPr userDrawn="1"/>
          </p:nvSpPr>
          <p:spPr>
            <a:xfrm>
              <a:off x="4020066" y="1655546"/>
              <a:ext cx="3426940" cy="34269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3ECA27-7DA9-41C1-9761-1F8B362E2A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192" y="1851813"/>
              <a:ext cx="3064689" cy="3034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66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13.png"/><Relationship Id="rId5" Type="http://schemas.openxmlformats.org/officeDocument/2006/relationships/image" Target="../media/image50.png"/><Relationship Id="rId10" Type="http://schemas.openxmlformats.org/officeDocument/2006/relationships/image" Target="../media/image11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hyperlink" Target="https://www.anrc.arkansas.gov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11.png"/><Relationship Id="rId5" Type="http://schemas.openxmlformats.org/officeDocument/2006/relationships/image" Target="../media/image25.jpeg"/><Relationship Id="rId10" Type="http://schemas.openxmlformats.org/officeDocument/2006/relationships/image" Target="../media/image15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wmf"/><Relationship Id="rId5" Type="http://schemas.openxmlformats.org/officeDocument/2006/relationships/image" Target="../media/image34.png"/><Relationship Id="rId10" Type="http://schemas.openxmlformats.org/officeDocument/2006/relationships/image" Target="../media/image13.png"/><Relationship Id="rId4" Type="http://schemas.openxmlformats.org/officeDocument/2006/relationships/image" Target="../media/image33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D944D-BB56-45F2-8DD1-8C8569D69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543"/>
            <a:ext cx="9144000" cy="1550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76BEB9-5BB6-40A4-8E29-79527FB90C6E}"/>
              </a:ext>
            </a:extLst>
          </p:cNvPr>
          <p:cNvSpPr txBox="1"/>
          <p:nvPr/>
        </p:nvSpPr>
        <p:spPr>
          <a:xfrm>
            <a:off x="1" y="4641671"/>
            <a:ext cx="9144000" cy="2216330"/>
          </a:xfrm>
          <a:prstGeom prst="rect">
            <a:avLst/>
          </a:prstGeom>
          <a:solidFill>
            <a:srgbClr val="93E6F8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0D1CCDE-0355-4B5F-A989-114E52C29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137" y="4997148"/>
            <a:ext cx="2469376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tIns="0" rIns="9144" bIns="0">
            <a:spAutoFit/>
          </a:bodyPr>
          <a:lstStyle/>
          <a:p>
            <a:pPr algn="ctr" defTabSz="457189" fontAlgn="base">
              <a:lnSpc>
                <a:spcPct val="90000"/>
              </a:lnSpc>
              <a:spcBef>
                <a:spcPts val="132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icrosoft New Tai Lue" panose="020B0502040204020203" pitchFamily="34" charset="0"/>
              </a:rPr>
              <a:t>Mike A. Guess </a:t>
            </a:r>
          </a:p>
          <a:p>
            <a:pPr algn="ctr" defTabSz="457189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icrosoft New Tai Lue" panose="020B0502040204020203" pitchFamily="34" charset="0"/>
              </a:rPr>
              <a:t>Water Use Registration</a:t>
            </a:r>
          </a:p>
          <a:p>
            <a:pPr algn="ctr" defTabSz="457189" fontAlgn="base">
              <a:lnSpc>
                <a:spcPct val="90000"/>
              </a:lnSpc>
              <a:spcAft>
                <a:spcPct val="0"/>
              </a:spcAft>
            </a:pPr>
            <a:r>
              <a:rPr lang="en-US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icrosoft New Tai Lue" panose="020B0502040204020203" pitchFamily="34" charset="0"/>
              </a:rPr>
              <a:t>Program Coordinator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7B762-D9CC-4A64-8A95-5AC4F2AFF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8" y="4711337"/>
            <a:ext cx="1670466" cy="1803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1DE47C-B42B-9793-69FA-04F6D938F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04" y="1029326"/>
            <a:ext cx="6194972" cy="5220006"/>
          </a:xfrm>
          <a:prstGeom prst="rect">
            <a:avLst/>
          </a:prstGeom>
        </p:spPr>
      </p:pic>
      <p:sp>
        <p:nvSpPr>
          <p:cNvPr id="11" name="Rectangle 1026">
            <a:extLst>
              <a:ext uri="{FF2B5EF4-FFF2-40B4-BE49-F238E27FC236}">
                <a16:creationId xmlns:a16="http://schemas.microsoft.com/office/drawing/2014/main" id="{33260B00-F84F-2C34-DF00-250832FE384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83464"/>
            <a:ext cx="91440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Overview</a:t>
            </a:r>
            <a:endParaRPr lang="en-US" altLang="en-US" sz="3200" dirty="0">
              <a:ln w="19050">
                <a:solidFill>
                  <a:srgbClr val="4BACC6">
                    <a:lumMod val="50000"/>
                  </a:srgb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4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600700" y="5721586"/>
            <a:ext cx="3124200" cy="45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t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</a:pPr>
            <a:r>
              <a:rPr lang="en-US" altLang="en-US" sz="14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Districts in green participate in the Water-use Registration Program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9592"/>
            <a:ext cx="3657600" cy="3302983"/>
          </a:xfrm>
          <a:prstGeom prst="rect">
            <a:avLst/>
          </a:prstGeom>
        </p:spPr>
      </p:pic>
      <p:pic>
        <p:nvPicPr>
          <p:cNvPr id="21" name="Picture 4" descr="aacd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" y="100584"/>
            <a:ext cx="1219200" cy="12161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1371600" y="160020"/>
            <a:ext cx="7772400" cy="1216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Arkansas Association of Conservation Districts Responsibilities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57200" y="1676400"/>
            <a:ext cx="701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58738" indent="-58738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</a:pPr>
            <a:r>
              <a:rPr lang="en-US" altLang="en-US" sz="24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Through a cooperative agreement with NRD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57200" y="3089381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29 districts register agricultural water users in their district 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57200" y="38862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Enter information directly into the registration data base through the data entry website  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57200" y="5029200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Keep half (1/2) of all registration fees and two-thirds (2/3) of penalties in the their district 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457200" y="2286005"/>
            <a:ext cx="4953000" cy="6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Required to allocate registration money the same as NRD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24BA88-F96A-4F4F-B347-089A1FDCC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18" name="Content Placeholder 2">
            <a:extLst>
              <a:ext uri="{FF2B5EF4-FFF2-40B4-BE49-F238E27FC236}">
                <a16:creationId xmlns:a16="http://schemas.microsoft.com/office/drawing/2014/main" id="{B5CF420C-2332-4CEC-B257-EAC0F3A236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 build="p"/>
      <p:bldP spid="16" grpId="0" build="p"/>
      <p:bldP spid="19" grpId="0" build="p"/>
      <p:bldP spid="20" grpId="0" build="p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164592"/>
            <a:ext cx="7162800" cy="978408"/>
          </a:xfrm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S Geological Survey </a:t>
            </a:r>
            <a:b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Responsibilities</a:t>
            </a:r>
          </a:p>
        </p:txBody>
      </p:sp>
      <p:pic>
        <p:nvPicPr>
          <p:cNvPr id="3" name="Picture 4" descr="shortgreenusgs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2880"/>
            <a:ext cx="20574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28600" y="24384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Develop and maintain the water-use registration data base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8601" y="3581400"/>
            <a:ext cx="541177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Develop and maintain the website data entry program in which all registration data is entered into the data base 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28599" y="4953000"/>
            <a:ext cx="541177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Provide assistance and training to all of those who use the data entry website</a:t>
            </a:r>
            <a:r>
              <a:rPr lang="en-US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52400" y="1676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58738" indent="-58738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</a:pPr>
            <a:r>
              <a:rPr lang="en-US" altLang="en-US" sz="24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Through a cooperative agreement with NRD</a:t>
            </a:r>
          </a:p>
        </p:txBody>
      </p:sp>
      <p:pic>
        <p:nvPicPr>
          <p:cNvPr id="11" name="Picture 18" descr="004394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41974"/>
            <a:ext cx="1524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562121-03EF-42EC-BE8E-EBF6CB93F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5C98C05C-C14F-46F1-BC85-FEFE92CA7E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75801-E5E6-478C-94F9-EFB5C3565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435790"/>
            <a:ext cx="3120738" cy="29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2438400" y="182880"/>
            <a:ext cx="6477000" cy="990600"/>
          </a:xfrm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Natural Resources Conservation Service Responsibilities</a:t>
            </a:r>
          </a:p>
        </p:txBody>
      </p:sp>
      <p:pic>
        <p:nvPicPr>
          <p:cNvPr id="4" name="Picture 10" descr="j04230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6"/>
            <a:ext cx="20574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Compu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343404"/>
            <a:ext cx="19050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33400" y="1828800"/>
            <a:ext cx="586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Provides Internet connection to some of the conservation districts that  participate in the Water-use Registration Program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743200" y="3602831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Provides office space to the districts</a:t>
            </a: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533400" y="487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Provides a computer to certain districts to enter registration data on the data entry website</a:t>
            </a:r>
          </a:p>
        </p:txBody>
      </p:sp>
      <p:pic>
        <p:nvPicPr>
          <p:cNvPr id="11" name="Picture 27" descr="j04018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6"/>
            <a:ext cx="2057400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"/>
            <a:ext cx="2058280" cy="838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07BD57-BC87-45EE-9810-F736AA80FA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15" name="Content Placeholder 2">
            <a:extLst>
              <a:ext uri="{FF2B5EF4-FFF2-40B4-BE49-F238E27FC236}">
                <a16:creationId xmlns:a16="http://schemas.microsoft.com/office/drawing/2014/main" id="{AF039C5F-2AEC-4A25-8A83-146C7BD0B0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" y="182880"/>
            <a:ext cx="9130284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Registration Data is Used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635277"/>
            <a:ext cx="891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8000" indent="-333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Ground water data is used:</a:t>
            </a:r>
          </a:p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To help develop comprehensive ground water protection program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8600" y="1025677"/>
            <a:ext cx="579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511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NRD Uses of Registration Data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04800" y="4378477"/>
            <a:ext cx="8686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8000" indent="-333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Surface water data is used:</a:t>
            </a:r>
          </a:p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To help allocate water in times of shortages</a:t>
            </a:r>
          </a:p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As a basis for determining the state’s overall usage</a:t>
            </a:r>
          </a:p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As Water needs for inclusion in the Arkansas Water Plan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209800" y="2702077"/>
            <a:ext cx="6934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To help designate critical ground water areas</a:t>
            </a:r>
          </a:p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To help establish ground water rights within critical areas</a:t>
            </a:r>
          </a:p>
        </p:txBody>
      </p:sp>
      <p:pic>
        <p:nvPicPr>
          <p:cNvPr id="12" name="Picture 17" descr="Ark SW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6" y="3897827"/>
            <a:ext cx="2012623" cy="18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Critical Ar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9040"/>
            <a:ext cx="212140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9CC73-F4E5-418B-BC28-BF8090127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16280"/>
            <a:ext cx="1270432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AFFCC-BE1E-4C99-B5AA-0908423270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15" name="Content Placeholder 2">
            <a:extLst>
              <a:ext uri="{FF2B5EF4-FFF2-40B4-BE49-F238E27FC236}">
                <a16:creationId xmlns:a16="http://schemas.microsoft.com/office/drawing/2014/main" id="{70F49739-D491-4CDD-AF59-DED6F33C5B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0"/>
            <a:ext cx="9144000" cy="533400"/>
          </a:xfrm>
        </p:spPr>
        <p:txBody>
          <a:bodyPr anchor="t"/>
          <a:lstStyle/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Registration Data is Used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143125" y="1447800"/>
            <a:ext cx="6629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8000" indent="-333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Ground water flow model input</a:t>
            </a:r>
          </a:p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River assessment (White River)</a:t>
            </a:r>
          </a:p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Water level program – potential study sites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238125" y="762000"/>
            <a:ext cx="579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511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USGS Uses of Registration Data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70768" y="3962400"/>
            <a:ext cx="8991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0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Data Provided to Others:</a:t>
            </a:r>
          </a:p>
          <a:p>
            <a:pPr lvl="1">
              <a:lnSpc>
                <a:spcPct val="90000"/>
              </a:lnSpc>
              <a:spcBef>
                <a:spcPts val="1400"/>
              </a:spcBef>
              <a:buClr>
                <a:srgbClr val="0000CC"/>
              </a:buClr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US Forest Service – identify water users in major forests</a:t>
            </a:r>
          </a:p>
          <a:p>
            <a:pPr lvl="1">
              <a:lnSpc>
                <a:spcPct val="90000"/>
              </a:lnSpc>
              <a:spcBef>
                <a:spcPts val="1400"/>
              </a:spcBef>
              <a:buClr>
                <a:srgbClr val="0000CC"/>
              </a:buClr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NPS – Flow data for Hot Springs and other areas of the State</a:t>
            </a:r>
          </a:p>
          <a:p>
            <a:pPr lvl="1">
              <a:lnSpc>
                <a:spcPct val="90000"/>
              </a:lnSpc>
              <a:spcBef>
                <a:spcPts val="1400"/>
              </a:spcBef>
              <a:buClr>
                <a:srgbClr val="0000CC"/>
              </a:buClr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USACE – Flow data for model input</a:t>
            </a:r>
          </a:p>
        </p:txBody>
      </p:sp>
      <p:pic>
        <p:nvPicPr>
          <p:cNvPr id="36" name="Picture 9" descr="shortgreenusg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7620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Ground Water Mod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1295400"/>
            <a:ext cx="196794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161925" y="3048000"/>
            <a:ext cx="670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NAWQA – determination of potential sample locations</a:t>
            </a:r>
          </a:p>
        </p:txBody>
      </p:sp>
      <p:pic>
        <p:nvPicPr>
          <p:cNvPr id="39" name="Picture 15" descr="NAWQA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743200"/>
            <a:ext cx="2971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US Forest Serv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4" y="4413513"/>
            <a:ext cx="447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N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908813"/>
            <a:ext cx="4572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5" descr="USA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1" y="5437301"/>
            <a:ext cx="56356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6" descr="USGS Ma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96919"/>
            <a:ext cx="1828800" cy="17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161925" y="5854831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20700" indent="-406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0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Data is provided to numerous other organizations as requested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99C855-AE6D-4E98-931E-C47F92A8C1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20" name="Content Placeholder 2">
            <a:extLst>
              <a:ext uri="{FF2B5EF4-FFF2-40B4-BE49-F238E27FC236}">
                <a16:creationId xmlns:a16="http://schemas.microsoft.com/office/drawing/2014/main" id="{F8DBBBE0-41EF-4295-8F81-0BECE2024E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75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85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100"/>
                            </p:stCondLst>
                            <p:childTnLst>
                              <p:par>
                                <p:cTn id="6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95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200"/>
                            </p:stCondLst>
                            <p:childTnLst>
                              <p:par>
                                <p:cTn id="7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" y="182880"/>
            <a:ext cx="9157855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Benefits to Registered Water Users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2528" y="4114800"/>
            <a:ext cx="8610600" cy="838200"/>
          </a:xfrm>
          <a:prstGeom prst="rect">
            <a:avLst/>
          </a:prstGeom>
          <a:noFill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687" lvl="1" indent="-406390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Registered surface water users are insured a precedence to water over a non registered water user, in times of allocation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524000" y="11430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3429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Cost share program to help off set costs for water conservation practices, up to 40%  (Example:  land leveling, flow meters, poly pipe, ditches, etc…)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28600" y="2438400"/>
            <a:ext cx="7315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0700" indent="-4064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Registered ground water users have the benefit of being grandfathered, if they are in an area that is declared a critical ground water area  (A three year history of registration records is required)  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631953" y="5181601"/>
            <a:ext cx="6832778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0700" indent="-4064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If a registered water user is involved in a legal dispute over water they will have a better position over a non registered water user</a:t>
            </a:r>
          </a:p>
        </p:txBody>
      </p:sp>
      <p:pic>
        <p:nvPicPr>
          <p:cNvPr id="17" name="Picture 12" descr="F-3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990600"/>
            <a:ext cx="117475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j01413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5" y="2209800"/>
            <a:ext cx="14970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j02171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4" y="5094286"/>
            <a:ext cx="1231567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000242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39" y="4898232"/>
            <a:ext cx="1295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14352A-FA07-4E7C-B3D9-305FAF1D73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22" name="Content Placeholder 2">
            <a:extLst>
              <a:ext uri="{FF2B5EF4-FFF2-40B4-BE49-F238E27FC236}">
                <a16:creationId xmlns:a16="http://schemas.microsoft.com/office/drawing/2014/main" id="{6FE73892-570B-4884-98C1-E4C656BE3C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75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8288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6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  <a:endParaRPr lang="en-US" altLang="en-US" dirty="0">
              <a:ln w="19050">
                <a:solidFill>
                  <a:srgbClr val="4BACC6">
                    <a:lumMod val="50000"/>
                  </a:srgb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043814"/>
            <a:ext cx="8382000" cy="11312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27" indent="-349242"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Arkansas’ Water-use Registration Program provides protection to insure that the state’s water resources are here for everyone to use for centuries to come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497791" y="2577684"/>
            <a:ext cx="6553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465138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Arkansas’ Water-use Registration Program is so successful because of the efforts and cooperation </a:t>
            </a:r>
            <a:r>
              <a:rPr lang="en-US" altLang="en-US" sz="24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of all </a:t>
            </a:r>
            <a:r>
              <a:rPr lang="en-US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of those involved.  This includes all the users that accurately report their withdrawal information and water usage</a:t>
            </a:r>
          </a:p>
        </p:txBody>
      </p:sp>
      <p:pic>
        <p:nvPicPr>
          <p:cNvPr id="5" name="Picture 10" descr="nrc_est_use_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8" y="2356405"/>
            <a:ext cx="22764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84" y="4711285"/>
            <a:ext cx="2301312" cy="1939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78755" y="5565945"/>
            <a:ext cx="3120815" cy="1227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tabLst>
                <a:tab pos="4124222" algn="l"/>
              </a:tabLst>
            </a:pPr>
            <a:r>
              <a:rPr lang="en-US" sz="1051" b="1" dirty="0">
                <a:solidFill>
                  <a:srgbClr val="0000CC"/>
                </a:solidFill>
                <a:latin typeface="Arial Narrow"/>
                <a:ea typeface="Times New Roman"/>
                <a:cs typeface="Arial"/>
              </a:rPr>
              <a:t>For more information contact:</a:t>
            </a:r>
            <a:endParaRPr lang="en-US" sz="900" dirty="0">
              <a:solidFill>
                <a:srgbClr val="0000CC"/>
              </a:solidFill>
              <a:latin typeface="Arial"/>
              <a:ea typeface="Times New Roman"/>
            </a:endParaRPr>
          </a:p>
          <a:p>
            <a:pPr marL="227008">
              <a:lnSpc>
                <a:spcPct val="112000"/>
              </a:lnSpc>
              <a:tabLst>
                <a:tab pos="4124222" algn="l"/>
              </a:tabLst>
            </a:pPr>
            <a:r>
              <a:rPr lang="en-US" sz="800" dirty="0">
                <a:solidFill>
                  <a:prstClr val="black"/>
                </a:solidFill>
                <a:latin typeface="Arial"/>
                <a:ea typeface="Times New Roman"/>
              </a:rPr>
              <a:t>Mike Guess; Water Use Registration Program Coordinator</a:t>
            </a:r>
            <a:endParaRPr lang="en-US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7008">
              <a:lnSpc>
                <a:spcPct val="112000"/>
              </a:lnSpc>
            </a:pPr>
            <a:r>
              <a:rPr lang="en-US" sz="800" dirty="0">
                <a:solidFill>
                  <a:prstClr val="black"/>
                </a:solidFill>
                <a:latin typeface="Arial"/>
                <a:ea typeface="Times New Roman"/>
              </a:rPr>
              <a:t>Natural Resources Division</a:t>
            </a:r>
            <a:endParaRPr lang="en-US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7008">
              <a:lnSpc>
                <a:spcPct val="112000"/>
              </a:lnSpc>
            </a:pPr>
            <a:r>
              <a:rPr lang="en-US" sz="800" dirty="0">
                <a:solidFill>
                  <a:prstClr val="black"/>
                </a:solidFill>
                <a:latin typeface="Arial"/>
                <a:ea typeface="Times New Roman"/>
              </a:rPr>
              <a:t>101 East Capitol Avenue, Suite 350</a:t>
            </a:r>
            <a:endParaRPr lang="en-US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7008">
              <a:lnSpc>
                <a:spcPct val="112000"/>
              </a:lnSpc>
            </a:pPr>
            <a:r>
              <a:rPr lang="en-US" sz="800" dirty="0">
                <a:solidFill>
                  <a:prstClr val="black"/>
                </a:solidFill>
                <a:latin typeface="Arial"/>
                <a:ea typeface="Times New Roman"/>
              </a:rPr>
              <a:t>Little Rock, AR  72201</a:t>
            </a:r>
            <a:endParaRPr lang="en-US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7008">
              <a:lnSpc>
                <a:spcPct val="112000"/>
              </a:lnSpc>
            </a:pPr>
            <a:r>
              <a:rPr lang="en-US" sz="800" dirty="0">
                <a:solidFill>
                  <a:prstClr val="black"/>
                </a:solidFill>
                <a:latin typeface="Arial"/>
                <a:ea typeface="Times New Roman"/>
              </a:rPr>
              <a:t>Phone: (501) 682-3966</a:t>
            </a:r>
            <a:r>
              <a:rPr lang="en-US" sz="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27008">
              <a:lnSpc>
                <a:spcPct val="112000"/>
              </a:lnSpc>
            </a:pPr>
            <a:r>
              <a:rPr lang="en-US" sz="800" dirty="0">
                <a:solidFill>
                  <a:prstClr val="black"/>
                </a:solidFill>
                <a:latin typeface="Arial"/>
                <a:ea typeface="Times New Roman"/>
              </a:rPr>
              <a:t>E-mail:</a:t>
            </a:r>
            <a:r>
              <a:rPr lang="en-US" sz="800" dirty="0">
                <a:solidFill>
                  <a:srgbClr val="000080"/>
                </a:solidFill>
                <a:latin typeface="Arial"/>
                <a:ea typeface="Times New Roman"/>
              </a:rPr>
              <a:t> </a:t>
            </a:r>
            <a:r>
              <a:rPr lang="en-US" sz="800" u="sng" dirty="0">
                <a:solidFill>
                  <a:srgbClr val="0000FF"/>
                </a:solidFill>
                <a:latin typeface="Arial"/>
                <a:ea typeface="Times New Roman"/>
              </a:rPr>
              <a:t>mike.guess@arkansas.gov </a:t>
            </a:r>
            <a:endParaRPr lang="en-US" sz="900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227008">
              <a:lnSpc>
                <a:spcPct val="112000"/>
              </a:lnSpc>
            </a:pPr>
            <a:r>
              <a:rPr lang="en-US" sz="800" dirty="0">
                <a:solidFill>
                  <a:prstClr val="black"/>
                </a:solidFill>
                <a:latin typeface="Arial"/>
                <a:ea typeface="Times New Roman"/>
              </a:rPr>
              <a:t>Website: </a:t>
            </a:r>
            <a:r>
              <a:rPr lang="en-US" sz="800" u="sng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4"/>
              </a:rPr>
              <a:t>https://www.anrc.arkansas.gov/</a:t>
            </a:r>
            <a:endParaRPr lang="en-US" sz="9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BEEAFB-0443-4C21-9BDF-B5E1844938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F98E4FD3-6450-443A-9AEA-18AE4C2174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1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7063" y="1925931"/>
            <a:ext cx="7162800" cy="457200"/>
          </a:xfrm>
        </p:spPr>
        <p:txBody>
          <a:bodyPr anchor="t"/>
          <a:lstStyle/>
          <a:p>
            <a:pPr marL="287331" indent="-28733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Water-use registration began in the 1950’s</a:t>
            </a:r>
          </a:p>
        </p:txBody>
      </p:sp>
      <p:pic>
        <p:nvPicPr>
          <p:cNvPr id="249864" name="Picture 8" descr="shortgreenusg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64" y="4092683"/>
            <a:ext cx="123444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8" name="Picture 12" descr="aacdlogo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8839"/>
            <a:ext cx="1121280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7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164592"/>
            <a:ext cx="9144000" cy="1216152"/>
          </a:xfrm>
          <a:noFill/>
          <a:ln/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Water Registration in</a:t>
            </a:r>
            <a:b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State of Arkansas</a:t>
            </a:r>
          </a:p>
        </p:txBody>
      </p:sp>
      <p:sp>
        <p:nvSpPr>
          <p:cNvPr id="249874" name="Rectangle 18"/>
          <p:cNvSpPr>
            <a:spLocks noChangeArrowheads="1"/>
          </p:cNvSpPr>
          <p:nvPr/>
        </p:nvSpPr>
        <p:spPr bwMode="auto">
          <a:xfrm>
            <a:off x="1537063" y="2532863"/>
            <a:ext cx="716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465138" indent="-465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51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7331" indent="-28733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current registration program began in 1985</a:t>
            </a:r>
          </a:p>
        </p:txBody>
      </p:sp>
      <p:sp>
        <p:nvSpPr>
          <p:cNvPr id="249875" name="Rectangle 19"/>
          <p:cNvSpPr>
            <a:spLocks noChangeArrowheads="1"/>
          </p:cNvSpPr>
          <p:nvPr/>
        </p:nvSpPr>
        <p:spPr bwMode="auto">
          <a:xfrm>
            <a:off x="0" y="4861452"/>
            <a:ext cx="9067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51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Through the cooperation of various local, state, and federal agencies the Water-use Registration Program has become one of the country’s most comprehensive inventories of site-specific water usage data from more than 55,000 surface and groundwater withdrawal points</a:t>
            </a:r>
          </a:p>
        </p:txBody>
      </p:sp>
      <p:sp>
        <p:nvSpPr>
          <p:cNvPr id="249876" name="Rectangle 20"/>
          <p:cNvSpPr>
            <a:spLocks noChangeArrowheads="1"/>
          </p:cNvSpPr>
          <p:nvPr/>
        </p:nvSpPr>
        <p:spPr bwMode="auto">
          <a:xfrm>
            <a:off x="1508760" y="3088881"/>
            <a:ext cx="763524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465138" indent="-465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51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7331" indent="-287331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program is administered by the Natural Resources Division (NRD) of the Arkansas Department of Agriculture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627889"/>
            <a:ext cx="914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1" y="4092683"/>
            <a:ext cx="1234968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35956-CA27-4FF3-AF9F-D79A4CD78A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37115"/>
            <a:ext cx="1188720" cy="1283381"/>
          </a:xfrm>
          <a:prstGeom prst="rect">
            <a:avLst/>
          </a:prstGeom>
        </p:spPr>
      </p:pic>
      <p:pic>
        <p:nvPicPr>
          <p:cNvPr id="15" name="Content Placeholder 2">
            <a:extLst>
              <a:ext uri="{FF2B5EF4-FFF2-40B4-BE49-F238E27FC236}">
                <a16:creationId xmlns:a16="http://schemas.microsoft.com/office/drawing/2014/main" id="{1150D631-E4DC-45A4-B7E1-C3B5E1B671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14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  <p:bldP spid="249874" grpId="0"/>
      <p:bldP spid="249875" grpId="0"/>
      <p:bldP spid="2498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304800" y="166491"/>
            <a:ext cx="8839200" cy="1216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Laws and the  </a:t>
            </a:r>
            <a:b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&amp;  Regulations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81001" y="1676404"/>
            <a:ext cx="8172451" cy="101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marL="406400" indent="-406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1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Arkansas codes pertaining to the Water-use Registration Program:  §</a:t>
            </a:r>
            <a:r>
              <a:rPr lang="en-US" alt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15-22-205, </a:t>
            </a:r>
            <a:r>
              <a:rPr lang="en-US" alt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§ </a:t>
            </a: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15-22-215, </a:t>
            </a:r>
            <a:r>
              <a:rPr lang="en-US" alt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§ </a:t>
            </a: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15-22-301, </a:t>
            </a:r>
            <a:r>
              <a:rPr lang="en-US" alt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§ </a:t>
            </a: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15-22-302, </a:t>
            </a:r>
            <a:r>
              <a:rPr lang="en-US" alt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§ </a:t>
            </a: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15-22-913, </a:t>
            </a:r>
            <a:r>
              <a:rPr lang="en-US" alt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§ </a:t>
            </a: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15-22-914, &amp; </a:t>
            </a:r>
            <a:r>
              <a:rPr lang="en-US" alt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§ </a:t>
            </a: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15-22-915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81000" y="3352801"/>
            <a:ext cx="6019800" cy="71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 marL="406400" indent="-406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1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Title III – “Rules for the Protection and Management of Ground Water”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57200" y="4800600"/>
            <a:ext cx="5562600" cy="71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 marL="406400" indent="-406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1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Title IV – “Rules for the Utilization of Surface Water”</a:t>
            </a:r>
          </a:p>
        </p:txBody>
      </p:sp>
      <p:pic>
        <p:nvPicPr>
          <p:cNvPr id="9" name="Picture 17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1" y="2743200"/>
            <a:ext cx="2305051" cy="304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0584"/>
            <a:ext cx="1216152" cy="1216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27785-52F0-4E81-8B23-E2F919234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9A0B8687-3E05-4ECC-83F6-3F95BB1FD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279267"/>
            <a:ext cx="8839200" cy="9906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 dirty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Withdrawals that Need </a:t>
            </a:r>
            <a:b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Registered</a:t>
            </a:r>
            <a:endParaRPr lang="en-US" altLang="en-US" sz="3600" dirty="0">
              <a:ln w="19050">
                <a:solidFill>
                  <a:srgbClr val="4BACC6">
                    <a:lumMod val="50000"/>
                  </a:srgb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58539" y="1790700"/>
            <a:ext cx="5715000" cy="13716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54" indent="-347654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non domestic under ground water withdrawal (well or natural spring) that has the potential of 50,000 gallons a day (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gpm flow rate</a:t>
            </a: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should be registered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819400" y="3886202"/>
            <a:ext cx="6019800" cy="200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Any surface water withdrawal, that is not from a pond/lake in the exclusive ownership of one person, not diffused surface water, or not recirculated surface water, that withdrawals 1 acre foot or more a year (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325,851 gals</a:t>
            </a: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) should be registered </a:t>
            </a:r>
          </a:p>
        </p:txBody>
      </p:sp>
      <p:pic>
        <p:nvPicPr>
          <p:cNvPr id="5" name="Picture 10" descr="Irrigation Well - Die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5" y="1600200"/>
            <a:ext cx="196056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elift Pum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2"/>
            <a:ext cx="2438400" cy="18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0584"/>
            <a:ext cx="1216152" cy="1216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7C7A15-5DFD-4C4C-BBD7-B6ABB70B26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D619CCFC-F2FF-4AA7-943B-7AD40434CE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912877" y="166496"/>
            <a:ext cx="8231124" cy="1216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 dirty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That is Required</a:t>
            </a:r>
            <a:r>
              <a:rPr lang="en-US" altLang="en-US" sz="36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11969" y="169164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54" indent="-347654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information:  name, address, etc… of water user and/or land owner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2364569" y="2682240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Location of withdrawal:  latitude &amp; longitude and legal description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611969" y="382524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Pump information:  type, horsepower, etc…</a:t>
            </a: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2440769" y="466344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type and use of the water withdrawn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11969" y="565404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Monthly and annual withdrawal amounts</a:t>
            </a:r>
          </a:p>
        </p:txBody>
      </p:sp>
      <p:pic>
        <p:nvPicPr>
          <p:cNvPr id="36" name="Picture 15" descr="Irrigation P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83" y="3139440"/>
            <a:ext cx="2305786" cy="14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1" descr="Water Flow 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61" y="5166360"/>
            <a:ext cx="1686796" cy="10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0584"/>
            <a:ext cx="1216152" cy="1216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0" y="4202430"/>
            <a:ext cx="1994131" cy="1463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403B2-E945-45B3-8473-92FA37DAFF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19" name="Content Placeholder 2">
            <a:extLst>
              <a:ext uri="{FF2B5EF4-FFF2-40B4-BE49-F238E27FC236}">
                <a16:creationId xmlns:a16="http://schemas.microsoft.com/office/drawing/2014/main" id="{EDB4F08C-3C04-4341-A2E5-CA413FCD6D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D8871F-E24A-4CB3-A7D2-D4B8A18EB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9378" y="1136053"/>
            <a:ext cx="2029696" cy="1483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C97C2-DE17-455A-BA03-713CE1553C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927" y="2335864"/>
            <a:ext cx="1899642" cy="13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938784" y="166491"/>
            <a:ext cx="8205216" cy="1216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Registered Water Users</a:t>
            </a:r>
          </a:p>
        </p:txBody>
      </p:sp>
      <p:pic>
        <p:nvPicPr>
          <p:cNvPr id="20" name="Picture 7" descr="Poultry Well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51037"/>
            <a:ext cx="1828800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olf Cours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27432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ndustrial Us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27432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Mining Us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94552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Nuclear One 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94552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Municipal Well House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13432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0" y="1117632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566738" indent="-566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24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Agricultural Usage</a:t>
            </a: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4648200" y="195583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Agriculture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609600" y="1955832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Irrigation</a:t>
            </a:r>
          </a:p>
        </p:txBody>
      </p:sp>
      <p:pic>
        <p:nvPicPr>
          <p:cNvPr id="29" name="Picture 21" descr="Irrigation - Center Pivot 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1032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228600" y="355603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Commercial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0" y="27924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566738" indent="-566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24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Non Agricultural Usage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4876800" y="3632232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Industrial</a:t>
            </a: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914400" y="4927632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Mining</a:t>
            </a:r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267200" y="4927632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Power Supply</a:t>
            </a: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2209800" y="5918232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Water Supply</a:t>
            </a:r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1981200" y="2565432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54,000 Withdrawals</a:t>
            </a:r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6248400" y="2565432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1700 Withdrawals</a:t>
            </a: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981200" y="4241832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120 Withdrawals</a:t>
            </a:r>
          </a:p>
        </p:txBody>
      </p:sp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6248400" y="4241832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195 Withdrawals</a:t>
            </a:r>
          </a:p>
        </p:txBody>
      </p:sp>
      <p:sp>
        <p:nvSpPr>
          <p:cNvPr id="54" name="Rectangle 32"/>
          <p:cNvSpPr>
            <a:spLocks noChangeArrowheads="1"/>
          </p:cNvSpPr>
          <p:nvPr/>
        </p:nvSpPr>
        <p:spPr bwMode="auto">
          <a:xfrm>
            <a:off x="1981200" y="5537232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915 Withdrawals</a:t>
            </a: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248400" y="5537232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55 Withdrawals</a:t>
            </a:r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4114800" y="6527832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67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5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20"/>
              </a:spcBef>
              <a:buClr>
                <a:srgbClr val="009900"/>
              </a:buClr>
              <a:buNone/>
            </a:pPr>
            <a:r>
              <a:rPr lang="en-US" alt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940 Withdrawals</a:t>
            </a:r>
          </a:p>
        </p:txBody>
      </p:sp>
      <p:pic>
        <p:nvPicPr>
          <p:cNvPr id="59" name="Picture 58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0584"/>
            <a:ext cx="1216152" cy="12161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350211-A4E0-4E9F-99F7-A6C5712BAE1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35" name="Content Placeholder 2">
            <a:extLst>
              <a:ext uri="{FF2B5EF4-FFF2-40B4-BE49-F238E27FC236}">
                <a16:creationId xmlns:a16="http://schemas.microsoft.com/office/drawing/2014/main" id="{7314CCCF-FF08-4335-A68A-80C0C60C3C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75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750"/>
                            </p:stCondLst>
                            <p:childTnLst>
                              <p:par>
                                <p:cTn id="5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250"/>
                            </p:stCondLst>
                            <p:childTnLst>
                              <p:par>
                                <p:cTn id="7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250"/>
                            </p:stCondLst>
                            <p:childTnLst>
                              <p:par>
                                <p:cTn id="83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2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5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500"/>
                            </p:stCondLst>
                            <p:childTnLst>
                              <p:par>
                                <p:cTn id="97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750"/>
                            </p:stCondLst>
                            <p:childTnLst>
                              <p:par>
                                <p:cTn id="10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304800" y="166491"/>
            <a:ext cx="8839200" cy="1216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Registered Withdrawals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724402" y="1547051"/>
            <a:ext cx="4028543" cy="4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320"/>
              </a:spcBef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Ground water: 49,800 sites</a:t>
            </a: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457994" y="1547051"/>
            <a:ext cx="3923507" cy="4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320"/>
              </a:spcBef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Surface water: 7,400 sites</a:t>
            </a:r>
          </a:p>
        </p:txBody>
      </p:sp>
      <p:sp>
        <p:nvSpPr>
          <p:cNvPr id="9" name="Text Box 1036"/>
          <p:cNvSpPr txBox="1">
            <a:spLocks noChangeArrowheads="1"/>
          </p:cNvSpPr>
          <p:nvPr/>
        </p:nvSpPr>
        <p:spPr bwMode="auto">
          <a:xfrm>
            <a:off x="457994" y="5636078"/>
            <a:ext cx="3923507" cy="4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320"/>
              </a:spcBef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3.4 b. gal./d. Withdrawn</a:t>
            </a:r>
          </a:p>
        </p:txBody>
      </p:sp>
      <p:sp>
        <p:nvSpPr>
          <p:cNvPr id="10" name="Text Box 1037"/>
          <p:cNvSpPr txBox="1">
            <a:spLocks noChangeArrowheads="1"/>
          </p:cNvSpPr>
          <p:nvPr/>
        </p:nvSpPr>
        <p:spPr bwMode="auto">
          <a:xfrm>
            <a:off x="4724403" y="5636079"/>
            <a:ext cx="4028543" cy="4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  <a:spcBef>
                <a:spcPts val="1320"/>
              </a:spcBef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7.2 b. gal./d. Withdrawn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4" y="2054039"/>
            <a:ext cx="3924300" cy="3590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6" y="2047753"/>
            <a:ext cx="4029075" cy="3590925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0584"/>
            <a:ext cx="1216152" cy="1216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A8524D-5274-4380-95B0-F9600565E3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16" name="Content Placeholder 2">
            <a:extLst>
              <a:ext uri="{FF2B5EF4-FFF2-40B4-BE49-F238E27FC236}">
                <a16:creationId xmlns:a16="http://schemas.microsoft.com/office/drawing/2014/main" id="{0A3160E0-A7E9-452D-98B7-CFA3B74BFA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1517566" y="166491"/>
            <a:ext cx="6483436" cy="1216152"/>
          </a:xfrm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Natural Resources Division Responsibilities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27712" y="1653779"/>
            <a:ext cx="6781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Inventory the surface and ground water resources by registering water users, each year from October 1 thru March 1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905000" y="4745611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Delegate authority to those other agencies and organizations that assist with the registration program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133600" y="2731889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Collect from water users a registration fees of $10.00 per withdrawal site 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1000" y="3581400"/>
            <a:ext cx="762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Contact and collect penalties from delinquent water users (water users that fail to report and/or pay fees before March 1 registration deadline)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15799" y="5536967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Provide assistance and training to those organizations that assist with water-use registration </a:t>
            </a:r>
          </a:p>
        </p:txBody>
      </p:sp>
      <p:pic>
        <p:nvPicPr>
          <p:cNvPr id="11" name="Picture 16" descr="j0432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20639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5" descr="10 dollar bi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2" y="2669115"/>
            <a:ext cx="1752600" cy="7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j04017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5" y="3124200"/>
            <a:ext cx="11223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004369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943605"/>
            <a:ext cx="12192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" descr="003355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5" y="4572005"/>
            <a:ext cx="1097756" cy="96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F28142-1DBF-4ED7-A537-5200377373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" y="99299"/>
            <a:ext cx="1439823" cy="155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C94899-BCAB-408E-8A65-248F45E81B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20" name="Content Placeholder 2">
            <a:extLst>
              <a:ext uri="{FF2B5EF4-FFF2-40B4-BE49-F238E27FC236}">
                <a16:creationId xmlns:a16="http://schemas.microsoft.com/office/drawing/2014/main" id="{6A9944C5-6295-4CC4-91E2-64DCF570A7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75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166491"/>
            <a:ext cx="8839200" cy="1216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20"/>
              </a:spcBef>
            </a:pP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Commission’s Allocation </a:t>
            </a:r>
            <a:b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dirty="0">
                <a:ln w="19050">
                  <a:solidFill>
                    <a:srgbClr val="4BAC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Registration Fees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2101971"/>
            <a:ext cx="6477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Fees and penalties collected by the ANRC are  deposited in the Arkansas Water Development Fund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743200" y="3489385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7663" indent="-347663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Two-thirds (2/3) of all funds deposited shall be used for an education and information program and/or cost sharing for water conservation and development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743200" y="5257797"/>
            <a:ext cx="624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292100" indent="-2921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9500" indent="-4572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4800" indent="-3810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320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89200" indent="-3429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64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36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08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8000" indent="-342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1320"/>
              </a:spcBef>
              <a:buClr>
                <a:srgbClr val="0000CC"/>
              </a:buClr>
              <a:buFont typeface="Wingdings" panose="05000000000000000000" pitchFamily="2" charset="2"/>
              <a:buChar char="S"/>
            </a:pPr>
            <a:r>
              <a:rPr lang="en-US" alt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remaining one-third (1/3) must be used for the administration costs</a:t>
            </a:r>
          </a:p>
        </p:txBody>
      </p:sp>
      <p:pic>
        <p:nvPicPr>
          <p:cNvPr id="11" name="Picture 9" descr="j03992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6"/>
            <a:ext cx="2057400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9" y="3657600"/>
            <a:ext cx="2585473" cy="205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30DECD-6009-455E-9C91-CC5393C9C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2" y="100584"/>
            <a:ext cx="1439823" cy="1554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CE9271-5F9A-41A1-B00B-5C1F21E84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43" y="6264274"/>
            <a:ext cx="542593" cy="457200"/>
          </a:xfrm>
          <a:prstGeom prst="rect">
            <a:avLst/>
          </a:prstGeom>
        </p:spPr>
      </p:pic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33A62416-02D5-40C2-958B-2EF5708462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62642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4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l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1068</Words>
  <Application>Microsoft Office PowerPoint</Application>
  <PresentationFormat>On-screen Show (4:3)</PresentationFormat>
  <Paragraphs>117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Microsoft New Tai Lue</vt:lpstr>
      <vt:lpstr>Times New Roman</vt:lpstr>
      <vt:lpstr>Wingdings</vt:lpstr>
      <vt:lpstr>Custom Design</vt:lpstr>
      <vt:lpstr>Kalup</vt:lpstr>
      <vt:lpstr>1_Custom Design</vt:lpstr>
      <vt:lpstr>PowerPoint Presentation</vt:lpstr>
      <vt:lpstr>History of Water Registration in the State of Arkansas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Resources Division Responsibilities</vt:lpstr>
      <vt:lpstr>PowerPoint Presentation</vt:lpstr>
      <vt:lpstr>PowerPoint Presentation</vt:lpstr>
      <vt:lpstr>U S Geological Survey  Responsibilities</vt:lpstr>
      <vt:lpstr>Natural Resources Conservation Service Responsibilities</vt:lpstr>
      <vt:lpstr>PowerPoint Presentation</vt:lpstr>
      <vt:lpstr>How Registration Data is Used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Joby Miller</dc:creator>
  <cp:lastModifiedBy>Ray Ledgerwood</cp:lastModifiedBy>
  <cp:revision>22</cp:revision>
  <dcterms:created xsi:type="dcterms:W3CDTF">2019-10-22T14:24:19Z</dcterms:created>
  <dcterms:modified xsi:type="dcterms:W3CDTF">2024-09-26T15:15:04Z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610e7d-c579-4c6c-bcda-3d6fd21c1bb7_Enabled">
    <vt:lpwstr>True</vt:lpwstr>
  </property>
  <property fmtid="{D5CDD505-2E9C-101B-9397-08002B2CF9AE}" pid="3" name="MSIP_Label_30610e7d-c579-4c6c-bcda-3d6fd21c1bb7_SiteId">
    <vt:lpwstr>5ec1d8f0-cb62-4000-b327-8e63b0547048</vt:lpwstr>
  </property>
  <property fmtid="{D5CDD505-2E9C-101B-9397-08002B2CF9AE}" pid="4" name="MSIP_Label_30610e7d-c579-4c6c-bcda-3d6fd21c1bb7_Owner">
    <vt:lpwstr>Lori.Scott-Nakai@arkansas.gov</vt:lpwstr>
  </property>
  <property fmtid="{D5CDD505-2E9C-101B-9397-08002B2CF9AE}" pid="5" name="MSIP_Label_30610e7d-c579-4c6c-bcda-3d6fd21c1bb7_SetDate">
    <vt:lpwstr>2019-12-02T22:20:23.2809807Z</vt:lpwstr>
  </property>
  <property fmtid="{D5CDD505-2E9C-101B-9397-08002B2CF9AE}" pid="6" name="MSIP_Label_30610e7d-c579-4c6c-bcda-3d6fd21c1bb7_Name">
    <vt:lpwstr>Unprotected</vt:lpwstr>
  </property>
  <property fmtid="{D5CDD505-2E9C-101B-9397-08002B2CF9AE}" pid="7" name="MSIP_Label_30610e7d-c579-4c6c-bcda-3d6fd21c1bb7_Application">
    <vt:lpwstr>Microsoft Azure Information Protection</vt:lpwstr>
  </property>
  <property fmtid="{D5CDD505-2E9C-101B-9397-08002B2CF9AE}" pid="8" name="MSIP_Label_30610e7d-c579-4c6c-bcda-3d6fd21c1bb7_Extended_MSFT_Method">
    <vt:lpwstr>Automatic</vt:lpwstr>
  </property>
  <property fmtid="{D5CDD505-2E9C-101B-9397-08002B2CF9AE}" pid="9" name="Sensitivity">
    <vt:lpwstr>Unprotected</vt:lpwstr>
  </property>
</Properties>
</file>