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Cardo" panose="020B0604020202020204" charset="-79"/>
      <p:regular r:id="rId24"/>
    </p:embeddedFont>
    <p:embeddedFont>
      <p:font typeface="Cardo Bold" panose="020B0604020202020204" charset="-79"/>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47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49.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6.svg"/><Relationship Id="rId1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6.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12.sv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svg"/><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2.png"/><Relationship Id="rId5" Type="http://schemas.openxmlformats.org/officeDocument/2006/relationships/image" Target="../media/image8.svg"/><Relationship Id="rId10" Type="http://schemas.openxmlformats.org/officeDocument/2006/relationships/image" Target="../media/image51.png"/><Relationship Id="rId4" Type="http://schemas.openxmlformats.org/officeDocument/2006/relationships/image" Target="../media/image7.png"/><Relationship Id="rId9" Type="http://schemas.openxmlformats.org/officeDocument/2006/relationships/image" Target="../media/image6.sv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svg"/><Relationship Id="rId3" Type="http://schemas.openxmlformats.org/officeDocument/2006/relationships/image" Target="../media/image8.svg"/><Relationship Id="rId7" Type="http://schemas.openxmlformats.org/officeDocument/2006/relationships/image" Target="../media/image6.svg"/><Relationship Id="rId12"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4.svg"/><Relationship Id="rId5" Type="http://schemas.openxmlformats.org/officeDocument/2006/relationships/image" Target="../media/image12.svg"/><Relationship Id="rId15" Type="http://schemas.openxmlformats.org/officeDocument/2006/relationships/image" Target="../media/image56.svg"/><Relationship Id="rId10" Type="http://schemas.openxmlformats.org/officeDocument/2006/relationships/image" Target="../media/image53.png"/><Relationship Id="rId4" Type="http://schemas.openxmlformats.org/officeDocument/2006/relationships/image" Target="../media/image11.png"/><Relationship Id="rId9" Type="http://schemas.openxmlformats.org/officeDocument/2006/relationships/image" Target="../media/image14.svg"/><Relationship Id="rId1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8.svg"/><Relationship Id="rId7" Type="http://schemas.openxmlformats.org/officeDocument/2006/relationships/image" Target="../media/image6.svg"/><Relationship Id="rId12"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12.sv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1.jpeg"/><Relationship Id="rId3" Type="http://schemas.openxmlformats.org/officeDocument/2006/relationships/image" Target="../media/image12.svg"/><Relationship Id="rId7" Type="http://schemas.openxmlformats.org/officeDocument/2006/relationships/image" Target="../media/image4.svg"/><Relationship Id="rId12" Type="http://schemas.openxmlformats.org/officeDocument/2006/relationships/image" Target="../media/image6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6.sv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62.jpeg"/></Relationships>
</file>

<file path=ppt/slides/_rels/slide16.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0.svg"/><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svg"/><Relationship Id="rId5" Type="http://schemas.openxmlformats.org/officeDocument/2006/relationships/image" Target="../media/image65.svg"/><Relationship Id="rId10" Type="http://schemas.openxmlformats.org/officeDocument/2006/relationships/image" Target="../media/image13.png"/><Relationship Id="rId4" Type="http://schemas.openxmlformats.org/officeDocument/2006/relationships/image" Target="../media/image64.png"/><Relationship Id="rId9" Type="http://schemas.openxmlformats.org/officeDocument/2006/relationships/image" Target="../media/image67.svg"/><Relationship Id="rId1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7.jpe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6.svg"/><Relationship Id="rId14" Type="http://schemas.openxmlformats.org/officeDocument/2006/relationships/image" Target="../media/image18.jpe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4.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2.svg"/><Relationship Id="rId10" Type="http://schemas.openxmlformats.org/officeDocument/2006/relationships/image" Target="../media/image23.png"/><Relationship Id="rId4" Type="http://schemas.openxmlformats.org/officeDocument/2006/relationships/image" Target="../media/image11.png"/><Relationship Id="rId9" Type="http://schemas.openxmlformats.org/officeDocument/2006/relationships/image" Target="../media/image22.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6.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12.sv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svg"/><Relationship Id="rId14" Type="http://schemas.openxmlformats.org/officeDocument/2006/relationships/image" Target="../media/image27.jpe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9.jpeg"/><Relationship Id="rId3" Type="http://schemas.openxmlformats.org/officeDocument/2006/relationships/image" Target="../media/image12.svg"/><Relationship Id="rId7" Type="http://schemas.openxmlformats.org/officeDocument/2006/relationships/image" Target="../media/image4.svg"/><Relationship Id="rId12" Type="http://schemas.openxmlformats.org/officeDocument/2006/relationships/image" Target="../media/image28.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6.sv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6.svg"/><Relationship Id="rId5" Type="http://schemas.openxmlformats.org/officeDocument/2006/relationships/image" Target="../media/image8.sv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0.png"/><Relationship Id="rId3" Type="http://schemas.openxmlformats.org/officeDocument/2006/relationships/image" Target="../media/image8.svg"/><Relationship Id="rId7" Type="http://schemas.openxmlformats.org/officeDocument/2006/relationships/image" Target="../media/image6.svg"/><Relationship Id="rId12" Type="http://schemas.openxmlformats.org/officeDocument/2006/relationships/image" Target="../media/image39.jpeg"/><Relationship Id="rId17" Type="http://schemas.openxmlformats.org/officeDocument/2006/relationships/image" Target="../media/image44.svg"/><Relationship Id="rId2" Type="http://schemas.openxmlformats.org/officeDocument/2006/relationships/image" Target="../media/image7.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12.svg"/><Relationship Id="rId15" Type="http://schemas.openxmlformats.org/officeDocument/2006/relationships/image" Target="../media/image42.sv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14.svg"/><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svg"/><Relationship Id="rId7" Type="http://schemas.openxmlformats.org/officeDocument/2006/relationships/image" Target="../media/image6.svg"/><Relationship Id="rId12" Type="http://schemas.openxmlformats.org/officeDocument/2006/relationships/image" Target="../media/image47.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6.gif"/><Relationship Id="rId5" Type="http://schemas.openxmlformats.org/officeDocument/2006/relationships/image" Target="../media/image12.svg"/><Relationship Id="rId10" Type="http://schemas.openxmlformats.org/officeDocument/2006/relationships/image" Target="../media/image45.jpeg"/><Relationship Id="rId4" Type="http://schemas.openxmlformats.org/officeDocument/2006/relationships/image" Target="../media/image11.pn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7FFDD"/>
        </a:solidFill>
        <a:effectLst/>
      </p:bgPr>
    </p:bg>
    <p:spTree>
      <p:nvGrpSpPr>
        <p:cNvPr id="1" name=""/>
        <p:cNvGrpSpPr/>
        <p:nvPr/>
      </p:nvGrpSpPr>
      <p:grpSpPr>
        <a:xfrm>
          <a:off x="0" y="0"/>
          <a:ext cx="0" cy="0"/>
          <a:chOff x="0" y="0"/>
          <a:chExt cx="0" cy="0"/>
        </a:xfrm>
      </p:grpSpPr>
      <p:sp>
        <p:nvSpPr>
          <p:cNvPr id="2" name="Freeform 2"/>
          <p:cNvSpPr/>
          <p:nvPr/>
        </p:nvSpPr>
        <p:spPr>
          <a:xfrm>
            <a:off x="-1026559" y="8382014"/>
            <a:ext cx="6980792" cy="3350780"/>
          </a:xfrm>
          <a:custGeom>
            <a:avLst/>
            <a:gdLst/>
            <a:ahLst/>
            <a:cxnLst/>
            <a:rect l="l" t="t" r="r" b="b"/>
            <a:pathLst>
              <a:path w="6980792" h="3350780">
                <a:moveTo>
                  <a:pt x="0" y="0"/>
                </a:moveTo>
                <a:lnTo>
                  <a:pt x="6980791" y="0"/>
                </a:lnTo>
                <a:lnTo>
                  <a:pt x="6980791" y="3350780"/>
                </a:lnTo>
                <a:lnTo>
                  <a:pt x="0" y="3350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V="1">
            <a:off x="13341740" y="-278773"/>
            <a:ext cx="8220524" cy="6965026"/>
          </a:xfrm>
          <a:custGeom>
            <a:avLst/>
            <a:gdLst/>
            <a:ahLst/>
            <a:cxnLst/>
            <a:rect l="l" t="t" r="r" b="b"/>
            <a:pathLst>
              <a:path w="8220524" h="6965026">
                <a:moveTo>
                  <a:pt x="0" y="6965026"/>
                </a:moveTo>
                <a:lnTo>
                  <a:pt x="8220524" y="6965026"/>
                </a:lnTo>
                <a:lnTo>
                  <a:pt x="8220524" y="0"/>
                </a:lnTo>
                <a:lnTo>
                  <a:pt x="0" y="0"/>
                </a:lnTo>
                <a:lnTo>
                  <a:pt x="0" y="6965026"/>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96560" y="5944975"/>
            <a:ext cx="6046697" cy="5305511"/>
          </a:xfrm>
          <a:custGeom>
            <a:avLst/>
            <a:gdLst/>
            <a:ahLst/>
            <a:cxnLst/>
            <a:rect l="l" t="t" r="r" b="b"/>
            <a:pathLst>
              <a:path w="6046697" h="5305511">
                <a:moveTo>
                  <a:pt x="0" y="0"/>
                </a:moveTo>
                <a:lnTo>
                  <a:pt x="6046697" y="0"/>
                </a:lnTo>
                <a:lnTo>
                  <a:pt x="6046697" y="5305511"/>
                </a:lnTo>
                <a:lnTo>
                  <a:pt x="0" y="5305511"/>
                </a:lnTo>
                <a:lnTo>
                  <a:pt x="0" y="0"/>
                </a:lnTo>
                <a:close/>
              </a:path>
            </a:pathLst>
          </a:custGeom>
          <a:blipFill>
            <a:blip r:embed="rId6">
              <a:extLst>
                <a:ext uri="{96DAC541-7B7A-43D3-8B79-37D633B846F1}">
                  <asvg:svgBlip xmlns:asvg="http://schemas.microsoft.com/office/drawing/2016/SVG/main" r:embed="rId7"/>
                </a:ext>
              </a:extLst>
            </a:blip>
            <a:stretch>
              <a:fillRect r="-15831"/>
            </a:stretch>
          </a:blipFill>
        </p:spPr>
      </p:sp>
      <p:sp>
        <p:nvSpPr>
          <p:cNvPr id="5" name="Freeform 5"/>
          <p:cNvSpPr/>
          <p:nvPr/>
        </p:nvSpPr>
        <p:spPr>
          <a:xfrm flipH="1" flipV="1">
            <a:off x="12291703" y="-963486"/>
            <a:ext cx="6292857" cy="5521498"/>
          </a:xfrm>
          <a:custGeom>
            <a:avLst/>
            <a:gdLst/>
            <a:ahLst/>
            <a:cxnLst/>
            <a:rect l="l" t="t" r="r" b="b"/>
            <a:pathLst>
              <a:path w="6292857" h="5521498">
                <a:moveTo>
                  <a:pt x="6292857" y="5521498"/>
                </a:moveTo>
                <a:lnTo>
                  <a:pt x="0" y="5521498"/>
                </a:lnTo>
                <a:lnTo>
                  <a:pt x="0" y="0"/>
                </a:lnTo>
                <a:lnTo>
                  <a:pt x="6292857" y="0"/>
                </a:lnTo>
                <a:lnTo>
                  <a:pt x="6292857" y="5521498"/>
                </a:lnTo>
                <a:close/>
              </a:path>
            </a:pathLst>
          </a:custGeom>
          <a:blipFill>
            <a:blip r:embed="rId6">
              <a:extLst>
                <a:ext uri="{96DAC541-7B7A-43D3-8B79-37D633B846F1}">
                  <asvg:svgBlip xmlns:asvg="http://schemas.microsoft.com/office/drawing/2016/SVG/main" r:embed="rId7"/>
                </a:ext>
              </a:extLst>
            </a:blip>
            <a:stretch>
              <a:fillRect r="-15831"/>
            </a:stretch>
          </a:blipFill>
        </p:spPr>
      </p:sp>
      <p:sp>
        <p:nvSpPr>
          <p:cNvPr id="6" name="Freeform 6"/>
          <p:cNvSpPr/>
          <p:nvPr/>
        </p:nvSpPr>
        <p:spPr>
          <a:xfrm>
            <a:off x="-317592" y="-451542"/>
            <a:ext cx="6271825" cy="3732712"/>
          </a:xfrm>
          <a:custGeom>
            <a:avLst/>
            <a:gdLst/>
            <a:ahLst/>
            <a:cxnLst/>
            <a:rect l="l" t="t" r="r" b="b"/>
            <a:pathLst>
              <a:path w="6271825" h="3732712">
                <a:moveTo>
                  <a:pt x="0" y="0"/>
                </a:moveTo>
                <a:lnTo>
                  <a:pt x="6271824" y="0"/>
                </a:lnTo>
                <a:lnTo>
                  <a:pt x="6271824" y="3732712"/>
                </a:lnTo>
                <a:lnTo>
                  <a:pt x="0" y="37327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flipH="1" flipV="1">
            <a:off x="-1158515" y="-759071"/>
            <a:ext cx="4796141" cy="3962811"/>
          </a:xfrm>
          <a:custGeom>
            <a:avLst/>
            <a:gdLst/>
            <a:ahLst/>
            <a:cxnLst/>
            <a:rect l="l" t="t" r="r" b="b"/>
            <a:pathLst>
              <a:path w="4796141" h="3962811">
                <a:moveTo>
                  <a:pt x="4796140" y="3962811"/>
                </a:moveTo>
                <a:lnTo>
                  <a:pt x="0" y="3962811"/>
                </a:lnTo>
                <a:lnTo>
                  <a:pt x="0" y="0"/>
                </a:lnTo>
                <a:lnTo>
                  <a:pt x="4796140" y="0"/>
                </a:lnTo>
                <a:lnTo>
                  <a:pt x="4796140" y="3962811"/>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flipV="1">
            <a:off x="12291703" y="6686253"/>
            <a:ext cx="6271825" cy="3732712"/>
          </a:xfrm>
          <a:custGeom>
            <a:avLst/>
            <a:gdLst/>
            <a:ahLst/>
            <a:cxnLst/>
            <a:rect l="l" t="t" r="r" b="b"/>
            <a:pathLst>
              <a:path w="6271825" h="3732712">
                <a:moveTo>
                  <a:pt x="6271825" y="3732712"/>
                </a:moveTo>
                <a:lnTo>
                  <a:pt x="0" y="3732712"/>
                </a:lnTo>
                <a:lnTo>
                  <a:pt x="0" y="0"/>
                </a:lnTo>
                <a:lnTo>
                  <a:pt x="6271825" y="0"/>
                </a:lnTo>
                <a:lnTo>
                  <a:pt x="6271825" y="3732712"/>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4161924" y="7199688"/>
            <a:ext cx="4126076" cy="3935245"/>
          </a:xfrm>
          <a:custGeom>
            <a:avLst/>
            <a:gdLst/>
            <a:ahLst/>
            <a:cxnLst/>
            <a:rect l="l" t="t" r="r" b="b"/>
            <a:pathLst>
              <a:path w="4126076" h="3935245">
                <a:moveTo>
                  <a:pt x="0" y="0"/>
                </a:moveTo>
                <a:lnTo>
                  <a:pt x="4126076" y="0"/>
                </a:lnTo>
                <a:lnTo>
                  <a:pt x="4126076" y="3935245"/>
                </a:lnTo>
                <a:lnTo>
                  <a:pt x="0" y="39352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TextBox 10"/>
          <p:cNvSpPr txBox="1"/>
          <p:nvPr/>
        </p:nvSpPr>
        <p:spPr>
          <a:xfrm>
            <a:off x="4023686" y="1299648"/>
            <a:ext cx="12590150" cy="6138476"/>
          </a:xfrm>
          <a:prstGeom prst="rect">
            <a:avLst/>
          </a:prstGeom>
        </p:spPr>
        <p:txBody>
          <a:bodyPr lIns="0" tIns="0" rIns="0" bIns="0" rtlCol="0" anchor="t">
            <a:spAutoFit/>
          </a:bodyPr>
          <a:lstStyle/>
          <a:p>
            <a:pPr algn="l">
              <a:lnSpc>
                <a:spcPts val="11875"/>
              </a:lnSpc>
            </a:pPr>
            <a:r>
              <a:rPr lang="en-US" sz="13049">
                <a:solidFill>
                  <a:srgbClr val="23483D"/>
                </a:solidFill>
                <a:latin typeface="Cardo"/>
              </a:rPr>
              <a:t>Alabama’s Conservation Rebates Reconstructed</a:t>
            </a:r>
          </a:p>
        </p:txBody>
      </p:sp>
      <p:sp>
        <p:nvSpPr>
          <p:cNvPr id="11" name="Freeform 11"/>
          <p:cNvSpPr/>
          <p:nvPr/>
        </p:nvSpPr>
        <p:spPr>
          <a:xfrm>
            <a:off x="6828981" y="8277217"/>
            <a:ext cx="4227943" cy="1780187"/>
          </a:xfrm>
          <a:custGeom>
            <a:avLst/>
            <a:gdLst/>
            <a:ahLst/>
            <a:cxnLst/>
            <a:rect l="l" t="t" r="r" b="b"/>
            <a:pathLst>
              <a:path w="4227943" h="1780187">
                <a:moveTo>
                  <a:pt x="0" y="0"/>
                </a:moveTo>
                <a:lnTo>
                  <a:pt x="4227943" y="0"/>
                </a:lnTo>
                <a:lnTo>
                  <a:pt x="4227943" y="1780187"/>
                </a:lnTo>
                <a:lnTo>
                  <a:pt x="0" y="1780187"/>
                </a:lnTo>
                <a:lnTo>
                  <a:pt x="0" y="0"/>
                </a:lnTo>
                <a:close/>
              </a:path>
            </a:pathLst>
          </a:custGeom>
          <a:blipFill>
            <a:blip r:embed="rId16"/>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7FFDD"/>
        </a:solidFill>
        <a:effectLst/>
      </p:bgPr>
    </p:bg>
    <p:spTree>
      <p:nvGrpSpPr>
        <p:cNvPr id="1" name=""/>
        <p:cNvGrpSpPr/>
        <p:nvPr/>
      </p:nvGrpSpPr>
      <p:grpSpPr>
        <a:xfrm>
          <a:off x="0" y="0"/>
          <a:ext cx="0" cy="0"/>
          <a:chOff x="0" y="0"/>
          <a:chExt cx="0" cy="0"/>
        </a:xfrm>
      </p:grpSpPr>
      <p:sp>
        <p:nvSpPr>
          <p:cNvPr id="2" name="Freeform 2"/>
          <p:cNvSpPr/>
          <p:nvPr/>
        </p:nvSpPr>
        <p:spPr>
          <a:xfrm>
            <a:off x="-1785378" y="7327512"/>
            <a:ext cx="4760281" cy="4033257"/>
          </a:xfrm>
          <a:custGeom>
            <a:avLst/>
            <a:gdLst/>
            <a:ahLst/>
            <a:cxnLst/>
            <a:rect l="l" t="t" r="r" b="b"/>
            <a:pathLst>
              <a:path w="4760281" h="4033257">
                <a:moveTo>
                  <a:pt x="0" y="0"/>
                </a:moveTo>
                <a:lnTo>
                  <a:pt x="4760281" y="0"/>
                </a:lnTo>
                <a:lnTo>
                  <a:pt x="4760281" y="4033257"/>
                </a:lnTo>
                <a:lnTo>
                  <a:pt x="0" y="40332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491987" y="-1754887"/>
            <a:ext cx="5795015" cy="4909958"/>
          </a:xfrm>
          <a:custGeom>
            <a:avLst/>
            <a:gdLst/>
            <a:ahLst/>
            <a:cxnLst/>
            <a:rect l="l" t="t" r="r" b="b"/>
            <a:pathLst>
              <a:path w="5795015" h="4909958">
                <a:moveTo>
                  <a:pt x="0" y="0"/>
                </a:moveTo>
                <a:lnTo>
                  <a:pt x="5795014" y="0"/>
                </a:lnTo>
                <a:lnTo>
                  <a:pt x="5795014" y="4909958"/>
                </a:lnTo>
                <a:lnTo>
                  <a:pt x="0" y="49099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3106887" y="513017"/>
            <a:ext cx="12074226" cy="2209672"/>
          </a:xfrm>
          <a:prstGeom prst="rect">
            <a:avLst/>
          </a:prstGeom>
        </p:spPr>
        <p:txBody>
          <a:bodyPr lIns="0" tIns="0" rIns="0" bIns="0" rtlCol="0" anchor="t">
            <a:spAutoFit/>
          </a:bodyPr>
          <a:lstStyle/>
          <a:p>
            <a:pPr algn="ctr">
              <a:lnSpc>
                <a:spcPts val="8535"/>
              </a:lnSpc>
            </a:pPr>
            <a:r>
              <a:rPr lang="en-US" sz="8799">
                <a:solidFill>
                  <a:srgbClr val="2B3425"/>
                </a:solidFill>
                <a:latin typeface="Cardo"/>
              </a:rPr>
              <a:t>Conservation Incentive Program New Direction</a:t>
            </a:r>
          </a:p>
        </p:txBody>
      </p:sp>
      <p:grpSp>
        <p:nvGrpSpPr>
          <p:cNvPr id="5" name="Group 5"/>
          <p:cNvGrpSpPr>
            <a:grpSpLocks noChangeAspect="1"/>
          </p:cNvGrpSpPr>
          <p:nvPr/>
        </p:nvGrpSpPr>
        <p:grpSpPr>
          <a:xfrm>
            <a:off x="5083011" y="4783242"/>
            <a:ext cx="2684349" cy="2684349"/>
            <a:chOff x="-2540" y="-2540"/>
            <a:chExt cx="6355080" cy="6355080"/>
          </a:xfrm>
        </p:grpSpPr>
        <p:sp>
          <p:nvSpPr>
            <p:cNvPr id="6" name="Freeform 6"/>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414B3B"/>
            </a:solidFill>
          </p:spPr>
        </p:sp>
      </p:grpSp>
      <p:grpSp>
        <p:nvGrpSpPr>
          <p:cNvPr id="7" name="Group 7"/>
          <p:cNvGrpSpPr>
            <a:grpSpLocks noChangeAspect="1"/>
          </p:cNvGrpSpPr>
          <p:nvPr/>
        </p:nvGrpSpPr>
        <p:grpSpPr>
          <a:xfrm>
            <a:off x="813518" y="4583856"/>
            <a:ext cx="2617139" cy="2617139"/>
            <a:chOff x="-2540" y="-2540"/>
            <a:chExt cx="6355080" cy="6355080"/>
          </a:xfrm>
        </p:grpSpPr>
        <p:sp>
          <p:nvSpPr>
            <p:cNvPr id="8" name="Freeform 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id="9" name="Group 9"/>
          <p:cNvGrpSpPr>
            <a:grpSpLocks noChangeAspect="1"/>
          </p:cNvGrpSpPr>
          <p:nvPr/>
        </p:nvGrpSpPr>
        <p:grpSpPr>
          <a:xfrm>
            <a:off x="9729509" y="4783242"/>
            <a:ext cx="2684349" cy="2684349"/>
            <a:chOff x="-2540" y="-2540"/>
            <a:chExt cx="6355080" cy="6355080"/>
          </a:xfrm>
        </p:grpSpPr>
        <p:sp>
          <p:nvSpPr>
            <p:cNvPr id="10" name="Freeform 10"/>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414B3B"/>
            </a:solidFill>
          </p:spPr>
        </p:sp>
      </p:grpSp>
      <p:sp>
        <p:nvSpPr>
          <p:cNvPr id="11" name="Freeform 11"/>
          <p:cNvSpPr/>
          <p:nvPr/>
        </p:nvSpPr>
        <p:spPr>
          <a:xfrm>
            <a:off x="-317592" y="-451542"/>
            <a:ext cx="6271825" cy="3732712"/>
          </a:xfrm>
          <a:custGeom>
            <a:avLst/>
            <a:gdLst/>
            <a:ahLst/>
            <a:cxnLst/>
            <a:rect l="l" t="t" r="r" b="b"/>
            <a:pathLst>
              <a:path w="6271825" h="3732712">
                <a:moveTo>
                  <a:pt x="0" y="0"/>
                </a:moveTo>
                <a:lnTo>
                  <a:pt x="6271824" y="0"/>
                </a:lnTo>
                <a:lnTo>
                  <a:pt x="6271824" y="3732712"/>
                </a:lnTo>
                <a:lnTo>
                  <a:pt x="0" y="37327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flipH="1" flipV="1">
            <a:off x="12413858" y="6689879"/>
            <a:ext cx="6271825" cy="3732712"/>
          </a:xfrm>
          <a:custGeom>
            <a:avLst/>
            <a:gdLst/>
            <a:ahLst/>
            <a:cxnLst/>
            <a:rect l="l" t="t" r="r" b="b"/>
            <a:pathLst>
              <a:path w="6271825" h="3732712">
                <a:moveTo>
                  <a:pt x="6271825" y="3732712"/>
                </a:moveTo>
                <a:lnTo>
                  <a:pt x="0" y="3732712"/>
                </a:lnTo>
                <a:lnTo>
                  <a:pt x="0" y="0"/>
                </a:lnTo>
                <a:lnTo>
                  <a:pt x="6271825" y="0"/>
                </a:lnTo>
                <a:lnTo>
                  <a:pt x="6271825" y="3732712"/>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flipH="1" flipV="1">
            <a:off x="14250997" y="-1325436"/>
            <a:ext cx="4333563" cy="3802368"/>
          </a:xfrm>
          <a:custGeom>
            <a:avLst/>
            <a:gdLst/>
            <a:ahLst/>
            <a:cxnLst/>
            <a:rect l="l" t="t" r="r" b="b"/>
            <a:pathLst>
              <a:path w="4333563" h="3802368">
                <a:moveTo>
                  <a:pt x="4333563" y="3802368"/>
                </a:moveTo>
                <a:lnTo>
                  <a:pt x="0" y="3802368"/>
                </a:lnTo>
                <a:lnTo>
                  <a:pt x="0" y="0"/>
                </a:lnTo>
                <a:lnTo>
                  <a:pt x="4333563" y="0"/>
                </a:lnTo>
                <a:lnTo>
                  <a:pt x="4333563" y="3802368"/>
                </a:lnTo>
                <a:close/>
              </a:path>
            </a:pathLst>
          </a:custGeom>
          <a:blipFill>
            <a:blip r:embed="rId8">
              <a:extLst>
                <a:ext uri="{96DAC541-7B7A-43D3-8B79-37D633B846F1}">
                  <asvg:svgBlip xmlns:asvg="http://schemas.microsoft.com/office/drawing/2016/SVG/main" r:embed="rId9"/>
                </a:ext>
              </a:extLst>
            </a:blip>
            <a:stretch>
              <a:fillRect r="-15831"/>
            </a:stretch>
          </a:blipFill>
        </p:spPr>
      </p:sp>
      <p:sp>
        <p:nvSpPr>
          <p:cNvPr id="14" name="Freeform 14"/>
          <p:cNvSpPr/>
          <p:nvPr/>
        </p:nvSpPr>
        <p:spPr>
          <a:xfrm>
            <a:off x="-52263" y="7648468"/>
            <a:ext cx="3727218" cy="3270347"/>
          </a:xfrm>
          <a:custGeom>
            <a:avLst/>
            <a:gdLst/>
            <a:ahLst/>
            <a:cxnLst/>
            <a:rect l="l" t="t" r="r" b="b"/>
            <a:pathLst>
              <a:path w="3727218" h="3270347">
                <a:moveTo>
                  <a:pt x="0" y="0"/>
                </a:moveTo>
                <a:lnTo>
                  <a:pt x="3727218" y="0"/>
                </a:lnTo>
                <a:lnTo>
                  <a:pt x="3727218" y="3270347"/>
                </a:lnTo>
                <a:lnTo>
                  <a:pt x="0" y="3270347"/>
                </a:lnTo>
                <a:lnTo>
                  <a:pt x="0" y="0"/>
                </a:lnTo>
                <a:close/>
              </a:path>
            </a:pathLst>
          </a:custGeom>
          <a:blipFill>
            <a:blip r:embed="rId8">
              <a:extLst>
                <a:ext uri="{96DAC541-7B7A-43D3-8B79-37D633B846F1}">
                  <asvg:svgBlip xmlns:asvg="http://schemas.microsoft.com/office/drawing/2016/SVG/main" r:embed="rId9"/>
                </a:ext>
              </a:extLst>
            </a:blip>
            <a:stretch>
              <a:fillRect r="-15831"/>
            </a:stretch>
          </a:blipFill>
        </p:spPr>
      </p:sp>
      <p:sp>
        <p:nvSpPr>
          <p:cNvPr id="15" name="Freeform 15"/>
          <p:cNvSpPr/>
          <p:nvPr/>
        </p:nvSpPr>
        <p:spPr>
          <a:xfrm>
            <a:off x="14378670" y="7200995"/>
            <a:ext cx="4205890" cy="4011368"/>
          </a:xfrm>
          <a:custGeom>
            <a:avLst/>
            <a:gdLst/>
            <a:ahLst/>
            <a:cxnLst/>
            <a:rect l="l" t="t" r="r" b="b"/>
            <a:pathLst>
              <a:path w="4205890" h="4011368">
                <a:moveTo>
                  <a:pt x="0" y="0"/>
                </a:moveTo>
                <a:lnTo>
                  <a:pt x="4205890" y="0"/>
                </a:lnTo>
                <a:lnTo>
                  <a:pt x="4205890" y="4011367"/>
                </a:lnTo>
                <a:lnTo>
                  <a:pt x="0" y="40113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flipH="1" flipV="1">
            <a:off x="-1158515" y="-642586"/>
            <a:ext cx="4353763" cy="3597296"/>
          </a:xfrm>
          <a:custGeom>
            <a:avLst/>
            <a:gdLst/>
            <a:ahLst/>
            <a:cxnLst/>
            <a:rect l="l" t="t" r="r" b="b"/>
            <a:pathLst>
              <a:path w="4353763" h="3597296">
                <a:moveTo>
                  <a:pt x="4353762" y="3597296"/>
                </a:moveTo>
                <a:lnTo>
                  <a:pt x="0" y="3597296"/>
                </a:lnTo>
                <a:lnTo>
                  <a:pt x="0" y="0"/>
                </a:lnTo>
                <a:lnTo>
                  <a:pt x="4353762" y="0"/>
                </a:lnTo>
                <a:lnTo>
                  <a:pt x="4353762" y="3597296"/>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367202" y="4221267"/>
            <a:ext cx="3981937" cy="3812633"/>
          </a:xfrm>
          <a:custGeom>
            <a:avLst/>
            <a:gdLst/>
            <a:ahLst/>
            <a:cxnLst/>
            <a:rect l="l" t="t" r="r" b="b"/>
            <a:pathLst>
              <a:path w="3981937" h="3812633">
                <a:moveTo>
                  <a:pt x="0" y="0"/>
                </a:moveTo>
                <a:lnTo>
                  <a:pt x="3981937" y="0"/>
                </a:lnTo>
                <a:lnTo>
                  <a:pt x="3981937" y="3812633"/>
                </a:lnTo>
                <a:lnTo>
                  <a:pt x="0" y="38126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a:off x="4846478" y="4221267"/>
            <a:ext cx="3981937" cy="3812633"/>
          </a:xfrm>
          <a:custGeom>
            <a:avLst/>
            <a:gdLst/>
            <a:ahLst/>
            <a:cxnLst/>
            <a:rect l="l" t="t" r="r" b="b"/>
            <a:pathLst>
              <a:path w="3981937" h="3812633">
                <a:moveTo>
                  <a:pt x="0" y="0"/>
                </a:moveTo>
                <a:lnTo>
                  <a:pt x="3981937" y="0"/>
                </a:lnTo>
                <a:lnTo>
                  <a:pt x="3981937" y="3812633"/>
                </a:lnTo>
                <a:lnTo>
                  <a:pt x="0" y="38126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9381345" y="4221267"/>
            <a:ext cx="4137466" cy="3961549"/>
          </a:xfrm>
          <a:custGeom>
            <a:avLst/>
            <a:gdLst/>
            <a:ahLst/>
            <a:cxnLst/>
            <a:rect l="l" t="t" r="r" b="b"/>
            <a:pathLst>
              <a:path w="4137466" h="3961549">
                <a:moveTo>
                  <a:pt x="0" y="0"/>
                </a:moveTo>
                <a:lnTo>
                  <a:pt x="4137466" y="0"/>
                </a:lnTo>
                <a:lnTo>
                  <a:pt x="4137466" y="3961549"/>
                </a:lnTo>
                <a:lnTo>
                  <a:pt x="0" y="396154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a:off x="13990478" y="4221267"/>
            <a:ext cx="3981937" cy="3812633"/>
          </a:xfrm>
          <a:custGeom>
            <a:avLst/>
            <a:gdLst/>
            <a:ahLst/>
            <a:cxnLst/>
            <a:rect l="l" t="t" r="r" b="b"/>
            <a:pathLst>
              <a:path w="3981937" h="3812633">
                <a:moveTo>
                  <a:pt x="0" y="0"/>
                </a:moveTo>
                <a:lnTo>
                  <a:pt x="3981937" y="0"/>
                </a:lnTo>
                <a:lnTo>
                  <a:pt x="3981937" y="3812633"/>
                </a:lnTo>
                <a:lnTo>
                  <a:pt x="0" y="38126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TextBox 21"/>
          <p:cNvSpPr txBox="1"/>
          <p:nvPr/>
        </p:nvSpPr>
        <p:spPr>
          <a:xfrm>
            <a:off x="3786168" y="2840410"/>
            <a:ext cx="9374217" cy="1046244"/>
          </a:xfrm>
          <a:prstGeom prst="rect">
            <a:avLst/>
          </a:prstGeom>
        </p:spPr>
        <p:txBody>
          <a:bodyPr lIns="0" tIns="0" rIns="0" bIns="0" rtlCol="0" anchor="t">
            <a:spAutoFit/>
          </a:bodyPr>
          <a:lstStyle/>
          <a:p>
            <a:pPr algn="ctr">
              <a:lnSpc>
                <a:spcPts val="8681"/>
              </a:lnSpc>
            </a:pPr>
            <a:r>
              <a:rPr lang="en-US" sz="6201">
                <a:solidFill>
                  <a:srgbClr val="5D5340"/>
                </a:solidFill>
                <a:latin typeface="Cardo"/>
              </a:rPr>
              <a:t>RESOURCE CONCERNS</a:t>
            </a:r>
          </a:p>
        </p:txBody>
      </p:sp>
      <p:sp>
        <p:nvSpPr>
          <p:cNvPr id="22" name="TextBox 22"/>
          <p:cNvSpPr txBox="1"/>
          <p:nvPr/>
        </p:nvSpPr>
        <p:spPr>
          <a:xfrm>
            <a:off x="1018366" y="5398015"/>
            <a:ext cx="2767802" cy="1099821"/>
          </a:xfrm>
          <a:prstGeom prst="rect">
            <a:avLst/>
          </a:prstGeom>
        </p:spPr>
        <p:txBody>
          <a:bodyPr lIns="0" tIns="0" rIns="0" bIns="0" rtlCol="0" anchor="t">
            <a:spAutoFit/>
          </a:bodyPr>
          <a:lstStyle/>
          <a:p>
            <a:pPr algn="ctr">
              <a:lnSpc>
                <a:spcPts val="4479"/>
              </a:lnSpc>
            </a:pPr>
            <a:r>
              <a:rPr lang="en-US" sz="3199">
                <a:solidFill>
                  <a:srgbClr val="FFFFFF"/>
                </a:solidFill>
                <a:latin typeface="Cardo"/>
              </a:rPr>
              <a:t>EROSION</a:t>
            </a:r>
          </a:p>
          <a:p>
            <a:pPr algn="ctr">
              <a:lnSpc>
                <a:spcPts val="4479"/>
              </a:lnSpc>
            </a:pPr>
            <a:r>
              <a:rPr lang="en-US" sz="3199">
                <a:solidFill>
                  <a:srgbClr val="FFFFFF"/>
                </a:solidFill>
                <a:latin typeface="Cardo"/>
              </a:rPr>
              <a:t>CONTROL</a:t>
            </a:r>
          </a:p>
        </p:txBody>
      </p:sp>
      <p:sp>
        <p:nvSpPr>
          <p:cNvPr id="23" name="TextBox 23"/>
          <p:cNvSpPr txBox="1"/>
          <p:nvPr/>
        </p:nvSpPr>
        <p:spPr>
          <a:xfrm>
            <a:off x="10146205" y="5398015"/>
            <a:ext cx="2767802" cy="1099821"/>
          </a:xfrm>
          <a:prstGeom prst="rect">
            <a:avLst/>
          </a:prstGeom>
        </p:spPr>
        <p:txBody>
          <a:bodyPr lIns="0" tIns="0" rIns="0" bIns="0" rtlCol="0" anchor="t">
            <a:spAutoFit/>
          </a:bodyPr>
          <a:lstStyle/>
          <a:p>
            <a:pPr algn="ctr">
              <a:lnSpc>
                <a:spcPts val="4479"/>
              </a:lnSpc>
            </a:pPr>
            <a:r>
              <a:rPr lang="en-US" sz="3199">
                <a:solidFill>
                  <a:srgbClr val="FFFFFF"/>
                </a:solidFill>
                <a:latin typeface="Cardo"/>
              </a:rPr>
              <a:t>WATER </a:t>
            </a:r>
          </a:p>
          <a:p>
            <a:pPr algn="ctr">
              <a:lnSpc>
                <a:spcPts val="4479"/>
              </a:lnSpc>
            </a:pPr>
            <a:r>
              <a:rPr lang="en-US" sz="3199">
                <a:solidFill>
                  <a:srgbClr val="FFFFFF"/>
                </a:solidFill>
                <a:latin typeface="Cardo"/>
              </a:rPr>
              <a:t>QUALITY</a:t>
            </a:r>
          </a:p>
        </p:txBody>
      </p:sp>
      <p:sp>
        <p:nvSpPr>
          <p:cNvPr id="24" name="TextBox 24"/>
          <p:cNvSpPr txBox="1"/>
          <p:nvPr/>
        </p:nvSpPr>
        <p:spPr>
          <a:xfrm>
            <a:off x="5429583" y="5679002"/>
            <a:ext cx="2767802" cy="537846"/>
          </a:xfrm>
          <a:prstGeom prst="rect">
            <a:avLst/>
          </a:prstGeom>
        </p:spPr>
        <p:txBody>
          <a:bodyPr lIns="0" tIns="0" rIns="0" bIns="0" rtlCol="0" anchor="t">
            <a:spAutoFit/>
          </a:bodyPr>
          <a:lstStyle/>
          <a:p>
            <a:pPr algn="ctr">
              <a:lnSpc>
                <a:spcPts val="4479"/>
              </a:lnSpc>
            </a:pPr>
            <a:r>
              <a:rPr lang="en-US" sz="3199">
                <a:solidFill>
                  <a:srgbClr val="FFFFFF"/>
                </a:solidFill>
                <a:latin typeface="Cardo"/>
              </a:rPr>
              <a:t>FORESTRY</a:t>
            </a:r>
          </a:p>
        </p:txBody>
      </p:sp>
      <p:sp>
        <p:nvSpPr>
          <p:cNvPr id="25" name="TextBox 25"/>
          <p:cNvSpPr txBox="1"/>
          <p:nvPr/>
        </p:nvSpPr>
        <p:spPr>
          <a:xfrm>
            <a:off x="14250997" y="5645983"/>
            <a:ext cx="4297522" cy="537845"/>
          </a:xfrm>
          <a:prstGeom prst="rect">
            <a:avLst/>
          </a:prstGeom>
        </p:spPr>
        <p:txBody>
          <a:bodyPr lIns="0" tIns="0" rIns="0" bIns="0" rtlCol="0" anchor="t">
            <a:spAutoFit/>
          </a:bodyPr>
          <a:lstStyle/>
          <a:p>
            <a:pPr algn="ctr">
              <a:lnSpc>
                <a:spcPts val="4480"/>
              </a:lnSpc>
            </a:pPr>
            <a:r>
              <a:rPr lang="en-US" sz="3200">
                <a:solidFill>
                  <a:srgbClr val="FFFFFF"/>
                </a:solidFill>
                <a:latin typeface="Cardo"/>
              </a:rPr>
              <a:t>WILDLIFE</a:t>
            </a:r>
            <a:r>
              <a:rPr lang="en-US" sz="3200">
                <a:solidFill>
                  <a:srgbClr val="000000"/>
                </a:solidFill>
                <a:latin typeface="Cardo"/>
              </a:rPr>
              <a:t>WI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7FFDD"/>
        </a:solidFill>
        <a:effectLst/>
      </p:bgPr>
    </p:bg>
    <p:spTree>
      <p:nvGrpSpPr>
        <p:cNvPr id="1" name=""/>
        <p:cNvGrpSpPr/>
        <p:nvPr/>
      </p:nvGrpSpPr>
      <p:grpSpPr>
        <a:xfrm>
          <a:off x="0" y="0"/>
          <a:ext cx="0" cy="0"/>
          <a:chOff x="0" y="0"/>
          <a:chExt cx="0" cy="0"/>
        </a:xfrm>
      </p:grpSpPr>
      <p:sp>
        <p:nvSpPr>
          <p:cNvPr id="2" name="Freeform 2"/>
          <p:cNvSpPr/>
          <p:nvPr/>
        </p:nvSpPr>
        <p:spPr>
          <a:xfrm>
            <a:off x="-2329201" y="5532564"/>
            <a:ext cx="7482127" cy="6339402"/>
          </a:xfrm>
          <a:custGeom>
            <a:avLst/>
            <a:gdLst/>
            <a:ahLst/>
            <a:cxnLst/>
            <a:rect l="l" t="t" r="r" b="b"/>
            <a:pathLst>
              <a:path w="7482127" h="6339402">
                <a:moveTo>
                  <a:pt x="0" y="0"/>
                </a:moveTo>
                <a:lnTo>
                  <a:pt x="7482126" y="0"/>
                </a:lnTo>
                <a:lnTo>
                  <a:pt x="7482126" y="6339402"/>
                </a:lnTo>
                <a:lnTo>
                  <a:pt x="0" y="6339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804875" y="-1754887"/>
            <a:ext cx="7482127" cy="6339402"/>
          </a:xfrm>
          <a:custGeom>
            <a:avLst/>
            <a:gdLst/>
            <a:ahLst/>
            <a:cxnLst/>
            <a:rect l="l" t="t" r="r" b="b"/>
            <a:pathLst>
              <a:path w="7482127" h="6339402">
                <a:moveTo>
                  <a:pt x="0" y="0"/>
                </a:moveTo>
                <a:lnTo>
                  <a:pt x="7482126" y="0"/>
                </a:lnTo>
                <a:lnTo>
                  <a:pt x="7482126" y="6339402"/>
                </a:lnTo>
                <a:lnTo>
                  <a:pt x="0" y="6339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flipV="1">
            <a:off x="12312735" y="6686253"/>
            <a:ext cx="6271825" cy="3732712"/>
          </a:xfrm>
          <a:custGeom>
            <a:avLst/>
            <a:gdLst/>
            <a:ahLst/>
            <a:cxnLst/>
            <a:rect l="l" t="t" r="r" b="b"/>
            <a:pathLst>
              <a:path w="6271825" h="3732712">
                <a:moveTo>
                  <a:pt x="6271825" y="3732712"/>
                </a:moveTo>
                <a:lnTo>
                  <a:pt x="0" y="3732712"/>
                </a:lnTo>
                <a:lnTo>
                  <a:pt x="0" y="0"/>
                </a:lnTo>
                <a:lnTo>
                  <a:pt x="6271825" y="0"/>
                </a:lnTo>
                <a:lnTo>
                  <a:pt x="6271825" y="373271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flipV="1">
            <a:off x="14250997" y="-1325436"/>
            <a:ext cx="4333563" cy="3802368"/>
          </a:xfrm>
          <a:custGeom>
            <a:avLst/>
            <a:gdLst/>
            <a:ahLst/>
            <a:cxnLst/>
            <a:rect l="l" t="t" r="r" b="b"/>
            <a:pathLst>
              <a:path w="4333563" h="3802368">
                <a:moveTo>
                  <a:pt x="4333563" y="3802368"/>
                </a:moveTo>
                <a:lnTo>
                  <a:pt x="0" y="3802368"/>
                </a:lnTo>
                <a:lnTo>
                  <a:pt x="0" y="0"/>
                </a:lnTo>
                <a:lnTo>
                  <a:pt x="4333563" y="0"/>
                </a:lnTo>
                <a:lnTo>
                  <a:pt x="4333563" y="3802368"/>
                </a:lnTo>
                <a:close/>
              </a:path>
            </a:pathLst>
          </a:custGeom>
          <a:blipFill>
            <a:blip r:embed="rId6">
              <a:extLst>
                <a:ext uri="{96DAC541-7B7A-43D3-8B79-37D633B846F1}">
                  <asvg:svgBlip xmlns:asvg="http://schemas.microsoft.com/office/drawing/2016/SVG/main" r:embed="rId7"/>
                </a:ext>
              </a:extLst>
            </a:blip>
            <a:stretch>
              <a:fillRect r="-15831"/>
            </a:stretch>
          </a:blipFill>
        </p:spPr>
      </p:sp>
      <p:sp>
        <p:nvSpPr>
          <p:cNvPr id="6" name="Freeform 6"/>
          <p:cNvSpPr/>
          <p:nvPr/>
        </p:nvSpPr>
        <p:spPr>
          <a:xfrm>
            <a:off x="-317592" y="-451542"/>
            <a:ext cx="6271825" cy="3732712"/>
          </a:xfrm>
          <a:custGeom>
            <a:avLst/>
            <a:gdLst/>
            <a:ahLst/>
            <a:cxnLst/>
            <a:rect l="l" t="t" r="r" b="b"/>
            <a:pathLst>
              <a:path w="6271825" h="3732712">
                <a:moveTo>
                  <a:pt x="0" y="0"/>
                </a:moveTo>
                <a:lnTo>
                  <a:pt x="6271824" y="0"/>
                </a:lnTo>
                <a:lnTo>
                  <a:pt x="6271824" y="3732712"/>
                </a:lnTo>
                <a:lnTo>
                  <a:pt x="0" y="37327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flipH="1" flipV="1">
            <a:off x="-1158515" y="95116"/>
            <a:ext cx="4980091" cy="4114800"/>
          </a:xfrm>
          <a:custGeom>
            <a:avLst/>
            <a:gdLst/>
            <a:ahLst/>
            <a:cxnLst/>
            <a:rect l="l" t="t" r="r" b="b"/>
            <a:pathLst>
              <a:path w="4980091" h="4114800">
                <a:moveTo>
                  <a:pt x="4980090" y="4114800"/>
                </a:moveTo>
                <a:lnTo>
                  <a:pt x="0" y="4114800"/>
                </a:lnTo>
                <a:lnTo>
                  <a:pt x="0" y="0"/>
                </a:lnTo>
                <a:lnTo>
                  <a:pt x="4980090" y="0"/>
                </a:lnTo>
                <a:lnTo>
                  <a:pt x="4980090" y="411480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296560" y="7448118"/>
            <a:ext cx="4333563" cy="3802368"/>
          </a:xfrm>
          <a:custGeom>
            <a:avLst/>
            <a:gdLst/>
            <a:ahLst/>
            <a:cxnLst/>
            <a:rect l="l" t="t" r="r" b="b"/>
            <a:pathLst>
              <a:path w="4333563" h="3802368">
                <a:moveTo>
                  <a:pt x="0" y="0"/>
                </a:moveTo>
                <a:lnTo>
                  <a:pt x="4333563" y="0"/>
                </a:lnTo>
                <a:lnTo>
                  <a:pt x="4333563" y="3802368"/>
                </a:lnTo>
                <a:lnTo>
                  <a:pt x="0" y="3802368"/>
                </a:lnTo>
                <a:lnTo>
                  <a:pt x="0" y="0"/>
                </a:lnTo>
                <a:close/>
              </a:path>
            </a:pathLst>
          </a:custGeom>
          <a:blipFill>
            <a:blip r:embed="rId6">
              <a:extLst>
                <a:ext uri="{96DAC541-7B7A-43D3-8B79-37D633B846F1}">
                  <asvg:svgBlip xmlns:asvg="http://schemas.microsoft.com/office/drawing/2016/SVG/main" r:embed="rId7"/>
                </a:ext>
              </a:extLst>
            </a:blip>
            <a:stretch>
              <a:fillRect r="-15831"/>
            </a:stretch>
          </a:blipFill>
        </p:spPr>
      </p:sp>
      <p:sp>
        <p:nvSpPr>
          <p:cNvPr id="9" name="Freeform 9"/>
          <p:cNvSpPr/>
          <p:nvPr/>
        </p:nvSpPr>
        <p:spPr>
          <a:xfrm>
            <a:off x="12312735" y="6887132"/>
            <a:ext cx="5163134" cy="4924339"/>
          </a:xfrm>
          <a:custGeom>
            <a:avLst/>
            <a:gdLst/>
            <a:ahLst/>
            <a:cxnLst/>
            <a:rect l="l" t="t" r="r" b="b"/>
            <a:pathLst>
              <a:path w="5163134" h="4924339">
                <a:moveTo>
                  <a:pt x="0" y="0"/>
                </a:moveTo>
                <a:lnTo>
                  <a:pt x="5163134" y="0"/>
                </a:lnTo>
                <a:lnTo>
                  <a:pt x="5163134" y="4924339"/>
                </a:lnTo>
                <a:lnTo>
                  <a:pt x="0" y="49243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5367533" y="698118"/>
            <a:ext cx="6945202" cy="8890764"/>
          </a:xfrm>
          <a:custGeom>
            <a:avLst/>
            <a:gdLst/>
            <a:ahLst/>
            <a:cxnLst/>
            <a:rect l="l" t="t" r="r" b="b"/>
            <a:pathLst>
              <a:path w="6945202" h="8890764">
                <a:moveTo>
                  <a:pt x="0" y="0"/>
                </a:moveTo>
                <a:lnTo>
                  <a:pt x="6945202" y="0"/>
                </a:lnTo>
                <a:lnTo>
                  <a:pt x="6945202" y="8890764"/>
                </a:lnTo>
                <a:lnTo>
                  <a:pt x="0" y="8890764"/>
                </a:lnTo>
                <a:lnTo>
                  <a:pt x="0" y="0"/>
                </a:lnTo>
                <a:close/>
              </a:path>
            </a:pathLst>
          </a:custGeom>
          <a:blipFill>
            <a:blip r:embed="rId14"/>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7FFDD"/>
        </a:solidFill>
        <a:effectLst/>
      </p:bgPr>
    </p:bg>
    <p:spTree>
      <p:nvGrpSpPr>
        <p:cNvPr id="1" name=""/>
        <p:cNvGrpSpPr/>
        <p:nvPr/>
      </p:nvGrpSpPr>
      <p:grpSpPr>
        <a:xfrm>
          <a:off x="0" y="0"/>
          <a:ext cx="0" cy="0"/>
          <a:chOff x="0" y="0"/>
          <a:chExt cx="0" cy="0"/>
        </a:xfrm>
      </p:grpSpPr>
      <p:sp>
        <p:nvSpPr>
          <p:cNvPr id="2" name="Freeform 2"/>
          <p:cNvSpPr/>
          <p:nvPr/>
        </p:nvSpPr>
        <p:spPr>
          <a:xfrm>
            <a:off x="-745394" y="423348"/>
            <a:ext cx="11141989" cy="9440304"/>
          </a:xfrm>
          <a:custGeom>
            <a:avLst/>
            <a:gdLst/>
            <a:ahLst/>
            <a:cxnLst/>
            <a:rect l="l" t="t" r="r" b="b"/>
            <a:pathLst>
              <a:path w="11141989" h="9440304">
                <a:moveTo>
                  <a:pt x="0" y="0"/>
                </a:moveTo>
                <a:lnTo>
                  <a:pt x="11141990" y="0"/>
                </a:lnTo>
                <a:lnTo>
                  <a:pt x="11141990" y="9440304"/>
                </a:lnTo>
                <a:lnTo>
                  <a:pt x="0" y="94403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17592" y="-451542"/>
            <a:ext cx="6271825" cy="3732712"/>
          </a:xfrm>
          <a:custGeom>
            <a:avLst/>
            <a:gdLst/>
            <a:ahLst/>
            <a:cxnLst/>
            <a:rect l="l" t="t" r="r" b="b"/>
            <a:pathLst>
              <a:path w="6271825" h="3732712">
                <a:moveTo>
                  <a:pt x="0" y="0"/>
                </a:moveTo>
                <a:lnTo>
                  <a:pt x="6271824" y="0"/>
                </a:lnTo>
                <a:lnTo>
                  <a:pt x="6271824" y="3732712"/>
                </a:lnTo>
                <a:lnTo>
                  <a:pt x="0" y="37327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flipV="1">
            <a:off x="-1158515" y="95116"/>
            <a:ext cx="4980091" cy="4114800"/>
          </a:xfrm>
          <a:custGeom>
            <a:avLst/>
            <a:gdLst/>
            <a:ahLst/>
            <a:cxnLst/>
            <a:rect l="l" t="t" r="r" b="b"/>
            <a:pathLst>
              <a:path w="4980091" h="4114800">
                <a:moveTo>
                  <a:pt x="4980090" y="4114800"/>
                </a:moveTo>
                <a:lnTo>
                  <a:pt x="0" y="4114800"/>
                </a:lnTo>
                <a:lnTo>
                  <a:pt x="0" y="0"/>
                </a:lnTo>
                <a:lnTo>
                  <a:pt x="4980090" y="0"/>
                </a:lnTo>
                <a:lnTo>
                  <a:pt x="4980090" y="411480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flipH="1" flipV="1">
            <a:off x="14250997" y="-1325436"/>
            <a:ext cx="4333563" cy="3802368"/>
          </a:xfrm>
          <a:custGeom>
            <a:avLst/>
            <a:gdLst/>
            <a:ahLst/>
            <a:cxnLst/>
            <a:rect l="l" t="t" r="r" b="b"/>
            <a:pathLst>
              <a:path w="4333563" h="3802368">
                <a:moveTo>
                  <a:pt x="4333563" y="3802368"/>
                </a:moveTo>
                <a:lnTo>
                  <a:pt x="0" y="3802368"/>
                </a:lnTo>
                <a:lnTo>
                  <a:pt x="0" y="0"/>
                </a:lnTo>
                <a:lnTo>
                  <a:pt x="4333563" y="0"/>
                </a:lnTo>
                <a:lnTo>
                  <a:pt x="4333563" y="3802368"/>
                </a:lnTo>
                <a:close/>
              </a:path>
            </a:pathLst>
          </a:custGeom>
          <a:blipFill>
            <a:blip r:embed="rId8">
              <a:extLst>
                <a:ext uri="{96DAC541-7B7A-43D3-8B79-37D633B846F1}">
                  <asvg:svgBlip xmlns:asvg="http://schemas.microsoft.com/office/drawing/2016/SVG/main" r:embed="rId9"/>
                </a:ext>
              </a:extLst>
            </a:blip>
            <a:stretch>
              <a:fillRect r="-15831"/>
            </a:stretch>
          </a:blipFill>
        </p:spPr>
      </p:sp>
      <p:sp>
        <p:nvSpPr>
          <p:cNvPr id="6" name="Freeform 6"/>
          <p:cNvSpPr/>
          <p:nvPr/>
        </p:nvSpPr>
        <p:spPr>
          <a:xfrm>
            <a:off x="-296560" y="7448118"/>
            <a:ext cx="4333563" cy="3802368"/>
          </a:xfrm>
          <a:custGeom>
            <a:avLst/>
            <a:gdLst/>
            <a:ahLst/>
            <a:cxnLst/>
            <a:rect l="l" t="t" r="r" b="b"/>
            <a:pathLst>
              <a:path w="4333563" h="3802368">
                <a:moveTo>
                  <a:pt x="0" y="0"/>
                </a:moveTo>
                <a:lnTo>
                  <a:pt x="4333563" y="0"/>
                </a:lnTo>
                <a:lnTo>
                  <a:pt x="4333563" y="3802368"/>
                </a:lnTo>
                <a:lnTo>
                  <a:pt x="0" y="3802368"/>
                </a:lnTo>
                <a:lnTo>
                  <a:pt x="0" y="0"/>
                </a:lnTo>
                <a:close/>
              </a:path>
            </a:pathLst>
          </a:custGeom>
          <a:blipFill>
            <a:blip r:embed="rId8">
              <a:extLst>
                <a:ext uri="{96DAC541-7B7A-43D3-8B79-37D633B846F1}">
                  <asvg:svgBlip xmlns:asvg="http://schemas.microsoft.com/office/drawing/2016/SVG/main" r:embed="rId9"/>
                </a:ext>
              </a:extLst>
            </a:blip>
            <a:stretch>
              <a:fillRect r="-15831"/>
            </a:stretch>
          </a:blipFill>
        </p:spPr>
      </p:sp>
      <p:sp>
        <p:nvSpPr>
          <p:cNvPr id="7" name="Freeform 7"/>
          <p:cNvSpPr/>
          <p:nvPr/>
        </p:nvSpPr>
        <p:spPr>
          <a:xfrm>
            <a:off x="2187062" y="1975689"/>
            <a:ext cx="5945284" cy="7883964"/>
          </a:xfrm>
          <a:custGeom>
            <a:avLst/>
            <a:gdLst/>
            <a:ahLst/>
            <a:cxnLst/>
            <a:rect l="l" t="t" r="r" b="b"/>
            <a:pathLst>
              <a:path w="5945284" h="7883964">
                <a:moveTo>
                  <a:pt x="0" y="0"/>
                </a:moveTo>
                <a:lnTo>
                  <a:pt x="5945284" y="0"/>
                </a:lnTo>
                <a:lnTo>
                  <a:pt x="5945284" y="7883964"/>
                </a:lnTo>
                <a:lnTo>
                  <a:pt x="0" y="7883964"/>
                </a:lnTo>
                <a:lnTo>
                  <a:pt x="0" y="0"/>
                </a:lnTo>
                <a:close/>
              </a:path>
            </a:pathLst>
          </a:custGeom>
          <a:blipFill>
            <a:blip r:embed="rId10"/>
            <a:stretch>
              <a:fillRect/>
            </a:stretch>
          </a:blipFill>
        </p:spPr>
      </p:sp>
      <p:sp>
        <p:nvSpPr>
          <p:cNvPr id="8" name="Freeform 8"/>
          <p:cNvSpPr/>
          <p:nvPr/>
        </p:nvSpPr>
        <p:spPr>
          <a:xfrm>
            <a:off x="9144000" y="1974031"/>
            <a:ext cx="6139142" cy="7885622"/>
          </a:xfrm>
          <a:custGeom>
            <a:avLst/>
            <a:gdLst/>
            <a:ahLst/>
            <a:cxnLst/>
            <a:rect l="l" t="t" r="r" b="b"/>
            <a:pathLst>
              <a:path w="6139142" h="7885622">
                <a:moveTo>
                  <a:pt x="0" y="0"/>
                </a:moveTo>
                <a:lnTo>
                  <a:pt x="6139142" y="0"/>
                </a:lnTo>
                <a:lnTo>
                  <a:pt x="6139142" y="7885622"/>
                </a:lnTo>
                <a:lnTo>
                  <a:pt x="0" y="7885622"/>
                </a:lnTo>
                <a:lnTo>
                  <a:pt x="0" y="0"/>
                </a:lnTo>
                <a:close/>
              </a:path>
            </a:pathLst>
          </a:custGeom>
          <a:blipFill>
            <a:blip r:embed="rId11"/>
            <a:stretch>
              <a:fillRect/>
            </a:stretch>
          </a:blipFill>
        </p:spPr>
      </p:sp>
      <p:sp>
        <p:nvSpPr>
          <p:cNvPr id="9" name="TextBox 9"/>
          <p:cNvSpPr txBox="1"/>
          <p:nvPr/>
        </p:nvSpPr>
        <p:spPr>
          <a:xfrm>
            <a:off x="3197322" y="747198"/>
            <a:ext cx="11893355" cy="1027481"/>
          </a:xfrm>
          <a:prstGeom prst="rect">
            <a:avLst/>
          </a:prstGeom>
        </p:spPr>
        <p:txBody>
          <a:bodyPr lIns="0" tIns="0" rIns="0" bIns="0" rtlCol="0" anchor="t">
            <a:spAutoFit/>
          </a:bodyPr>
          <a:lstStyle/>
          <a:p>
            <a:pPr algn="l">
              <a:lnSpc>
                <a:spcPts val="7675"/>
              </a:lnSpc>
            </a:pPr>
            <a:r>
              <a:rPr lang="en-US" sz="7912">
                <a:solidFill>
                  <a:srgbClr val="2B3425"/>
                </a:solidFill>
                <a:latin typeface="Cardo"/>
              </a:rPr>
              <a:t>Alabama Practice Standard</a:t>
            </a:r>
          </a:p>
        </p:txBody>
      </p:sp>
      <p:sp>
        <p:nvSpPr>
          <p:cNvPr id="10" name="TextBox 10"/>
          <p:cNvSpPr txBox="1"/>
          <p:nvPr/>
        </p:nvSpPr>
        <p:spPr>
          <a:xfrm>
            <a:off x="11000265" y="1588096"/>
            <a:ext cx="3083463" cy="7552232"/>
          </a:xfrm>
          <a:prstGeom prst="rect">
            <a:avLst/>
          </a:prstGeom>
        </p:spPr>
        <p:txBody>
          <a:bodyPr lIns="0" tIns="0" rIns="0" bIns="0" rtlCol="0" anchor="t">
            <a:spAutoFit/>
          </a:bodyPr>
          <a:lstStyle/>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endParaRPr/>
          </a:p>
          <a:p>
            <a:pPr algn="ctr">
              <a:lnSpc>
                <a:spcPts val="940"/>
              </a:lnSpc>
              <a:spcBef>
                <a:spcPct val="0"/>
              </a:spcBef>
            </a:pPr>
            <a:r>
              <a:rPr lang="en-US" sz="671">
                <a:solidFill>
                  <a:srgbClr val="2B3425"/>
                </a:solidFill>
                <a:latin typeface="Cardo"/>
              </a:rPr>
              <a:t>CIP / 2024                  Back to Top                    Page 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7FFDD"/>
        </a:solidFill>
        <a:effectLst/>
      </p:bgPr>
    </p:bg>
    <p:spTree>
      <p:nvGrpSpPr>
        <p:cNvPr id="1" name=""/>
        <p:cNvGrpSpPr/>
        <p:nvPr/>
      </p:nvGrpSpPr>
      <p:grpSpPr>
        <a:xfrm>
          <a:off x="0" y="0"/>
          <a:ext cx="0" cy="0"/>
          <a:chOff x="0" y="0"/>
          <a:chExt cx="0" cy="0"/>
        </a:xfrm>
      </p:grpSpPr>
      <p:sp>
        <p:nvSpPr>
          <p:cNvPr id="2" name="Freeform 2"/>
          <p:cNvSpPr/>
          <p:nvPr/>
        </p:nvSpPr>
        <p:spPr>
          <a:xfrm>
            <a:off x="-317592" y="-451542"/>
            <a:ext cx="6271825" cy="3732712"/>
          </a:xfrm>
          <a:custGeom>
            <a:avLst/>
            <a:gdLst/>
            <a:ahLst/>
            <a:cxnLst/>
            <a:rect l="l" t="t" r="r" b="b"/>
            <a:pathLst>
              <a:path w="6271825" h="3732712">
                <a:moveTo>
                  <a:pt x="0" y="0"/>
                </a:moveTo>
                <a:lnTo>
                  <a:pt x="6271824" y="0"/>
                </a:lnTo>
                <a:lnTo>
                  <a:pt x="6271824" y="3732712"/>
                </a:lnTo>
                <a:lnTo>
                  <a:pt x="0" y="37327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flipV="1">
            <a:off x="12312735" y="6686253"/>
            <a:ext cx="6271825" cy="3732712"/>
          </a:xfrm>
          <a:custGeom>
            <a:avLst/>
            <a:gdLst/>
            <a:ahLst/>
            <a:cxnLst/>
            <a:rect l="l" t="t" r="r" b="b"/>
            <a:pathLst>
              <a:path w="6271825" h="3732712">
                <a:moveTo>
                  <a:pt x="6271825" y="3732712"/>
                </a:moveTo>
                <a:lnTo>
                  <a:pt x="0" y="3732712"/>
                </a:lnTo>
                <a:lnTo>
                  <a:pt x="0" y="0"/>
                </a:lnTo>
                <a:lnTo>
                  <a:pt x="6271825" y="0"/>
                </a:lnTo>
                <a:lnTo>
                  <a:pt x="6271825" y="373271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flipV="1">
            <a:off x="14250997" y="-1325436"/>
            <a:ext cx="4333563" cy="3802368"/>
          </a:xfrm>
          <a:custGeom>
            <a:avLst/>
            <a:gdLst/>
            <a:ahLst/>
            <a:cxnLst/>
            <a:rect l="l" t="t" r="r" b="b"/>
            <a:pathLst>
              <a:path w="4333563" h="3802368">
                <a:moveTo>
                  <a:pt x="4333563" y="3802368"/>
                </a:moveTo>
                <a:lnTo>
                  <a:pt x="0" y="3802368"/>
                </a:lnTo>
                <a:lnTo>
                  <a:pt x="0" y="0"/>
                </a:lnTo>
                <a:lnTo>
                  <a:pt x="4333563" y="0"/>
                </a:lnTo>
                <a:lnTo>
                  <a:pt x="4333563" y="3802368"/>
                </a:lnTo>
                <a:close/>
              </a:path>
            </a:pathLst>
          </a:custGeom>
          <a:blipFill>
            <a:blip r:embed="rId6">
              <a:extLst>
                <a:ext uri="{96DAC541-7B7A-43D3-8B79-37D633B846F1}">
                  <asvg:svgBlip xmlns:asvg="http://schemas.microsoft.com/office/drawing/2016/SVG/main" r:embed="rId7"/>
                </a:ext>
              </a:extLst>
            </a:blip>
            <a:stretch>
              <a:fillRect r="-15831"/>
            </a:stretch>
          </a:blipFill>
        </p:spPr>
      </p:sp>
      <p:sp>
        <p:nvSpPr>
          <p:cNvPr id="5" name="Freeform 5"/>
          <p:cNvSpPr/>
          <p:nvPr/>
        </p:nvSpPr>
        <p:spPr>
          <a:xfrm>
            <a:off x="-296560" y="7448118"/>
            <a:ext cx="4333563" cy="3802368"/>
          </a:xfrm>
          <a:custGeom>
            <a:avLst/>
            <a:gdLst/>
            <a:ahLst/>
            <a:cxnLst/>
            <a:rect l="l" t="t" r="r" b="b"/>
            <a:pathLst>
              <a:path w="4333563" h="3802368">
                <a:moveTo>
                  <a:pt x="0" y="0"/>
                </a:moveTo>
                <a:lnTo>
                  <a:pt x="4333563" y="0"/>
                </a:lnTo>
                <a:lnTo>
                  <a:pt x="4333563" y="3802368"/>
                </a:lnTo>
                <a:lnTo>
                  <a:pt x="0" y="3802368"/>
                </a:lnTo>
                <a:lnTo>
                  <a:pt x="0" y="0"/>
                </a:lnTo>
                <a:close/>
              </a:path>
            </a:pathLst>
          </a:custGeom>
          <a:blipFill>
            <a:blip r:embed="rId6">
              <a:extLst>
                <a:ext uri="{96DAC541-7B7A-43D3-8B79-37D633B846F1}">
                  <asvg:svgBlip xmlns:asvg="http://schemas.microsoft.com/office/drawing/2016/SVG/main" r:embed="rId7"/>
                </a:ext>
              </a:extLst>
            </a:blip>
            <a:stretch>
              <a:fillRect r="-15831"/>
            </a:stretch>
          </a:blipFill>
        </p:spPr>
      </p:sp>
      <p:sp>
        <p:nvSpPr>
          <p:cNvPr id="6" name="Freeform 6"/>
          <p:cNvSpPr/>
          <p:nvPr/>
        </p:nvSpPr>
        <p:spPr>
          <a:xfrm>
            <a:off x="13421427" y="6288024"/>
            <a:ext cx="5163134" cy="4924339"/>
          </a:xfrm>
          <a:custGeom>
            <a:avLst/>
            <a:gdLst/>
            <a:ahLst/>
            <a:cxnLst/>
            <a:rect l="l" t="t" r="r" b="b"/>
            <a:pathLst>
              <a:path w="5163134" h="4924339">
                <a:moveTo>
                  <a:pt x="0" y="0"/>
                </a:moveTo>
                <a:lnTo>
                  <a:pt x="5163133" y="0"/>
                </a:lnTo>
                <a:lnTo>
                  <a:pt x="5163133" y="4924338"/>
                </a:lnTo>
                <a:lnTo>
                  <a:pt x="0" y="49243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393879" y="3016134"/>
            <a:ext cx="8413172" cy="3762982"/>
          </a:xfrm>
          <a:custGeom>
            <a:avLst/>
            <a:gdLst/>
            <a:ahLst/>
            <a:cxnLst/>
            <a:rect l="l" t="t" r="r" b="b"/>
            <a:pathLst>
              <a:path w="8413172" h="3762982">
                <a:moveTo>
                  <a:pt x="0" y="0"/>
                </a:moveTo>
                <a:lnTo>
                  <a:pt x="8413172" y="0"/>
                </a:lnTo>
                <a:lnTo>
                  <a:pt x="8413172" y="3762983"/>
                </a:lnTo>
                <a:lnTo>
                  <a:pt x="0" y="37629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flipV="1">
            <a:off x="-1158515" y="-642586"/>
            <a:ext cx="4980091" cy="4114800"/>
          </a:xfrm>
          <a:custGeom>
            <a:avLst/>
            <a:gdLst/>
            <a:ahLst/>
            <a:cxnLst/>
            <a:rect l="l" t="t" r="r" b="b"/>
            <a:pathLst>
              <a:path w="4980091" h="4114800">
                <a:moveTo>
                  <a:pt x="4980090" y="4114800"/>
                </a:moveTo>
                <a:lnTo>
                  <a:pt x="0" y="4114800"/>
                </a:lnTo>
                <a:lnTo>
                  <a:pt x="0" y="0"/>
                </a:lnTo>
                <a:lnTo>
                  <a:pt x="4980090" y="0"/>
                </a:lnTo>
                <a:lnTo>
                  <a:pt x="4980090"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9085934" y="3016134"/>
            <a:ext cx="8010924" cy="3583068"/>
          </a:xfrm>
          <a:custGeom>
            <a:avLst/>
            <a:gdLst/>
            <a:ahLst/>
            <a:cxnLst/>
            <a:rect l="l" t="t" r="r" b="b"/>
            <a:pathLst>
              <a:path w="8010924" h="3583068">
                <a:moveTo>
                  <a:pt x="0" y="0"/>
                </a:moveTo>
                <a:lnTo>
                  <a:pt x="8010924" y="0"/>
                </a:lnTo>
                <a:lnTo>
                  <a:pt x="8010924" y="3583068"/>
                </a:lnTo>
                <a:lnTo>
                  <a:pt x="0" y="35830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6300645" y="7044662"/>
            <a:ext cx="3748448" cy="3015894"/>
          </a:xfrm>
          <a:custGeom>
            <a:avLst/>
            <a:gdLst/>
            <a:ahLst/>
            <a:cxnLst/>
            <a:rect l="l" t="t" r="r" b="b"/>
            <a:pathLst>
              <a:path w="3748448" h="3015894">
                <a:moveTo>
                  <a:pt x="0" y="0"/>
                </a:moveTo>
                <a:lnTo>
                  <a:pt x="3748448" y="0"/>
                </a:lnTo>
                <a:lnTo>
                  <a:pt x="3748448" y="3015894"/>
                </a:lnTo>
                <a:lnTo>
                  <a:pt x="0" y="301589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5149451" y="987437"/>
            <a:ext cx="9510272" cy="1133347"/>
          </a:xfrm>
          <a:prstGeom prst="rect">
            <a:avLst/>
          </a:prstGeom>
        </p:spPr>
        <p:txBody>
          <a:bodyPr lIns="0" tIns="0" rIns="0" bIns="0" rtlCol="0" anchor="t">
            <a:spAutoFit/>
          </a:bodyPr>
          <a:lstStyle/>
          <a:p>
            <a:pPr algn="ctr">
              <a:lnSpc>
                <a:spcPts val="8535"/>
              </a:lnSpc>
            </a:pPr>
            <a:r>
              <a:rPr lang="en-US" sz="8799">
                <a:solidFill>
                  <a:srgbClr val="414B3B"/>
                </a:solidFill>
                <a:latin typeface="Cardo"/>
              </a:rPr>
              <a:t>Rebate or Flat Rate</a:t>
            </a:r>
          </a:p>
        </p:txBody>
      </p:sp>
      <p:sp>
        <p:nvSpPr>
          <p:cNvPr id="12" name="TextBox 12"/>
          <p:cNvSpPr txBox="1"/>
          <p:nvPr/>
        </p:nvSpPr>
        <p:spPr>
          <a:xfrm>
            <a:off x="1643925" y="4582795"/>
            <a:ext cx="6450802" cy="1064261"/>
          </a:xfrm>
          <a:prstGeom prst="rect">
            <a:avLst/>
          </a:prstGeom>
        </p:spPr>
        <p:txBody>
          <a:bodyPr lIns="0" tIns="0" rIns="0" bIns="0" rtlCol="0" anchor="t">
            <a:spAutoFit/>
          </a:bodyPr>
          <a:lstStyle/>
          <a:p>
            <a:pPr algn="just">
              <a:lnSpc>
                <a:spcPts val="4339"/>
              </a:lnSpc>
            </a:pPr>
            <a:r>
              <a:rPr lang="en-US" sz="3099">
                <a:solidFill>
                  <a:srgbClr val="414B3B"/>
                </a:solidFill>
                <a:latin typeface="Cardo"/>
              </a:rPr>
              <a:t>Majority of the conservation practices are paid 75% rebate based on receipts</a:t>
            </a:r>
          </a:p>
        </p:txBody>
      </p:sp>
      <p:sp>
        <p:nvSpPr>
          <p:cNvPr id="13" name="TextBox 13"/>
          <p:cNvSpPr txBox="1"/>
          <p:nvPr/>
        </p:nvSpPr>
        <p:spPr>
          <a:xfrm>
            <a:off x="9659538" y="4345386"/>
            <a:ext cx="5924153" cy="2546188"/>
          </a:xfrm>
          <a:prstGeom prst="rect">
            <a:avLst/>
          </a:prstGeom>
        </p:spPr>
        <p:txBody>
          <a:bodyPr lIns="0" tIns="0" rIns="0" bIns="0" rtlCol="0" anchor="t">
            <a:spAutoFit/>
          </a:bodyPr>
          <a:lstStyle/>
          <a:p>
            <a:pPr algn="just">
              <a:lnSpc>
                <a:spcPts val="4033"/>
              </a:lnSpc>
            </a:pPr>
            <a:r>
              <a:rPr lang="en-US" sz="2881">
                <a:solidFill>
                  <a:srgbClr val="414B3B"/>
                </a:solidFill>
                <a:latin typeface="Cardo"/>
              </a:rPr>
              <a:t>Cover Crop</a:t>
            </a:r>
          </a:p>
          <a:p>
            <a:pPr algn="just">
              <a:lnSpc>
                <a:spcPts val="4339"/>
              </a:lnSpc>
            </a:pPr>
            <a:r>
              <a:rPr lang="en-US" sz="3099">
                <a:solidFill>
                  <a:srgbClr val="414B3B"/>
                </a:solidFill>
                <a:latin typeface="Cardo"/>
              </a:rPr>
              <a:t>Conservation Tillage</a:t>
            </a:r>
          </a:p>
          <a:p>
            <a:pPr algn="just">
              <a:lnSpc>
                <a:spcPts val="4033"/>
              </a:lnSpc>
            </a:pPr>
            <a:r>
              <a:rPr lang="en-US" sz="2881">
                <a:solidFill>
                  <a:srgbClr val="414B3B"/>
                </a:solidFill>
                <a:latin typeface="Cardo"/>
              </a:rPr>
              <a:t>Herbaceous Weed Control</a:t>
            </a:r>
          </a:p>
          <a:p>
            <a:pPr algn="just">
              <a:lnSpc>
                <a:spcPts val="4033"/>
              </a:lnSpc>
            </a:pPr>
            <a:endParaRPr lang="en-US" sz="2881">
              <a:solidFill>
                <a:srgbClr val="414B3B"/>
              </a:solidFill>
              <a:latin typeface="Cardo"/>
            </a:endParaRPr>
          </a:p>
          <a:p>
            <a:pPr algn="just">
              <a:lnSpc>
                <a:spcPts val="4033"/>
              </a:lnSpc>
            </a:pPr>
            <a:endParaRPr lang="en-US" sz="2881">
              <a:solidFill>
                <a:srgbClr val="414B3B"/>
              </a:solidFill>
              <a:latin typeface="Cardo"/>
            </a:endParaRPr>
          </a:p>
        </p:txBody>
      </p:sp>
      <p:sp>
        <p:nvSpPr>
          <p:cNvPr id="14" name="TextBox 14"/>
          <p:cNvSpPr txBox="1"/>
          <p:nvPr/>
        </p:nvSpPr>
        <p:spPr>
          <a:xfrm>
            <a:off x="1853012" y="3562228"/>
            <a:ext cx="3910632" cy="795022"/>
          </a:xfrm>
          <a:prstGeom prst="rect">
            <a:avLst/>
          </a:prstGeom>
        </p:spPr>
        <p:txBody>
          <a:bodyPr lIns="0" tIns="0" rIns="0" bIns="0" rtlCol="0" anchor="t">
            <a:spAutoFit/>
          </a:bodyPr>
          <a:lstStyle/>
          <a:p>
            <a:pPr algn="just">
              <a:lnSpc>
                <a:spcPts val="6579"/>
              </a:lnSpc>
            </a:pPr>
            <a:r>
              <a:rPr lang="en-US" sz="4699">
                <a:solidFill>
                  <a:srgbClr val="414B3B"/>
                </a:solidFill>
                <a:latin typeface="Cardo Bold"/>
              </a:rPr>
              <a:t>75% Rebate</a:t>
            </a:r>
          </a:p>
        </p:txBody>
      </p:sp>
      <p:sp>
        <p:nvSpPr>
          <p:cNvPr id="15" name="TextBox 15"/>
          <p:cNvSpPr txBox="1"/>
          <p:nvPr/>
        </p:nvSpPr>
        <p:spPr>
          <a:xfrm>
            <a:off x="9659538" y="3562228"/>
            <a:ext cx="2802475" cy="795022"/>
          </a:xfrm>
          <a:prstGeom prst="rect">
            <a:avLst/>
          </a:prstGeom>
        </p:spPr>
        <p:txBody>
          <a:bodyPr lIns="0" tIns="0" rIns="0" bIns="0" rtlCol="0" anchor="t">
            <a:spAutoFit/>
          </a:bodyPr>
          <a:lstStyle/>
          <a:p>
            <a:pPr algn="just">
              <a:lnSpc>
                <a:spcPts val="6579"/>
              </a:lnSpc>
            </a:pPr>
            <a:r>
              <a:rPr lang="en-US" sz="4699">
                <a:solidFill>
                  <a:srgbClr val="414B3B"/>
                </a:solidFill>
                <a:latin typeface="Cardo Bold"/>
              </a:rPr>
              <a:t>Flat Rate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7FFDD"/>
        </a:solidFill>
        <a:effectLst/>
      </p:bgPr>
    </p:bg>
    <p:spTree>
      <p:nvGrpSpPr>
        <p:cNvPr id="1" name=""/>
        <p:cNvGrpSpPr/>
        <p:nvPr/>
      </p:nvGrpSpPr>
      <p:grpSpPr>
        <a:xfrm>
          <a:off x="0" y="0"/>
          <a:ext cx="0" cy="0"/>
          <a:chOff x="0" y="0"/>
          <a:chExt cx="0" cy="0"/>
        </a:xfrm>
      </p:grpSpPr>
      <p:sp>
        <p:nvSpPr>
          <p:cNvPr id="2" name="Freeform 2"/>
          <p:cNvSpPr/>
          <p:nvPr/>
        </p:nvSpPr>
        <p:spPr>
          <a:xfrm flipH="1">
            <a:off x="8187296" y="1846715"/>
            <a:ext cx="9072004" cy="7686461"/>
          </a:xfrm>
          <a:custGeom>
            <a:avLst/>
            <a:gdLst/>
            <a:ahLst/>
            <a:cxnLst/>
            <a:rect l="l" t="t" r="r" b="b"/>
            <a:pathLst>
              <a:path w="9072004" h="7686461">
                <a:moveTo>
                  <a:pt x="9072004" y="0"/>
                </a:moveTo>
                <a:lnTo>
                  <a:pt x="0" y="0"/>
                </a:lnTo>
                <a:lnTo>
                  <a:pt x="0" y="7686461"/>
                </a:lnTo>
                <a:lnTo>
                  <a:pt x="9072004" y="7686461"/>
                </a:lnTo>
                <a:lnTo>
                  <a:pt x="907200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flipV="1">
            <a:off x="12312735" y="6686253"/>
            <a:ext cx="6271825" cy="3732712"/>
          </a:xfrm>
          <a:custGeom>
            <a:avLst/>
            <a:gdLst/>
            <a:ahLst/>
            <a:cxnLst/>
            <a:rect l="l" t="t" r="r" b="b"/>
            <a:pathLst>
              <a:path w="6271825" h="3732712">
                <a:moveTo>
                  <a:pt x="6271825" y="3732712"/>
                </a:moveTo>
                <a:lnTo>
                  <a:pt x="0" y="3732712"/>
                </a:lnTo>
                <a:lnTo>
                  <a:pt x="0" y="0"/>
                </a:lnTo>
                <a:lnTo>
                  <a:pt x="6271825" y="0"/>
                </a:lnTo>
                <a:lnTo>
                  <a:pt x="6271825" y="373271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flipV="1">
            <a:off x="14250997" y="-1325436"/>
            <a:ext cx="4333563" cy="3802368"/>
          </a:xfrm>
          <a:custGeom>
            <a:avLst/>
            <a:gdLst/>
            <a:ahLst/>
            <a:cxnLst/>
            <a:rect l="l" t="t" r="r" b="b"/>
            <a:pathLst>
              <a:path w="4333563" h="3802368">
                <a:moveTo>
                  <a:pt x="4333563" y="3802368"/>
                </a:moveTo>
                <a:lnTo>
                  <a:pt x="0" y="3802368"/>
                </a:lnTo>
                <a:lnTo>
                  <a:pt x="0" y="0"/>
                </a:lnTo>
                <a:lnTo>
                  <a:pt x="4333563" y="0"/>
                </a:lnTo>
                <a:lnTo>
                  <a:pt x="4333563" y="3802368"/>
                </a:lnTo>
                <a:close/>
              </a:path>
            </a:pathLst>
          </a:custGeom>
          <a:blipFill>
            <a:blip r:embed="rId6">
              <a:extLst>
                <a:ext uri="{96DAC541-7B7A-43D3-8B79-37D633B846F1}">
                  <asvg:svgBlip xmlns:asvg="http://schemas.microsoft.com/office/drawing/2016/SVG/main" r:embed="rId7"/>
                </a:ext>
              </a:extLst>
            </a:blip>
            <a:stretch>
              <a:fillRect r="-15831"/>
            </a:stretch>
          </a:blipFill>
        </p:spPr>
      </p:sp>
      <p:sp>
        <p:nvSpPr>
          <p:cNvPr id="5" name="Freeform 5"/>
          <p:cNvSpPr/>
          <p:nvPr/>
        </p:nvSpPr>
        <p:spPr>
          <a:xfrm>
            <a:off x="-317592" y="-451542"/>
            <a:ext cx="6271825" cy="3732712"/>
          </a:xfrm>
          <a:custGeom>
            <a:avLst/>
            <a:gdLst/>
            <a:ahLst/>
            <a:cxnLst/>
            <a:rect l="l" t="t" r="r" b="b"/>
            <a:pathLst>
              <a:path w="6271825" h="3732712">
                <a:moveTo>
                  <a:pt x="0" y="0"/>
                </a:moveTo>
                <a:lnTo>
                  <a:pt x="6271824" y="0"/>
                </a:lnTo>
                <a:lnTo>
                  <a:pt x="6271824" y="3732712"/>
                </a:lnTo>
                <a:lnTo>
                  <a:pt x="0" y="37327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flipH="1" flipV="1">
            <a:off x="-1158515" y="95116"/>
            <a:ext cx="4239875" cy="3503196"/>
          </a:xfrm>
          <a:custGeom>
            <a:avLst/>
            <a:gdLst/>
            <a:ahLst/>
            <a:cxnLst/>
            <a:rect l="l" t="t" r="r" b="b"/>
            <a:pathLst>
              <a:path w="4239875" h="3503196">
                <a:moveTo>
                  <a:pt x="4239874" y="3503197"/>
                </a:moveTo>
                <a:lnTo>
                  <a:pt x="0" y="3503197"/>
                </a:lnTo>
                <a:lnTo>
                  <a:pt x="0" y="0"/>
                </a:lnTo>
                <a:lnTo>
                  <a:pt x="4239874" y="0"/>
                </a:lnTo>
                <a:lnTo>
                  <a:pt x="4239874" y="3503197"/>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296560" y="8794507"/>
            <a:ext cx="2799082" cy="2455979"/>
          </a:xfrm>
          <a:custGeom>
            <a:avLst/>
            <a:gdLst/>
            <a:ahLst/>
            <a:cxnLst/>
            <a:rect l="l" t="t" r="r" b="b"/>
            <a:pathLst>
              <a:path w="2799082" h="2455979">
                <a:moveTo>
                  <a:pt x="0" y="0"/>
                </a:moveTo>
                <a:lnTo>
                  <a:pt x="2799082" y="0"/>
                </a:lnTo>
                <a:lnTo>
                  <a:pt x="2799082" y="2455979"/>
                </a:lnTo>
                <a:lnTo>
                  <a:pt x="0" y="2455979"/>
                </a:lnTo>
                <a:lnTo>
                  <a:pt x="0" y="0"/>
                </a:lnTo>
                <a:close/>
              </a:path>
            </a:pathLst>
          </a:custGeom>
          <a:blipFill>
            <a:blip r:embed="rId6">
              <a:extLst>
                <a:ext uri="{96DAC541-7B7A-43D3-8B79-37D633B846F1}">
                  <asvg:svgBlip xmlns:asvg="http://schemas.microsoft.com/office/drawing/2016/SVG/main" r:embed="rId7"/>
                </a:ext>
              </a:extLst>
            </a:blip>
            <a:stretch>
              <a:fillRect r="-15831"/>
            </a:stretch>
          </a:blipFill>
        </p:spPr>
      </p:sp>
      <p:sp>
        <p:nvSpPr>
          <p:cNvPr id="8" name="Freeform 8"/>
          <p:cNvSpPr/>
          <p:nvPr/>
        </p:nvSpPr>
        <p:spPr>
          <a:xfrm>
            <a:off x="1102981" y="6229427"/>
            <a:ext cx="6896138" cy="2882513"/>
          </a:xfrm>
          <a:custGeom>
            <a:avLst/>
            <a:gdLst/>
            <a:ahLst/>
            <a:cxnLst/>
            <a:rect l="l" t="t" r="r" b="b"/>
            <a:pathLst>
              <a:path w="6896138" h="2882513">
                <a:moveTo>
                  <a:pt x="0" y="0"/>
                </a:moveTo>
                <a:lnTo>
                  <a:pt x="6896138" y="0"/>
                </a:lnTo>
                <a:lnTo>
                  <a:pt x="6896138" y="2882513"/>
                </a:lnTo>
                <a:lnTo>
                  <a:pt x="0" y="2882513"/>
                </a:lnTo>
                <a:lnTo>
                  <a:pt x="0" y="0"/>
                </a:lnTo>
                <a:close/>
              </a:path>
            </a:pathLst>
          </a:custGeom>
          <a:blipFill>
            <a:blip r:embed="rId12"/>
            <a:stretch>
              <a:fillRect/>
            </a:stretch>
          </a:blipFill>
        </p:spPr>
      </p:sp>
      <p:sp>
        <p:nvSpPr>
          <p:cNvPr id="9" name="TextBox 9"/>
          <p:cNvSpPr txBox="1"/>
          <p:nvPr/>
        </p:nvSpPr>
        <p:spPr>
          <a:xfrm rot="-1175110">
            <a:off x="91798" y="2298819"/>
            <a:ext cx="9400748" cy="2743085"/>
          </a:xfrm>
          <a:prstGeom prst="rect">
            <a:avLst/>
          </a:prstGeom>
        </p:spPr>
        <p:txBody>
          <a:bodyPr lIns="0" tIns="0" rIns="0" bIns="0" rtlCol="0" anchor="t">
            <a:spAutoFit/>
          </a:bodyPr>
          <a:lstStyle/>
          <a:p>
            <a:pPr algn="ctr">
              <a:lnSpc>
                <a:spcPts val="7047"/>
              </a:lnSpc>
            </a:pPr>
            <a:r>
              <a:rPr lang="en-US" sz="7265">
                <a:solidFill>
                  <a:srgbClr val="5D5340"/>
                </a:solidFill>
                <a:latin typeface="Cardo"/>
              </a:rPr>
              <a:t>NEW CONSERVATION PRACTICES</a:t>
            </a:r>
          </a:p>
        </p:txBody>
      </p:sp>
      <p:sp>
        <p:nvSpPr>
          <p:cNvPr id="10" name="TextBox 10"/>
          <p:cNvSpPr txBox="1"/>
          <p:nvPr/>
        </p:nvSpPr>
        <p:spPr>
          <a:xfrm>
            <a:off x="9412024" y="3704874"/>
            <a:ext cx="8017166" cy="3347720"/>
          </a:xfrm>
          <a:prstGeom prst="rect">
            <a:avLst/>
          </a:prstGeom>
        </p:spPr>
        <p:txBody>
          <a:bodyPr lIns="0" tIns="0" rIns="0" bIns="0" rtlCol="0" anchor="t">
            <a:spAutoFit/>
          </a:bodyPr>
          <a:lstStyle/>
          <a:p>
            <a:pPr algn="just">
              <a:lnSpc>
                <a:spcPts val="4480"/>
              </a:lnSpc>
            </a:pPr>
            <a:r>
              <a:rPr lang="en-US" sz="3200">
                <a:solidFill>
                  <a:srgbClr val="414B3B"/>
                </a:solidFill>
                <a:latin typeface="Cardo Bold"/>
              </a:rPr>
              <a:t>Soil Amendment</a:t>
            </a:r>
          </a:p>
          <a:p>
            <a:pPr algn="just">
              <a:lnSpc>
                <a:spcPts val="4480"/>
              </a:lnSpc>
            </a:pPr>
            <a:r>
              <a:rPr lang="en-US" sz="3200">
                <a:solidFill>
                  <a:srgbClr val="414B3B"/>
                </a:solidFill>
                <a:latin typeface="Cardo Bold"/>
              </a:rPr>
              <a:t>Soil Test</a:t>
            </a:r>
          </a:p>
          <a:p>
            <a:pPr algn="just">
              <a:lnSpc>
                <a:spcPts val="4480"/>
              </a:lnSpc>
            </a:pPr>
            <a:r>
              <a:rPr lang="en-US" sz="3200">
                <a:solidFill>
                  <a:srgbClr val="414B3B"/>
                </a:solidFill>
                <a:latin typeface="Cardo Bold"/>
              </a:rPr>
              <a:t>Corral System</a:t>
            </a:r>
          </a:p>
          <a:p>
            <a:pPr algn="just">
              <a:lnSpc>
                <a:spcPts val="4480"/>
              </a:lnSpc>
            </a:pPr>
            <a:r>
              <a:rPr lang="en-US" sz="3200">
                <a:solidFill>
                  <a:srgbClr val="414B3B"/>
                </a:solidFill>
                <a:latin typeface="Cardo Bold"/>
              </a:rPr>
              <a:t>Feed Trough</a:t>
            </a:r>
          </a:p>
          <a:p>
            <a:pPr algn="just">
              <a:lnSpc>
                <a:spcPts val="4480"/>
              </a:lnSpc>
            </a:pPr>
            <a:r>
              <a:rPr lang="en-US" sz="3200">
                <a:solidFill>
                  <a:srgbClr val="414B3B"/>
                </a:solidFill>
                <a:latin typeface="Cardo Bold"/>
              </a:rPr>
              <a:t>Trapping Assistance</a:t>
            </a:r>
          </a:p>
          <a:p>
            <a:pPr algn="just">
              <a:lnSpc>
                <a:spcPts val="4480"/>
              </a:lnSpc>
            </a:pPr>
            <a:r>
              <a:rPr lang="en-US" sz="3200">
                <a:solidFill>
                  <a:srgbClr val="414B3B"/>
                </a:solidFill>
                <a:latin typeface="Cardo Bold"/>
              </a:rPr>
              <a:t>Advanced Irrigation Management Tools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7FFDD"/>
        </a:solidFill>
        <a:effectLst/>
      </p:bgPr>
    </p:bg>
    <p:spTree>
      <p:nvGrpSpPr>
        <p:cNvPr id="1" name=""/>
        <p:cNvGrpSpPr/>
        <p:nvPr/>
      </p:nvGrpSpPr>
      <p:grpSpPr>
        <a:xfrm>
          <a:off x="0" y="0"/>
          <a:ext cx="0" cy="0"/>
          <a:chOff x="0" y="0"/>
          <a:chExt cx="0" cy="0"/>
        </a:xfrm>
      </p:grpSpPr>
      <p:sp>
        <p:nvSpPr>
          <p:cNvPr id="2" name="TextBox 2"/>
          <p:cNvSpPr txBox="1"/>
          <p:nvPr/>
        </p:nvSpPr>
        <p:spPr>
          <a:xfrm>
            <a:off x="3983508" y="4192587"/>
            <a:ext cx="10105557" cy="1835151"/>
          </a:xfrm>
          <a:prstGeom prst="rect">
            <a:avLst/>
          </a:prstGeom>
        </p:spPr>
        <p:txBody>
          <a:bodyPr lIns="0" tIns="0" rIns="0" bIns="0" rtlCol="0" anchor="t">
            <a:spAutoFit/>
          </a:bodyPr>
          <a:lstStyle/>
          <a:p>
            <a:pPr algn="just">
              <a:lnSpc>
                <a:spcPts val="4899"/>
              </a:lnSpc>
            </a:pPr>
            <a:r>
              <a:rPr lang="en-US" sz="3499">
                <a:solidFill>
                  <a:srgbClr val="414B3B"/>
                </a:solidFill>
                <a:latin typeface="Cardo Bold"/>
              </a:rPr>
              <a:t>Alabama Soil &amp; Water Conservation Committee</a:t>
            </a:r>
          </a:p>
          <a:p>
            <a:pPr algn="just">
              <a:lnSpc>
                <a:spcPts val="4899"/>
              </a:lnSpc>
            </a:pPr>
            <a:r>
              <a:rPr lang="en-US" sz="3499">
                <a:solidFill>
                  <a:srgbClr val="414B3B"/>
                </a:solidFill>
                <a:latin typeface="Cardo Bold"/>
              </a:rPr>
              <a:t>Alabama Soil &amp; Water Conservation Committee Alabama Association of Conservation Districts</a:t>
            </a:r>
          </a:p>
        </p:txBody>
      </p:sp>
      <p:sp>
        <p:nvSpPr>
          <p:cNvPr id="3" name="Freeform 3"/>
          <p:cNvSpPr/>
          <p:nvPr/>
        </p:nvSpPr>
        <p:spPr>
          <a:xfrm flipH="1" flipV="1">
            <a:off x="12997566" y="7093834"/>
            <a:ext cx="5586994" cy="3325131"/>
          </a:xfrm>
          <a:custGeom>
            <a:avLst/>
            <a:gdLst/>
            <a:ahLst/>
            <a:cxnLst/>
            <a:rect l="l" t="t" r="r" b="b"/>
            <a:pathLst>
              <a:path w="5586994" h="3325131">
                <a:moveTo>
                  <a:pt x="5586994" y="3325131"/>
                </a:moveTo>
                <a:lnTo>
                  <a:pt x="0" y="3325131"/>
                </a:lnTo>
                <a:lnTo>
                  <a:pt x="0" y="0"/>
                </a:lnTo>
                <a:lnTo>
                  <a:pt x="5586994" y="0"/>
                </a:lnTo>
                <a:lnTo>
                  <a:pt x="5586994" y="3325131"/>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flipV="1">
            <a:off x="14250997" y="-1325436"/>
            <a:ext cx="4333563" cy="3802368"/>
          </a:xfrm>
          <a:custGeom>
            <a:avLst/>
            <a:gdLst/>
            <a:ahLst/>
            <a:cxnLst/>
            <a:rect l="l" t="t" r="r" b="b"/>
            <a:pathLst>
              <a:path w="4333563" h="3802368">
                <a:moveTo>
                  <a:pt x="4333563" y="3802368"/>
                </a:moveTo>
                <a:lnTo>
                  <a:pt x="0" y="3802368"/>
                </a:lnTo>
                <a:lnTo>
                  <a:pt x="0" y="0"/>
                </a:lnTo>
                <a:lnTo>
                  <a:pt x="4333563" y="0"/>
                </a:lnTo>
                <a:lnTo>
                  <a:pt x="4333563" y="3802368"/>
                </a:lnTo>
                <a:close/>
              </a:path>
            </a:pathLst>
          </a:custGeom>
          <a:blipFill>
            <a:blip r:embed="rId4">
              <a:extLst>
                <a:ext uri="{96DAC541-7B7A-43D3-8B79-37D633B846F1}">
                  <asvg:svgBlip xmlns:asvg="http://schemas.microsoft.com/office/drawing/2016/SVG/main" r:embed="rId5"/>
                </a:ext>
              </a:extLst>
            </a:blip>
            <a:stretch>
              <a:fillRect r="-15831"/>
            </a:stretch>
          </a:blipFill>
        </p:spPr>
      </p:sp>
      <p:sp>
        <p:nvSpPr>
          <p:cNvPr id="5" name="Freeform 5"/>
          <p:cNvSpPr/>
          <p:nvPr/>
        </p:nvSpPr>
        <p:spPr>
          <a:xfrm>
            <a:off x="-2257778" y="4921832"/>
            <a:ext cx="6901280" cy="5847267"/>
          </a:xfrm>
          <a:custGeom>
            <a:avLst/>
            <a:gdLst/>
            <a:ahLst/>
            <a:cxnLst/>
            <a:rect l="l" t="t" r="r" b="b"/>
            <a:pathLst>
              <a:path w="6901280" h="5847267">
                <a:moveTo>
                  <a:pt x="0" y="0"/>
                </a:moveTo>
                <a:lnTo>
                  <a:pt x="6901280" y="0"/>
                </a:lnTo>
                <a:lnTo>
                  <a:pt x="6901280" y="5847267"/>
                </a:lnTo>
                <a:lnTo>
                  <a:pt x="0" y="58472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317592" y="-451542"/>
            <a:ext cx="6271825" cy="3732712"/>
          </a:xfrm>
          <a:custGeom>
            <a:avLst/>
            <a:gdLst/>
            <a:ahLst/>
            <a:cxnLst/>
            <a:rect l="l" t="t" r="r" b="b"/>
            <a:pathLst>
              <a:path w="6271825" h="3732712">
                <a:moveTo>
                  <a:pt x="0" y="0"/>
                </a:moveTo>
                <a:lnTo>
                  <a:pt x="6271824" y="0"/>
                </a:lnTo>
                <a:lnTo>
                  <a:pt x="6271824" y="3732712"/>
                </a:lnTo>
                <a:lnTo>
                  <a:pt x="0" y="37327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flipH="1" flipV="1">
            <a:off x="-1158515" y="95116"/>
            <a:ext cx="4980091" cy="4114800"/>
          </a:xfrm>
          <a:custGeom>
            <a:avLst/>
            <a:gdLst/>
            <a:ahLst/>
            <a:cxnLst/>
            <a:rect l="l" t="t" r="r" b="b"/>
            <a:pathLst>
              <a:path w="4980091" h="4114800">
                <a:moveTo>
                  <a:pt x="4980090" y="4114800"/>
                </a:moveTo>
                <a:lnTo>
                  <a:pt x="0" y="4114800"/>
                </a:lnTo>
                <a:lnTo>
                  <a:pt x="0" y="0"/>
                </a:lnTo>
                <a:lnTo>
                  <a:pt x="4980090" y="0"/>
                </a:lnTo>
                <a:lnTo>
                  <a:pt x="4980090" y="411480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642342" y="8040637"/>
            <a:ext cx="3255699" cy="2856625"/>
          </a:xfrm>
          <a:custGeom>
            <a:avLst/>
            <a:gdLst/>
            <a:ahLst/>
            <a:cxnLst/>
            <a:rect l="l" t="t" r="r" b="b"/>
            <a:pathLst>
              <a:path w="3255699" h="2856625">
                <a:moveTo>
                  <a:pt x="0" y="0"/>
                </a:moveTo>
                <a:lnTo>
                  <a:pt x="3255699" y="0"/>
                </a:lnTo>
                <a:lnTo>
                  <a:pt x="3255699" y="2856626"/>
                </a:lnTo>
                <a:lnTo>
                  <a:pt x="0" y="2856626"/>
                </a:lnTo>
                <a:lnTo>
                  <a:pt x="0" y="0"/>
                </a:lnTo>
                <a:close/>
              </a:path>
            </a:pathLst>
          </a:custGeom>
          <a:blipFill>
            <a:blip r:embed="rId4">
              <a:extLst>
                <a:ext uri="{96DAC541-7B7A-43D3-8B79-37D633B846F1}">
                  <asvg:svgBlip xmlns:asvg="http://schemas.microsoft.com/office/drawing/2016/SVG/main" r:embed="rId5"/>
                </a:ext>
              </a:extLst>
            </a:blip>
            <a:stretch>
              <a:fillRect r="-15831"/>
            </a:stretch>
          </a:blipFill>
        </p:spPr>
      </p:sp>
      <p:sp>
        <p:nvSpPr>
          <p:cNvPr id="9" name="Freeform 9"/>
          <p:cNvSpPr/>
          <p:nvPr/>
        </p:nvSpPr>
        <p:spPr>
          <a:xfrm>
            <a:off x="234115" y="3476342"/>
            <a:ext cx="3587460" cy="4583401"/>
          </a:xfrm>
          <a:custGeom>
            <a:avLst/>
            <a:gdLst/>
            <a:ahLst/>
            <a:cxnLst/>
            <a:rect l="l" t="t" r="r" b="b"/>
            <a:pathLst>
              <a:path w="3587460" h="4583401">
                <a:moveTo>
                  <a:pt x="0" y="0"/>
                </a:moveTo>
                <a:lnTo>
                  <a:pt x="3587460" y="0"/>
                </a:lnTo>
                <a:lnTo>
                  <a:pt x="3587460" y="4583401"/>
                </a:lnTo>
                <a:lnTo>
                  <a:pt x="0" y="4583401"/>
                </a:lnTo>
                <a:lnTo>
                  <a:pt x="0" y="0"/>
                </a:lnTo>
                <a:close/>
              </a:path>
            </a:pathLst>
          </a:custGeom>
          <a:blipFill>
            <a:blip r:embed="rId12"/>
            <a:stretch>
              <a:fillRect l="-2452" r="-2452"/>
            </a:stretch>
          </a:blipFill>
        </p:spPr>
      </p:sp>
      <p:sp>
        <p:nvSpPr>
          <p:cNvPr id="10" name="Freeform 10"/>
          <p:cNvSpPr/>
          <p:nvPr/>
        </p:nvSpPr>
        <p:spPr>
          <a:xfrm>
            <a:off x="14250997" y="3839324"/>
            <a:ext cx="3721735" cy="3458112"/>
          </a:xfrm>
          <a:custGeom>
            <a:avLst/>
            <a:gdLst/>
            <a:ahLst/>
            <a:cxnLst/>
            <a:rect l="l" t="t" r="r" b="b"/>
            <a:pathLst>
              <a:path w="3721735" h="3458112">
                <a:moveTo>
                  <a:pt x="0" y="0"/>
                </a:moveTo>
                <a:lnTo>
                  <a:pt x="3721735" y="0"/>
                </a:lnTo>
                <a:lnTo>
                  <a:pt x="3721735" y="3458112"/>
                </a:lnTo>
                <a:lnTo>
                  <a:pt x="0" y="3458112"/>
                </a:lnTo>
                <a:lnTo>
                  <a:pt x="0" y="0"/>
                </a:lnTo>
                <a:close/>
              </a:path>
            </a:pathLst>
          </a:custGeom>
          <a:blipFill>
            <a:blip r:embed="rId13"/>
            <a:stretch>
              <a:fillRect/>
            </a:stretch>
          </a:blipFill>
        </p:spPr>
      </p:sp>
      <p:sp>
        <p:nvSpPr>
          <p:cNvPr id="11" name="Freeform 11"/>
          <p:cNvSpPr/>
          <p:nvPr/>
        </p:nvSpPr>
        <p:spPr>
          <a:xfrm>
            <a:off x="5246924" y="6027738"/>
            <a:ext cx="7147220" cy="4064010"/>
          </a:xfrm>
          <a:custGeom>
            <a:avLst/>
            <a:gdLst/>
            <a:ahLst/>
            <a:cxnLst/>
            <a:rect l="l" t="t" r="r" b="b"/>
            <a:pathLst>
              <a:path w="7147220" h="4064010">
                <a:moveTo>
                  <a:pt x="0" y="0"/>
                </a:moveTo>
                <a:lnTo>
                  <a:pt x="7147221" y="0"/>
                </a:lnTo>
                <a:lnTo>
                  <a:pt x="7147221" y="4064010"/>
                </a:lnTo>
                <a:lnTo>
                  <a:pt x="0" y="4064010"/>
                </a:lnTo>
                <a:lnTo>
                  <a:pt x="0" y="0"/>
                </a:lnTo>
                <a:close/>
              </a:path>
            </a:pathLst>
          </a:custGeom>
          <a:blipFill>
            <a:blip r:embed="rId14"/>
            <a:stretch>
              <a:fillRect t="-31899"/>
            </a:stretch>
          </a:blipFill>
        </p:spPr>
      </p:sp>
      <p:sp>
        <p:nvSpPr>
          <p:cNvPr id="12" name="TextBox 12"/>
          <p:cNvSpPr txBox="1"/>
          <p:nvPr/>
        </p:nvSpPr>
        <p:spPr>
          <a:xfrm>
            <a:off x="7582197" y="3185920"/>
            <a:ext cx="3123605" cy="882967"/>
          </a:xfrm>
          <a:prstGeom prst="rect">
            <a:avLst/>
          </a:prstGeom>
        </p:spPr>
        <p:txBody>
          <a:bodyPr lIns="0" tIns="0" rIns="0" bIns="0" rtlCol="0" anchor="t">
            <a:spAutoFit/>
          </a:bodyPr>
          <a:lstStyle/>
          <a:p>
            <a:pPr algn="just">
              <a:lnSpc>
                <a:spcPts val="7364"/>
              </a:lnSpc>
            </a:pPr>
            <a:r>
              <a:rPr lang="en-US" sz="5260">
                <a:solidFill>
                  <a:srgbClr val="414B3B"/>
                </a:solidFill>
                <a:latin typeface="Cardo Bold"/>
              </a:rPr>
              <a:t>Partners</a:t>
            </a:r>
          </a:p>
        </p:txBody>
      </p:sp>
      <p:sp>
        <p:nvSpPr>
          <p:cNvPr id="13" name="TextBox 13"/>
          <p:cNvSpPr txBox="1"/>
          <p:nvPr/>
        </p:nvSpPr>
        <p:spPr>
          <a:xfrm>
            <a:off x="6310593" y="479930"/>
            <a:ext cx="7143941" cy="1230890"/>
          </a:xfrm>
          <a:prstGeom prst="rect">
            <a:avLst/>
          </a:prstGeom>
        </p:spPr>
        <p:txBody>
          <a:bodyPr lIns="0" tIns="0" rIns="0" bIns="0" rtlCol="0" anchor="t">
            <a:spAutoFit/>
          </a:bodyPr>
          <a:lstStyle/>
          <a:p>
            <a:pPr>
              <a:lnSpc>
                <a:spcPts val="5791"/>
              </a:lnSpc>
            </a:pPr>
            <a:r>
              <a:rPr lang="en-US" sz="5970">
                <a:solidFill>
                  <a:srgbClr val="2B3425"/>
                </a:solidFill>
                <a:latin typeface="Cardo Bold"/>
              </a:rPr>
              <a:t>Growing Together </a:t>
            </a:r>
          </a:p>
          <a:p>
            <a:pPr algn="l">
              <a:lnSpc>
                <a:spcPts val="3841"/>
              </a:lnSpc>
            </a:pPr>
            <a:endParaRPr lang="en-US" sz="5970">
              <a:solidFill>
                <a:srgbClr val="2B3425"/>
              </a:solidFill>
              <a:latin typeface="Cardo Bold"/>
            </a:endParaRPr>
          </a:p>
        </p:txBody>
      </p:sp>
      <p:sp>
        <p:nvSpPr>
          <p:cNvPr id="14" name="TextBox 14"/>
          <p:cNvSpPr txBox="1"/>
          <p:nvPr/>
        </p:nvSpPr>
        <p:spPr>
          <a:xfrm>
            <a:off x="3821575" y="1800023"/>
            <a:ext cx="12773859" cy="1287144"/>
          </a:xfrm>
          <a:prstGeom prst="rect">
            <a:avLst/>
          </a:prstGeom>
        </p:spPr>
        <p:txBody>
          <a:bodyPr lIns="0" tIns="0" rIns="0" bIns="0" rtlCol="0" anchor="t">
            <a:spAutoFit/>
          </a:bodyPr>
          <a:lstStyle/>
          <a:p>
            <a:pPr algn="ctr">
              <a:lnSpc>
                <a:spcPts val="5180"/>
              </a:lnSpc>
            </a:pPr>
            <a:r>
              <a:rPr lang="en-US" sz="3700">
                <a:solidFill>
                  <a:srgbClr val="000000"/>
                </a:solidFill>
                <a:latin typeface="Cardo Bold"/>
              </a:rPr>
              <a:t> Growing our Rebate program to make a positive impact to</a:t>
            </a:r>
          </a:p>
          <a:p>
            <a:pPr algn="ctr">
              <a:lnSpc>
                <a:spcPts val="5180"/>
              </a:lnSpc>
            </a:pPr>
            <a:r>
              <a:rPr lang="en-US" sz="3700">
                <a:solidFill>
                  <a:srgbClr val="000000"/>
                </a:solidFill>
                <a:latin typeface="Cardo Bold"/>
              </a:rPr>
              <a:t> meet our producers needs while growing our partnerships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7FF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541183" y="830073"/>
            <a:ext cx="12759070" cy="82296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7FFDD"/>
        </a:solidFill>
        <a:effectLst/>
      </p:bgPr>
    </p:bg>
    <p:spTree>
      <p:nvGrpSpPr>
        <p:cNvPr id="1" name=""/>
        <p:cNvGrpSpPr/>
        <p:nvPr/>
      </p:nvGrpSpPr>
      <p:grpSpPr>
        <a:xfrm>
          <a:off x="0" y="0"/>
          <a:ext cx="0" cy="0"/>
          <a:chOff x="0" y="0"/>
          <a:chExt cx="0" cy="0"/>
        </a:xfrm>
      </p:grpSpPr>
      <p:sp>
        <p:nvSpPr>
          <p:cNvPr id="2" name="Freeform 2"/>
          <p:cNvSpPr/>
          <p:nvPr/>
        </p:nvSpPr>
        <p:spPr>
          <a:xfrm>
            <a:off x="-2329201" y="6465852"/>
            <a:ext cx="6380607" cy="5406114"/>
          </a:xfrm>
          <a:custGeom>
            <a:avLst/>
            <a:gdLst/>
            <a:ahLst/>
            <a:cxnLst/>
            <a:rect l="l" t="t" r="r" b="b"/>
            <a:pathLst>
              <a:path w="6380607" h="5406114">
                <a:moveTo>
                  <a:pt x="0" y="0"/>
                </a:moveTo>
                <a:lnTo>
                  <a:pt x="6380606" y="0"/>
                </a:lnTo>
                <a:lnTo>
                  <a:pt x="6380606" y="5406114"/>
                </a:lnTo>
                <a:lnTo>
                  <a:pt x="0" y="5406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501042" flipV="1">
            <a:off x="2726729" y="-472581"/>
            <a:ext cx="12680330" cy="10743698"/>
          </a:xfrm>
          <a:custGeom>
            <a:avLst/>
            <a:gdLst/>
            <a:ahLst/>
            <a:cxnLst/>
            <a:rect l="l" t="t" r="r" b="b"/>
            <a:pathLst>
              <a:path w="12680330" h="10743698">
                <a:moveTo>
                  <a:pt x="0" y="10743698"/>
                </a:moveTo>
                <a:lnTo>
                  <a:pt x="12680330" y="10743698"/>
                </a:lnTo>
                <a:lnTo>
                  <a:pt x="12680330" y="0"/>
                </a:lnTo>
                <a:lnTo>
                  <a:pt x="0" y="0"/>
                </a:lnTo>
                <a:lnTo>
                  <a:pt x="0" y="10743698"/>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211030" y="-1754887"/>
            <a:ext cx="6075971" cy="5148005"/>
          </a:xfrm>
          <a:custGeom>
            <a:avLst/>
            <a:gdLst/>
            <a:ahLst/>
            <a:cxnLst/>
            <a:rect l="l" t="t" r="r" b="b"/>
            <a:pathLst>
              <a:path w="6075971" h="5148005">
                <a:moveTo>
                  <a:pt x="0" y="0"/>
                </a:moveTo>
                <a:lnTo>
                  <a:pt x="6075971" y="0"/>
                </a:lnTo>
                <a:lnTo>
                  <a:pt x="6075971" y="5148005"/>
                </a:lnTo>
                <a:lnTo>
                  <a:pt x="0" y="51480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flipH="1" flipV="1">
            <a:off x="12312735" y="6686253"/>
            <a:ext cx="6271825" cy="3732712"/>
          </a:xfrm>
          <a:custGeom>
            <a:avLst/>
            <a:gdLst/>
            <a:ahLst/>
            <a:cxnLst/>
            <a:rect l="l" t="t" r="r" b="b"/>
            <a:pathLst>
              <a:path w="6271825" h="3732712">
                <a:moveTo>
                  <a:pt x="6271825" y="3732712"/>
                </a:moveTo>
                <a:lnTo>
                  <a:pt x="0" y="3732712"/>
                </a:lnTo>
                <a:lnTo>
                  <a:pt x="0" y="0"/>
                </a:lnTo>
                <a:lnTo>
                  <a:pt x="6271825" y="0"/>
                </a:lnTo>
                <a:lnTo>
                  <a:pt x="6271825" y="3732712"/>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317592" y="-451542"/>
            <a:ext cx="6271825" cy="3732712"/>
          </a:xfrm>
          <a:custGeom>
            <a:avLst/>
            <a:gdLst/>
            <a:ahLst/>
            <a:cxnLst/>
            <a:rect l="l" t="t" r="r" b="b"/>
            <a:pathLst>
              <a:path w="6271825" h="3732712">
                <a:moveTo>
                  <a:pt x="0" y="0"/>
                </a:moveTo>
                <a:lnTo>
                  <a:pt x="6271824" y="0"/>
                </a:lnTo>
                <a:lnTo>
                  <a:pt x="6271824" y="3732712"/>
                </a:lnTo>
                <a:lnTo>
                  <a:pt x="0" y="37327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2312735" y="6887132"/>
            <a:ext cx="5163134" cy="4924339"/>
          </a:xfrm>
          <a:custGeom>
            <a:avLst/>
            <a:gdLst/>
            <a:ahLst/>
            <a:cxnLst/>
            <a:rect l="l" t="t" r="r" b="b"/>
            <a:pathLst>
              <a:path w="5163134" h="4924339">
                <a:moveTo>
                  <a:pt x="0" y="0"/>
                </a:moveTo>
                <a:lnTo>
                  <a:pt x="5163134" y="0"/>
                </a:lnTo>
                <a:lnTo>
                  <a:pt x="5163134" y="4924339"/>
                </a:lnTo>
                <a:lnTo>
                  <a:pt x="0" y="49243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flipV="1">
            <a:off x="-1158515" y="95116"/>
            <a:ext cx="4980091" cy="4114800"/>
          </a:xfrm>
          <a:custGeom>
            <a:avLst/>
            <a:gdLst/>
            <a:ahLst/>
            <a:cxnLst/>
            <a:rect l="l" t="t" r="r" b="b"/>
            <a:pathLst>
              <a:path w="4980091" h="4114800">
                <a:moveTo>
                  <a:pt x="4980090" y="4114800"/>
                </a:moveTo>
                <a:lnTo>
                  <a:pt x="0" y="4114800"/>
                </a:lnTo>
                <a:lnTo>
                  <a:pt x="0" y="0"/>
                </a:lnTo>
                <a:lnTo>
                  <a:pt x="4980090" y="0"/>
                </a:lnTo>
                <a:lnTo>
                  <a:pt x="4980090"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99416" y="8278816"/>
            <a:ext cx="4227943" cy="1780187"/>
          </a:xfrm>
          <a:custGeom>
            <a:avLst/>
            <a:gdLst/>
            <a:ahLst/>
            <a:cxnLst/>
            <a:rect l="l" t="t" r="r" b="b"/>
            <a:pathLst>
              <a:path w="4227943" h="1780187">
                <a:moveTo>
                  <a:pt x="0" y="0"/>
                </a:moveTo>
                <a:lnTo>
                  <a:pt x="4227943" y="0"/>
                </a:lnTo>
                <a:lnTo>
                  <a:pt x="4227943" y="1780187"/>
                </a:lnTo>
                <a:lnTo>
                  <a:pt x="0" y="1780187"/>
                </a:lnTo>
                <a:lnTo>
                  <a:pt x="0" y="0"/>
                </a:lnTo>
                <a:close/>
              </a:path>
            </a:pathLst>
          </a:custGeom>
          <a:blipFill>
            <a:blip r:embed="rId14"/>
            <a:stretch>
              <a:fillRect/>
            </a:stretch>
          </a:blipFill>
        </p:spPr>
      </p:sp>
      <p:sp>
        <p:nvSpPr>
          <p:cNvPr id="10" name="TextBox 10"/>
          <p:cNvSpPr txBox="1"/>
          <p:nvPr/>
        </p:nvSpPr>
        <p:spPr>
          <a:xfrm>
            <a:off x="5152925" y="3214566"/>
            <a:ext cx="7827938" cy="1369949"/>
          </a:xfrm>
          <a:prstGeom prst="rect">
            <a:avLst/>
          </a:prstGeom>
        </p:spPr>
        <p:txBody>
          <a:bodyPr lIns="0" tIns="0" rIns="0" bIns="0" rtlCol="0" anchor="t">
            <a:spAutoFit/>
          </a:bodyPr>
          <a:lstStyle/>
          <a:p>
            <a:pPr algn="ctr">
              <a:lnSpc>
                <a:spcPts val="3657"/>
              </a:lnSpc>
            </a:pPr>
            <a:r>
              <a:rPr lang="en-US" sz="3099">
                <a:solidFill>
                  <a:srgbClr val="414B3B"/>
                </a:solidFill>
                <a:latin typeface="Cardo Bold"/>
              </a:rPr>
              <a:t>Kathy Gotcher</a:t>
            </a:r>
          </a:p>
          <a:p>
            <a:pPr algn="ctr">
              <a:lnSpc>
                <a:spcPts val="3657"/>
              </a:lnSpc>
            </a:pPr>
            <a:r>
              <a:rPr lang="en-US" sz="3099">
                <a:solidFill>
                  <a:srgbClr val="414B3B"/>
                </a:solidFill>
                <a:latin typeface="Cardo Bold"/>
              </a:rPr>
              <a:t>Senior Conservationist</a:t>
            </a:r>
          </a:p>
          <a:p>
            <a:pPr algn="ctr">
              <a:lnSpc>
                <a:spcPts val="3657"/>
              </a:lnSpc>
            </a:pPr>
            <a:r>
              <a:rPr lang="en-US" sz="3099">
                <a:solidFill>
                  <a:srgbClr val="414B3B"/>
                </a:solidFill>
                <a:latin typeface="Cardo Bold"/>
              </a:rPr>
              <a:t>AL Soil &amp; Water Conservation Committee</a:t>
            </a:r>
          </a:p>
        </p:txBody>
      </p:sp>
      <p:sp>
        <p:nvSpPr>
          <p:cNvPr id="11" name="TextBox 11"/>
          <p:cNvSpPr txBox="1"/>
          <p:nvPr/>
        </p:nvSpPr>
        <p:spPr>
          <a:xfrm>
            <a:off x="6185299" y="5573173"/>
            <a:ext cx="5917402" cy="521336"/>
          </a:xfrm>
          <a:prstGeom prst="rect">
            <a:avLst/>
          </a:prstGeom>
        </p:spPr>
        <p:txBody>
          <a:bodyPr lIns="0" tIns="0" rIns="0" bIns="0" rtlCol="0" anchor="t">
            <a:spAutoFit/>
          </a:bodyPr>
          <a:lstStyle/>
          <a:p>
            <a:pPr algn="ctr">
              <a:lnSpc>
                <a:spcPts val="4339"/>
              </a:lnSpc>
            </a:pPr>
            <a:r>
              <a:rPr lang="en-US" sz="3099">
                <a:solidFill>
                  <a:srgbClr val="414B3B"/>
                </a:solidFill>
                <a:latin typeface="Cardo"/>
              </a:rPr>
              <a:t>kathy.gotcher@swcc.alabama.gov</a:t>
            </a:r>
          </a:p>
        </p:txBody>
      </p:sp>
      <p:sp>
        <p:nvSpPr>
          <p:cNvPr id="12" name="TextBox 12"/>
          <p:cNvSpPr txBox="1"/>
          <p:nvPr/>
        </p:nvSpPr>
        <p:spPr>
          <a:xfrm>
            <a:off x="6395334" y="5077016"/>
            <a:ext cx="5917402" cy="455549"/>
          </a:xfrm>
          <a:prstGeom prst="rect">
            <a:avLst/>
          </a:prstGeom>
        </p:spPr>
        <p:txBody>
          <a:bodyPr lIns="0" tIns="0" rIns="0" bIns="0" rtlCol="0" anchor="t">
            <a:spAutoFit/>
          </a:bodyPr>
          <a:lstStyle/>
          <a:p>
            <a:pPr algn="ctr">
              <a:lnSpc>
                <a:spcPts val="3657"/>
              </a:lnSpc>
            </a:pPr>
            <a:r>
              <a:rPr lang="en-US" sz="3099">
                <a:solidFill>
                  <a:srgbClr val="414B3B"/>
                </a:solidFill>
                <a:latin typeface="Cardo Bold"/>
              </a:rPr>
              <a:t>Email Address</a:t>
            </a:r>
          </a:p>
        </p:txBody>
      </p:sp>
      <p:sp>
        <p:nvSpPr>
          <p:cNvPr id="13" name="TextBox 13"/>
          <p:cNvSpPr txBox="1"/>
          <p:nvPr/>
        </p:nvSpPr>
        <p:spPr>
          <a:xfrm>
            <a:off x="6185299" y="6598175"/>
            <a:ext cx="5917402" cy="455549"/>
          </a:xfrm>
          <a:prstGeom prst="rect">
            <a:avLst/>
          </a:prstGeom>
        </p:spPr>
        <p:txBody>
          <a:bodyPr lIns="0" tIns="0" rIns="0" bIns="0" rtlCol="0" anchor="t">
            <a:spAutoFit/>
          </a:bodyPr>
          <a:lstStyle/>
          <a:p>
            <a:pPr algn="ctr">
              <a:lnSpc>
                <a:spcPts val="3657"/>
              </a:lnSpc>
            </a:pPr>
            <a:r>
              <a:rPr lang="en-US" sz="3099">
                <a:solidFill>
                  <a:srgbClr val="414B3B"/>
                </a:solidFill>
                <a:latin typeface="Cardo Bold"/>
              </a:rPr>
              <a:t>Phone Number</a:t>
            </a:r>
          </a:p>
        </p:txBody>
      </p:sp>
      <p:sp>
        <p:nvSpPr>
          <p:cNvPr id="14" name="TextBox 14"/>
          <p:cNvSpPr txBox="1"/>
          <p:nvPr/>
        </p:nvSpPr>
        <p:spPr>
          <a:xfrm>
            <a:off x="6185299" y="7091824"/>
            <a:ext cx="5917402" cy="521336"/>
          </a:xfrm>
          <a:prstGeom prst="rect">
            <a:avLst/>
          </a:prstGeom>
        </p:spPr>
        <p:txBody>
          <a:bodyPr lIns="0" tIns="0" rIns="0" bIns="0" rtlCol="0" anchor="t">
            <a:spAutoFit/>
          </a:bodyPr>
          <a:lstStyle/>
          <a:p>
            <a:pPr algn="ctr">
              <a:lnSpc>
                <a:spcPts val="4339"/>
              </a:lnSpc>
            </a:pPr>
            <a:r>
              <a:rPr lang="en-US" sz="3099">
                <a:solidFill>
                  <a:srgbClr val="414B3B"/>
                </a:solidFill>
                <a:latin typeface="Cardo"/>
              </a:rPr>
              <a:t>334-832-0242</a:t>
            </a:r>
          </a:p>
        </p:txBody>
      </p:sp>
      <p:sp>
        <p:nvSpPr>
          <p:cNvPr id="15" name="TextBox 15"/>
          <p:cNvSpPr txBox="1"/>
          <p:nvPr/>
        </p:nvSpPr>
        <p:spPr>
          <a:xfrm>
            <a:off x="5765023" y="1481144"/>
            <a:ext cx="6806926" cy="1133347"/>
          </a:xfrm>
          <a:prstGeom prst="rect">
            <a:avLst/>
          </a:prstGeom>
        </p:spPr>
        <p:txBody>
          <a:bodyPr lIns="0" tIns="0" rIns="0" bIns="0" rtlCol="0" anchor="t">
            <a:spAutoFit/>
          </a:bodyPr>
          <a:lstStyle/>
          <a:p>
            <a:pPr algn="ctr">
              <a:lnSpc>
                <a:spcPts val="8535"/>
              </a:lnSpc>
            </a:pPr>
            <a:r>
              <a:rPr lang="en-US" sz="8799">
                <a:solidFill>
                  <a:srgbClr val="414B3B"/>
                </a:solidFill>
                <a:latin typeface="Cardo"/>
              </a:rPr>
              <a:t>Contact Us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7FFDD"/>
        </a:solidFill>
        <a:effectLst/>
      </p:bgPr>
    </p:bg>
    <p:spTree>
      <p:nvGrpSpPr>
        <p:cNvPr id="1" name=""/>
        <p:cNvGrpSpPr/>
        <p:nvPr/>
      </p:nvGrpSpPr>
      <p:grpSpPr>
        <a:xfrm>
          <a:off x="0" y="0"/>
          <a:ext cx="0" cy="0"/>
          <a:chOff x="0" y="0"/>
          <a:chExt cx="0" cy="0"/>
        </a:xfrm>
      </p:grpSpPr>
      <p:sp>
        <p:nvSpPr>
          <p:cNvPr id="2" name="Freeform 2"/>
          <p:cNvSpPr/>
          <p:nvPr/>
        </p:nvSpPr>
        <p:spPr>
          <a:xfrm flipV="1">
            <a:off x="3573005" y="685800"/>
            <a:ext cx="11141989" cy="9440304"/>
          </a:xfrm>
          <a:custGeom>
            <a:avLst/>
            <a:gdLst/>
            <a:ahLst/>
            <a:cxnLst/>
            <a:rect l="l" t="t" r="r" b="b"/>
            <a:pathLst>
              <a:path w="11141989" h="9440304">
                <a:moveTo>
                  <a:pt x="0" y="9440304"/>
                </a:moveTo>
                <a:lnTo>
                  <a:pt x="11141990" y="9440304"/>
                </a:lnTo>
                <a:lnTo>
                  <a:pt x="11141990" y="0"/>
                </a:lnTo>
                <a:lnTo>
                  <a:pt x="0" y="0"/>
                </a:lnTo>
                <a:lnTo>
                  <a:pt x="0" y="944030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3157822" y="3491658"/>
            <a:ext cx="11093176" cy="5060951"/>
          </a:xfrm>
          <a:prstGeom prst="rect">
            <a:avLst/>
          </a:prstGeom>
        </p:spPr>
        <p:txBody>
          <a:bodyPr lIns="0" tIns="0" rIns="0" bIns="0" rtlCol="0" anchor="t">
            <a:spAutoFit/>
          </a:bodyPr>
          <a:lstStyle/>
          <a:p>
            <a:pPr algn="ctr">
              <a:lnSpc>
                <a:spcPts val="19400"/>
              </a:lnSpc>
            </a:pPr>
            <a:r>
              <a:rPr lang="en-US" sz="20000">
                <a:solidFill>
                  <a:srgbClr val="414B3B"/>
                </a:solidFill>
                <a:latin typeface="Cardo"/>
              </a:rPr>
              <a:t>Thank You</a:t>
            </a:r>
          </a:p>
        </p:txBody>
      </p:sp>
      <p:sp>
        <p:nvSpPr>
          <p:cNvPr id="4" name="Freeform 4"/>
          <p:cNvSpPr/>
          <p:nvPr/>
        </p:nvSpPr>
        <p:spPr>
          <a:xfrm>
            <a:off x="-296560" y="7448118"/>
            <a:ext cx="4333563" cy="3802368"/>
          </a:xfrm>
          <a:custGeom>
            <a:avLst/>
            <a:gdLst/>
            <a:ahLst/>
            <a:cxnLst/>
            <a:rect l="l" t="t" r="r" b="b"/>
            <a:pathLst>
              <a:path w="4333563" h="3802368">
                <a:moveTo>
                  <a:pt x="0" y="0"/>
                </a:moveTo>
                <a:lnTo>
                  <a:pt x="4333563" y="0"/>
                </a:lnTo>
                <a:lnTo>
                  <a:pt x="4333563" y="3802368"/>
                </a:lnTo>
                <a:lnTo>
                  <a:pt x="0" y="3802368"/>
                </a:lnTo>
                <a:lnTo>
                  <a:pt x="0" y="0"/>
                </a:lnTo>
                <a:close/>
              </a:path>
            </a:pathLst>
          </a:custGeom>
          <a:blipFill>
            <a:blip r:embed="rId4">
              <a:extLst>
                <a:ext uri="{96DAC541-7B7A-43D3-8B79-37D633B846F1}">
                  <asvg:svgBlip xmlns:asvg="http://schemas.microsoft.com/office/drawing/2016/SVG/main" r:embed="rId5"/>
                </a:ext>
              </a:extLst>
            </a:blip>
            <a:stretch>
              <a:fillRect r="-15831"/>
            </a:stretch>
          </a:blipFill>
        </p:spPr>
      </p:sp>
      <p:sp>
        <p:nvSpPr>
          <p:cNvPr id="5" name="Freeform 5"/>
          <p:cNvSpPr/>
          <p:nvPr/>
        </p:nvSpPr>
        <p:spPr>
          <a:xfrm flipH="1" flipV="1">
            <a:off x="14250997" y="-963486"/>
            <a:ext cx="4333563" cy="3802368"/>
          </a:xfrm>
          <a:custGeom>
            <a:avLst/>
            <a:gdLst/>
            <a:ahLst/>
            <a:cxnLst/>
            <a:rect l="l" t="t" r="r" b="b"/>
            <a:pathLst>
              <a:path w="4333563" h="3802368">
                <a:moveTo>
                  <a:pt x="4333563" y="3802368"/>
                </a:moveTo>
                <a:lnTo>
                  <a:pt x="0" y="3802368"/>
                </a:lnTo>
                <a:lnTo>
                  <a:pt x="0" y="0"/>
                </a:lnTo>
                <a:lnTo>
                  <a:pt x="4333563" y="0"/>
                </a:lnTo>
                <a:lnTo>
                  <a:pt x="4333563" y="3802368"/>
                </a:lnTo>
                <a:close/>
              </a:path>
            </a:pathLst>
          </a:custGeom>
          <a:blipFill>
            <a:blip r:embed="rId4">
              <a:extLst>
                <a:ext uri="{96DAC541-7B7A-43D3-8B79-37D633B846F1}">
                  <asvg:svgBlip xmlns:asvg="http://schemas.microsoft.com/office/drawing/2016/SVG/main" r:embed="rId5"/>
                </a:ext>
              </a:extLst>
            </a:blip>
            <a:stretch>
              <a:fillRect r="-15831"/>
            </a:stretch>
          </a:blipFill>
        </p:spPr>
      </p:sp>
      <p:sp>
        <p:nvSpPr>
          <p:cNvPr id="6" name="Freeform 6"/>
          <p:cNvSpPr/>
          <p:nvPr/>
        </p:nvSpPr>
        <p:spPr>
          <a:xfrm>
            <a:off x="-317592" y="-451542"/>
            <a:ext cx="6271825" cy="3732712"/>
          </a:xfrm>
          <a:custGeom>
            <a:avLst/>
            <a:gdLst/>
            <a:ahLst/>
            <a:cxnLst/>
            <a:rect l="l" t="t" r="r" b="b"/>
            <a:pathLst>
              <a:path w="6271825" h="3732712">
                <a:moveTo>
                  <a:pt x="0" y="0"/>
                </a:moveTo>
                <a:lnTo>
                  <a:pt x="6271824" y="0"/>
                </a:lnTo>
                <a:lnTo>
                  <a:pt x="6271824" y="3732712"/>
                </a:lnTo>
                <a:lnTo>
                  <a:pt x="0" y="3732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flipH="1" flipV="1">
            <a:off x="-1158515" y="-759071"/>
            <a:ext cx="4980091" cy="4114800"/>
          </a:xfrm>
          <a:custGeom>
            <a:avLst/>
            <a:gdLst/>
            <a:ahLst/>
            <a:cxnLst/>
            <a:rect l="l" t="t" r="r" b="b"/>
            <a:pathLst>
              <a:path w="4980091" h="4114800">
                <a:moveTo>
                  <a:pt x="4980090" y="4114800"/>
                </a:moveTo>
                <a:lnTo>
                  <a:pt x="0" y="4114800"/>
                </a:lnTo>
                <a:lnTo>
                  <a:pt x="0" y="0"/>
                </a:lnTo>
                <a:lnTo>
                  <a:pt x="4980090" y="0"/>
                </a:lnTo>
                <a:lnTo>
                  <a:pt x="4980090" y="411480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flipH="1" flipV="1">
            <a:off x="12291703" y="6686253"/>
            <a:ext cx="6271825" cy="3732712"/>
          </a:xfrm>
          <a:custGeom>
            <a:avLst/>
            <a:gdLst/>
            <a:ahLst/>
            <a:cxnLst/>
            <a:rect l="l" t="t" r="r" b="b"/>
            <a:pathLst>
              <a:path w="6271825" h="3732712">
                <a:moveTo>
                  <a:pt x="6271825" y="3732712"/>
                </a:moveTo>
                <a:lnTo>
                  <a:pt x="0" y="3732712"/>
                </a:lnTo>
                <a:lnTo>
                  <a:pt x="0" y="0"/>
                </a:lnTo>
                <a:lnTo>
                  <a:pt x="6271825" y="0"/>
                </a:lnTo>
                <a:lnTo>
                  <a:pt x="6271825" y="3732712"/>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3124866" y="6467899"/>
            <a:ext cx="5163134" cy="4924339"/>
          </a:xfrm>
          <a:custGeom>
            <a:avLst/>
            <a:gdLst/>
            <a:ahLst/>
            <a:cxnLst/>
            <a:rect l="l" t="t" r="r" b="b"/>
            <a:pathLst>
              <a:path w="5163134" h="4924339">
                <a:moveTo>
                  <a:pt x="0" y="0"/>
                </a:moveTo>
                <a:lnTo>
                  <a:pt x="5163134" y="0"/>
                </a:lnTo>
                <a:lnTo>
                  <a:pt x="5163134" y="4924339"/>
                </a:lnTo>
                <a:lnTo>
                  <a:pt x="0" y="49243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7FFDD"/>
        </a:solidFill>
        <a:effectLst/>
      </p:bgPr>
    </p:bg>
    <p:spTree>
      <p:nvGrpSpPr>
        <p:cNvPr id="1" name=""/>
        <p:cNvGrpSpPr/>
        <p:nvPr/>
      </p:nvGrpSpPr>
      <p:grpSpPr>
        <a:xfrm>
          <a:off x="0" y="0"/>
          <a:ext cx="0" cy="0"/>
          <a:chOff x="0" y="0"/>
          <a:chExt cx="0" cy="0"/>
        </a:xfrm>
      </p:grpSpPr>
      <p:sp>
        <p:nvSpPr>
          <p:cNvPr id="2" name="TextBox 2"/>
          <p:cNvSpPr txBox="1"/>
          <p:nvPr/>
        </p:nvSpPr>
        <p:spPr>
          <a:xfrm>
            <a:off x="1511572" y="517111"/>
            <a:ext cx="8551031" cy="3718732"/>
          </a:xfrm>
          <a:prstGeom prst="rect">
            <a:avLst/>
          </a:prstGeom>
        </p:spPr>
        <p:txBody>
          <a:bodyPr lIns="0" tIns="0" rIns="0" bIns="0" rtlCol="0" anchor="t">
            <a:spAutoFit/>
          </a:bodyPr>
          <a:lstStyle/>
          <a:p>
            <a:pPr algn="ctr">
              <a:lnSpc>
                <a:spcPts val="5825"/>
              </a:lnSpc>
            </a:pPr>
            <a:r>
              <a:rPr lang="en-US" sz="6005">
                <a:solidFill>
                  <a:srgbClr val="414B3B"/>
                </a:solidFill>
                <a:latin typeface="Cardo Bold"/>
              </a:rPr>
              <a:t>Alabama’s Bourbon, Bullets &amp; Bonding: How Our Annual Staff Retreat Increased Productivity</a:t>
            </a:r>
          </a:p>
        </p:txBody>
      </p:sp>
      <p:sp>
        <p:nvSpPr>
          <p:cNvPr id="3" name="Freeform 3"/>
          <p:cNvSpPr/>
          <p:nvPr/>
        </p:nvSpPr>
        <p:spPr>
          <a:xfrm>
            <a:off x="-296560" y="-346999"/>
            <a:ext cx="5515823" cy="3282774"/>
          </a:xfrm>
          <a:custGeom>
            <a:avLst/>
            <a:gdLst/>
            <a:ahLst/>
            <a:cxnLst/>
            <a:rect l="l" t="t" r="r" b="b"/>
            <a:pathLst>
              <a:path w="5515823" h="3282774">
                <a:moveTo>
                  <a:pt x="0" y="0"/>
                </a:moveTo>
                <a:lnTo>
                  <a:pt x="5515823" y="0"/>
                </a:lnTo>
                <a:lnTo>
                  <a:pt x="5515823" y="3282774"/>
                </a:lnTo>
                <a:lnTo>
                  <a:pt x="0" y="3282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flipV="1">
            <a:off x="9796783" y="-2419055"/>
            <a:ext cx="9642611" cy="8169922"/>
          </a:xfrm>
          <a:custGeom>
            <a:avLst/>
            <a:gdLst/>
            <a:ahLst/>
            <a:cxnLst/>
            <a:rect l="l" t="t" r="r" b="b"/>
            <a:pathLst>
              <a:path w="9642611" h="8169922">
                <a:moveTo>
                  <a:pt x="9642612" y="8169921"/>
                </a:moveTo>
                <a:lnTo>
                  <a:pt x="0" y="8169921"/>
                </a:lnTo>
                <a:lnTo>
                  <a:pt x="0" y="0"/>
                </a:lnTo>
                <a:lnTo>
                  <a:pt x="9642612" y="0"/>
                </a:lnTo>
                <a:lnTo>
                  <a:pt x="9642612" y="8169921"/>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flipV="1">
            <a:off x="12312735" y="6686253"/>
            <a:ext cx="6271825" cy="3732712"/>
          </a:xfrm>
          <a:custGeom>
            <a:avLst/>
            <a:gdLst/>
            <a:ahLst/>
            <a:cxnLst/>
            <a:rect l="l" t="t" r="r" b="b"/>
            <a:pathLst>
              <a:path w="6271825" h="3732712">
                <a:moveTo>
                  <a:pt x="6271825" y="3732712"/>
                </a:moveTo>
                <a:lnTo>
                  <a:pt x="0" y="3732712"/>
                </a:lnTo>
                <a:lnTo>
                  <a:pt x="0" y="0"/>
                </a:lnTo>
                <a:lnTo>
                  <a:pt x="6271825" y="0"/>
                </a:lnTo>
                <a:lnTo>
                  <a:pt x="6271825" y="3732712"/>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296560" y="7448118"/>
            <a:ext cx="4333563" cy="3802368"/>
          </a:xfrm>
          <a:custGeom>
            <a:avLst/>
            <a:gdLst/>
            <a:ahLst/>
            <a:cxnLst/>
            <a:rect l="l" t="t" r="r" b="b"/>
            <a:pathLst>
              <a:path w="4333563" h="3802368">
                <a:moveTo>
                  <a:pt x="0" y="0"/>
                </a:moveTo>
                <a:lnTo>
                  <a:pt x="4333563" y="0"/>
                </a:lnTo>
                <a:lnTo>
                  <a:pt x="4333563" y="3802368"/>
                </a:lnTo>
                <a:lnTo>
                  <a:pt x="0" y="3802368"/>
                </a:lnTo>
                <a:lnTo>
                  <a:pt x="0" y="0"/>
                </a:lnTo>
                <a:close/>
              </a:path>
            </a:pathLst>
          </a:custGeom>
          <a:blipFill>
            <a:blip r:embed="rId8">
              <a:extLst>
                <a:ext uri="{96DAC541-7B7A-43D3-8B79-37D633B846F1}">
                  <asvg:svgBlip xmlns:asvg="http://schemas.microsoft.com/office/drawing/2016/SVG/main" r:embed="rId9"/>
                </a:ext>
              </a:extLst>
            </a:blip>
            <a:stretch>
              <a:fillRect r="-15831"/>
            </a:stretch>
          </a:blipFill>
        </p:spPr>
      </p:sp>
      <p:sp>
        <p:nvSpPr>
          <p:cNvPr id="7" name="Freeform 7"/>
          <p:cNvSpPr/>
          <p:nvPr/>
        </p:nvSpPr>
        <p:spPr>
          <a:xfrm>
            <a:off x="11254645" y="6467899"/>
            <a:ext cx="5163134" cy="4924339"/>
          </a:xfrm>
          <a:custGeom>
            <a:avLst/>
            <a:gdLst/>
            <a:ahLst/>
            <a:cxnLst/>
            <a:rect l="l" t="t" r="r" b="b"/>
            <a:pathLst>
              <a:path w="5163134" h="4924339">
                <a:moveTo>
                  <a:pt x="0" y="0"/>
                </a:moveTo>
                <a:lnTo>
                  <a:pt x="5163134" y="0"/>
                </a:lnTo>
                <a:lnTo>
                  <a:pt x="5163134" y="4924339"/>
                </a:lnTo>
                <a:lnTo>
                  <a:pt x="0" y="49243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2446056" y="268594"/>
            <a:ext cx="4813244" cy="5767619"/>
          </a:xfrm>
          <a:custGeom>
            <a:avLst/>
            <a:gdLst/>
            <a:ahLst/>
            <a:cxnLst/>
            <a:rect l="l" t="t" r="r" b="b"/>
            <a:pathLst>
              <a:path w="4813244" h="5767619">
                <a:moveTo>
                  <a:pt x="0" y="0"/>
                </a:moveTo>
                <a:lnTo>
                  <a:pt x="4813244" y="0"/>
                </a:lnTo>
                <a:lnTo>
                  <a:pt x="4813244" y="5767619"/>
                </a:lnTo>
                <a:lnTo>
                  <a:pt x="0" y="5767619"/>
                </a:lnTo>
                <a:lnTo>
                  <a:pt x="0" y="0"/>
                </a:lnTo>
                <a:close/>
              </a:path>
            </a:pathLst>
          </a:custGeom>
          <a:blipFill>
            <a:blip r:embed="rId12"/>
            <a:stretch>
              <a:fillRect b="-11270"/>
            </a:stretch>
          </a:blipFill>
        </p:spPr>
      </p:sp>
      <p:sp>
        <p:nvSpPr>
          <p:cNvPr id="9" name="Freeform 9"/>
          <p:cNvSpPr/>
          <p:nvPr/>
        </p:nvSpPr>
        <p:spPr>
          <a:xfrm>
            <a:off x="1028700" y="4464752"/>
            <a:ext cx="4190563" cy="3142922"/>
          </a:xfrm>
          <a:custGeom>
            <a:avLst/>
            <a:gdLst/>
            <a:ahLst/>
            <a:cxnLst/>
            <a:rect l="l" t="t" r="r" b="b"/>
            <a:pathLst>
              <a:path w="4190563" h="3142922">
                <a:moveTo>
                  <a:pt x="0" y="0"/>
                </a:moveTo>
                <a:lnTo>
                  <a:pt x="4190563" y="0"/>
                </a:lnTo>
                <a:lnTo>
                  <a:pt x="4190563" y="3142922"/>
                </a:lnTo>
                <a:lnTo>
                  <a:pt x="0" y="3142922"/>
                </a:lnTo>
                <a:lnTo>
                  <a:pt x="0" y="0"/>
                </a:lnTo>
                <a:close/>
              </a:path>
            </a:pathLst>
          </a:custGeom>
          <a:blipFill>
            <a:blip r:embed="rId13"/>
            <a:stretch>
              <a:fillRect/>
            </a:stretch>
          </a:blipFill>
        </p:spPr>
      </p:sp>
      <p:sp>
        <p:nvSpPr>
          <p:cNvPr id="10" name="Freeform 10"/>
          <p:cNvSpPr/>
          <p:nvPr/>
        </p:nvSpPr>
        <p:spPr>
          <a:xfrm>
            <a:off x="6781394" y="5260646"/>
            <a:ext cx="3281208" cy="4374944"/>
          </a:xfrm>
          <a:custGeom>
            <a:avLst/>
            <a:gdLst/>
            <a:ahLst/>
            <a:cxnLst/>
            <a:rect l="l" t="t" r="r" b="b"/>
            <a:pathLst>
              <a:path w="3281208" h="4374944">
                <a:moveTo>
                  <a:pt x="0" y="0"/>
                </a:moveTo>
                <a:lnTo>
                  <a:pt x="3281208" y="0"/>
                </a:lnTo>
                <a:lnTo>
                  <a:pt x="3281208" y="4374944"/>
                </a:lnTo>
                <a:lnTo>
                  <a:pt x="0" y="4374944"/>
                </a:lnTo>
                <a:lnTo>
                  <a:pt x="0" y="0"/>
                </a:lnTo>
                <a:close/>
              </a:path>
            </a:pathLst>
          </a:custGeom>
          <a:blipFill>
            <a:blip r:embed="rId14"/>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7FFDD"/>
        </a:solidFill>
        <a:effectLst/>
      </p:bgPr>
    </p:bg>
    <p:spTree>
      <p:nvGrpSpPr>
        <p:cNvPr id="1" name=""/>
        <p:cNvGrpSpPr/>
        <p:nvPr/>
      </p:nvGrpSpPr>
      <p:grpSpPr>
        <a:xfrm>
          <a:off x="0" y="0"/>
          <a:ext cx="0" cy="0"/>
          <a:chOff x="0" y="0"/>
          <a:chExt cx="0" cy="0"/>
        </a:xfrm>
      </p:grpSpPr>
      <p:sp>
        <p:nvSpPr>
          <p:cNvPr id="2" name="Freeform 2"/>
          <p:cNvSpPr/>
          <p:nvPr/>
        </p:nvSpPr>
        <p:spPr>
          <a:xfrm flipV="1">
            <a:off x="9672857" y="-1598096"/>
            <a:ext cx="10650942" cy="9024253"/>
          </a:xfrm>
          <a:custGeom>
            <a:avLst/>
            <a:gdLst/>
            <a:ahLst/>
            <a:cxnLst/>
            <a:rect l="l" t="t" r="r" b="b"/>
            <a:pathLst>
              <a:path w="10650942" h="9024253">
                <a:moveTo>
                  <a:pt x="0" y="9024253"/>
                </a:moveTo>
                <a:lnTo>
                  <a:pt x="10650942" y="9024253"/>
                </a:lnTo>
                <a:lnTo>
                  <a:pt x="10650942" y="0"/>
                </a:lnTo>
                <a:lnTo>
                  <a:pt x="0" y="0"/>
                </a:lnTo>
                <a:lnTo>
                  <a:pt x="0" y="9024253"/>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48284" y="2653306"/>
            <a:ext cx="11702929" cy="9915573"/>
          </a:xfrm>
          <a:custGeom>
            <a:avLst/>
            <a:gdLst/>
            <a:ahLst/>
            <a:cxnLst/>
            <a:rect l="l" t="t" r="r" b="b"/>
            <a:pathLst>
              <a:path w="11702929" h="9915573">
                <a:moveTo>
                  <a:pt x="0" y="0"/>
                </a:moveTo>
                <a:lnTo>
                  <a:pt x="11702929" y="0"/>
                </a:lnTo>
                <a:lnTo>
                  <a:pt x="11702929" y="9915572"/>
                </a:lnTo>
                <a:lnTo>
                  <a:pt x="0" y="99155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4218839" y="762838"/>
            <a:ext cx="8738768" cy="3584798"/>
          </a:xfrm>
          <a:prstGeom prst="rect">
            <a:avLst/>
          </a:prstGeom>
        </p:spPr>
        <p:txBody>
          <a:bodyPr lIns="0" tIns="0" rIns="0" bIns="0" rtlCol="0" anchor="t">
            <a:spAutoFit/>
          </a:bodyPr>
          <a:lstStyle/>
          <a:p>
            <a:pPr algn="l">
              <a:lnSpc>
                <a:spcPts val="9285"/>
              </a:lnSpc>
            </a:pPr>
            <a:r>
              <a:rPr lang="en-US" sz="9572">
                <a:solidFill>
                  <a:srgbClr val="000000"/>
                </a:solidFill>
                <a:latin typeface="Cardo"/>
              </a:rPr>
              <a:t>What do you mean by  Reconstructed?</a:t>
            </a:r>
          </a:p>
        </p:txBody>
      </p:sp>
      <p:sp>
        <p:nvSpPr>
          <p:cNvPr id="5" name="Freeform 5"/>
          <p:cNvSpPr/>
          <p:nvPr/>
        </p:nvSpPr>
        <p:spPr>
          <a:xfrm>
            <a:off x="-484862" y="-610657"/>
            <a:ext cx="6271825" cy="3732712"/>
          </a:xfrm>
          <a:custGeom>
            <a:avLst/>
            <a:gdLst/>
            <a:ahLst/>
            <a:cxnLst/>
            <a:rect l="l" t="t" r="r" b="b"/>
            <a:pathLst>
              <a:path w="6271825" h="3732712">
                <a:moveTo>
                  <a:pt x="0" y="0"/>
                </a:moveTo>
                <a:lnTo>
                  <a:pt x="6271825" y="0"/>
                </a:lnTo>
                <a:lnTo>
                  <a:pt x="6271825" y="3732713"/>
                </a:lnTo>
                <a:lnTo>
                  <a:pt x="0" y="37327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flipH="1" flipV="1">
            <a:off x="-1158515" y="95116"/>
            <a:ext cx="4980091" cy="4114800"/>
          </a:xfrm>
          <a:custGeom>
            <a:avLst/>
            <a:gdLst/>
            <a:ahLst/>
            <a:cxnLst/>
            <a:rect l="l" t="t" r="r" b="b"/>
            <a:pathLst>
              <a:path w="4980091" h="4114800">
                <a:moveTo>
                  <a:pt x="4980090" y="4114800"/>
                </a:moveTo>
                <a:lnTo>
                  <a:pt x="0" y="4114800"/>
                </a:lnTo>
                <a:lnTo>
                  <a:pt x="0" y="0"/>
                </a:lnTo>
                <a:lnTo>
                  <a:pt x="4980090" y="0"/>
                </a:lnTo>
                <a:lnTo>
                  <a:pt x="4980090" y="411480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flipH="1" flipV="1">
            <a:off x="12291703" y="6686253"/>
            <a:ext cx="6271825" cy="3732712"/>
          </a:xfrm>
          <a:custGeom>
            <a:avLst/>
            <a:gdLst/>
            <a:ahLst/>
            <a:cxnLst/>
            <a:rect l="l" t="t" r="r" b="b"/>
            <a:pathLst>
              <a:path w="6271825" h="3732712">
                <a:moveTo>
                  <a:pt x="6271825" y="3732712"/>
                </a:moveTo>
                <a:lnTo>
                  <a:pt x="0" y="3732712"/>
                </a:lnTo>
                <a:lnTo>
                  <a:pt x="0" y="0"/>
                </a:lnTo>
                <a:lnTo>
                  <a:pt x="6271825" y="0"/>
                </a:lnTo>
                <a:lnTo>
                  <a:pt x="6271825" y="373271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1254645" y="6467899"/>
            <a:ext cx="5163134" cy="4924339"/>
          </a:xfrm>
          <a:custGeom>
            <a:avLst/>
            <a:gdLst/>
            <a:ahLst/>
            <a:cxnLst/>
            <a:rect l="l" t="t" r="r" b="b"/>
            <a:pathLst>
              <a:path w="5163134" h="4924339">
                <a:moveTo>
                  <a:pt x="0" y="0"/>
                </a:moveTo>
                <a:lnTo>
                  <a:pt x="5163134" y="0"/>
                </a:lnTo>
                <a:lnTo>
                  <a:pt x="5163134" y="4924339"/>
                </a:lnTo>
                <a:lnTo>
                  <a:pt x="0" y="49243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flipH="1" flipV="1">
            <a:off x="14250997" y="-963486"/>
            <a:ext cx="4333563" cy="3802368"/>
          </a:xfrm>
          <a:custGeom>
            <a:avLst/>
            <a:gdLst/>
            <a:ahLst/>
            <a:cxnLst/>
            <a:rect l="l" t="t" r="r" b="b"/>
            <a:pathLst>
              <a:path w="4333563" h="3802368">
                <a:moveTo>
                  <a:pt x="4333563" y="3802368"/>
                </a:moveTo>
                <a:lnTo>
                  <a:pt x="0" y="3802368"/>
                </a:lnTo>
                <a:lnTo>
                  <a:pt x="0" y="0"/>
                </a:lnTo>
                <a:lnTo>
                  <a:pt x="4333563" y="0"/>
                </a:lnTo>
                <a:lnTo>
                  <a:pt x="4333563" y="3802368"/>
                </a:lnTo>
                <a:close/>
              </a:path>
            </a:pathLst>
          </a:custGeom>
          <a:blipFill>
            <a:blip r:embed="rId10">
              <a:extLst>
                <a:ext uri="{96DAC541-7B7A-43D3-8B79-37D633B846F1}">
                  <asvg:svgBlip xmlns:asvg="http://schemas.microsoft.com/office/drawing/2016/SVG/main" r:embed="rId11"/>
                </a:ext>
              </a:extLst>
            </a:blip>
            <a:stretch>
              <a:fillRect r="-15831"/>
            </a:stretch>
          </a:blipFill>
        </p:spPr>
      </p:sp>
      <p:sp>
        <p:nvSpPr>
          <p:cNvPr id="10" name="Freeform 10"/>
          <p:cNvSpPr/>
          <p:nvPr/>
        </p:nvSpPr>
        <p:spPr>
          <a:xfrm>
            <a:off x="12017225" y="1612056"/>
            <a:ext cx="5471159" cy="5471159"/>
          </a:xfrm>
          <a:custGeom>
            <a:avLst/>
            <a:gdLst/>
            <a:ahLst/>
            <a:cxnLst/>
            <a:rect l="l" t="t" r="r" b="b"/>
            <a:pathLst>
              <a:path w="5471159" h="5471159">
                <a:moveTo>
                  <a:pt x="0" y="0"/>
                </a:moveTo>
                <a:lnTo>
                  <a:pt x="5471159" y="0"/>
                </a:lnTo>
                <a:lnTo>
                  <a:pt x="5471159" y="5471159"/>
                </a:lnTo>
                <a:lnTo>
                  <a:pt x="0" y="54711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TextBox 11"/>
          <p:cNvSpPr txBox="1"/>
          <p:nvPr/>
        </p:nvSpPr>
        <p:spPr>
          <a:xfrm rot="60000">
            <a:off x="634579" y="5049056"/>
            <a:ext cx="10138076" cy="4173265"/>
          </a:xfrm>
          <a:prstGeom prst="rect">
            <a:avLst/>
          </a:prstGeom>
        </p:spPr>
        <p:txBody>
          <a:bodyPr lIns="0" tIns="0" rIns="0" bIns="0" rtlCol="0" anchor="t">
            <a:spAutoFit/>
          </a:bodyPr>
          <a:lstStyle/>
          <a:p>
            <a:pPr algn="just">
              <a:lnSpc>
                <a:spcPts val="4127"/>
              </a:lnSpc>
            </a:pPr>
            <a:r>
              <a:rPr lang="en-US" sz="2948">
                <a:solidFill>
                  <a:srgbClr val="000000"/>
                </a:solidFill>
                <a:latin typeface="Cardo Bold"/>
              </a:rPr>
              <a:t>The Alabama Soil and Water Conservation Committee tackled its rusty and antiquated Conservation Incentive Program (CIP) to make it more concise and user-friendly. We were tired of funding recycled, unfunded NRCS EQIP applications and decided to target small farmers not being served by NRCS programs. That new focus, coupled with increased state funding and new management tools, breathed new life into the tired program.</a:t>
            </a:r>
          </a:p>
        </p:txBody>
      </p:sp>
      <p:sp>
        <p:nvSpPr>
          <p:cNvPr id="12" name="Freeform 12"/>
          <p:cNvSpPr/>
          <p:nvPr/>
        </p:nvSpPr>
        <p:spPr>
          <a:xfrm flipH="1" flipV="1">
            <a:off x="-1006115" y="247516"/>
            <a:ext cx="4980091" cy="4114800"/>
          </a:xfrm>
          <a:custGeom>
            <a:avLst/>
            <a:gdLst/>
            <a:ahLst/>
            <a:cxnLst/>
            <a:rect l="l" t="t" r="r" b="b"/>
            <a:pathLst>
              <a:path w="4980091" h="4114800">
                <a:moveTo>
                  <a:pt x="4980090" y="4114800"/>
                </a:moveTo>
                <a:lnTo>
                  <a:pt x="0" y="4114800"/>
                </a:lnTo>
                <a:lnTo>
                  <a:pt x="0" y="0"/>
                </a:lnTo>
                <a:lnTo>
                  <a:pt x="4980090" y="0"/>
                </a:lnTo>
                <a:lnTo>
                  <a:pt x="4980090" y="411480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7FFDD"/>
        </a:solidFill>
        <a:effectLst/>
      </p:bgPr>
    </p:bg>
    <p:spTree>
      <p:nvGrpSpPr>
        <p:cNvPr id="1" name=""/>
        <p:cNvGrpSpPr/>
        <p:nvPr/>
      </p:nvGrpSpPr>
      <p:grpSpPr>
        <a:xfrm>
          <a:off x="0" y="0"/>
          <a:ext cx="0" cy="0"/>
          <a:chOff x="0" y="0"/>
          <a:chExt cx="0" cy="0"/>
        </a:xfrm>
      </p:grpSpPr>
      <p:sp>
        <p:nvSpPr>
          <p:cNvPr id="2" name="Freeform 2"/>
          <p:cNvSpPr/>
          <p:nvPr/>
        </p:nvSpPr>
        <p:spPr>
          <a:xfrm flipV="1">
            <a:off x="8462707" y="575748"/>
            <a:ext cx="11339548" cy="9607690"/>
          </a:xfrm>
          <a:custGeom>
            <a:avLst/>
            <a:gdLst/>
            <a:ahLst/>
            <a:cxnLst/>
            <a:rect l="l" t="t" r="r" b="b"/>
            <a:pathLst>
              <a:path w="11339548" h="9607690">
                <a:moveTo>
                  <a:pt x="0" y="9607690"/>
                </a:moveTo>
                <a:lnTo>
                  <a:pt x="11339548" y="9607690"/>
                </a:lnTo>
                <a:lnTo>
                  <a:pt x="11339548" y="0"/>
                </a:lnTo>
                <a:lnTo>
                  <a:pt x="0" y="0"/>
                </a:lnTo>
                <a:lnTo>
                  <a:pt x="0" y="960769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flipV="1">
            <a:off x="12016175" y="6730113"/>
            <a:ext cx="6271825" cy="3732712"/>
          </a:xfrm>
          <a:custGeom>
            <a:avLst/>
            <a:gdLst/>
            <a:ahLst/>
            <a:cxnLst/>
            <a:rect l="l" t="t" r="r" b="b"/>
            <a:pathLst>
              <a:path w="6271825" h="3732712">
                <a:moveTo>
                  <a:pt x="6271825" y="3732713"/>
                </a:moveTo>
                <a:lnTo>
                  <a:pt x="0" y="3732713"/>
                </a:lnTo>
                <a:lnTo>
                  <a:pt x="0" y="0"/>
                </a:lnTo>
                <a:lnTo>
                  <a:pt x="6271825" y="0"/>
                </a:lnTo>
                <a:lnTo>
                  <a:pt x="6271825" y="373271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flipV="1">
            <a:off x="14250997" y="-1325436"/>
            <a:ext cx="4333563" cy="3802368"/>
          </a:xfrm>
          <a:custGeom>
            <a:avLst/>
            <a:gdLst/>
            <a:ahLst/>
            <a:cxnLst/>
            <a:rect l="l" t="t" r="r" b="b"/>
            <a:pathLst>
              <a:path w="4333563" h="3802368">
                <a:moveTo>
                  <a:pt x="4333563" y="3802368"/>
                </a:moveTo>
                <a:lnTo>
                  <a:pt x="0" y="3802368"/>
                </a:lnTo>
                <a:lnTo>
                  <a:pt x="0" y="0"/>
                </a:lnTo>
                <a:lnTo>
                  <a:pt x="4333563" y="0"/>
                </a:lnTo>
                <a:lnTo>
                  <a:pt x="4333563" y="3802368"/>
                </a:lnTo>
                <a:close/>
              </a:path>
            </a:pathLst>
          </a:custGeom>
          <a:blipFill>
            <a:blip r:embed="rId6">
              <a:extLst>
                <a:ext uri="{96DAC541-7B7A-43D3-8B79-37D633B846F1}">
                  <asvg:svgBlip xmlns:asvg="http://schemas.microsoft.com/office/drawing/2016/SVG/main" r:embed="rId7"/>
                </a:ext>
              </a:extLst>
            </a:blip>
            <a:stretch>
              <a:fillRect r="-15831"/>
            </a:stretch>
          </a:blipFill>
        </p:spPr>
      </p:sp>
      <p:sp>
        <p:nvSpPr>
          <p:cNvPr id="5" name="Freeform 5"/>
          <p:cNvSpPr/>
          <p:nvPr/>
        </p:nvSpPr>
        <p:spPr>
          <a:xfrm>
            <a:off x="-2227984" y="846696"/>
            <a:ext cx="11141989" cy="9440304"/>
          </a:xfrm>
          <a:custGeom>
            <a:avLst/>
            <a:gdLst/>
            <a:ahLst/>
            <a:cxnLst/>
            <a:rect l="l" t="t" r="r" b="b"/>
            <a:pathLst>
              <a:path w="11141989" h="9440304">
                <a:moveTo>
                  <a:pt x="0" y="0"/>
                </a:moveTo>
                <a:lnTo>
                  <a:pt x="11141989" y="0"/>
                </a:lnTo>
                <a:lnTo>
                  <a:pt x="11141989" y="9440304"/>
                </a:lnTo>
                <a:lnTo>
                  <a:pt x="0" y="94403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317592" y="-451542"/>
            <a:ext cx="6271825" cy="3732712"/>
          </a:xfrm>
          <a:custGeom>
            <a:avLst/>
            <a:gdLst/>
            <a:ahLst/>
            <a:cxnLst/>
            <a:rect l="l" t="t" r="r" b="b"/>
            <a:pathLst>
              <a:path w="6271825" h="3732712">
                <a:moveTo>
                  <a:pt x="0" y="0"/>
                </a:moveTo>
                <a:lnTo>
                  <a:pt x="6271824" y="0"/>
                </a:lnTo>
                <a:lnTo>
                  <a:pt x="6271824" y="3732712"/>
                </a:lnTo>
                <a:lnTo>
                  <a:pt x="0" y="37327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flipH="1" flipV="1">
            <a:off x="-730333" y="-14003"/>
            <a:ext cx="2195748" cy="1814237"/>
          </a:xfrm>
          <a:custGeom>
            <a:avLst/>
            <a:gdLst/>
            <a:ahLst/>
            <a:cxnLst/>
            <a:rect l="l" t="t" r="r" b="b"/>
            <a:pathLst>
              <a:path w="2195748" h="1814237">
                <a:moveTo>
                  <a:pt x="2195748" y="1814237"/>
                </a:moveTo>
                <a:lnTo>
                  <a:pt x="0" y="1814237"/>
                </a:lnTo>
                <a:lnTo>
                  <a:pt x="0" y="0"/>
                </a:lnTo>
                <a:lnTo>
                  <a:pt x="2195748" y="0"/>
                </a:lnTo>
                <a:lnTo>
                  <a:pt x="2195748" y="1814237"/>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296560" y="8596470"/>
            <a:ext cx="3024785" cy="2654016"/>
          </a:xfrm>
          <a:custGeom>
            <a:avLst/>
            <a:gdLst/>
            <a:ahLst/>
            <a:cxnLst/>
            <a:rect l="l" t="t" r="r" b="b"/>
            <a:pathLst>
              <a:path w="3024785" h="2654016">
                <a:moveTo>
                  <a:pt x="0" y="0"/>
                </a:moveTo>
                <a:lnTo>
                  <a:pt x="3024785" y="0"/>
                </a:lnTo>
                <a:lnTo>
                  <a:pt x="3024785" y="2654016"/>
                </a:lnTo>
                <a:lnTo>
                  <a:pt x="0" y="2654016"/>
                </a:lnTo>
                <a:lnTo>
                  <a:pt x="0" y="0"/>
                </a:lnTo>
                <a:close/>
              </a:path>
            </a:pathLst>
          </a:custGeom>
          <a:blipFill>
            <a:blip r:embed="rId6">
              <a:extLst>
                <a:ext uri="{96DAC541-7B7A-43D3-8B79-37D633B846F1}">
                  <asvg:svgBlip xmlns:asvg="http://schemas.microsoft.com/office/drawing/2016/SVG/main" r:embed="rId7"/>
                </a:ext>
              </a:extLst>
            </a:blip>
            <a:stretch>
              <a:fillRect r="-15831"/>
            </a:stretch>
          </a:blipFill>
        </p:spPr>
      </p:sp>
      <p:sp>
        <p:nvSpPr>
          <p:cNvPr id="9" name="Freeform 9"/>
          <p:cNvSpPr/>
          <p:nvPr/>
        </p:nvSpPr>
        <p:spPr>
          <a:xfrm>
            <a:off x="15163262" y="8113438"/>
            <a:ext cx="3421299" cy="3263063"/>
          </a:xfrm>
          <a:custGeom>
            <a:avLst/>
            <a:gdLst/>
            <a:ahLst/>
            <a:cxnLst/>
            <a:rect l="l" t="t" r="r" b="b"/>
            <a:pathLst>
              <a:path w="3421299" h="3263063">
                <a:moveTo>
                  <a:pt x="0" y="0"/>
                </a:moveTo>
                <a:lnTo>
                  <a:pt x="3421298" y="0"/>
                </a:lnTo>
                <a:lnTo>
                  <a:pt x="3421298" y="3263064"/>
                </a:lnTo>
                <a:lnTo>
                  <a:pt x="0" y="32630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215832" y="3565306"/>
            <a:ext cx="6546653" cy="6546653"/>
          </a:xfrm>
          <a:custGeom>
            <a:avLst/>
            <a:gdLst/>
            <a:ahLst/>
            <a:cxnLst/>
            <a:rect l="l" t="t" r="r" b="b"/>
            <a:pathLst>
              <a:path w="6546653" h="6546653">
                <a:moveTo>
                  <a:pt x="0" y="0"/>
                </a:moveTo>
                <a:lnTo>
                  <a:pt x="6546654" y="0"/>
                </a:lnTo>
                <a:lnTo>
                  <a:pt x="6546654" y="6546653"/>
                </a:lnTo>
                <a:lnTo>
                  <a:pt x="0" y="6546653"/>
                </a:lnTo>
                <a:lnTo>
                  <a:pt x="0" y="0"/>
                </a:lnTo>
                <a:close/>
              </a:path>
            </a:pathLst>
          </a:custGeom>
          <a:blipFill>
            <a:blip r:embed="rId14"/>
            <a:stretch>
              <a:fillRect/>
            </a:stretch>
          </a:blipFill>
        </p:spPr>
      </p:sp>
      <p:sp>
        <p:nvSpPr>
          <p:cNvPr id="11" name="TextBox 11"/>
          <p:cNvSpPr txBox="1"/>
          <p:nvPr/>
        </p:nvSpPr>
        <p:spPr>
          <a:xfrm>
            <a:off x="865722" y="1747414"/>
            <a:ext cx="7246875" cy="1775461"/>
          </a:xfrm>
          <a:prstGeom prst="rect">
            <a:avLst/>
          </a:prstGeom>
        </p:spPr>
        <p:txBody>
          <a:bodyPr lIns="0" tIns="0" rIns="0" bIns="0" rtlCol="0" anchor="t">
            <a:spAutoFit/>
          </a:bodyPr>
          <a:lstStyle/>
          <a:p>
            <a:pPr algn="ctr">
              <a:lnSpc>
                <a:spcPts val="7139"/>
              </a:lnSpc>
            </a:pPr>
            <a:r>
              <a:rPr lang="en-US" sz="5099">
                <a:solidFill>
                  <a:srgbClr val="414B3B"/>
                </a:solidFill>
                <a:latin typeface="Cardo Bold"/>
              </a:rPr>
              <a:t>Feral swine are a hot topic among legislators</a:t>
            </a:r>
          </a:p>
        </p:txBody>
      </p:sp>
      <p:sp>
        <p:nvSpPr>
          <p:cNvPr id="12" name="TextBox 12"/>
          <p:cNvSpPr txBox="1"/>
          <p:nvPr/>
        </p:nvSpPr>
        <p:spPr>
          <a:xfrm>
            <a:off x="5589193" y="24118"/>
            <a:ext cx="7804428" cy="1566544"/>
          </a:xfrm>
          <a:prstGeom prst="rect">
            <a:avLst/>
          </a:prstGeom>
        </p:spPr>
        <p:txBody>
          <a:bodyPr lIns="0" tIns="0" rIns="0" bIns="0" rtlCol="0" anchor="t">
            <a:spAutoFit/>
          </a:bodyPr>
          <a:lstStyle/>
          <a:p>
            <a:pPr algn="ctr">
              <a:lnSpc>
                <a:spcPts val="12880"/>
              </a:lnSpc>
            </a:pPr>
            <a:r>
              <a:rPr lang="en-US" sz="9200">
                <a:solidFill>
                  <a:srgbClr val="414B3B"/>
                </a:solidFill>
                <a:latin typeface="Cardo Bold"/>
              </a:rPr>
              <a:t>KEY WORDS</a:t>
            </a:r>
          </a:p>
        </p:txBody>
      </p:sp>
      <p:sp>
        <p:nvSpPr>
          <p:cNvPr id="13" name="TextBox 13"/>
          <p:cNvSpPr txBox="1"/>
          <p:nvPr/>
        </p:nvSpPr>
        <p:spPr>
          <a:xfrm>
            <a:off x="8914005" y="3253421"/>
            <a:ext cx="9131131" cy="3585212"/>
          </a:xfrm>
          <a:prstGeom prst="rect">
            <a:avLst/>
          </a:prstGeom>
        </p:spPr>
        <p:txBody>
          <a:bodyPr lIns="0" tIns="0" rIns="0" bIns="0" rtlCol="0" anchor="t">
            <a:spAutoFit/>
          </a:bodyPr>
          <a:lstStyle/>
          <a:p>
            <a:pPr algn="ctr">
              <a:lnSpc>
                <a:spcPts val="7139"/>
              </a:lnSpc>
              <a:spcBef>
                <a:spcPct val="0"/>
              </a:spcBef>
            </a:pPr>
            <a:r>
              <a:rPr lang="en-US" sz="5099">
                <a:solidFill>
                  <a:srgbClr val="414B3B"/>
                </a:solidFill>
                <a:latin typeface="Cardo Bold"/>
              </a:rPr>
              <a:t>The Lt. Governor's Chief of Staff  who is a big advocate of ours said “Don’t use Cost Share”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7FFDD"/>
        </a:solidFill>
        <a:effectLst/>
      </p:bgPr>
    </p:bg>
    <p:spTree>
      <p:nvGrpSpPr>
        <p:cNvPr id="1" name=""/>
        <p:cNvGrpSpPr/>
        <p:nvPr/>
      </p:nvGrpSpPr>
      <p:grpSpPr>
        <a:xfrm>
          <a:off x="0" y="0"/>
          <a:ext cx="0" cy="0"/>
          <a:chOff x="0" y="0"/>
          <a:chExt cx="0" cy="0"/>
        </a:xfrm>
      </p:grpSpPr>
      <p:sp>
        <p:nvSpPr>
          <p:cNvPr id="2" name="Freeform 2"/>
          <p:cNvSpPr/>
          <p:nvPr/>
        </p:nvSpPr>
        <p:spPr>
          <a:xfrm flipH="1" flipV="1">
            <a:off x="11259201" y="6059236"/>
            <a:ext cx="7325359" cy="4359729"/>
          </a:xfrm>
          <a:custGeom>
            <a:avLst/>
            <a:gdLst/>
            <a:ahLst/>
            <a:cxnLst/>
            <a:rect l="l" t="t" r="r" b="b"/>
            <a:pathLst>
              <a:path w="7325359" h="4359729">
                <a:moveTo>
                  <a:pt x="7325359" y="4359729"/>
                </a:moveTo>
                <a:lnTo>
                  <a:pt x="0" y="4359729"/>
                </a:lnTo>
                <a:lnTo>
                  <a:pt x="0" y="0"/>
                </a:lnTo>
                <a:lnTo>
                  <a:pt x="7325359" y="0"/>
                </a:lnTo>
                <a:lnTo>
                  <a:pt x="7325359" y="4359729"/>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flipV="1">
            <a:off x="14250997" y="-1325436"/>
            <a:ext cx="4333563" cy="3802368"/>
          </a:xfrm>
          <a:custGeom>
            <a:avLst/>
            <a:gdLst/>
            <a:ahLst/>
            <a:cxnLst/>
            <a:rect l="l" t="t" r="r" b="b"/>
            <a:pathLst>
              <a:path w="4333563" h="3802368">
                <a:moveTo>
                  <a:pt x="4333563" y="3802368"/>
                </a:moveTo>
                <a:lnTo>
                  <a:pt x="0" y="3802368"/>
                </a:lnTo>
                <a:lnTo>
                  <a:pt x="0" y="0"/>
                </a:lnTo>
                <a:lnTo>
                  <a:pt x="4333563" y="0"/>
                </a:lnTo>
                <a:lnTo>
                  <a:pt x="4333563" y="3802368"/>
                </a:lnTo>
                <a:close/>
              </a:path>
            </a:pathLst>
          </a:custGeom>
          <a:blipFill>
            <a:blip r:embed="rId4">
              <a:extLst>
                <a:ext uri="{96DAC541-7B7A-43D3-8B79-37D633B846F1}">
                  <asvg:svgBlip xmlns:asvg="http://schemas.microsoft.com/office/drawing/2016/SVG/main" r:embed="rId5"/>
                </a:ext>
              </a:extLst>
            </a:blip>
            <a:stretch>
              <a:fillRect r="-15831"/>
            </a:stretch>
          </a:blipFill>
        </p:spPr>
      </p:sp>
      <p:sp>
        <p:nvSpPr>
          <p:cNvPr id="4" name="Freeform 4"/>
          <p:cNvSpPr/>
          <p:nvPr/>
        </p:nvSpPr>
        <p:spPr>
          <a:xfrm flipH="1">
            <a:off x="-981191" y="2425313"/>
            <a:ext cx="11565622" cy="9799236"/>
          </a:xfrm>
          <a:custGeom>
            <a:avLst/>
            <a:gdLst/>
            <a:ahLst/>
            <a:cxnLst/>
            <a:rect l="l" t="t" r="r" b="b"/>
            <a:pathLst>
              <a:path w="11565622" h="9799236">
                <a:moveTo>
                  <a:pt x="11565622" y="0"/>
                </a:moveTo>
                <a:lnTo>
                  <a:pt x="0" y="0"/>
                </a:lnTo>
                <a:lnTo>
                  <a:pt x="0" y="9799236"/>
                </a:lnTo>
                <a:lnTo>
                  <a:pt x="11565622" y="9799236"/>
                </a:lnTo>
                <a:lnTo>
                  <a:pt x="11565622"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317592" y="-451542"/>
            <a:ext cx="6271825" cy="3732712"/>
          </a:xfrm>
          <a:custGeom>
            <a:avLst/>
            <a:gdLst/>
            <a:ahLst/>
            <a:cxnLst/>
            <a:rect l="l" t="t" r="r" b="b"/>
            <a:pathLst>
              <a:path w="6271825" h="3732712">
                <a:moveTo>
                  <a:pt x="0" y="0"/>
                </a:moveTo>
                <a:lnTo>
                  <a:pt x="6271824" y="0"/>
                </a:lnTo>
                <a:lnTo>
                  <a:pt x="6271824" y="3732712"/>
                </a:lnTo>
                <a:lnTo>
                  <a:pt x="0" y="37327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flipH="1" flipV="1">
            <a:off x="-1158515" y="95116"/>
            <a:ext cx="3856041" cy="3186054"/>
          </a:xfrm>
          <a:custGeom>
            <a:avLst/>
            <a:gdLst/>
            <a:ahLst/>
            <a:cxnLst/>
            <a:rect l="l" t="t" r="r" b="b"/>
            <a:pathLst>
              <a:path w="3856041" h="3186054">
                <a:moveTo>
                  <a:pt x="3856041" y="3186054"/>
                </a:moveTo>
                <a:lnTo>
                  <a:pt x="0" y="3186054"/>
                </a:lnTo>
                <a:lnTo>
                  <a:pt x="0" y="0"/>
                </a:lnTo>
                <a:lnTo>
                  <a:pt x="3856041" y="0"/>
                </a:lnTo>
                <a:lnTo>
                  <a:pt x="3856041" y="3186054"/>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296560" y="8045911"/>
            <a:ext cx="3652258" cy="3204575"/>
          </a:xfrm>
          <a:custGeom>
            <a:avLst/>
            <a:gdLst/>
            <a:ahLst/>
            <a:cxnLst/>
            <a:rect l="l" t="t" r="r" b="b"/>
            <a:pathLst>
              <a:path w="3652258" h="3204575">
                <a:moveTo>
                  <a:pt x="0" y="0"/>
                </a:moveTo>
                <a:lnTo>
                  <a:pt x="3652257" y="0"/>
                </a:lnTo>
                <a:lnTo>
                  <a:pt x="3652257" y="3204575"/>
                </a:lnTo>
                <a:lnTo>
                  <a:pt x="0" y="3204575"/>
                </a:lnTo>
                <a:lnTo>
                  <a:pt x="0" y="0"/>
                </a:lnTo>
                <a:close/>
              </a:path>
            </a:pathLst>
          </a:custGeom>
          <a:blipFill>
            <a:blip r:embed="rId4">
              <a:extLst>
                <a:ext uri="{96DAC541-7B7A-43D3-8B79-37D633B846F1}">
                  <asvg:svgBlip xmlns:asvg="http://schemas.microsoft.com/office/drawing/2016/SVG/main" r:embed="rId5"/>
                </a:ext>
              </a:extLst>
            </a:blip>
            <a:stretch>
              <a:fillRect r="-15831"/>
            </a:stretch>
          </a:blipFill>
        </p:spPr>
      </p:sp>
      <p:sp>
        <p:nvSpPr>
          <p:cNvPr id="8" name="Freeform 8"/>
          <p:cNvSpPr/>
          <p:nvPr/>
        </p:nvSpPr>
        <p:spPr>
          <a:xfrm>
            <a:off x="2112781" y="3025992"/>
            <a:ext cx="6854418" cy="5651170"/>
          </a:xfrm>
          <a:custGeom>
            <a:avLst/>
            <a:gdLst/>
            <a:ahLst/>
            <a:cxnLst/>
            <a:rect l="l" t="t" r="r" b="b"/>
            <a:pathLst>
              <a:path w="6854418" h="5651170">
                <a:moveTo>
                  <a:pt x="0" y="0"/>
                </a:moveTo>
                <a:lnTo>
                  <a:pt x="6854418" y="0"/>
                </a:lnTo>
                <a:lnTo>
                  <a:pt x="6854418" y="5651170"/>
                </a:lnTo>
                <a:lnTo>
                  <a:pt x="0" y="5651170"/>
                </a:lnTo>
                <a:lnTo>
                  <a:pt x="0" y="0"/>
                </a:lnTo>
                <a:close/>
              </a:path>
            </a:pathLst>
          </a:custGeom>
          <a:blipFill>
            <a:blip r:embed="rId12"/>
            <a:stretch>
              <a:fillRect l="-4963" r="-4963"/>
            </a:stretch>
          </a:blipFill>
        </p:spPr>
      </p:sp>
      <p:sp>
        <p:nvSpPr>
          <p:cNvPr id="9" name="Freeform 9"/>
          <p:cNvSpPr/>
          <p:nvPr/>
        </p:nvSpPr>
        <p:spPr>
          <a:xfrm>
            <a:off x="11259201" y="3025992"/>
            <a:ext cx="4238378" cy="5651170"/>
          </a:xfrm>
          <a:custGeom>
            <a:avLst/>
            <a:gdLst/>
            <a:ahLst/>
            <a:cxnLst/>
            <a:rect l="l" t="t" r="r" b="b"/>
            <a:pathLst>
              <a:path w="4238378" h="5651170">
                <a:moveTo>
                  <a:pt x="0" y="0"/>
                </a:moveTo>
                <a:lnTo>
                  <a:pt x="4238378" y="0"/>
                </a:lnTo>
                <a:lnTo>
                  <a:pt x="4238378" y="5651170"/>
                </a:lnTo>
                <a:lnTo>
                  <a:pt x="0" y="5651170"/>
                </a:lnTo>
                <a:lnTo>
                  <a:pt x="0" y="0"/>
                </a:lnTo>
                <a:close/>
              </a:path>
            </a:pathLst>
          </a:custGeom>
          <a:blipFill>
            <a:blip r:embed="rId13"/>
            <a:stretch>
              <a:fillRect/>
            </a:stretch>
          </a:blipFill>
        </p:spPr>
      </p:sp>
      <p:sp>
        <p:nvSpPr>
          <p:cNvPr id="10" name="TextBox 10"/>
          <p:cNvSpPr txBox="1"/>
          <p:nvPr/>
        </p:nvSpPr>
        <p:spPr>
          <a:xfrm>
            <a:off x="5539990" y="250056"/>
            <a:ext cx="9189365" cy="2175257"/>
          </a:xfrm>
          <a:prstGeom prst="rect">
            <a:avLst/>
          </a:prstGeom>
        </p:spPr>
        <p:txBody>
          <a:bodyPr lIns="0" tIns="0" rIns="0" bIns="0" rtlCol="0" anchor="t">
            <a:spAutoFit/>
          </a:bodyPr>
          <a:lstStyle/>
          <a:p>
            <a:pPr algn="ctr">
              <a:lnSpc>
                <a:spcPts val="8342"/>
              </a:lnSpc>
            </a:pPr>
            <a:r>
              <a:rPr lang="en-US" sz="8600">
                <a:solidFill>
                  <a:srgbClr val="414B3B"/>
                </a:solidFill>
                <a:latin typeface="Cardo Bold"/>
              </a:rPr>
              <a:t>Meet with your Legislators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7FFDD"/>
        </a:solidFill>
        <a:effectLst/>
      </p:bgPr>
    </p:bg>
    <p:spTree>
      <p:nvGrpSpPr>
        <p:cNvPr id="1" name=""/>
        <p:cNvGrpSpPr/>
        <p:nvPr/>
      </p:nvGrpSpPr>
      <p:grpSpPr>
        <a:xfrm>
          <a:off x="0" y="0"/>
          <a:ext cx="0" cy="0"/>
          <a:chOff x="0" y="0"/>
          <a:chExt cx="0" cy="0"/>
        </a:xfrm>
      </p:grpSpPr>
      <p:sp>
        <p:nvSpPr>
          <p:cNvPr id="2" name="Freeform 2"/>
          <p:cNvSpPr/>
          <p:nvPr/>
        </p:nvSpPr>
        <p:spPr>
          <a:xfrm>
            <a:off x="-1575882" y="808789"/>
            <a:ext cx="11727404" cy="9936310"/>
          </a:xfrm>
          <a:custGeom>
            <a:avLst/>
            <a:gdLst/>
            <a:ahLst/>
            <a:cxnLst/>
            <a:rect l="l" t="t" r="r" b="b"/>
            <a:pathLst>
              <a:path w="11727404" h="9936310">
                <a:moveTo>
                  <a:pt x="0" y="0"/>
                </a:moveTo>
                <a:lnTo>
                  <a:pt x="11727405" y="0"/>
                </a:lnTo>
                <a:lnTo>
                  <a:pt x="11727405" y="9936310"/>
                </a:lnTo>
                <a:lnTo>
                  <a:pt x="0" y="99363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rot="-775159">
            <a:off x="1582415" y="2088856"/>
            <a:ext cx="7402939" cy="7057163"/>
          </a:xfrm>
          <a:prstGeom prst="rect">
            <a:avLst/>
          </a:prstGeom>
        </p:spPr>
        <p:txBody>
          <a:bodyPr lIns="0" tIns="0" rIns="0" bIns="0" rtlCol="0" anchor="t">
            <a:spAutoFit/>
          </a:bodyPr>
          <a:lstStyle/>
          <a:p>
            <a:pPr algn="ctr">
              <a:lnSpc>
                <a:spcPts val="7878"/>
              </a:lnSpc>
            </a:pPr>
            <a:r>
              <a:rPr lang="en-US" sz="8122">
                <a:solidFill>
                  <a:srgbClr val="2B3425"/>
                </a:solidFill>
                <a:latin typeface="Cardo"/>
              </a:rPr>
              <a:t>USING KEY WORDS CHANGED OUR  REBATE FUNDING FROM $0 TO $1.34 MILLION</a:t>
            </a:r>
          </a:p>
        </p:txBody>
      </p:sp>
      <p:sp>
        <p:nvSpPr>
          <p:cNvPr id="4" name="TextBox 4"/>
          <p:cNvSpPr txBox="1"/>
          <p:nvPr/>
        </p:nvSpPr>
        <p:spPr>
          <a:xfrm>
            <a:off x="9734896" y="457258"/>
            <a:ext cx="7743447" cy="8815307"/>
          </a:xfrm>
          <a:prstGeom prst="rect">
            <a:avLst/>
          </a:prstGeom>
        </p:spPr>
        <p:txBody>
          <a:bodyPr lIns="0" tIns="0" rIns="0" bIns="0" rtlCol="0" anchor="t">
            <a:spAutoFit/>
          </a:bodyPr>
          <a:lstStyle/>
          <a:p>
            <a:pPr algn="just">
              <a:lnSpc>
                <a:spcPts val="3704"/>
              </a:lnSpc>
            </a:pPr>
            <a:endParaRPr/>
          </a:p>
          <a:p>
            <a:pPr marL="616907" lvl="1" indent="-308453">
              <a:lnSpc>
                <a:spcPts val="4000"/>
              </a:lnSpc>
              <a:buFont typeface="Arial"/>
              <a:buChar char="•"/>
            </a:pPr>
            <a:r>
              <a:rPr lang="en-US" sz="2857">
                <a:solidFill>
                  <a:srgbClr val="414B3B"/>
                </a:solidFill>
                <a:latin typeface="Cardo Bold"/>
              </a:rPr>
              <a:t>Increasing funding to $20,000 for all 67 counties is a significant boost for environmental sustainability and conservation.</a:t>
            </a:r>
          </a:p>
          <a:p>
            <a:pPr marL="616907" lvl="1" indent="-308453">
              <a:lnSpc>
                <a:spcPts val="4000"/>
              </a:lnSpc>
              <a:buFont typeface="Arial"/>
              <a:buChar char="•"/>
            </a:pPr>
            <a:r>
              <a:rPr lang="en-US" sz="2857">
                <a:solidFill>
                  <a:srgbClr val="414B3B"/>
                </a:solidFill>
                <a:latin typeface="Cardo Bold"/>
              </a:rPr>
              <a:t>Collaborating with the Alabama Association of Conservation Districts and emphasizing key words was crucial in securing this funding. It will enhance soil and water conservation efforts, benefiting the environment and local communities.</a:t>
            </a:r>
          </a:p>
          <a:p>
            <a:pPr marL="616907" lvl="1" indent="-308453">
              <a:lnSpc>
                <a:spcPts val="4000"/>
              </a:lnSpc>
              <a:buFont typeface="Arial"/>
              <a:buChar char="•"/>
            </a:pPr>
            <a:r>
              <a:rPr lang="en-US" sz="2857">
                <a:solidFill>
                  <a:srgbClr val="414B3B"/>
                </a:solidFill>
                <a:latin typeface="Cardo Bold"/>
              </a:rPr>
              <a:t> This shows how advocacy, collaboration, and persuasive language can positively impact state-level policy and resource allocation for critical conservation programs.</a:t>
            </a:r>
          </a:p>
          <a:p>
            <a:pPr algn="just">
              <a:lnSpc>
                <a:spcPts val="3129"/>
              </a:lnSpc>
            </a:pPr>
            <a:endParaRPr lang="en-US" sz="2857">
              <a:solidFill>
                <a:srgbClr val="414B3B"/>
              </a:solidFill>
              <a:latin typeface="Cardo Bold"/>
            </a:endParaRPr>
          </a:p>
          <a:p>
            <a:pPr algn="just">
              <a:lnSpc>
                <a:spcPts val="3129"/>
              </a:lnSpc>
            </a:pPr>
            <a:endParaRPr lang="en-US" sz="2857">
              <a:solidFill>
                <a:srgbClr val="414B3B"/>
              </a:solidFill>
              <a:latin typeface="Cardo Bold"/>
            </a:endParaRPr>
          </a:p>
        </p:txBody>
      </p:sp>
      <p:sp>
        <p:nvSpPr>
          <p:cNvPr id="5" name="Freeform 5"/>
          <p:cNvSpPr/>
          <p:nvPr/>
        </p:nvSpPr>
        <p:spPr>
          <a:xfrm>
            <a:off x="0" y="0"/>
            <a:ext cx="6271825" cy="3732712"/>
          </a:xfrm>
          <a:custGeom>
            <a:avLst/>
            <a:gdLst/>
            <a:ahLst/>
            <a:cxnLst/>
            <a:rect l="l" t="t" r="r" b="b"/>
            <a:pathLst>
              <a:path w="6271825" h="3732712">
                <a:moveTo>
                  <a:pt x="0" y="0"/>
                </a:moveTo>
                <a:lnTo>
                  <a:pt x="6271825" y="0"/>
                </a:lnTo>
                <a:lnTo>
                  <a:pt x="6271825" y="3732712"/>
                </a:lnTo>
                <a:lnTo>
                  <a:pt x="0" y="37327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flipH="1" flipV="1">
            <a:off x="-896209" y="-222547"/>
            <a:ext cx="3028737" cy="2502494"/>
          </a:xfrm>
          <a:custGeom>
            <a:avLst/>
            <a:gdLst/>
            <a:ahLst/>
            <a:cxnLst/>
            <a:rect l="l" t="t" r="r" b="b"/>
            <a:pathLst>
              <a:path w="3028737" h="2502494">
                <a:moveTo>
                  <a:pt x="3028736" y="2502494"/>
                </a:moveTo>
                <a:lnTo>
                  <a:pt x="0" y="2502494"/>
                </a:lnTo>
                <a:lnTo>
                  <a:pt x="0" y="0"/>
                </a:lnTo>
                <a:lnTo>
                  <a:pt x="3028736" y="0"/>
                </a:lnTo>
                <a:lnTo>
                  <a:pt x="3028736" y="2502494"/>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flipH="1" flipV="1">
            <a:off x="13814933" y="7580294"/>
            <a:ext cx="4769627" cy="2838671"/>
          </a:xfrm>
          <a:custGeom>
            <a:avLst/>
            <a:gdLst/>
            <a:ahLst/>
            <a:cxnLst/>
            <a:rect l="l" t="t" r="r" b="b"/>
            <a:pathLst>
              <a:path w="4769627" h="2838671">
                <a:moveTo>
                  <a:pt x="4769627" y="2838671"/>
                </a:moveTo>
                <a:lnTo>
                  <a:pt x="0" y="2838671"/>
                </a:lnTo>
                <a:lnTo>
                  <a:pt x="0" y="0"/>
                </a:lnTo>
                <a:lnTo>
                  <a:pt x="4769627" y="0"/>
                </a:lnTo>
                <a:lnTo>
                  <a:pt x="4769627" y="2838671"/>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96560" y="8517418"/>
            <a:ext cx="3114880" cy="2733068"/>
          </a:xfrm>
          <a:custGeom>
            <a:avLst/>
            <a:gdLst/>
            <a:ahLst/>
            <a:cxnLst/>
            <a:rect l="l" t="t" r="r" b="b"/>
            <a:pathLst>
              <a:path w="3114880" h="2733068">
                <a:moveTo>
                  <a:pt x="0" y="0"/>
                </a:moveTo>
                <a:lnTo>
                  <a:pt x="3114880" y="0"/>
                </a:lnTo>
                <a:lnTo>
                  <a:pt x="3114880" y="2733068"/>
                </a:lnTo>
                <a:lnTo>
                  <a:pt x="0" y="2733068"/>
                </a:lnTo>
                <a:lnTo>
                  <a:pt x="0" y="0"/>
                </a:lnTo>
                <a:close/>
              </a:path>
            </a:pathLst>
          </a:custGeom>
          <a:blipFill>
            <a:blip r:embed="rId10">
              <a:extLst>
                <a:ext uri="{96DAC541-7B7A-43D3-8B79-37D633B846F1}">
                  <asvg:svgBlip xmlns:asvg="http://schemas.microsoft.com/office/drawing/2016/SVG/main" r:embed="rId11"/>
                </a:ext>
              </a:extLst>
            </a:blip>
            <a:stretch>
              <a:fillRect r="-15831"/>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18778" y="2481844"/>
            <a:ext cx="11202334" cy="5323312"/>
            <a:chOff x="0" y="0"/>
            <a:chExt cx="2950409" cy="1402025"/>
          </a:xfrm>
        </p:grpSpPr>
        <p:sp>
          <p:nvSpPr>
            <p:cNvPr id="3" name="Freeform 3"/>
            <p:cNvSpPr/>
            <p:nvPr/>
          </p:nvSpPr>
          <p:spPr>
            <a:xfrm>
              <a:off x="0" y="0"/>
              <a:ext cx="2950409" cy="1402024"/>
            </a:xfrm>
            <a:custGeom>
              <a:avLst/>
              <a:gdLst/>
              <a:ahLst/>
              <a:cxnLst/>
              <a:rect l="l" t="t" r="r" b="b"/>
              <a:pathLst>
                <a:path w="2950409" h="1402024">
                  <a:moveTo>
                    <a:pt x="0" y="0"/>
                  </a:moveTo>
                  <a:lnTo>
                    <a:pt x="2950409" y="0"/>
                  </a:lnTo>
                  <a:lnTo>
                    <a:pt x="2950409" y="1402024"/>
                  </a:lnTo>
                  <a:lnTo>
                    <a:pt x="0" y="1402024"/>
                  </a:lnTo>
                  <a:close/>
                </a:path>
              </a:pathLst>
            </a:custGeom>
            <a:solidFill>
              <a:srgbClr val="B9D397"/>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611071" y="7551949"/>
            <a:ext cx="2157757" cy="2210251"/>
          </a:xfrm>
          <a:custGeom>
            <a:avLst/>
            <a:gdLst/>
            <a:ahLst/>
            <a:cxnLst/>
            <a:rect l="l" t="t" r="r" b="b"/>
            <a:pathLst>
              <a:path w="2157757" h="2210251">
                <a:moveTo>
                  <a:pt x="0" y="0"/>
                </a:moveTo>
                <a:lnTo>
                  <a:pt x="2157757" y="0"/>
                </a:lnTo>
                <a:lnTo>
                  <a:pt x="2157757" y="2210251"/>
                </a:lnTo>
                <a:lnTo>
                  <a:pt x="0" y="2210251"/>
                </a:lnTo>
                <a:lnTo>
                  <a:pt x="0" y="0"/>
                </a:lnTo>
                <a:close/>
              </a:path>
            </a:pathLst>
          </a:custGeom>
          <a:blipFill>
            <a:blip r:embed="rId2"/>
            <a:stretch>
              <a:fillRect/>
            </a:stretch>
          </a:blipFill>
        </p:spPr>
      </p:sp>
      <p:sp>
        <p:nvSpPr>
          <p:cNvPr id="6" name="Freeform 6"/>
          <p:cNvSpPr/>
          <p:nvPr/>
        </p:nvSpPr>
        <p:spPr>
          <a:xfrm>
            <a:off x="611071" y="2952294"/>
            <a:ext cx="2307707" cy="3026502"/>
          </a:xfrm>
          <a:custGeom>
            <a:avLst/>
            <a:gdLst/>
            <a:ahLst/>
            <a:cxnLst/>
            <a:rect l="l" t="t" r="r" b="b"/>
            <a:pathLst>
              <a:path w="2307707" h="3026502">
                <a:moveTo>
                  <a:pt x="0" y="0"/>
                </a:moveTo>
                <a:lnTo>
                  <a:pt x="2307707" y="0"/>
                </a:lnTo>
                <a:lnTo>
                  <a:pt x="2307707" y="3026502"/>
                </a:lnTo>
                <a:lnTo>
                  <a:pt x="0" y="30265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4814628" y="5804512"/>
            <a:ext cx="3073688" cy="4203335"/>
          </a:xfrm>
          <a:custGeom>
            <a:avLst/>
            <a:gdLst/>
            <a:ahLst/>
            <a:cxnLst/>
            <a:rect l="l" t="t" r="r" b="b"/>
            <a:pathLst>
              <a:path w="3073688" h="4203335">
                <a:moveTo>
                  <a:pt x="0" y="0"/>
                </a:moveTo>
                <a:lnTo>
                  <a:pt x="3073688" y="0"/>
                </a:lnTo>
                <a:lnTo>
                  <a:pt x="3073688" y="4203334"/>
                </a:lnTo>
                <a:lnTo>
                  <a:pt x="0" y="4203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0016442" y="8308150"/>
            <a:ext cx="1891178" cy="1699696"/>
          </a:xfrm>
          <a:custGeom>
            <a:avLst/>
            <a:gdLst/>
            <a:ahLst/>
            <a:cxnLst/>
            <a:rect l="l" t="t" r="r" b="b"/>
            <a:pathLst>
              <a:path w="1891178" h="1699696">
                <a:moveTo>
                  <a:pt x="0" y="0"/>
                </a:moveTo>
                <a:lnTo>
                  <a:pt x="1891178" y="0"/>
                </a:lnTo>
                <a:lnTo>
                  <a:pt x="1891178" y="1699696"/>
                </a:lnTo>
                <a:lnTo>
                  <a:pt x="0" y="16996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5656570" y="7946450"/>
            <a:ext cx="2216555" cy="2061396"/>
          </a:xfrm>
          <a:custGeom>
            <a:avLst/>
            <a:gdLst/>
            <a:ahLst/>
            <a:cxnLst/>
            <a:rect l="l" t="t" r="r" b="b"/>
            <a:pathLst>
              <a:path w="2216555" h="2061396">
                <a:moveTo>
                  <a:pt x="0" y="0"/>
                </a:moveTo>
                <a:lnTo>
                  <a:pt x="2216555" y="0"/>
                </a:lnTo>
                <a:lnTo>
                  <a:pt x="2216555" y="2061396"/>
                </a:lnTo>
                <a:lnTo>
                  <a:pt x="0" y="20613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TextBox 10"/>
          <p:cNvSpPr txBox="1"/>
          <p:nvPr/>
        </p:nvSpPr>
        <p:spPr>
          <a:xfrm>
            <a:off x="814256" y="501803"/>
            <a:ext cx="16659487" cy="1566544"/>
          </a:xfrm>
          <a:prstGeom prst="rect">
            <a:avLst/>
          </a:prstGeom>
        </p:spPr>
        <p:txBody>
          <a:bodyPr lIns="0" tIns="0" rIns="0" bIns="0" rtlCol="0" anchor="t">
            <a:spAutoFit/>
          </a:bodyPr>
          <a:lstStyle/>
          <a:p>
            <a:pPr algn="ctr">
              <a:lnSpc>
                <a:spcPts val="12880"/>
              </a:lnSpc>
            </a:pPr>
            <a:r>
              <a:rPr lang="en-US" sz="9200">
                <a:solidFill>
                  <a:srgbClr val="000000"/>
                </a:solidFill>
                <a:latin typeface="Cardo Bold"/>
              </a:rPr>
              <a:t>THINK OUTSIDE THE BOX</a:t>
            </a:r>
          </a:p>
        </p:txBody>
      </p:sp>
      <p:sp>
        <p:nvSpPr>
          <p:cNvPr id="11" name="TextBox 11"/>
          <p:cNvSpPr txBox="1"/>
          <p:nvPr/>
        </p:nvSpPr>
        <p:spPr>
          <a:xfrm rot="-854516">
            <a:off x="3116343" y="4055679"/>
            <a:ext cx="10784161" cy="1811020"/>
          </a:xfrm>
          <a:prstGeom prst="rect">
            <a:avLst/>
          </a:prstGeom>
        </p:spPr>
        <p:txBody>
          <a:bodyPr lIns="0" tIns="0" rIns="0" bIns="0" rtlCol="0" anchor="t">
            <a:spAutoFit/>
          </a:bodyPr>
          <a:lstStyle/>
          <a:p>
            <a:pPr algn="ctr">
              <a:lnSpc>
                <a:spcPts val="7279"/>
              </a:lnSpc>
            </a:pPr>
            <a:r>
              <a:rPr lang="en-US" sz="5199">
                <a:solidFill>
                  <a:srgbClr val="000000"/>
                </a:solidFill>
                <a:latin typeface="Cardo Bold"/>
              </a:rPr>
              <a:t>Environmental Quality Incentive Program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7FFDD"/>
        </a:solidFill>
        <a:effectLst/>
      </p:bgPr>
    </p:bg>
    <p:spTree>
      <p:nvGrpSpPr>
        <p:cNvPr id="1" name=""/>
        <p:cNvGrpSpPr/>
        <p:nvPr/>
      </p:nvGrpSpPr>
      <p:grpSpPr>
        <a:xfrm>
          <a:off x="0" y="0"/>
          <a:ext cx="0" cy="0"/>
          <a:chOff x="0" y="0"/>
          <a:chExt cx="0" cy="0"/>
        </a:xfrm>
      </p:grpSpPr>
      <p:sp>
        <p:nvSpPr>
          <p:cNvPr id="2" name="Freeform 2"/>
          <p:cNvSpPr/>
          <p:nvPr/>
        </p:nvSpPr>
        <p:spPr>
          <a:xfrm>
            <a:off x="-317592" y="-451542"/>
            <a:ext cx="6271825" cy="3732712"/>
          </a:xfrm>
          <a:custGeom>
            <a:avLst/>
            <a:gdLst/>
            <a:ahLst/>
            <a:cxnLst/>
            <a:rect l="l" t="t" r="r" b="b"/>
            <a:pathLst>
              <a:path w="6271825" h="3732712">
                <a:moveTo>
                  <a:pt x="0" y="0"/>
                </a:moveTo>
                <a:lnTo>
                  <a:pt x="6271824" y="0"/>
                </a:lnTo>
                <a:lnTo>
                  <a:pt x="6271824" y="3732712"/>
                </a:lnTo>
                <a:lnTo>
                  <a:pt x="0" y="37327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flipV="1">
            <a:off x="12312735" y="6686253"/>
            <a:ext cx="6271825" cy="3732712"/>
          </a:xfrm>
          <a:custGeom>
            <a:avLst/>
            <a:gdLst/>
            <a:ahLst/>
            <a:cxnLst/>
            <a:rect l="l" t="t" r="r" b="b"/>
            <a:pathLst>
              <a:path w="6271825" h="3732712">
                <a:moveTo>
                  <a:pt x="6271825" y="3732712"/>
                </a:moveTo>
                <a:lnTo>
                  <a:pt x="0" y="3732712"/>
                </a:lnTo>
                <a:lnTo>
                  <a:pt x="0" y="0"/>
                </a:lnTo>
                <a:lnTo>
                  <a:pt x="6271825" y="0"/>
                </a:lnTo>
                <a:lnTo>
                  <a:pt x="6271825" y="373271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flipV="1">
            <a:off x="14860347" y="-1325436"/>
            <a:ext cx="3724213" cy="3267710"/>
          </a:xfrm>
          <a:custGeom>
            <a:avLst/>
            <a:gdLst/>
            <a:ahLst/>
            <a:cxnLst/>
            <a:rect l="l" t="t" r="r" b="b"/>
            <a:pathLst>
              <a:path w="3724213" h="3267710">
                <a:moveTo>
                  <a:pt x="3724213" y="3267710"/>
                </a:moveTo>
                <a:lnTo>
                  <a:pt x="0" y="3267710"/>
                </a:lnTo>
                <a:lnTo>
                  <a:pt x="0" y="0"/>
                </a:lnTo>
                <a:lnTo>
                  <a:pt x="3724213" y="0"/>
                </a:lnTo>
                <a:lnTo>
                  <a:pt x="3724213" y="3267710"/>
                </a:lnTo>
                <a:close/>
              </a:path>
            </a:pathLst>
          </a:custGeom>
          <a:blipFill>
            <a:blip r:embed="rId6">
              <a:extLst>
                <a:ext uri="{96DAC541-7B7A-43D3-8B79-37D633B846F1}">
                  <asvg:svgBlip xmlns:asvg="http://schemas.microsoft.com/office/drawing/2016/SVG/main" r:embed="rId7"/>
                </a:ext>
              </a:extLst>
            </a:blip>
            <a:stretch>
              <a:fillRect r="-15831"/>
            </a:stretch>
          </a:blipFill>
        </p:spPr>
      </p:sp>
      <p:sp>
        <p:nvSpPr>
          <p:cNvPr id="5" name="Freeform 5"/>
          <p:cNvSpPr/>
          <p:nvPr/>
        </p:nvSpPr>
        <p:spPr>
          <a:xfrm>
            <a:off x="15341799" y="8119579"/>
            <a:ext cx="3242761" cy="3092784"/>
          </a:xfrm>
          <a:custGeom>
            <a:avLst/>
            <a:gdLst/>
            <a:ahLst/>
            <a:cxnLst/>
            <a:rect l="l" t="t" r="r" b="b"/>
            <a:pathLst>
              <a:path w="3242761" h="3092784">
                <a:moveTo>
                  <a:pt x="0" y="0"/>
                </a:moveTo>
                <a:lnTo>
                  <a:pt x="3242761" y="0"/>
                </a:lnTo>
                <a:lnTo>
                  <a:pt x="3242761" y="3092783"/>
                </a:lnTo>
                <a:lnTo>
                  <a:pt x="0" y="30927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flipH="1" flipV="1">
            <a:off x="-1639414" y="-194357"/>
            <a:ext cx="3841677" cy="3174185"/>
          </a:xfrm>
          <a:custGeom>
            <a:avLst/>
            <a:gdLst/>
            <a:ahLst/>
            <a:cxnLst/>
            <a:rect l="l" t="t" r="r" b="b"/>
            <a:pathLst>
              <a:path w="3841677" h="3174185">
                <a:moveTo>
                  <a:pt x="3841677" y="3174185"/>
                </a:moveTo>
                <a:lnTo>
                  <a:pt x="0" y="3174185"/>
                </a:lnTo>
                <a:lnTo>
                  <a:pt x="0" y="0"/>
                </a:lnTo>
                <a:lnTo>
                  <a:pt x="3841677" y="0"/>
                </a:lnTo>
                <a:lnTo>
                  <a:pt x="3841677" y="3174185"/>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936051" y="3851379"/>
            <a:ext cx="16415898" cy="2075126"/>
          </a:xfrm>
          <a:custGeom>
            <a:avLst/>
            <a:gdLst/>
            <a:ahLst/>
            <a:cxnLst/>
            <a:rect l="l" t="t" r="r" b="b"/>
            <a:pathLst>
              <a:path w="16415898" h="2075126">
                <a:moveTo>
                  <a:pt x="0" y="0"/>
                </a:moveTo>
                <a:lnTo>
                  <a:pt x="16415898" y="0"/>
                </a:lnTo>
                <a:lnTo>
                  <a:pt x="16415898" y="2075125"/>
                </a:lnTo>
                <a:lnTo>
                  <a:pt x="0" y="2075125"/>
                </a:lnTo>
                <a:lnTo>
                  <a:pt x="0" y="0"/>
                </a:lnTo>
                <a:close/>
              </a:path>
            </a:pathLst>
          </a:custGeom>
          <a:blipFill>
            <a:blip r:embed="rId12"/>
            <a:stretch>
              <a:fillRect l="-1125" r="-1125"/>
            </a:stretch>
          </a:blipFill>
        </p:spPr>
      </p:sp>
      <p:sp>
        <p:nvSpPr>
          <p:cNvPr id="8" name="Freeform 8"/>
          <p:cNvSpPr/>
          <p:nvPr/>
        </p:nvSpPr>
        <p:spPr>
          <a:xfrm>
            <a:off x="514252" y="6226071"/>
            <a:ext cx="10493323" cy="3787015"/>
          </a:xfrm>
          <a:custGeom>
            <a:avLst/>
            <a:gdLst/>
            <a:ahLst/>
            <a:cxnLst/>
            <a:rect l="l" t="t" r="r" b="b"/>
            <a:pathLst>
              <a:path w="10493323" h="3787015">
                <a:moveTo>
                  <a:pt x="0" y="0"/>
                </a:moveTo>
                <a:lnTo>
                  <a:pt x="10493323" y="0"/>
                </a:lnTo>
                <a:lnTo>
                  <a:pt x="10493323" y="3787015"/>
                </a:lnTo>
                <a:lnTo>
                  <a:pt x="0" y="3787015"/>
                </a:lnTo>
                <a:lnTo>
                  <a:pt x="0" y="0"/>
                </a:lnTo>
                <a:close/>
              </a:path>
            </a:pathLst>
          </a:custGeom>
          <a:blipFill>
            <a:blip r:embed="rId13"/>
            <a:stretch>
              <a:fillRect t="-25159" b="-25159"/>
            </a:stretch>
          </a:blipFill>
        </p:spPr>
      </p:sp>
      <p:sp>
        <p:nvSpPr>
          <p:cNvPr id="9" name="Freeform 9"/>
          <p:cNvSpPr/>
          <p:nvPr/>
        </p:nvSpPr>
        <p:spPr>
          <a:xfrm>
            <a:off x="13825782" y="6226071"/>
            <a:ext cx="1622866" cy="1622866"/>
          </a:xfrm>
          <a:custGeom>
            <a:avLst/>
            <a:gdLst/>
            <a:ahLst/>
            <a:cxnLst/>
            <a:rect l="l" t="t" r="r" b="b"/>
            <a:pathLst>
              <a:path w="1622866" h="1622866">
                <a:moveTo>
                  <a:pt x="0" y="0"/>
                </a:moveTo>
                <a:lnTo>
                  <a:pt x="1622866" y="0"/>
                </a:lnTo>
                <a:lnTo>
                  <a:pt x="1622866" y="1622866"/>
                </a:lnTo>
                <a:lnTo>
                  <a:pt x="0" y="16228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7654129" y="308419"/>
            <a:ext cx="3735526" cy="1923796"/>
          </a:xfrm>
          <a:custGeom>
            <a:avLst/>
            <a:gdLst/>
            <a:ahLst/>
            <a:cxnLst/>
            <a:rect l="l" t="t" r="r" b="b"/>
            <a:pathLst>
              <a:path w="3735526" h="1923796">
                <a:moveTo>
                  <a:pt x="0" y="0"/>
                </a:moveTo>
                <a:lnTo>
                  <a:pt x="3735525" y="0"/>
                </a:lnTo>
                <a:lnTo>
                  <a:pt x="3735525" y="1923796"/>
                </a:lnTo>
                <a:lnTo>
                  <a:pt x="0" y="192379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TextBox 11"/>
          <p:cNvSpPr txBox="1"/>
          <p:nvPr/>
        </p:nvSpPr>
        <p:spPr>
          <a:xfrm>
            <a:off x="2202263" y="2520594"/>
            <a:ext cx="14520191" cy="822137"/>
          </a:xfrm>
          <a:prstGeom prst="rect">
            <a:avLst/>
          </a:prstGeom>
        </p:spPr>
        <p:txBody>
          <a:bodyPr lIns="0" tIns="0" rIns="0" bIns="0" rtlCol="0" anchor="t">
            <a:spAutoFit/>
          </a:bodyPr>
          <a:lstStyle/>
          <a:p>
            <a:pPr algn="ctr">
              <a:lnSpc>
                <a:spcPts val="6729"/>
              </a:lnSpc>
              <a:spcBef>
                <a:spcPct val="0"/>
              </a:spcBef>
            </a:pPr>
            <a:r>
              <a:rPr lang="en-US" sz="4807">
                <a:solidFill>
                  <a:srgbClr val="1A4789"/>
                </a:solidFill>
                <a:latin typeface="Cardo Bold"/>
              </a:rPr>
              <a:t>Interacting on Social Media to Cultivate Fresh Ideas</a:t>
            </a:r>
          </a:p>
        </p:txBody>
      </p:sp>
      <p:sp>
        <p:nvSpPr>
          <p:cNvPr id="12" name="TextBox 12"/>
          <p:cNvSpPr txBox="1"/>
          <p:nvPr/>
        </p:nvSpPr>
        <p:spPr>
          <a:xfrm rot="-1154273">
            <a:off x="2895494" y="7297865"/>
            <a:ext cx="5545575" cy="1597660"/>
          </a:xfrm>
          <a:prstGeom prst="rect">
            <a:avLst/>
          </a:prstGeom>
        </p:spPr>
        <p:txBody>
          <a:bodyPr lIns="0" tIns="0" rIns="0" bIns="0" rtlCol="0" anchor="t">
            <a:spAutoFit/>
          </a:bodyPr>
          <a:lstStyle/>
          <a:p>
            <a:pPr algn="ctr">
              <a:lnSpc>
                <a:spcPts val="6439"/>
              </a:lnSpc>
            </a:pPr>
            <a:r>
              <a:rPr lang="en-US" sz="4599">
                <a:solidFill>
                  <a:srgbClr val="FFFFFF"/>
                </a:solidFill>
                <a:latin typeface="Cardo Bold"/>
              </a:rPr>
              <a:t>Promoting CIP through AL.com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7FFDD"/>
        </a:solidFill>
        <a:effectLst/>
      </p:bgPr>
    </p:bg>
    <p:spTree>
      <p:nvGrpSpPr>
        <p:cNvPr id="1" name=""/>
        <p:cNvGrpSpPr/>
        <p:nvPr/>
      </p:nvGrpSpPr>
      <p:grpSpPr>
        <a:xfrm>
          <a:off x="0" y="0"/>
          <a:ext cx="0" cy="0"/>
          <a:chOff x="0" y="0"/>
          <a:chExt cx="0" cy="0"/>
        </a:xfrm>
      </p:grpSpPr>
      <p:sp>
        <p:nvSpPr>
          <p:cNvPr id="2" name="Freeform 2"/>
          <p:cNvSpPr/>
          <p:nvPr/>
        </p:nvSpPr>
        <p:spPr>
          <a:xfrm>
            <a:off x="-296560" y="-642586"/>
            <a:ext cx="6271825" cy="3732712"/>
          </a:xfrm>
          <a:custGeom>
            <a:avLst/>
            <a:gdLst/>
            <a:ahLst/>
            <a:cxnLst/>
            <a:rect l="l" t="t" r="r" b="b"/>
            <a:pathLst>
              <a:path w="6271825" h="3732712">
                <a:moveTo>
                  <a:pt x="0" y="0"/>
                </a:moveTo>
                <a:lnTo>
                  <a:pt x="6271825" y="0"/>
                </a:lnTo>
                <a:lnTo>
                  <a:pt x="6271825" y="3732712"/>
                </a:lnTo>
                <a:lnTo>
                  <a:pt x="0" y="37327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flipV="1">
            <a:off x="12045953" y="6527476"/>
            <a:ext cx="6538607" cy="3891489"/>
          </a:xfrm>
          <a:custGeom>
            <a:avLst/>
            <a:gdLst/>
            <a:ahLst/>
            <a:cxnLst/>
            <a:rect l="l" t="t" r="r" b="b"/>
            <a:pathLst>
              <a:path w="6538607" h="3891489">
                <a:moveTo>
                  <a:pt x="6538607" y="3891489"/>
                </a:moveTo>
                <a:lnTo>
                  <a:pt x="0" y="3891489"/>
                </a:lnTo>
                <a:lnTo>
                  <a:pt x="0" y="0"/>
                </a:lnTo>
                <a:lnTo>
                  <a:pt x="6538607" y="0"/>
                </a:lnTo>
                <a:lnTo>
                  <a:pt x="6538607" y="3891489"/>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flipV="1">
            <a:off x="14250997" y="-1325436"/>
            <a:ext cx="4333563" cy="3802368"/>
          </a:xfrm>
          <a:custGeom>
            <a:avLst/>
            <a:gdLst/>
            <a:ahLst/>
            <a:cxnLst/>
            <a:rect l="l" t="t" r="r" b="b"/>
            <a:pathLst>
              <a:path w="4333563" h="3802368">
                <a:moveTo>
                  <a:pt x="4333563" y="3802368"/>
                </a:moveTo>
                <a:lnTo>
                  <a:pt x="0" y="3802368"/>
                </a:lnTo>
                <a:lnTo>
                  <a:pt x="0" y="0"/>
                </a:lnTo>
                <a:lnTo>
                  <a:pt x="4333563" y="0"/>
                </a:lnTo>
                <a:lnTo>
                  <a:pt x="4333563" y="3802368"/>
                </a:lnTo>
                <a:close/>
              </a:path>
            </a:pathLst>
          </a:custGeom>
          <a:blipFill>
            <a:blip r:embed="rId6">
              <a:extLst>
                <a:ext uri="{96DAC541-7B7A-43D3-8B79-37D633B846F1}">
                  <asvg:svgBlip xmlns:asvg="http://schemas.microsoft.com/office/drawing/2016/SVG/main" r:embed="rId7"/>
                </a:ext>
              </a:extLst>
            </a:blip>
            <a:stretch>
              <a:fillRect r="-15831"/>
            </a:stretch>
          </a:blipFill>
        </p:spPr>
      </p:sp>
      <p:sp>
        <p:nvSpPr>
          <p:cNvPr id="5" name="Freeform 5"/>
          <p:cNvSpPr/>
          <p:nvPr/>
        </p:nvSpPr>
        <p:spPr>
          <a:xfrm>
            <a:off x="-296560" y="8157592"/>
            <a:ext cx="3524975" cy="3092894"/>
          </a:xfrm>
          <a:custGeom>
            <a:avLst/>
            <a:gdLst/>
            <a:ahLst/>
            <a:cxnLst/>
            <a:rect l="l" t="t" r="r" b="b"/>
            <a:pathLst>
              <a:path w="3524975" h="3092894">
                <a:moveTo>
                  <a:pt x="0" y="0"/>
                </a:moveTo>
                <a:lnTo>
                  <a:pt x="3524974" y="0"/>
                </a:lnTo>
                <a:lnTo>
                  <a:pt x="3524974" y="3092894"/>
                </a:lnTo>
                <a:lnTo>
                  <a:pt x="0" y="3092894"/>
                </a:lnTo>
                <a:lnTo>
                  <a:pt x="0" y="0"/>
                </a:lnTo>
                <a:close/>
              </a:path>
            </a:pathLst>
          </a:custGeom>
          <a:blipFill>
            <a:blip r:embed="rId6">
              <a:extLst>
                <a:ext uri="{96DAC541-7B7A-43D3-8B79-37D633B846F1}">
                  <asvg:svgBlip xmlns:asvg="http://schemas.microsoft.com/office/drawing/2016/SVG/main" r:embed="rId7"/>
                </a:ext>
              </a:extLst>
            </a:blip>
            <a:stretch>
              <a:fillRect r="-15831"/>
            </a:stretch>
          </a:blipFill>
        </p:spPr>
      </p:sp>
      <p:sp>
        <p:nvSpPr>
          <p:cNvPr id="6" name="Freeform 6"/>
          <p:cNvSpPr/>
          <p:nvPr/>
        </p:nvSpPr>
        <p:spPr>
          <a:xfrm flipH="1" flipV="1">
            <a:off x="-1158515" y="-642586"/>
            <a:ext cx="4980091" cy="4114800"/>
          </a:xfrm>
          <a:custGeom>
            <a:avLst/>
            <a:gdLst/>
            <a:ahLst/>
            <a:cxnLst/>
            <a:rect l="l" t="t" r="r" b="b"/>
            <a:pathLst>
              <a:path w="4980091" h="4114800">
                <a:moveTo>
                  <a:pt x="4980090" y="4114800"/>
                </a:moveTo>
                <a:lnTo>
                  <a:pt x="0" y="4114800"/>
                </a:lnTo>
                <a:lnTo>
                  <a:pt x="0" y="0"/>
                </a:lnTo>
                <a:lnTo>
                  <a:pt x="4980090" y="0"/>
                </a:lnTo>
                <a:lnTo>
                  <a:pt x="4980090" y="411480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7060196" y="3482413"/>
            <a:ext cx="4968315" cy="6090126"/>
          </a:xfrm>
          <a:custGeom>
            <a:avLst/>
            <a:gdLst/>
            <a:ahLst/>
            <a:cxnLst/>
            <a:rect l="l" t="t" r="r" b="b"/>
            <a:pathLst>
              <a:path w="4968315" h="6090126">
                <a:moveTo>
                  <a:pt x="0" y="0"/>
                </a:moveTo>
                <a:lnTo>
                  <a:pt x="4968315" y="0"/>
                </a:lnTo>
                <a:lnTo>
                  <a:pt x="4968315" y="6090126"/>
                </a:lnTo>
                <a:lnTo>
                  <a:pt x="0" y="6090126"/>
                </a:lnTo>
                <a:lnTo>
                  <a:pt x="0" y="0"/>
                </a:lnTo>
                <a:close/>
              </a:path>
            </a:pathLst>
          </a:custGeom>
          <a:blipFill>
            <a:blip r:embed="rId10"/>
            <a:stretch>
              <a:fillRect l="-325" t="-6260" r="-325"/>
            </a:stretch>
          </a:blipFill>
        </p:spPr>
      </p:sp>
      <p:pic>
        <p:nvPicPr>
          <p:cNvPr id="8" name="Picture 8"/>
          <p:cNvPicPr>
            <a:picLocks noChangeAspect="1"/>
          </p:cNvPicPr>
          <p:nvPr/>
        </p:nvPicPr>
        <p:blipFill>
          <a:blip r:embed="rId11"/>
          <a:srcRect/>
          <a:stretch>
            <a:fillRect/>
          </a:stretch>
        </p:blipFill>
        <p:spPr>
          <a:xfrm>
            <a:off x="13397897" y="3920935"/>
            <a:ext cx="4323119" cy="4236656"/>
          </a:xfrm>
          <a:prstGeom prst="rect">
            <a:avLst/>
          </a:prstGeom>
        </p:spPr>
      </p:pic>
      <p:sp>
        <p:nvSpPr>
          <p:cNvPr id="9" name="Freeform 9"/>
          <p:cNvSpPr/>
          <p:nvPr/>
        </p:nvSpPr>
        <p:spPr>
          <a:xfrm>
            <a:off x="1028700" y="3472214"/>
            <a:ext cx="4696151" cy="6077371"/>
          </a:xfrm>
          <a:custGeom>
            <a:avLst/>
            <a:gdLst/>
            <a:ahLst/>
            <a:cxnLst/>
            <a:rect l="l" t="t" r="r" b="b"/>
            <a:pathLst>
              <a:path w="4696151" h="6077371">
                <a:moveTo>
                  <a:pt x="0" y="0"/>
                </a:moveTo>
                <a:lnTo>
                  <a:pt x="4696151" y="0"/>
                </a:lnTo>
                <a:lnTo>
                  <a:pt x="4696151" y="6077371"/>
                </a:lnTo>
                <a:lnTo>
                  <a:pt x="0" y="6077371"/>
                </a:lnTo>
                <a:lnTo>
                  <a:pt x="0" y="0"/>
                </a:lnTo>
                <a:close/>
              </a:path>
            </a:pathLst>
          </a:custGeom>
          <a:blipFill>
            <a:blip r:embed="rId12"/>
            <a:stretch>
              <a:fillRect/>
            </a:stretch>
          </a:blipFill>
        </p:spPr>
      </p:sp>
      <p:sp>
        <p:nvSpPr>
          <p:cNvPr id="10" name="TextBox 10"/>
          <p:cNvSpPr txBox="1"/>
          <p:nvPr/>
        </p:nvSpPr>
        <p:spPr>
          <a:xfrm>
            <a:off x="4618163" y="598768"/>
            <a:ext cx="9852382" cy="2491359"/>
          </a:xfrm>
          <a:prstGeom prst="rect">
            <a:avLst/>
          </a:prstGeom>
        </p:spPr>
        <p:txBody>
          <a:bodyPr lIns="0" tIns="0" rIns="0" bIns="0" rtlCol="0" anchor="t">
            <a:spAutoFit/>
          </a:bodyPr>
          <a:lstStyle/>
          <a:p>
            <a:pPr>
              <a:lnSpc>
                <a:spcPts val="9767"/>
              </a:lnSpc>
            </a:pPr>
            <a:r>
              <a:rPr lang="en-US" sz="8799">
                <a:solidFill>
                  <a:srgbClr val="414B3B"/>
                </a:solidFill>
                <a:latin typeface="Cardo"/>
              </a:rPr>
              <a:t>Out with the OLD    In with the NEW</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392</Words>
  <Application>Microsoft Office PowerPoint</Application>
  <PresentationFormat>Custom</PresentationFormat>
  <Paragraphs>120</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Calibri</vt:lpstr>
      <vt:lpstr>Cardo</vt:lpstr>
      <vt:lpstr>Arial</vt:lpstr>
      <vt:lpstr>Cardo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 Conservation Rebates Reconstructed</dc:title>
  <dc:creator>Gotcher, Kathy</dc:creator>
  <cp:lastModifiedBy>Gotcher, Kathy</cp:lastModifiedBy>
  <cp:revision>1</cp:revision>
  <dcterms:created xsi:type="dcterms:W3CDTF">2006-08-16T00:00:00Z</dcterms:created>
  <dcterms:modified xsi:type="dcterms:W3CDTF">2023-09-18T16:35:13Z</dcterms:modified>
  <dc:identifier>DAFuPcWvM3s</dc:identifier>
</cp:coreProperties>
</file>