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2"/>
  </p:notesMasterIdLst>
  <p:sldIdLst>
    <p:sldId id="277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9" r:id="rId15"/>
    <p:sldId id="270" r:id="rId16"/>
    <p:sldId id="278" r:id="rId17"/>
    <p:sldId id="272" r:id="rId18"/>
    <p:sldId id="273" r:id="rId19"/>
    <p:sldId id="274" r:id="rId20"/>
    <p:sldId id="279" r:id="rId21"/>
  </p:sldIdLst>
  <p:sldSz cx="10058400" cy="7772400"/>
  <p:notesSz cx="6858000" cy="9144000"/>
  <p:embeddedFontLst>
    <p:embeddedFont>
      <p:font typeface="Barlow" panose="00000500000000000000" pitchFamily="2" charset="0"/>
      <p:regular r:id="rId23"/>
      <p:bold r:id="rId24"/>
      <p:italic r:id="rId25"/>
      <p:boldItalic r:id="rId26"/>
    </p:embeddedFont>
    <p:embeddedFont>
      <p:font typeface="Barlow Bold" panose="00000800000000000000" charset="0"/>
      <p:regular r:id="rId27"/>
    </p:embeddedFont>
    <p:embeddedFont>
      <p:font typeface="Barlow Semi-Bold" panose="020B0604020202020204" charset="0"/>
      <p:regular r:id="rId28"/>
    </p:embeddedFont>
    <p:embeddedFont>
      <p:font typeface="Canva Sans Bold" panose="020B0604020202020204" charset="0"/>
      <p:regular r:id="rId29"/>
    </p:embeddedFont>
    <p:embeddedFont>
      <p:font typeface="Janmeid" charset="0"/>
      <p:regular r:id="rId30"/>
    </p:embeddedFont>
    <p:embeddedFont>
      <p:font typeface="Kent Printed" panose="020B0604020202020204" charset="0"/>
      <p:regular r:id="rId31"/>
    </p:embeddedFont>
    <p:embeddedFont>
      <p:font typeface="Shrikhand" panose="020B0604020202020204" charset="0"/>
      <p:regular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A1BF6BF-4661-4C56-8A36-B2BCB4A14709}" v="81" dt="2024-09-24T13:19:57.782"/>
    <p1510:client id="{FF8E1C5D-F21A-48C8-AE8F-E757E8530940}" v="3" dt="2024-09-24T13:54:49.88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2" d="100"/>
          <a:sy n="72" d="100"/>
        </p:scale>
        <p:origin x="1171" y="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mith, Laura" userId="320da5d8-cde6-481f-984d-2e6420f0ed7a" providerId="ADAL" clId="{FF8E1C5D-F21A-48C8-AE8F-E757E8530940}"/>
    <pc:docChg chg="undo custSel modSld">
      <pc:chgData name="Smith, Laura" userId="320da5d8-cde6-481f-984d-2e6420f0ed7a" providerId="ADAL" clId="{FF8E1C5D-F21A-48C8-AE8F-E757E8530940}" dt="2024-09-24T14:04:33.359" v="18" actId="1076"/>
      <pc:docMkLst>
        <pc:docMk/>
      </pc:docMkLst>
      <pc:sldChg chg="addSp delSp modSp mod addAnim delAnim">
        <pc:chgData name="Smith, Laura" userId="320da5d8-cde6-481f-984d-2e6420f0ed7a" providerId="ADAL" clId="{FF8E1C5D-F21A-48C8-AE8F-E757E8530940}" dt="2024-09-24T14:04:33.359" v="18" actId="1076"/>
        <pc:sldMkLst>
          <pc:docMk/>
          <pc:sldMk cId="1635315638" sldId="270"/>
        </pc:sldMkLst>
        <pc:spChg chg="mod">
          <ac:chgData name="Smith, Laura" userId="320da5d8-cde6-481f-984d-2e6420f0ed7a" providerId="ADAL" clId="{FF8E1C5D-F21A-48C8-AE8F-E757E8530940}" dt="2024-09-24T14:04:33.359" v="18" actId="1076"/>
          <ac:spMkLst>
            <pc:docMk/>
            <pc:sldMk cId="1635315638" sldId="270"/>
            <ac:spMk id="6" creationId="{00000000-0000-0000-0000-000000000000}"/>
          </ac:spMkLst>
        </pc:spChg>
        <pc:spChg chg="add del mod">
          <ac:chgData name="Smith, Laura" userId="320da5d8-cde6-481f-984d-2e6420f0ed7a" providerId="ADAL" clId="{FF8E1C5D-F21A-48C8-AE8F-E757E8530940}" dt="2024-09-24T14:02:51.701" v="12" actId="14100"/>
          <ac:spMkLst>
            <pc:docMk/>
            <pc:sldMk cId="1635315638" sldId="270"/>
            <ac:spMk id="10" creationId="{00000000-0000-0000-0000-000000000000}"/>
          </ac:spMkLst>
        </pc:spChg>
        <pc:picChg chg="add del mod">
          <ac:chgData name="Smith, Laura" userId="320da5d8-cde6-481f-984d-2e6420f0ed7a" providerId="ADAL" clId="{FF8E1C5D-F21A-48C8-AE8F-E757E8530940}" dt="2024-09-24T13:54:44.367" v="8" actId="478"/>
          <ac:picMkLst>
            <pc:docMk/>
            <pc:sldMk cId="1635315638" sldId="270"/>
            <ac:picMk id="13" creationId="{88DE2B8F-ECC0-4784-AAD8-521E9BF9EE87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D6B2CA-6423-4434-AB2B-BBEE52FCCA20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31925" y="1143000"/>
            <a:ext cx="39941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F8264A-2E09-488D-87BB-E7001583D0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0693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5.svg"/><Relationship Id="rId7" Type="http://schemas.openxmlformats.org/officeDocument/2006/relationships/hyperlink" Target="https://openclipart.org/detail/188471/people---pessoas" TargetMode="Externa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hyperlink" Target="https://www.publicdomainpictures.net/view-image.php?image=16493&amp;picture=overwhelmed-employee" TargetMode="External"/><Relationship Id="rId4" Type="http://schemas.openxmlformats.org/officeDocument/2006/relationships/image" Target="../media/image56.jpg"/><Relationship Id="rId9" Type="http://schemas.openxmlformats.org/officeDocument/2006/relationships/image" Target="../media/image59.sv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g"/><Relationship Id="rId3" Type="http://schemas.openxmlformats.org/officeDocument/2006/relationships/image" Target="../media/image62.svg"/><Relationship Id="rId7" Type="http://schemas.openxmlformats.org/officeDocument/2006/relationships/hyperlink" Target="https://openclipart.org/detail/188471/people---pessoas" TargetMode="External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11" Type="http://schemas.openxmlformats.org/officeDocument/2006/relationships/hyperlink" Target="https://pixabay.com/en/fire-flame-danger-burn-light-306894/" TargetMode="External"/><Relationship Id="rId5" Type="http://schemas.openxmlformats.org/officeDocument/2006/relationships/image" Target="../media/image64.svg"/><Relationship Id="rId10" Type="http://schemas.openxmlformats.org/officeDocument/2006/relationships/image" Target="../media/image65.png"/><Relationship Id="rId4" Type="http://schemas.openxmlformats.org/officeDocument/2006/relationships/image" Target="../media/image63.png"/><Relationship Id="rId9" Type="http://schemas.openxmlformats.org/officeDocument/2006/relationships/hyperlink" Target="https://www.publicdomainpictures.net/view-image.php?image=16493&amp;picture=overwhelmed-employee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jpeg"/><Relationship Id="rId3" Type="http://schemas.openxmlformats.org/officeDocument/2006/relationships/image" Target="../media/image5.svg"/><Relationship Id="rId7" Type="http://schemas.openxmlformats.org/officeDocument/2006/relationships/image" Target="../media/image9.jpeg"/><Relationship Id="rId12" Type="http://schemas.openxmlformats.org/officeDocument/2006/relationships/image" Target="../media/image1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11" Type="http://schemas.openxmlformats.org/officeDocument/2006/relationships/image" Target="../media/image13.jpeg"/><Relationship Id="rId5" Type="http://schemas.openxmlformats.org/officeDocument/2006/relationships/image" Target="../media/image7.jpeg"/><Relationship Id="rId10" Type="http://schemas.openxmlformats.org/officeDocument/2006/relationships/image" Target="../media/image12.jpeg"/><Relationship Id="rId4" Type="http://schemas.openxmlformats.org/officeDocument/2006/relationships/image" Target="../media/image6.jpeg"/><Relationship Id="rId9" Type="http://schemas.openxmlformats.org/officeDocument/2006/relationships/image" Target="../media/image11.sv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4" Type="http://schemas.openxmlformats.org/officeDocument/2006/relationships/image" Target="../media/image3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3809" y="381000"/>
            <a:ext cx="9712408" cy="254868"/>
            <a:chOff x="0" y="0"/>
            <a:chExt cx="8513018" cy="2233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513018" cy="223394"/>
            </a:xfrm>
            <a:custGeom>
              <a:avLst/>
              <a:gdLst/>
              <a:ahLst/>
              <a:cxnLst/>
              <a:rect l="l" t="t" r="r" b="b"/>
              <a:pathLst>
                <a:path w="8513018" h="223394">
                  <a:moveTo>
                    <a:pt x="8309818" y="0"/>
                  </a:moveTo>
                  <a:lnTo>
                    <a:pt x="0" y="0"/>
                  </a:lnTo>
                  <a:lnTo>
                    <a:pt x="203200" y="223394"/>
                  </a:lnTo>
                  <a:lnTo>
                    <a:pt x="8513018" y="223394"/>
                  </a:lnTo>
                  <a:lnTo>
                    <a:pt x="8309818" y="0"/>
                  </a:lnTo>
                  <a:close/>
                </a:path>
              </a:pathLst>
            </a:custGeom>
            <a:solidFill>
              <a:srgbClr val="B1233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01600" y="-57150"/>
              <a:ext cx="8309818" cy="280544"/>
            </a:xfrm>
            <a:prstGeom prst="rect">
              <a:avLst/>
            </a:prstGeom>
          </p:spPr>
          <p:txBody>
            <a:bodyPr lIns="27940" tIns="27940" rIns="27940" bIns="27940" rtlCol="0" anchor="ctr"/>
            <a:lstStyle/>
            <a:p>
              <a:pPr algn="ctr">
                <a:lnSpc>
                  <a:spcPts val="1924"/>
                </a:lnSpc>
              </a:pPr>
              <a:endParaRPr sz="990"/>
            </a:p>
          </p:txBody>
        </p:sp>
      </p:grpSp>
      <p:sp>
        <p:nvSpPr>
          <p:cNvPr id="5" name="Freeform 5"/>
          <p:cNvSpPr/>
          <p:nvPr/>
        </p:nvSpPr>
        <p:spPr>
          <a:xfrm>
            <a:off x="20466" y="990600"/>
            <a:ext cx="6133202" cy="4210697"/>
          </a:xfrm>
          <a:custGeom>
            <a:avLst/>
            <a:gdLst/>
            <a:ahLst/>
            <a:cxnLst/>
            <a:rect l="l" t="t" r="r" b="b"/>
            <a:pathLst>
              <a:path w="9505858" h="6202572">
                <a:moveTo>
                  <a:pt x="0" y="0"/>
                </a:moveTo>
                <a:lnTo>
                  <a:pt x="9505858" y="0"/>
                </a:lnTo>
                <a:lnTo>
                  <a:pt x="9505858" y="6202573"/>
                </a:lnTo>
                <a:lnTo>
                  <a:pt x="0" y="62025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6705600" y="1020751"/>
            <a:ext cx="2854812" cy="1189049"/>
          </a:xfrm>
          <a:custGeom>
            <a:avLst/>
            <a:gdLst/>
            <a:ahLst/>
            <a:cxnLst/>
            <a:rect l="l" t="t" r="r" b="b"/>
            <a:pathLst>
              <a:path w="5606204" h="2354605">
                <a:moveTo>
                  <a:pt x="0" y="0"/>
                </a:moveTo>
                <a:lnTo>
                  <a:pt x="5606204" y="0"/>
                </a:lnTo>
                <a:lnTo>
                  <a:pt x="5606204" y="2354605"/>
                </a:lnTo>
                <a:lnTo>
                  <a:pt x="0" y="235460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662520" y="5371551"/>
            <a:ext cx="8595941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168"/>
              </a:lnSpc>
            </a:pPr>
            <a:r>
              <a:rPr lang="en-US" sz="4684" b="1" dirty="0">
                <a:solidFill>
                  <a:srgbClr val="B12336"/>
                </a:solidFill>
                <a:latin typeface="Barlow Bold"/>
                <a:ea typeface="Barlow Bold"/>
                <a:cs typeface="Barlow Bold"/>
                <a:sym typeface="Barlow Bold"/>
              </a:rPr>
              <a:t>BRIDGING PERSPECTIVES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173348" y="5938391"/>
            <a:ext cx="6085112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068"/>
              </a:lnSpc>
            </a:pPr>
            <a:r>
              <a:rPr lang="en-US" sz="2200" spc="9" dirty="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Enhancing State-Level Conservation </a:t>
            </a:r>
          </a:p>
          <a:p>
            <a:pPr algn="r">
              <a:lnSpc>
                <a:spcPts val="2068"/>
              </a:lnSpc>
            </a:pPr>
            <a:r>
              <a:rPr lang="en-US" sz="2200" spc="9" dirty="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through Diverse Field Experience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172996" y="7136532"/>
            <a:ext cx="9712408" cy="254868"/>
            <a:chOff x="0" y="0"/>
            <a:chExt cx="8513018" cy="22339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513018" cy="223394"/>
            </a:xfrm>
            <a:custGeom>
              <a:avLst/>
              <a:gdLst/>
              <a:ahLst/>
              <a:cxnLst/>
              <a:rect l="l" t="t" r="r" b="b"/>
              <a:pathLst>
                <a:path w="8513018" h="223394">
                  <a:moveTo>
                    <a:pt x="8309818" y="0"/>
                  </a:moveTo>
                  <a:lnTo>
                    <a:pt x="0" y="0"/>
                  </a:lnTo>
                  <a:lnTo>
                    <a:pt x="203200" y="223394"/>
                  </a:lnTo>
                  <a:lnTo>
                    <a:pt x="8513018" y="223394"/>
                  </a:lnTo>
                  <a:lnTo>
                    <a:pt x="8309818" y="0"/>
                  </a:lnTo>
                  <a:close/>
                </a:path>
              </a:pathLst>
            </a:custGeom>
            <a:solidFill>
              <a:srgbClr val="B1233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01600" y="-57150"/>
              <a:ext cx="8309818" cy="280544"/>
            </a:xfrm>
            <a:prstGeom prst="rect">
              <a:avLst/>
            </a:prstGeom>
          </p:spPr>
          <p:txBody>
            <a:bodyPr lIns="27940" tIns="27940" rIns="27940" bIns="27940" rtlCol="0" anchor="ctr"/>
            <a:lstStyle/>
            <a:p>
              <a:pPr algn="ctr">
                <a:lnSpc>
                  <a:spcPts val="1924"/>
                </a:lnSpc>
              </a:pPr>
              <a:endParaRPr sz="990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8D4D4163-D249-27C2-DCA3-1748E9D6F957}"/>
              </a:ext>
            </a:extLst>
          </p:cNvPr>
          <p:cNvSpPr txBox="1"/>
          <p:nvPr/>
        </p:nvSpPr>
        <p:spPr>
          <a:xfrm>
            <a:off x="6781800" y="2743200"/>
            <a:ext cx="2590800" cy="30059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spc="9" dirty="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Kathy Gotcher</a:t>
            </a:r>
          </a:p>
          <a:p>
            <a:r>
              <a:rPr lang="en-US" sz="1800" dirty="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Senior Conservationist </a:t>
            </a:r>
          </a:p>
          <a:p>
            <a:pPr algn="ctr">
              <a:lnSpc>
                <a:spcPts val="1924"/>
              </a:lnSpc>
              <a:spcBef>
                <a:spcPct val="0"/>
              </a:spcBef>
            </a:pPr>
            <a:endParaRPr lang="en-US" b="1" dirty="0">
              <a:solidFill>
                <a:srgbClr val="000000"/>
              </a:solidFill>
              <a:latin typeface="Barlow"/>
              <a:ea typeface="Barlow"/>
              <a:cs typeface="Barlow"/>
              <a:sym typeface="Barlow"/>
            </a:endParaRPr>
          </a:p>
          <a:p>
            <a:pPr>
              <a:lnSpc>
                <a:spcPts val="1924"/>
              </a:lnSpc>
              <a:spcBef>
                <a:spcPct val="0"/>
              </a:spcBef>
            </a:pPr>
            <a:r>
              <a:rPr lang="en-US" sz="1800" b="1" dirty="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Cassandra Guilford</a:t>
            </a:r>
          </a:p>
          <a:p>
            <a:pPr>
              <a:lnSpc>
                <a:spcPts val="1924"/>
              </a:lnSpc>
              <a:spcBef>
                <a:spcPct val="0"/>
              </a:spcBef>
            </a:pPr>
            <a:r>
              <a:rPr lang="en-US" sz="1800" dirty="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Soil and Water Conservation Specialist</a:t>
            </a:r>
          </a:p>
          <a:p>
            <a:endParaRPr lang="en-US" sz="1800" dirty="0">
              <a:solidFill>
                <a:srgbClr val="000000"/>
              </a:solidFill>
              <a:latin typeface="Barlow"/>
              <a:ea typeface="Barlow"/>
              <a:cs typeface="Barlow"/>
              <a:sym typeface="Barlow"/>
            </a:endParaRPr>
          </a:p>
          <a:p>
            <a:endParaRPr lang="en-US" spc="9" dirty="0">
              <a:solidFill>
                <a:srgbClr val="000000"/>
              </a:solidFill>
              <a:latin typeface="Barlow"/>
              <a:ea typeface="Barlow"/>
              <a:cs typeface="Barlow"/>
              <a:sym typeface="Barlow"/>
            </a:endParaRPr>
          </a:p>
          <a:p>
            <a:endParaRPr lang="en-US" sz="1800" spc="9" dirty="0">
              <a:solidFill>
                <a:srgbClr val="000000"/>
              </a:solidFill>
              <a:latin typeface="Barlow"/>
              <a:ea typeface="Barlow"/>
              <a:cs typeface="Barlow"/>
              <a:sym typeface="Barlow"/>
            </a:endParaRPr>
          </a:p>
          <a:p>
            <a:endParaRPr lang="en-US" sz="1800" spc="9" dirty="0">
              <a:solidFill>
                <a:srgbClr val="000000"/>
              </a:solidFill>
              <a:latin typeface="Barlow"/>
              <a:ea typeface="Barlow"/>
              <a:cs typeface="Barlow"/>
              <a:sym typeface="Barlow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80264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55973">
            <a:off x="604153" y="1550348"/>
            <a:ext cx="4629348" cy="4997138"/>
          </a:xfrm>
          <a:custGeom>
            <a:avLst/>
            <a:gdLst/>
            <a:ahLst/>
            <a:cxnLst/>
            <a:rect l="l" t="t" r="r" b="b"/>
            <a:pathLst>
              <a:path w="4781748" h="5176453">
                <a:moveTo>
                  <a:pt x="0" y="0"/>
                </a:moveTo>
                <a:lnTo>
                  <a:pt x="4781748" y="0"/>
                </a:lnTo>
                <a:lnTo>
                  <a:pt x="4781748" y="5176453"/>
                </a:lnTo>
                <a:lnTo>
                  <a:pt x="0" y="51764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4172603" y="4565815"/>
            <a:ext cx="4730864" cy="3005740"/>
          </a:xfrm>
          <a:custGeom>
            <a:avLst/>
            <a:gdLst/>
            <a:ahLst/>
            <a:cxnLst/>
            <a:rect l="l" t="t" r="r" b="b"/>
            <a:pathLst>
              <a:path w="4358794" h="2920392">
                <a:moveTo>
                  <a:pt x="0" y="0"/>
                </a:moveTo>
                <a:lnTo>
                  <a:pt x="4358794" y="0"/>
                </a:lnTo>
                <a:lnTo>
                  <a:pt x="4358794" y="2920392"/>
                </a:lnTo>
                <a:lnTo>
                  <a:pt x="0" y="292039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724370" y="344801"/>
            <a:ext cx="6392466" cy="1094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</a:pPr>
            <a:r>
              <a:rPr lang="en-US" sz="6399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SECOND FLOOR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03ED77D-11B5-41FB-152F-AF45AEEA242E}"/>
              </a:ext>
            </a:extLst>
          </p:cNvPr>
          <p:cNvSpPr/>
          <p:nvPr/>
        </p:nvSpPr>
        <p:spPr>
          <a:xfrm>
            <a:off x="5124251" y="6745165"/>
            <a:ext cx="2827569" cy="707886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RISK TAKERS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03055C2-49B1-F727-1CDA-E4440047503C}"/>
              </a:ext>
            </a:extLst>
          </p:cNvPr>
          <p:cNvSpPr/>
          <p:nvPr/>
        </p:nvSpPr>
        <p:spPr>
          <a:xfrm rot="20012474">
            <a:off x="2586086" y="2744745"/>
            <a:ext cx="2843022" cy="707886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SEARCH FOR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E1463BE-83A4-606A-358D-EF127DF6570A}"/>
              </a:ext>
            </a:extLst>
          </p:cNvPr>
          <p:cNvSpPr/>
          <p:nvPr/>
        </p:nvSpPr>
        <p:spPr>
          <a:xfrm rot="19894237">
            <a:off x="1413876" y="3476442"/>
            <a:ext cx="7013453" cy="14465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TAKE RISKS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/>
      <p:bldP spid="7" grpId="0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90601" y="1250443"/>
            <a:ext cx="4114800" cy="4616958"/>
          </a:xfrm>
          <a:custGeom>
            <a:avLst/>
            <a:gdLst/>
            <a:ahLst/>
            <a:cxnLst/>
            <a:rect l="l" t="t" r="r" b="b"/>
            <a:pathLst>
              <a:path w="4626535" h="5183793">
                <a:moveTo>
                  <a:pt x="0" y="0"/>
                </a:moveTo>
                <a:lnTo>
                  <a:pt x="4626535" y="0"/>
                </a:lnTo>
                <a:lnTo>
                  <a:pt x="4626535" y="5183792"/>
                </a:lnTo>
                <a:lnTo>
                  <a:pt x="0" y="51837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296311" y="6507053"/>
            <a:ext cx="9465778" cy="743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62"/>
              </a:lnSpc>
            </a:pPr>
            <a:r>
              <a:rPr lang="en-US" sz="5400" spc="-94" dirty="0">
                <a:solidFill>
                  <a:srgbClr val="0070C0"/>
                </a:solidFill>
                <a:latin typeface="Janmeid"/>
                <a:ea typeface="Janmeid"/>
                <a:cs typeface="Janmeid"/>
                <a:sym typeface="Janmeid"/>
              </a:rPr>
              <a:t>AGREE TO DISAGREE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097810" y="88713"/>
            <a:ext cx="5487353" cy="1094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</a:pPr>
            <a:r>
              <a:rPr lang="en-US" sz="6399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THIRD FLOOR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0DB7A75-F777-44A1-0ABA-C6C746093095}"/>
              </a:ext>
            </a:extLst>
          </p:cNvPr>
          <p:cNvSpPr/>
          <p:nvPr/>
        </p:nvSpPr>
        <p:spPr>
          <a:xfrm>
            <a:off x="5024535" y="2936846"/>
            <a:ext cx="4432625" cy="923330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KEEP PUSHING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69F0CBC-71A9-A645-E8AE-4541B13E793B}"/>
              </a:ext>
            </a:extLst>
          </p:cNvPr>
          <p:cNvSpPr/>
          <p:nvPr/>
        </p:nvSpPr>
        <p:spPr>
          <a:xfrm>
            <a:off x="1524000" y="4202069"/>
            <a:ext cx="6857776" cy="132343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HAVE COURAGE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738735" y="2705722"/>
            <a:ext cx="4460917" cy="4876532"/>
          </a:xfrm>
          <a:custGeom>
            <a:avLst/>
            <a:gdLst/>
            <a:ahLst/>
            <a:cxnLst/>
            <a:rect l="l" t="t" r="r" b="b"/>
            <a:pathLst>
              <a:path w="4696429" h="5049514">
                <a:moveTo>
                  <a:pt x="0" y="0"/>
                </a:moveTo>
                <a:lnTo>
                  <a:pt x="4696429" y="0"/>
                </a:lnTo>
                <a:lnTo>
                  <a:pt x="4696429" y="5049513"/>
                </a:lnTo>
                <a:lnTo>
                  <a:pt x="0" y="504951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40" b="-1246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2738735" y="-86340"/>
            <a:ext cx="4580930" cy="1094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</a:pPr>
            <a:r>
              <a:rPr lang="en-US" sz="6399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TOP FLOOR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7512F1E-5CDD-0D79-542C-B49831864379}"/>
              </a:ext>
            </a:extLst>
          </p:cNvPr>
          <p:cNvSpPr/>
          <p:nvPr/>
        </p:nvSpPr>
        <p:spPr>
          <a:xfrm>
            <a:off x="-63464" y="875822"/>
            <a:ext cx="9829801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nva Sans Bold"/>
                <a:ea typeface="Canva Sans Bold"/>
                <a:cs typeface="Canva Sans Bold"/>
                <a:sym typeface="Canva Sans Bold"/>
              </a:rPr>
              <a:t>Working together to achieve  success in our shared goals</a:t>
            </a:r>
            <a:endParaRPr lang="en-US" sz="48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BBBD11-A05D-ADA7-D4F9-D9492D915863}"/>
              </a:ext>
            </a:extLst>
          </p:cNvPr>
          <p:cNvSpPr txBox="1"/>
          <p:nvPr/>
        </p:nvSpPr>
        <p:spPr>
          <a:xfrm>
            <a:off x="623350" y="4863357"/>
            <a:ext cx="21463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NATIONAL NRCS HEADQUARTERS – ASTERID MARTINEZ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7675E1-5732-7518-816B-BB8BC98BE86D}"/>
              </a:ext>
            </a:extLst>
          </p:cNvPr>
          <p:cNvSpPr txBox="1"/>
          <p:nvPr/>
        </p:nvSpPr>
        <p:spPr>
          <a:xfrm>
            <a:off x="7199652" y="5325022"/>
            <a:ext cx="22987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NATIONAL NRCS HEADQUARTERS – RALPH SMITH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F7D758-AF6A-9DEC-7039-CE2001AEF195}"/>
              </a:ext>
            </a:extLst>
          </p:cNvPr>
          <p:cNvSpPr txBox="1"/>
          <p:nvPr/>
        </p:nvSpPr>
        <p:spPr>
          <a:xfrm>
            <a:off x="638423" y="3878757"/>
            <a:ext cx="19105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SPRUELL FARMS - LIZ &amp; MADDIE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E84F842-3968-655A-C6F5-009D47F82FD4}"/>
              </a:ext>
            </a:extLst>
          </p:cNvPr>
          <p:cNvSpPr txBox="1"/>
          <p:nvPr/>
        </p:nvSpPr>
        <p:spPr>
          <a:xfrm>
            <a:off x="7199652" y="4343384"/>
            <a:ext cx="205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 SOIL &amp; WATER – DR. BILL PUCKETT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2A81D67-5D0F-DD2C-6009-EEE58AE85685}"/>
              </a:ext>
            </a:extLst>
          </p:cNvPr>
          <p:cNvSpPr txBox="1"/>
          <p:nvPr/>
        </p:nvSpPr>
        <p:spPr>
          <a:xfrm>
            <a:off x="623350" y="2766270"/>
            <a:ext cx="2135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        AACD -</a:t>
            </a:r>
          </a:p>
          <a:p>
            <a:r>
              <a:rPr lang="en-US" dirty="0"/>
              <a:t>COURTNEY BAKER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3E8C35A-4022-F639-8495-4F44C5EEE83C}"/>
              </a:ext>
            </a:extLst>
          </p:cNvPr>
          <p:cNvSpPr txBox="1"/>
          <p:nvPr/>
        </p:nvSpPr>
        <p:spPr>
          <a:xfrm>
            <a:off x="7185417" y="3373911"/>
            <a:ext cx="2580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SWCD – </a:t>
            </a:r>
          </a:p>
          <a:p>
            <a:r>
              <a:rPr lang="en-US" dirty="0"/>
              <a:t>HENRIETTA TAYLOR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1CC254A-EA58-5898-C943-6F11C229F836}"/>
              </a:ext>
            </a:extLst>
          </p:cNvPr>
          <p:cNvSpPr txBox="1"/>
          <p:nvPr/>
        </p:nvSpPr>
        <p:spPr>
          <a:xfrm>
            <a:off x="7154435" y="2681438"/>
            <a:ext cx="23439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NRCS – BLAKE GARNER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03372" y="379937"/>
            <a:ext cx="9651655" cy="7012525"/>
          </a:xfrm>
          <a:custGeom>
            <a:avLst/>
            <a:gdLst/>
            <a:ahLst/>
            <a:cxnLst/>
            <a:rect l="l" t="t" r="r" b="b"/>
            <a:pathLst>
              <a:path w="9651655" h="7012525">
                <a:moveTo>
                  <a:pt x="0" y="0"/>
                </a:moveTo>
                <a:lnTo>
                  <a:pt x="9651655" y="0"/>
                </a:lnTo>
                <a:lnTo>
                  <a:pt x="9651655" y="7012525"/>
                </a:lnTo>
                <a:lnTo>
                  <a:pt x="0" y="701252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847" r="-213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68CFDE0-BCAB-F7E7-EFC7-63467D0024FD}"/>
              </a:ext>
            </a:extLst>
          </p:cNvPr>
          <p:cNvSpPr/>
          <p:nvPr/>
        </p:nvSpPr>
        <p:spPr>
          <a:xfrm>
            <a:off x="609600" y="5791200"/>
            <a:ext cx="8153400" cy="132343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SEEK ADVENTURE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 flipH="1">
            <a:off x="3047999" y="1071215"/>
            <a:ext cx="4710861" cy="2368689"/>
          </a:xfrm>
          <a:custGeom>
            <a:avLst/>
            <a:gdLst/>
            <a:ahLst/>
            <a:cxnLst/>
            <a:rect l="l" t="t" r="r" b="b"/>
            <a:pathLst>
              <a:path w="6502624" h="3625213">
                <a:moveTo>
                  <a:pt x="6502624" y="0"/>
                </a:moveTo>
                <a:lnTo>
                  <a:pt x="0" y="0"/>
                </a:lnTo>
                <a:lnTo>
                  <a:pt x="0" y="3625213"/>
                </a:lnTo>
                <a:lnTo>
                  <a:pt x="6502624" y="3625213"/>
                </a:lnTo>
                <a:lnTo>
                  <a:pt x="6502624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990"/>
          </a:p>
        </p:txBody>
      </p:sp>
      <p:sp>
        <p:nvSpPr>
          <p:cNvPr id="6" name="TextBox 6"/>
          <p:cNvSpPr txBox="1"/>
          <p:nvPr/>
        </p:nvSpPr>
        <p:spPr>
          <a:xfrm>
            <a:off x="565785" y="4740031"/>
            <a:ext cx="8099374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68"/>
              </a:lnSpc>
            </a:pPr>
            <a:r>
              <a:rPr lang="en-US" sz="4684" b="1" dirty="0">
                <a:solidFill>
                  <a:srgbClr val="B12336"/>
                </a:solidFill>
                <a:latin typeface="Barlow Bold"/>
                <a:ea typeface="Barlow Bold"/>
                <a:cs typeface="Barlow Bold"/>
                <a:sym typeface="Barlow Bold"/>
              </a:rPr>
              <a:t>FROM DISTRICT OFFICE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129302" y="5016253"/>
            <a:ext cx="5488255" cy="754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558"/>
              </a:lnSpc>
            </a:pPr>
            <a:r>
              <a:rPr lang="en-US" sz="4684" b="1" dirty="0">
                <a:solidFill>
                  <a:srgbClr val="333A44"/>
                </a:solidFill>
                <a:latin typeface="Barlow Bold"/>
                <a:ea typeface="Barlow Bold"/>
                <a:cs typeface="Barlow Bold"/>
                <a:sym typeface="Barlow Bold"/>
              </a:rPr>
              <a:t>STATE OFFICE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199182" y="844228"/>
            <a:ext cx="2562717" cy="3118172"/>
            <a:chOff x="0" y="0"/>
            <a:chExt cx="1533371" cy="186572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533371" cy="1865720"/>
            </a:xfrm>
            <a:custGeom>
              <a:avLst/>
              <a:gdLst/>
              <a:ahLst/>
              <a:cxnLst/>
              <a:rect l="l" t="t" r="r" b="b"/>
              <a:pathLst>
                <a:path w="1533371" h="1865720">
                  <a:moveTo>
                    <a:pt x="0" y="0"/>
                  </a:moveTo>
                  <a:lnTo>
                    <a:pt x="1533371" y="0"/>
                  </a:lnTo>
                  <a:lnTo>
                    <a:pt x="1533371" y="1865720"/>
                  </a:lnTo>
                  <a:lnTo>
                    <a:pt x="0" y="1865720"/>
                  </a:lnTo>
                  <a:close/>
                </a:path>
              </a:pathLst>
            </a:custGeom>
            <a:solidFill>
              <a:srgbClr val="B12336"/>
            </a:solidFill>
          </p:spPr>
          <p:txBody>
            <a:bodyPr/>
            <a:lstStyle/>
            <a:p>
              <a:endParaRPr lang="en-US" sz="990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57150"/>
              <a:ext cx="1533371" cy="1922870"/>
            </a:xfrm>
            <a:prstGeom prst="rect">
              <a:avLst/>
            </a:prstGeom>
          </p:spPr>
          <p:txBody>
            <a:bodyPr lIns="27940" tIns="27940" rIns="27940" bIns="27940" rtlCol="0" anchor="ctr"/>
            <a:lstStyle/>
            <a:p>
              <a:pPr algn="ctr">
                <a:lnSpc>
                  <a:spcPts val="1924"/>
                </a:lnSpc>
              </a:pPr>
              <a:endParaRPr sz="990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290251" y="931117"/>
            <a:ext cx="2380579" cy="2944394"/>
            <a:chOff x="0" y="0"/>
            <a:chExt cx="1533371" cy="189653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533371" cy="1896533"/>
            </a:xfrm>
            <a:custGeom>
              <a:avLst/>
              <a:gdLst/>
              <a:ahLst/>
              <a:cxnLst/>
              <a:rect l="l" t="t" r="r" b="b"/>
              <a:pathLst>
                <a:path w="1533371" h="1896533">
                  <a:moveTo>
                    <a:pt x="0" y="0"/>
                  </a:moveTo>
                  <a:lnTo>
                    <a:pt x="1533371" y="0"/>
                  </a:lnTo>
                  <a:lnTo>
                    <a:pt x="1533371" y="1896533"/>
                  </a:lnTo>
                  <a:lnTo>
                    <a:pt x="0" y="1896533"/>
                  </a:lnTo>
                  <a:close/>
                </a:path>
              </a:pathLst>
            </a:custGeom>
            <a:solidFill>
              <a:srgbClr val="EFEFEF"/>
            </a:solidFill>
          </p:spPr>
          <p:txBody>
            <a:bodyPr/>
            <a:lstStyle/>
            <a:p>
              <a:endParaRPr lang="en-US" sz="990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57150"/>
              <a:ext cx="1533371" cy="1953683"/>
            </a:xfrm>
            <a:prstGeom prst="rect">
              <a:avLst/>
            </a:prstGeom>
          </p:spPr>
          <p:txBody>
            <a:bodyPr lIns="27940" tIns="27940" rIns="27940" bIns="27940" rtlCol="0" anchor="ctr"/>
            <a:lstStyle/>
            <a:p>
              <a:pPr algn="ctr">
                <a:lnSpc>
                  <a:spcPts val="1924"/>
                </a:lnSpc>
              </a:pPr>
              <a:endParaRPr sz="990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325068" y="879670"/>
            <a:ext cx="2310943" cy="2880968"/>
            <a:chOff x="0" y="0"/>
            <a:chExt cx="5602285" cy="6984164"/>
          </a:xfrm>
        </p:grpSpPr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4"/>
            <a:srcRect l="14673" r="14673"/>
            <a:stretch>
              <a:fillRect/>
            </a:stretch>
          </p:blipFill>
          <p:spPr>
            <a:xfrm>
              <a:off x="0" y="0"/>
              <a:ext cx="5602285" cy="6984164"/>
            </a:xfrm>
            <a:prstGeom prst="rect">
              <a:avLst/>
            </a:prstGeom>
          </p:spPr>
        </p:pic>
      </p:grpSp>
      <p:grpSp>
        <p:nvGrpSpPr>
          <p:cNvPr id="17" name="Group 17"/>
          <p:cNvGrpSpPr/>
          <p:nvPr/>
        </p:nvGrpSpPr>
        <p:grpSpPr>
          <a:xfrm>
            <a:off x="6934200" y="3612317"/>
            <a:ext cx="2730141" cy="3321883"/>
            <a:chOff x="0" y="0"/>
            <a:chExt cx="1533371" cy="186572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533371" cy="1865720"/>
            </a:xfrm>
            <a:custGeom>
              <a:avLst/>
              <a:gdLst/>
              <a:ahLst/>
              <a:cxnLst/>
              <a:rect l="l" t="t" r="r" b="b"/>
              <a:pathLst>
                <a:path w="1533371" h="1865720">
                  <a:moveTo>
                    <a:pt x="0" y="0"/>
                  </a:moveTo>
                  <a:lnTo>
                    <a:pt x="1533371" y="0"/>
                  </a:lnTo>
                  <a:lnTo>
                    <a:pt x="1533371" y="1865720"/>
                  </a:lnTo>
                  <a:lnTo>
                    <a:pt x="0" y="1865720"/>
                  </a:lnTo>
                  <a:close/>
                </a:path>
              </a:pathLst>
            </a:custGeom>
            <a:solidFill>
              <a:srgbClr val="B12336"/>
            </a:solidFill>
          </p:spPr>
          <p:txBody>
            <a:bodyPr/>
            <a:lstStyle/>
            <a:p>
              <a:endParaRPr lang="en-US" sz="990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57150"/>
              <a:ext cx="1533371" cy="1922870"/>
            </a:xfrm>
            <a:prstGeom prst="rect">
              <a:avLst/>
            </a:prstGeom>
          </p:spPr>
          <p:txBody>
            <a:bodyPr lIns="27940" tIns="27940" rIns="27940" bIns="27940" rtlCol="0" anchor="ctr"/>
            <a:lstStyle/>
            <a:p>
              <a:pPr algn="ctr">
                <a:lnSpc>
                  <a:spcPts val="1924"/>
                </a:lnSpc>
              </a:pPr>
              <a:endParaRPr sz="990"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7031219" y="3711285"/>
            <a:ext cx="2536103" cy="3136753"/>
            <a:chOff x="0" y="0"/>
            <a:chExt cx="1533371" cy="1896533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533371" cy="1896533"/>
            </a:xfrm>
            <a:custGeom>
              <a:avLst/>
              <a:gdLst/>
              <a:ahLst/>
              <a:cxnLst/>
              <a:rect l="l" t="t" r="r" b="b"/>
              <a:pathLst>
                <a:path w="1533371" h="1896533">
                  <a:moveTo>
                    <a:pt x="0" y="0"/>
                  </a:moveTo>
                  <a:lnTo>
                    <a:pt x="1533371" y="0"/>
                  </a:lnTo>
                  <a:lnTo>
                    <a:pt x="1533371" y="1896533"/>
                  </a:lnTo>
                  <a:lnTo>
                    <a:pt x="0" y="1896533"/>
                  </a:lnTo>
                  <a:close/>
                </a:path>
              </a:pathLst>
            </a:custGeom>
            <a:solidFill>
              <a:srgbClr val="EFEFEF"/>
            </a:solidFill>
          </p:spPr>
          <p:txBody>
            <a:bodyPr/>
            <a:lstStyle/>
            <a:p>
              <a:endParaRPr lang="en-US" sz="990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57150"/>
              <a:ext cx="1533371" cy="1953683"/>
            </a:xfrm>
            <a:prstGeom prst="rect">
              <a:avLst/>
            </a:prstGeom>
          </p:spPr>
          <p:txBody>
            <a:bodyPr lIns="27940" tIns="27940" rIns="27940" bIns="27940" rtlCol="0" anchor="ctr"/>
            <a:lstStyle/>
            <a:p>
              <a:pPr algn="ctr">
                <a:lnSpc>
                  <a:spcPts val="1924"/>
                </a:lnSpc>
              </a:pPr>
              <a:endParaRPr sz="990"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7068311" y="3738666"/>
            <a:ext cx="2461918" cy="3069183"/>
            <a:chOff x="0" y="0"/>
            <a:chExt cx="5968286" cy="7440444"/>
          </a:xfrm>
        </p:grpSpPr>
        <p:pic>
          <p:nvPicPr>
            <p:cNvPr id="24" name="Picture 24"/>
            <p:cNvPicPr>
              <a:picLocks noChangeAspect="1"/>
            </p:cNvPicPr>
            <p:nvPr/>
          </p:nvPicPr>
          <p:blipFill>
            <a:blip r:embed="rId5"/>
            <a:srcRect t="3306" b="3306"/>
            <a:stretch>
              <a:fillRect/>
            </a:stretch>
          </p:blipFill>
          <p:spPr>
            <a:xfrm>
              <a:off x="0" y="0"/>
              <a:ext cx="5968286" cy="7440444"/>
            </a:xfrm>
            <a:prstGeom prst="rect">
              <a:avLst/>
            </a:prstGeom>
          </p:spPr>
        </p:pic>
      </p:grpSp>
      <p:sp>
        <p:nvSpPr>
          <p:cNvPr id="25" name="TextBox 25"/>
          <p:cNvSpPr txBox="1"/>
          <p:nvPr/>
        </p:nvSpPr>
        <p:spPr>
          <a:xfrm>
            <a:off x="2209800" y="5217812"/>
            <a:ext cx="609600" cy="4793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03"/>
              </a:lnSpc>
            </a:pPr>
            <a:r>
              <a:rPr lang="en-US" sz="2859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to</a:t>
            </a:r>
          </a:p>
        </p:txBody>
      </p:sp>
      <p:grpSp>
        <p:nvGrpSpPr>
          <p:cNvPr id="8" name="Group 2">
            <a:extLst>
              <a:ext uri="{FF2B5EF4-FFF2-40B4-BE49-F238E27FC236}">
                <a16:creationId xmlns:a16="http://schemas.microsoft.com/office/drawing/2014/main" id="{F9096D3B-59A3-FF83-178B-5C421EEBEE62}"/>
              </a:ext>
            </a:extLst>
          </p:cNvPr>
          <p:cNvGrpSpPr/>
          <p:nvPr/>
        </p:nvGrpSpPr>
        <p:grpSpPr>
          <a:xfrm>
            <a:off x="93809" y="381000"/>
            <a:ext cx="9712408" cy="254868"/>
            <a:chOff x="0" y="0"/>
            <a:chExt cx="8513018" cy="223394"/>
          </a:xfrm>
        </p:grpSpPr>
        <p:sp>
          <p:nvSpPr>
            <p:cNvPr id="26" name="Freeform 3">
              <a:extLst>
                <a:ext uri="{FF2B5EF4-FFF2-40B4-BE49-F238E27FC236}">
                  <a16:creationId xmlns:a16="http://schemas.microsoft.com/office/drawing/2014/main" id="{465FF496-3043-1BCD-45F5-899E495B41AF}"/>
                </a:ext>
              </a:extLst>
            </p:cNvPr>
            <p:cNvSpPr/>
            <p:nvPr/>
          </p:nvSpPr>
          <p:spPr>
            <a:xfrm>
              <a:off x="0" y="0"/>
              <a:ext cx="8513018" cy="223394"/>
            </a:xfrm>
            <a:custGeom>
              <a:avLst/>
              <a:gdLst/>
              <a:ahLst/>
              <a:cxnLst/>
              <a:rect l="l" t="t" r="r" b="b"/>
              <a:pathLst>
                <a:path w="8513018" h="223394">
                  <a:moveTo>
                    <a:pt x="8309818" y="0"/>
                  </a:moveTo>
                  <a:lnTo>
                    <a:pt x="0" y="0"/>
                  </a:lnTo>
                  <a:lnTo>
                    <a:pt x="203200" y="223394"/>
                  </a:lnTo>
                  <a:lnTo>
                    <a:pt x="8513018" y="223394"/>
                  </a:lnTo>
                  <a:lnTo>
                    <a:pt x="8309818" y="0"/>
                  </a:lnTo>
                  <a:close/>
                </a:path>
              </a:pathLst>
            </a:custGeom>
            <a:solidFill>
              <a:srgbClr val="B1233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TextBox 4">
              <a:extLst>
                <a:ext uri="{FF2B5EF4-FFF2-40B4-BE49-F238E27FC236}">
                  <a16:creationId xmlns:a16="http://schemas.microsoft.com/office/drawing/2014/main" id="{A11E84C0-A263-0B55-3C24-D64BD78660E6}"/>
                </a:ext>
              </a:extLst>
            </p:cNvPr>
            <p:cNvSpPr txBox="1"/>
            <p:nvPr/>
          </p:nvSpPr>
          <p:spPr>
            <a:xfrm>
              <a:off x="101600" y="-57150"/>
              <a:ext cx="8309818" cy="280544"/>
            </a:xfrm>
            <a:prstGeom prst="rect">
              <a:avLst/>
            </a:prstGeom>
          </p:spPr>
          <p:txBody>
            <a:bodyPr lIns="27940" tIns="27940" rIns="27940" bIns="27940" rtlCol="0" anchor="ctr"/>
            <a:lstStyle/>
            <a:p>
              <a:pPr algn="ctr">
                <a:lnSpc>
                  <a:spcPts val="1924"/>
                </a:lnSpc>
              </a:pPr>
              <a:endParaRPr sz="990"/>
            </a:p>
          </p:txBody>
        </p:sp>
      </p:grpSp>
      <p:grpSp>
        <p:nvGrpSpPr>
          <p:cNvPr id="28" name="Group 2">
            <a:extLst>
              <a:ext uri="{FF2B5EF4-FFF2-40B4-BE49-F238E27FC236}">
                <a16:creationId xmlns:a16="http://schemas.microsoft.com/office/drawing/2014/main" id="{126F0D6E-C738-58AB-F8B1-F9A3562C1C9D}"/>
              </a:ext>
            </a:extLst>
          </p:cNvPr>
          <p:cNvGrpSpPr/>
          <p:nvPr/>
        </p:nvGrpSpPr>
        <p:grpSpPr>
          <a:xfrm>
            <a:off x="72575" y="7136532"/>
            <a:ext cx="9712408" cy="254868"/>
            <a:chOff x="0" y="0"/>
            <a:chExt cx="8513018" cy="223394"/>
          </a:xfrm>
        </p:grpSpPr>
        <p:sp>
          <p:nvSpPr>
            <p:cNvPr id="29" name="Freeform 3">
              <a:extLst>
                <a:ext uri="{FF2B5EF4-FFF2-40B4-BE49-F238E27FC236}">
                  <a16:creationId xmlns:a16="http://schemas.microsoft.com/office/drawing/2014/main" id="{778D7F16-9128-9869-0383-41A5A555EB88}"/>
                </a:ext>
              </a:extLst>
            </p:cNvPr>
            <p:cNvSpPr/>
            <p:nvPr/>
          </p:nvSpPr>
          <p:spPr>
            <a:xfrm>
              <a:off x="0" y="0"/>
              <a:ext cx="8513018" cy="223394"/>
            </a:xfrm>
            <a:custGeom>
              <a:avLst/>
              <a:gdLst/>
              <a:ahLst/>
              <a:cxnLst/>
              <a:rect l="l" t="t" r="r" b="b"/>
              <a:pathLst>
                <a:path w="8513018" h="223394">
                  <a:moveTo>
                    <a:pt x="8309818" y="0"/>
                  </a:moveTo>
                  <a:lnTo>
                    <a:pt x="0" y="0"/>
                  </a:lnTo>
                  <a:lnTo>
                    <a:pt x="203200" y="223394"/>
                  </a:lnTo>
                  <a:lnTo>
                    <a:pt x="8513018" y="223394"/>
                  </a:lnTo>
                  <a:lnTo>
                    <a:pt x="8309818" y="0"/>
                  </a:lnTo>
                  <a:close/>
                </a:path>
              </a:pathLst>
            </a:custGeom>
            <a:solidFill>
              <a:srgbClr val="B1233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TextBox 4">
              <a:extLst>
                <a:ext uri="{FF2B5EF4-FFF2-40B4-BE49-F238E27FC236}">
                  <a16:creationId xmlns:a16="http://schemas.microsoft.com/office/drawing/2014/main" id="{70F6EAB3-5B03-BD54-CD7B-42FEE2BBBC0E}"/>
                </a:ext>
              </a:extLst>
            </p:cNvPr>
            <p:cNvSpPr txBox="1"/>
            <p:nvPr/>
          </p:nvSpPr>
          <p:spPr>
            <a:xfrm>
              <a:off x="101600" y="-57150"/>
              <a:ext cx="8309818" cy="280544"/>
            </a:xfrm>
            <a:prstGeom prst="rect">
              <a:avLst/>
            </a:prstGeom>
          </p:spPr>
          <p:txBody>
            <a:bodyPr lIns="27940" tIns="27940" rIns="27940" bIns="27940" rtlCol="0" anchor="ctr"/>
            <a:lstStyle/>
            <a:p>
              <a:pPr algn="ctr">
                <a:lnSpc>
                  <a:spcPts val="1924"/>
                </a:lnSpc>
              </a:pPr>
              <a:endParaRPr sz="990"/>
            </a:p>
          </p:txBody>
        </p:sp>
      </p:grpSp>
    </p:spTree>
    <p:extLst>
      <p:ext uri="{BB962C8B-B14F-4D97-AF65-F5344CB8AC3E}">
        <p14:creationId xmlns:p14="http://schemas.microsoft.com/office/powerpoint/2010/main" val="1777445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546722" y="345145"/>
            <a:ext cx="4511678" cy="7082109"/>
            <a:chOff x="0" y="0"/>
            <a:chExt cx="3003021" cy="339135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003021" cy="3391358"/>
            </a:xfrm>
            <a:custGeom>
              <a:avLst/>
              <a:gdLst/>
              <a:ahLst/>
              <a:cxnLst/>
              <a:rect l="l" t="t" r="r" b="b"/>
              <a:pathLst>
                <a:path w="3003021" h="3391358">
                  <a:moveTo>
                    <a:pt x="0" y="0"/>
                  </a:moveTo>
                  <a:lnTo>
                    <a:pt x="3003021" y="0"/>
                  </a:lnTo>
                  <a:lnTo>
                    <a:pt x="3003021" y="3391358"/>
                  </a:lnTo>
                  <a:lnTo>
                    <a:pt x="0" y="3391358"/>
                  </a:lnTo>
                  <a:close/>
                </a:path>
              </a:pathLst>
            </a:custGeom>
            <a:solidFill>
              <a:srgbClr val="333A44"/>
            </a:solidFill>
          </p:spPr>
          <p:txBody>
            <a:bodyPr/>
            <a:lstStyle/>
            <a:p>
              <a:endParaRPr lang="en-US" sz="99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3003021" cy="3448508"/>
            </a:xfrm>
            <a:prstGeom prst="rect">
              <a:avLst/>
            </a:prstGeom>
          </p:spPr>
          <p:txBody>
            <a:bodyPr lIns="27940" tIns="27940" rIns="27940" bIns="27940" rtlCol="0" anchor="ctr"/>
            <a:lstStyle/>
            <a:p>
              <a:pPr algn="ctr">
                <a:lnSpc>
                  <a:spcPts val="1924"/>
                </a:lnSpc>
              </a:pPr>
              <a:endParaRPr sz="990"/>
            </a:p>
          </p:txBody>
        </p:sp>
      </p:grpSp>
      <p:sp>
        <p:nvSpPr>
          <p:cNvPr id="5" name="Freeform 5"/>
          <p:cNvSpPr/>
          <p:nvPr/>
        </p:nvSpPr>
        <p:spPr>
          <a:xfrm flipH="1" flipV="1">
            <a:off x="-14492" y="6606127"/>
            <a:ext cx="2752205" cy="1166273"/>
          </a:xfrm>
          <a:custGeom>
            <a:avLst/>
            <a:gdLst/>
            <a:ahLst/>
            <a:cxnLst/>
            <a:rect l="l" t="t" r="r" b="b"/>
            <a:pathLst>
              <a:path w="5004009" h="2120497">
                <a:moveTo>
                  <a:pt x="5004009" y="2120498"/>
                </a:moveTo>
                <a:lnTo>
                  <a:pt x="0" y="2120498"/>
                </a:lnTo>
                <a:lnTo>
                  <a:pt x="0" y="0"/>
                </a:lnTo>
                <a:lnTo>
                  <a:pt x="5004009" y="0"/>
                </a:lnTo>
                <a:lnTo>
                  <a:pt x="5004009" y="2120498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b="-144436"/>
            </a:stretch>
          </a:blipFill>
        </p:spPr>
        <p:txBody>
          <a:bodyPr/>
          <a:lstStyle/>
          <a:p>
            <a:endParaRPr lang="en-US" sz="990"/>
          </a:p>
        </p:txBody>
      </p:sp>
      <p:sp>
        <p:nvSpPr>
          <p:cNvPr id="6" name="Freeform 6"/>
          <p:cNvSpPr/>
          <p:nvPr/>
        </p:nvSpPr>
        <p:spPr>
          <a:xfrm>
            <a:off x="3271112" y="3465213"/>
            <a:ext cx="2540100" cy="3928371"/>
          </a:xfrm>
          <a:custGeom>
            <a:avLst/>
            <a:gdLst/>
            <a:ahLst/>
            <a:cxnLst/>
            <a:rect l="l" t="t" r="r" b="b"/>
            <a:pathLst>
              <a:path w="3200547" h="5069957">
                <a:moveTo>
                  <a:pt x="0" y="0"/>
                </a:moveTo>
                <a:lnTo>
                  <a:pt x="3200547" y="0"/>
                </a:lnTo>
                <a:lnTo>
                  <a:pt x="3200547" y="5069957"/>
                </a:lnTo>
                <a:lnTo>
                  <a:pt x="0" y="506995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990"/>
          </a:p>
        </p:txBody>
      </p:sp>
      <p:sp>
        <p:nvSpPr>
          <p:cNvPr id="7" name="Freeform 7"/>
          <p:cNvSpPr/>
          <p:nvPr/>
        </p:nvSpPr>
        <p:spPr>
          <a:xfrm>
            <a:off x="358719" y="555361"/>
            <a:ext cx="4757988" cy="1792782"/>
          </a:xfrm>
          <a:custGeom>
            <a:avLst/>
            <a:gdLst/>
            <a:ahLst/>
            <a:cxnLst/>
            <a:rect l="l" t="t" r="r" b="b"/>
            <a:pathLst>
              <a:path w="8650887" h="3259604">
                <a:moveTo>
                  <a:pt x="0" y="0"/>
                </a:moveTo>
                <a:lnTo>
                  <a:pt x="8650886" y="0"/>
                </a:lnTo>
                <a:lnTo>
                  <a:pt x="8650886" y="3259605"/>
                </a:lnTo>
                <a:lnTo>
                  <a:pt x="0" y="325960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 sz="990"/>
          </a:p>
        </p:txBody>
      </p:sp>
      <p:sp>
        <p:nvSpPr>
          <p:cNvPr id="8" name="TextBox 8"/>
          <p:cNvSpPr txBox="1"/>
          <p:nvPr/>
        </p:nvSpPr>
        <p:spPr>
          <a:xfrm>
            <a:off x="457201" y="2669843"/>
            <a:ext cx="5257800" cy="6668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574"/>
              </a:lnSpc>
            </a:pPr>
            <a:r>
              <a:rPr lang="en-US" sz="2800" b="1" dirty="0">
                <a:solidFill>
                  <a:schemeClr val="accent2"/>
                </a:solidFill>
                <a:latin typeface="Barlow Bold"/>
                <a:ea typeface="Barlow Bold"/>
                <a:cs typeface="Barlow Bold"/>
                <a:sym typeface="Barlow Bold"/>
              </a:rPr>
              <a:t>DISTRICTADMINISTRATIVE COORDINATOR (DAC)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65785" y="3991817"/>
            <a:ext cx="2803414" cy="730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75"/>
              </a:lnSpc>
            </a:pPr>
            <a:r>
              <a:rPr lang="en-US" sz="6000" b="1" dirty="0">
                <a:solidFill>
                  <a:srgbClr val="B12336"/>
                </a:solidFill>
                <a:latin typeface="Barlow Bold"/>
                <a:ea typeface="Barlow Bold"/>
                <a:cs typeface="Barlow Bold"/>
                <a:sym typeface="Barlow Bold"/>
              </a:rPr>
              <a:t>2019</a:t>
            </a:r>
          </a:p>
        </p:txBody>
      </p:sp>
      <p:sp>
        <p:nvSpPr>
          <p:cNvPr id="10" name="Freeform 10"/>
          <p:cNvSpPr/>
          <p:nvPr/>
        </p:nvSpPr>
        <p:spPr>
          <a:xfrm>
            <a:off x="6248400" y="1066800"/>
            <a:ext cx="3206574" cy="4277888"/>
          </a:xfrm>
          <a:custGeom>
            <a:avLst/>
            <a:gdLst/>
            <a:ahLst/>
            <a:cxnLst/>
            <a:rect l="l" t="t" r="r" b="b"/>
            <a:pathLst>
              <a:path w="3629341" h="4841901">
                <a:moveTo>
                  <a:pt x="0" y="0"/>
                </a:moveTo>
                <a:lnTo>
                  <a:pt x="3629341" y="0"/>
                </a:lnTo>
                <a:lnTo>
                  <a:pt x="3629341" y="4841901"/>
                </a:lnTo>
                <a:lnTo>
                  <a:pt x="0" y="484190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 w="47625" cap="sq">
            <a:solidFill>
              <a:srgbClr val="B12336"/>
            </a:solidFill>
            <a:prstDash val="solid"/>
            <a:miter/>
          </a:ln>
        </p:spPr>
        <p:txBody>
          <a:bodyPr/>
          <a:lstStyle/>
          <a:p>
            <a:endParaRPr lang="en-US" sz="990"/>
          </a:p>
        </p:txBody>
      </p:sp>
      <p:sp>
        <p:nvSpPr>
          <p:cNvPr id="11" name="Freeform 11"/>
          <p:cNvSpPr/>
          <p:nvPr/>
        </p:nvSpPr>
        <p:spPr>
          <a:xfrm>
            <a:off x="6781800" y="4351996"/>
            <a:ext cx="2539653" cy="2837267"/>
          </a:xfrm>
          <a:custGeom>
            <a:avLst/>
            <a:gdLst/>
            <a:ahLst/>
            <a:cxnLst/>
            <a:rect l="l" t="t" r="r" b="b"/>
            <a:pathLst>
              <a:path w="4617551" h="5158668">
                <a:moveTo>
                  <a:pt x="0" y="0"/>
                </a:moveTo>
                <a:lnTo>
                  <a:pt x="4617551" y="0"/>
                </a:lnTo>
                <a:lnTo>
                  <a:pt x="4617551" y="5158668"/>
                </a:lnTo>
                <a:lnTo>
                  <a:pt x="0" y="515866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  <a:ln w="38100" cap="sq">
            <a:solidFill>
              <a:srgbClr val="B12336"/>
            </a:solidFill>
            <a:prstDash val="solid"/>
            <a:miter/>
          </a:ln>
        </p:spPr>
        <p:txBody>
          <a:bodyPr/>
          <a:lstStyle/>
          <a:p>
            <a:endParaRPr lang="en-US" sz="990"/>
          </a:p>
        </p:txBody>
      </p:sp>
    </p:spTree>
    <p:extLst>
      <p:ext uri="{BB962C8B-B14F-4D97-AF65-F5344CB8AC3E}">
        <p14:creationId xmlns:p14="http://schemas.microsoft.com/office/powerpoint/2010/main" val="1635315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  <p:bldP spid="10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4148987" y="3617474"/>
            <a:ext cx="815530" cy="849691"/>
            <a:chOff x="-18663" y="-57150"/>
            <a:chExt cx="831463" cy="866291"/>
          </a:xfrm>
        </p:grpSpPr>
        <p:sp>
          <p:nvSpPr>
            <p:cNvPr id="11" name="TextBox 11"/>
            <p:cNvSpPr txBox="1"/>
            <p:nvPr/>
          </p:nvSpPr>
          <p:spPr>
            <a:xfrm>
              <a:off x="0" y="-57150"/>
              <a:ext cx="812800" cy="866291"/>
            </a:xfrm>
            <a:prstGeom prst="rect">
              <a:avLst/>
            </a:prstGeom>
          </p:spPr>
          <p:txBody>
            <a:bodyPr lIns="27940" tIns="27940" rIns="27940" bIns="27940" rtlCol="0" anchor="ctr"/>
            <a:lstStyle/>
            <a:p>
              <a:pPr algn="ctr">
                <a:lnSpc>
                  <a:spcPts val="1924"/>
                </a:lnSpc>
              </a:pPr>
              <a:endParaRPr sz="990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-18663" y="-20556"/>
              <a:ext cx="812800" cy="809141"/>
            </a:xfrm>
            <a:custGeom>
              <a:avLst/>
              <a:gdLst/>
              <a:ahLst/>
              <a:cxnLst/>
              <a:rect l="l" t="t" r="r" b="b"/>
              <a:pathLst>
                <a:path w="812800" h="809141">
                  <a:moveTo>
                    <a:pt x="0" y="0"/>
                  </a:moveTo>
                  <a:lnTo>
                    <a:pt x="812800" y="0"/>
                  </a:lnTo>
                  <a:lnTo>
                    <a:pt x="812800" y="809141"/>
                  </a:lnTo>
                  <a:lnTo>
                    <a:pt x="0" y="809141"/>
                  </a:lnTo>
                  <a:close/>
                </a:path>
              </a:pathLst>
            </a:custGeom>
            <a:solidFill>
              <a:srgbClr val="B1233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Freeform 5"/>
          <p:cNvSpPr/>
          <p:nvPr/>
        </p:nvSpPr>
        <p:spPr>
          <a:xfrm>
            <a:off x="0" y="-285"/>
            <a:ext cx="5369294" cy="1818848"/>
          </a:xfrm>
          <a:custGeom>
            <a:avLst/>
            <a:gdLst/>
            <a:ahLst/>
            <a:cxnLst/>
            <a:rect l="l" t="t" r="r" b="b"/>
            <a:pathLst>
              <a:path w="9762353" h="3306997">
                <a:moveTo>
                  <a:pt x="0" y="0"/>
                </a:moveTo>
                <a:lnTo>
                  <a:pt x="9762352" y="0"/>
                </a:lnTo>
                <a:lnTo>
                  <a:pt x="9762352" y="3306997"/>
                </a:lnTo>
                <a:lnTo>
                  <a:pt x="0" y="33069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205443" y="3346609"/>
            <a:ext cx="3998492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23"/>
              </a:lnSpc>
            </a:pPr>
            <a:r>
              <a:rPr lang="en-US" sz="3519" b="1" dirty="0">
                <a:solidFill>
                  <a:srgbClr val="B12336"/>
                </a:solidFill>
                <a:latin typeface="Barlow Bold"/>
                <a:ea typeface="Barlow Bold"/>
                <a:cs typeface="Barlow Bold"/>
                <a:sym typeface="Barlow Bold"/>
              </a:rPr>
              <a:t>DAC RESPONSIBILITIES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4580848" y="1640373"/>
            <a:ext cx="5037570" cy="1335046"/>
            <a:chOff x="0" y="0"/>
            <a:chExt cx="12364848" cy="327690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2364848" cy="3276907"/>
            </a:xfrm>
            <a:custGeom>
              <a:avLst/>
              <a:gdLst/>
              <a:ahLst/>
              <a:cxnLst/>
              <a:rect l="l" t="t" r="r" b="b"/>
              <a:pathLst>
                <a:path w="12364848" h="3276907">
                  <a:moveTo>
                    <a:pt x="0" y="0"/>
                  </a:moveTo>
                  <a:lnTo>
                    <a:pt x="0" y="3276907"/>
                  </a:lnTo>
                  <a:lnTo>
                    <a:pt x="12364848" y="3276907"/>
                  </a:lnTo>
                  <a:lnTo>
                    <a:pt x="12364848" y="0"/>
                  </a:lnTo>
                  <a:lnTo>
                    <a:pt x="0" y="0"/>
                  </a:lnTo>
                  <a:close/>
                  <a:moveTo>
                    <a:pt x="12303888" y="3215947"/>
                  </a:moveTo>
                  <a:lnTo>
                    <a:pt x="59690" y="3215947"/>
                  </a:lnTo>
                  <a:lnTo>
                    <a:pt x="59690" y="59690"/>
                  </a:lnTo>
                  <a:lnTo>
                    <a:pt x="12303888" y="59690"/>
                  </a:lnTo>
                  <a:lnTo>
                    <a:pt x="12303888" y="321594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5217692" y="3269722"/>
            <a:ext cx="4058124" cy="269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10"/>
              </a:lnSpc>
            </a:pPr>
            <a:r>
              <a:rPr lang="en-US" sz="1650" b="1" dirty="0">
                <a:solidFill>
                  <a:srgbClr val="B12336"/>
                </a:solidFill>
                <a:latin typeface="Barlow Semi-Bold"/>
                <a:ea typeface="Barlow Semi-Bold"/>
                <a:cs typeface="Barlow Semi-Bold"/>
                <a:sym typeface="Barlow Semi-Bold"/>
              </a:rPr>
              <a:t>PROGRAMS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031522" y="3639892"/>
            <a:ext cx="4259608" cy="11926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96862" lvl="1" indent="-148431">
              <a:lnSpc>
                <a:spcPts val="1924"/>
              </a:lnSpc>
              <a:buFont typeface="Arial"/>
              <a:buChar char="•"/>
            </a:pPr>
            <a:r>
              <a:rPr lang="en-US" sz="1374" dirty="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AFO/CAFO (Poultry Operations)</a:t>
            </a:r>
          </a:p>
          <a:p>
            <a:pPr marL="296862" lvl="1" indent="-148431">
              <a:lnSpc>
                <a:spcPts val="1924"/>
              </a:lnSpc>
              <a:buFont typeface="Arial"/>
              <a:buChar char="•"/>
            </a:pPr>
            <a:r>
              <a:rPr lang="en-US" sz="1374" dirty="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ATP (Administrative Technical Planning)</a:t>
            </a:r>
          </a:p>
          <a:p>
            <a:pPr marL="296862" lvl="1" indent="-148431">
              <a:lnSpc>
                <a:spcPts val="1924"/>
              </a:lnSpc>
              <a:buFont typeface="Arial"/>
              <a:buChar char="•"/>
            </a:pPr>
            <a:r>
              <a:rPr lang="en-US" sz="1374" dirty="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CIP (Conservation Incentive Program)</a:t>
            </a:r>
          </a:p>
          <a:p>
            <a:pPr marL="296862" lvl="1" indent="-148431">
              <a:lnSpc>
                <a:spcPts val="1924"/>
              </a:lnSpc>
              <a:buFont typeface="Arial"/>
              <a:buChar char="•"/>
            </a:pPr>
            <a:r>
              <a:rPr lang="en-US" sz="1374" dirty="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FSCP (Feral Swine Control Program)</a:t>
            </a:r>
          </a:p>
          <a:p>
            <a:pPr>
              <a:lnSpc>
                <a:spcPts val="1924"/>
              </a:lnSpc>
            </a:pPr>
            <a:endParaRPr lang="en-US" sz="1374" dirty="0">
              <a:solidFill>
                <a:srgbClr val="000000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grpSp>
        <p:nvGrpSpPr>
          <p:cNvPr id="15" name="Group 15"/>
          <p:cNvGrpSpPr/>
          <p:nvPr/>
        </p:nvGrpSpPr>
        <p:grpSpPr>
          <a:xfrm>
            <a:off x="4580848" y="3190208"/>
            <a:ext cx="5037570" cy="1667064"/>
            <a:chOff x="0" y="0"/>
            <a:chExt cx="12364848" cy="4091853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2364848" cy="4091853"/>
            </a:xfrm>
            <a:custGeom>
              <a:avLst/>
              <a:gdLst/>
              <a:ahLst/>
              <a:cxnLst/>
              <a:rect l="l" t="t" r="r" b="b"/>
              <a:pathLst>
                <a:path w="12364848" h="4091853">
                  <a:moveTo>
                    <a:pt x="0" y="0"/>
                  </a:moveTo>
                  <a:lnTo>
                    <a:pt x="0" y="4091853"/>
                  </a:lnTo>
                  <a:lnTo>
                    <a:pt x="12364848" y="4091853"/>
                  </a:lnTo>
                  <a:lnTo>
                    <a:pt x="12364848" y="0"/>
                  </a:lnTo>
                  <a:lnTo>
                    <a:pt x="0" y="0"/>
                  </a:lnTo>
                  <a:close/>
                  <a:moveTo>
                    <a:pt x="12303888" y="4030893"/>
                  </a:moveTo>
                  <a:lnTo>
                    <a:pt x="59690" y="4030893"/>
                  </a:lnTo>
                  <a:lnTo>
                    <a:pt x="59690" y="59690"/>
                  </a:lnTo>
                  <a:lnTo>
                    <a:pt x="12303888" y="59690"/>
                  </a:lnTo>
                  <a:lnTo>
                    <a:pt x="12303888" y="403089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5369294" y="1668805"/>
            <a:ext cx="3301394" cy="2693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10"/>
              </a:lnSpc>
            </a:pPr>
            <a:r>
              <a:rPr lang="en-US" sz="1650" b="1" dirty="0">
                <a:solidFill>
                  <a:srgbClr val="B12336"/>
                </a:solidFill>
                <a:latin typeface="Barlow Semi-Bold"/>
                <a:ea typeface="Barlow Semi-Bold"/>
                <a:cs typeface="Barlow Semi-Bold"/>
                <a:sym typeface="Barlow Semi-Bold"/>
              </a:rPr>
              <a:t>DAY-TO-DAY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5233007" y="1888410"/>
            <a:ext cx="4259608" cy="948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96862" lvl="1" indent="-148431">
              <a:lnSpc>
                <a:spcPts val="1924"/>
              </a:lnSpc>
              <a:buFont typeface="Arial"/>
              <a:buChar char="•"/>
            </a:pPr>
            <a:r>
              <a:rPr lang="en-US" sz="1374" dirty="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Administrative</a:t>
            </a:r>
          </a:p>
          <a:p>
            <a:pPr marL="296862" lvl="1" indent="-148431">
              <a:lnSpc>
                <a:spcPts val="1924"/>
              </a:lnSpc>
              <a:buFont typeface="Arial"/>
              <a:buChar char="•"/>
            </a:pPr>
            <a:r>
              <a:rPr lang="en-US" sz="1374" dirty="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Financial Management </a:t>
            </a:r>
          </a:p>
          <a:p>
            <a:pPr marL="296862" lvl="1" indent="-148431">
              <a:lnSpc>
                <a:spcPts val="1924"/>
              </a:lnSpc>
              <a:buFont typeface="Arial"/>
              <a:buChar char="•"/>
            </a:pPr>
            <a:r>
              <a:rPr lang="en-US" sz="1374" dirty="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Public Interactions</a:t>
            </a:r>
          </a:p>
          <a:p>
            <a:pPr marL="296862" lvl="1" indent="-148431">
              <a:lnSpc>
                <a:spcPts val="1924"/>
              </a:lnSpc>
              <a:buFont typeface="Arial"/>
              <a:buChar char="•"/>
            </a:pPr>
            <a:r>
              <a:rPr lang="en-US" sz="1374" dirty="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Trainer (ATP)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4580848" y="5141954"/>
            <a:ext cx="5037570" cy="1335046"/>
            <a:chOff x="0" y="0"/>
            <a:chExt cx="12364848" cy="3276907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2364848" cy="3276907"/>
            </a:xfrm>
            <a:custGeom>
              <a:avLst/>
              <a:gdLst/>
              <a:ahLst/>
              <a:cxnLst/>
              <a:rect l="l" t="t" r="r" b="b"/>
              <a:pathLst>
                <a:path w="12364848" h="3276907">
                  <a:moveTo>
                    <a:pt x="0" y="0"/>
                  </a:moveTo>
                  <a:lnTo>
                    <a:pt x="0" y="3276907"/>
                  </a:lnTo>
                  <a:lnTo>
                    <a:pt x="12364848" y="3276907"/>
                  </a:lnTo>
                  <a:lnTo>
                    <a:pt x="12364848" y="0"/>
                  </a:lnTo>
                  <a:lnTo>
                    <a:pt x="0" y="0"/>
                  </a:lnTo>
                  <a:close/>
                  <a:moveTo>
                    <a:pt x="12303888" y="3215947"/>
                  </a:moveTo>
                  <a:lnTo>
                    <a:pt x="59690" y="3215947"/>
                  </a:lnTo>
                  <a:lnTo>
                    <a:pt x="59690" y="59690"/>
                  </a:lnTo>
                  <a:lnTo>
                    <a:pt x="12303888" y="59690"/>
                  </a:lnTo>
                  <a:lnTo>
                    <a:pt x="12303888" y="321594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7" name="TextBox 27"/>
          <p:cNvSpPr txBox="1"/>
          <p:nvPr/>
        </p:nvSpPr>
        <p:spPr>
          <a:xfrm>
            <a:off x="4203935" y="5356605"/>
            <a:ext cx="797225" cy="849691"/>
          </a:xfrm>
          <a:prstGeom prst="rect">
            <a:avLst/>
          </a:prstGeom>
        </p:spPr>
        <p:txBody>
          <a:bodyPr lIns="27940" tIns="27940" rIns="27940" bIns="27940" rtlCol="0" anchor="ctr"/>
          <a:lstStyle/>
          <a:p>
            <a:pPr algn="ctr">
              <a:lnSpc>
                <a:spcPts val="1924"/>
              </a:lnSpc>
            </a:pPr>
            <a:endParaRPr sz="990"/>
          </a:p>
        </p:txBody>
      </p:sp>
      <p:sp>
        <p:nvSpPr>
          <p:cNvPr id="29" name="TextBox 29"/>
          <p:cNvSpPr txBox="1"/>
          <p:nvPr/>
        </p:nvSpPr>
        <p:spPr>
          <a:xfrm>
            <a:off x="5233006" y="5221888"/>
            <a:ext cx="2237542" cy="269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10"/>
              </a:lnSpc>
            </a:pPr>
            <a:r>
              <a:rPr lang="en-US" sz="1650" b="1" dirty="0">
                <a:solidFill>
                  <a:srgbClr val="B12336"/>
                </a:solidFill>
                <a:latin typeface="Barlow Semi-Bold"/>
                <a:ea typeface="Barlow Semi-Bold"/>
                <a:cs typeface="Barlow Semi-Bold"/>
                <a:sym typeface="Barlow Semi-Bold"/>
              </a:rPr>
              <a:t>PARTNERSHIPS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5233007" y="5491321"/>
            <a:ext cx="4259608" cy="948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96862" lvl="1" indent="-148431">
              <a:lnSpc>
                <a:spcPts val="1924"/>
              </a:lnSpc>
              <a:buFont typeface="Arial"/>
              <a:buChar char="•"/>
            </a:pPr>
            <a:r>
              <a:rPr lang="en-US" sz="1374" dirty="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NRCS</a:t>
            </a:r>
          </a:p>
          <a:p>
            <a:pPr marL="296862" lvl="1" indent="-148431">
              <a:lnSpc>
                <a:spcPts val="1924"/>
              </a:lnSpc>
              <a:buFont typeface="Arial"/>
              <a:buChar char="•"/>
            </a:pPr>
            <a:r>
              <a:rPr lang="en-US" sz="1374" dirty="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FSA</a:t>
            </a:r>
          </a:p>
          <a:p>
            <a:pPr marL="296862" lvl="1" indent="-148431">
              <a:lnSpc>
                <a:spcPts val="1924"/>
              </a:lnSpc>
              <a:buFont typeface="Arial"/>
              <a:buChar char="•"/>
            </a:pPr>
            <a:r>
              <a:rPr lang="en-US" sz="1374" dirty="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EXTENSION</a:t>
            </a:r>
          </a:p>
          <a:p>
            <a:pPr marL="296862" lvl="1" indent="-148431">
              <a:lnSpc>
                <a:spcPts val="1924"/>
              </a:lnSpc>
              <a:buFont typeface="Arial"/>
              <a:buChar char="•"/>
            </a:pPr>
            <a:r>
              <a:rPr lang="en-US" sz="1374" dirty="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FORESTRY</a:t>
            </a:r>
          </a:p>
        </p:txBody>
      </p:sp>
      <p:pic>
        <p:nvPicPr>
          <p:cNvPr id="3" name="Picture 2" descr="A person sitting at a desk with a computer&#10;&#10;Description automatically generated with low confidence">
            <a:extLst>
              <a:ext uri="{FF2B5EF4-FFF2-40B4-BE49-F238E27FC236}">
                <a16:creationId xmlns:a16="http://schemas.microsoft.com/office/drawing/2014/main" id="{1DE45648-5292-2DBB-3F73-026C56314A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4201423" y="1916948"/>
            <a:ext cx="880211" cy="793636"/>
          </a:xfrm>
          <a:prstGeom prst="rect">
            <a:avLst/>
          </a:prstGeom>
        </p:spPr>
      </p:pic>
      <p:pic>
        <p:nvPicPr>
          <p:cNvPr id="31" name="Picture 30" descr="Icon&#10;&#10;Description automatically generated">
            <a:extLst>
              <a:ext uri="{FF2B5EF4-FFF2-40B4-BE49-F238E27FC236}">
                <a16:creationId xmlns:a16="http://schemas.microsoft.com/office/drawing/2014/main" id="{4C5D3E53-8E27-A1E6-0697-23EE535A02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4148987" y="5416122"/>
            <a:ext cx="757939" cy="664805"/>
          </a:xfrm>
          <a:prstGeom prst="rect">
            <a:avLst/>
          </a:prstGeom>
        </p:spPr>
      </p:pic>
      <p:sp>
        <p:nvSpPr>
          <p:cNvPr id="12" name="Freeform 12"/>
          <p:cNvSpPr/>
          <p:nvPr/>
        </p:nvSpPr>
        <p:spPr>
          <a:xfrm>
            <a:off x="4222240" y="3710012"/>
            <a:ext cx="664613" cy="664613"/>
          </a:xfrm>
          <a:custGeom>
            <a:avLst/>
            <a:gdLst/>
            <a:ahLst/>
            <a:cxnLst/>
            <a:rect l="l" t="t" r="r" b="b"/>
            <a:pathLst>
              <a:path w="1208388" h="1208388">
                <a:moveTo>
                  <a:pt x="0" y="0"/>
                </a:moveTo>
                <a:lnTo>
                  <a:pt x="1208388" y="0"/>
                </a:lnTo>
                <a:lnTo>
                  <a:pt x="1208388" y="1208388"/>
                </a:lnTo>
                <a:lnTo>
                  <a:pt x="0" y="120838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550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21" grpId="0"/>
      <p:bldP spid="22" grpId="0"/>
      <p:bldP spid="27" grpId="0"/>
      <p:bldP spid="29" grpId="0"/>
      <p:bldP spid="30" grpId="0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96D2E633-9A9E-F046-EB06-FDD7F83951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15099"/>
            <a:ext cx="8719961" cy="6477000"/>
          </a:xfrm>
          <a:prstGeom prst="rect">
            <a:avLst/>
          </a:prstGeom>
        </p:spPr>
      </p:pic>
      <p:sp>
        <p:nvSpPr>
          <p:cNvPr id="25" name="TextBox 25"/>
          <p:cNvSpPr txBox="1"/>
          <p:nvPr/>
        </p:nvSpPr>
        <p:spPr>
          <a:xfrm>
            <a:off x="1905000" y="5746031"/>
            <a:ext cx="2057400" cy="7309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675"/>
              </a:lnSpc>
            </a:pPr>
            <a:r>
              <a:rPr lang="en-US" sz="6000" b="1" dirty="0">
                <a:solidFill>
                  <a:srgbClr val="B12336"/>
                </a:solidFill>
                <a:latin typeface="Barlow Bold"/>
                <a:ea typeface="Barlow Bold"/>
                <a:cs typeface="Barlow Bold"/>
                <a:sym typeface="Barlow Bold"/>
              </a:rPr>
              <a:t>2024</a:t>
            </a:r>
          </a:p>
        </p:txBody>
      </p:sp>
      <p:grpSp>
        <p:nvGrpSpPr>
          <p:cNvPr id="29" name="Group 2">
            <a:extLst>
              <a:ext uri="{FF2B5EF4-FFF2-40B4-BE49-F238E27FC236}">
                <a16:creationId xmlns:a16="http://schemas.microsoft.com/office/drawing/2014/main" id="{900B0D55-8405-FE72-8FBD-3C477185B826}"/>
              </a:ext>
            </a:extLst>
          </p:cNvPr>
          <p:cNvGrpSpPr/>
          <p:nvPr/>
        </p:nvGrpSpPr>
        <p:grpSpPr>
          <a:xfrm>
            <a:off x="93809" y="381000"/>
            <a:ext cx="9712408" cy="254868"/>
            <a:chOff x="0" y="0"/>
            <a:chExt cx="8513018" cy="223394"/>
          </a:xfrm>
        </p:grpSpPr>
        <p:sp>
          <p:nvSpPr>
            <p:cNvPr id="30" name="Freeform 3">
              <a:extLst>
                <a:ext uri="{FF2B5EF4-FFF2-40B4-BE49-F238E27FC236}">
                  <a16:creationId xmlns:a16="http://schemas.microsoft.com/office/drawing/2014/main" id="{1960E906-1625-C150-66E3-2123A7F050A9}"/>
                </a:ext>
              </a:extLst>
            </p:cNvPr>
            <p:cNvSpPr/>
            <p:nvPr/>
          </p:nvSpPr>
          <p:spPr>
            <a:xfrm>
              <a:off x="0" y="0"/>
              <a:ext cx="8513018" cy="223394"/>
            </a:xfrm>
            <a:custGeom>
              <a:avLst/>
              <a:gdLst/>
              <a:ahLst/>
              <a:cxnLst/>
              <a:rect l="l" t="t" r="r" b="b"/>
              <a:pathLst>
                <a:path w="8513018" h="223394">
                  <a:moveTo>
                    <a:pt x="8309818" y="0"/>
                  </a:moveTo>
                  <a:lnTo>
                    <a:pt x="0" y="0"/>
                  </a:lnTo>
                  <a:lnTo>
                    <a:pt x="203200" y="223394"/>
                  </a:lnTo>
                  <a:lnTo>
                    <a:pt x="8513018" y="223394"/>
                  </a:lnTo>
                  <a:lnTo>
                    <a:pt x="8309818" y="0"/>
                  </a:lnTo>
                  <a:close/>
                </a:path>
              </a:pathLst>
            </a:custGeom>
            <a:solidFill>
              <a:srgbClr val="B1233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TextBox 4">
              <a:extLst>
                <a:ext uri="{FF2B5EF4-FFF2-40B4-BE49-F238E27FC236}">
                  <a16:creationId xmlns:a16="http://schemas.microsoft.com/office/drawing/2014/main" id="{6DDF3048-C617-13CC-E91A-689DF572AECE}"/>
                </a:ext>
              </a:extLst>
            </p:cNvPr>
            <p:cNvSpPr txBox="1"/>
            <p:nvPr/>
          </p:nvSpPr>
          <p:spPr>
            <a:xfrm>
              <a:off x="101600" y="-57150"/>
              <a:ext cx="8309818" cy="280544"/>
            </a:xfrm>
            <a:prstGeom prst="rect">
              <a:avLst/>
            </a:prstGeom>
          </p:spPr>
          <p:txBody>
            <a:bodyPr lIns="27940" tIns="27940" rIns="27940" bIns="27940" rtlCol="0" anchor="ctr"/>
            <a:lstStyle/>
            <a:p>
              <a:pPr algn="ctr">
                <a:lnSpc>
                  <a:spcPts val="1924"/>
                </a:lnSpc>
              </a:pPr>
              <a:endParaRPr sz="990"/>
            </a:p>
          </p:txBody>
        </p:sp>
      </p:grpSp>
      <p:grpSp>
        <p:nvGrpSpPr>
          <p:cNvPr id="32" name="Group 2">
            <a:extLst>
              <a:ext uri="{FF2B5EF4-FFF2-40B4-BE49-F238E27FC236}">
                <a16:creationId xmlns:a16="http://schemas.microsoft.com/office/drawing/2014/main" id="{04406523-C238-4B66-ABC4-B8407DAAC4CA}"/>
              </a:ext>
            </a:extLst>
          </p:cNvPr>
          <p:cNvGrpSpPr/>
          <p:nvPr/>
        </p:nvGrpSpPr>
        <p:grpSpPr>
          <a:xfrm>
            <a:off x="72575" y="7086600"/>
            <a:ext cx="9712408" cy="254868"/>
            <a:chOff x="0" y="0"/>
            <a:chExt cx="8513018" cy="223394"/>
          </a:xfrm>
        </p:grpSpPr>
        <p:sp>
          <p:nvSpPr>
            <p:cNvPr id="33" name="Freeform 3">
              <a:extLst>
                <a:ext uri="{FF2B5EF4-FFF2-40B4-BE49-F238E27FC236}">
                  <a16:creationId xmlns:a16="http://schemas.microsoft.com/office/drawing/2014/main" id="{67D7C779-4FE7-156F-7C5C-AF3BC369D811}"/>
                </a:ext>
              </a:extLst>
            </p:cNvPr>
            <p:cNvSpPr/>
            <p:nvPr/>
          </p:nvSpPr>
          <p:spPr>
            <a:xfrm>
              <a:off x="0" y="0"/>
              <a:ext cx="8513018" cy="223394"/>
            </a:xfrm>
            <a:custGeom>
              <a:avLst/>
              <a:gdLst/>
              <a:ahLst/>
              <a:cxnLst/>
              <a:rect l="l" t="t" r="r" b="b"/>
              <a:pathLst>
                <a:path w="8513018" h="223394">
                  <a:moveTo>
                    <a:pt x="8309818" y="0"/>
                  </a:moveTo>
                  <a:lnTo>
                    <a:pt x="0" y="0"/>
                  </a:lnTo>
                  <a:lnTo>
                    <a:pt x="203200" y="223394"/>
                  </a:lnTo>
                  <a:lnTo>
                    <a:pt x="8513018" y="223394"/>
                  </a:lnTo>
                  <a:lnTo>
                    <a:pt x="8309818" y="0"/>
                  </a:lnTo>
                  <a:close/>
                </a:path>
              </a:pathLst>
            </a:custGeom>
            <a:solidFill>
              <a:srgbClr val="B1233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TextBox 4">
              <a:extLst>
                <a:ext uri="{FF2B5EF4-FFF2-40B4-BE49-F238E27FC236}">
                  <a16:creationId xmlns:a16="http://schemas.microsoft.com/office/drawing/2014/main" id="{FC205872-1ECE-5CB2-660D-CC453280C3B3}"/>
                </a:ext>
              </a:extLst>
            </p:cNvPr>
            <p:cNvSpPr txBox="1"/>
            <p:nvPr/>
          </p:nvSpPr>
          <p:spPr>
            <a:xfrm>
              <a:off x="101600" y="-57150"/>
              <a:ext cx="8309818" cy="280544"/>
            </a:xfrm>
            <a:prstGeom prst="rect">
              <a:avLst/>
            </a:prstGeom>
          </p:spPr>
          <p:txBody>
            <a:bodyPr lIns="27940" tIns="27940" rIns="27940" bIns="27940" rtlCol="0" anchor="ctr"/>
            <a:lstStyle/>
            <a:p>
              <a:pPr algn="ctr">
                <a:lnSpc>
                  <a:spcPts val="1924"/>
                </a:lnSpc>
              </a:pPr>
              <a:endParaRPr sz="990"/>
            </a:p>
          </p:txBody>
        </p:sp>
      </p:grpSp>
    </p:spTree>
    <p:extLst>
      <p:ext uri="{BB962C8B-B14F-4D97-AF65-F5344CB8AC3E}">
        <p14:creationId xmlns:p14="http://schemas.microsoft.com/office/powerpoint/2010/main" val="139190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77084" y="3194654"/>
            <a:ext cx="2757449" cy="3891946"/>
            <a:chOff x="0" y="0"/>
            <a:chExt cx="6768231" cy="613224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768231" cy="6132245"/>
            </a:xfrm>
            <a:custGeom>
              <a:avLst/>
              <a:gdLst/>
              <a:ahLst/>
              <a:cxnLst/>
              <a:rect l="l" t="t" r="r" b="b"/>
              <a:pathLst>
                <a:path w="6768231" h="6132245">
                  <a:moveTo>
                    <a:pt x="0" y="0"/>
                  </a:moveTo>
                  <a:lnTo>
                    <a:pt x="0" y="6132245"/>
                  </a:lnTo>
                  <a:lnTo>
                    <a:pt x="6768231" y="6132245"/>
                  </a:lnTo>
                  <a:lnTo>
                    <a:pt x="6768231" y="0"/>
                  </a:lnTo>
                  <a:lnTo>
                    <a:pt x="0" y="0"/>
                  </a:lnTo>
                  <a:close/>
                  <a:moveTo>
                    <a:pt x="6707270" y="6071286"/>
                  </a:moveTo>
                  <a:lnTo>
                    <a:pt x="59690" y="6071286"/>
                  </a:lnTo>
                  <a:lnTo>
                    <a:pt x="59690" y="59690"/>
                  </a:lnTo>
                  <a:lnTo>
                    <a:pt x="6707270" y="59690"/>
                  </a:lnTo>
                  <a:lnTo>
                    <a:pt x="6707270" y="607128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 sz="990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3677219" y="3194654"/>
            <a:ext cx="2757449" cy="3891944"/>
            <a:chOff x="0" y="0"/>
            <a:chExt cx="6768231" cy="613224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768231" cy="6132245"/>
            </a:xfrm>
            <a:custGeom>
              <a:avLst/>
              <a:gdLst/>
              <a:ahLst/>
              <a:cxnLst/>
              <a:rect l="l" t="t" r="r" b="b"/>
              <a:pathLst>
                <a:path w="6768231" h="6132245">
                  <a:moveTo>
                    <a:pt x="0" y="0"/>
                  </a:moveTo>
                  <a:lnTo>
                    <a:pt x="0" y="6132245"/>
                  </a:lnTo>
                  <a:lnTo>
                    <a:pt x="6768231" y="6132245"/>
                  </a:lnTo>
                  <a:lnTo>
                    <a:pt x="6768231" y="0"/>
                  </a:lnTo>
                  <a:lnTo>
                    <a:pt x="0" y="0"/>
                  </a:lnTo>
                  <a:close/>
                  <a:moveTo>
                    <a:pt x="6707270" y="6071286"/>
                  </a:moveTo>
                  <a:lnTo>
                    <a:pt x="59690" y="6071286"/>
                  </a:lnTo>
                  <a:lnTo>
                    <a:pt x="59690" y="59690"/>
                  </a:lnTo>
                  <a:lnTo>
                    <a:pt x="6707270" y="59690"/>
                  </a:lnTo>
                  <a:lnTo>
                    <a:pt x="6707270" y="607128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 sz="990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735166" y="3194654"/>
            <a:ext cx="2757449" cy="3968146"/>
            <a:chOff x="0" y="0"/>
            <a:chExt cx="6768231" cy="613224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768231" cy="6132245"/>
            </a:xfrm>
            <a:custGeom>
              <a:avLst/>
              <a:gdLst/>
              <a:ahLst/>
              <a:cxnLst/>
              <a:rect l="l" t="t" r="r" b="b"/>
              <a:pathLst>
                <a:path w="6768231" h="6132245">
                  <a:moveTo>
                    <a:pt x="0" y="0"/>
                  </a:moveTo>
                  <a:lnTo>
                    <a:pt x="0" y="6132245"/>
                  </a:lnTo>
                  <a:lnTo>
                    <a:pt x="6768231" y="6132245"/>
                  </a:lnTo>
                  <a:lnTo>
                    <a:pt x="6768231" y="0"/>
                  </a:lnTo>
                  <a:lnTo>
                    <a:pt x="0" y="0"/>
                  </a:lnTo>
                  <a:close/>
                  <a:moveTo>
                    <a:pt x="6707270" y="6071286"/>
                  </a:moveTo>
                  <a:lnTo>
                    <a:pt x="59690" y="6071286"/>
                  </a:lnTo>
                  <a:lnTo>
                    <a:pt x="59690" y="59690"/>
                  </a:lnTo>
                  <a:lnTo>
                    <a:pt x="6707270" y="59690"/>
                  </a:lnTo>
                  <a:lnTo>
                    <a:pt x="6707270" y="607128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 sz="990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4528578" y="3319266"/>
            <a:ext cx="912925" cy="908815"/>
            <a:chOff x="0" y="0"/>
            <a:chExt cx="812800" cy="80914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09141"/>
            </a:xfrm>
            <a:custGeom>
              <a:avLst/>
              <a:gdLst/>
              <a:ahLst/>
              <a:cxnLst/>
              <a:rect l="l" t="t" r="r" b="b"/>
              <a:pathLst>
                <a:path w="812800" h="809141">
                  <a:moveTo>
                    <a:pt x="0" y="0"/>
                  </a:moveTo>
                  <a:lnTo>
                    <a:pt x="812800" y="0"/>
                  </a:lnTo>
                  <a:lnTo>
                    <a:pt x="812800" y="809141"/>
                  </a:lnTo>
                  <a:lnTo>
                    <a:pt x="0" y="809141"/>
                  </a:lnTo>
                  <a:close/>
                </a:path>
              </a:pathLst>
            </a:custGeom>
            <a:solidFill>
              <a:srgbClr val="B12336"/>
            </a:solidFill>
          </p:spPr>
          <p:txBody>
            <a:bodyPr/>
            <a:lstStyle/>
            <a:p>
              <a:endParaRPr lang="en-US" sz="990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57150"/>
              <a:ext cx="812800" cy="866291"/>
            </a:xfrm>
            <a:prstGeom prst="rect">
              <a:avLst/>
            </a:prstGeom>
          </p:spPr>
          <p:txBody>
            <a:bodyPr lIns="27940" tIns="27940" rIns="27940" bIns="27940" rtlCol="0" anchor="ctr"/>
            <a:lstStyle/>
            <a:p>
              <a:pPr algn="ctr">
                <a:lnSpc>
                  <a:spcPts val="1924"/>
                </a:lnSpc>
              </a:pPr>
              <a:endParaRPr sz="990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458874" y="3316117"/>
            <a:ext cx="912925" cy="908815"/>
            <a:chOff x="0" y="0"/>
            <a:chExt cx="812800" cy="80914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09141"/>
            </a:xfrm>
            <a:custGeom>
              <a:avLst/>
              <a:gdLst/>
              <a:ahLst/>
              <a:cxnLst/>
              <a:rect l="l" t="t" r="r" b="b"/>
              <a:pathLst>
                <a:path w="812800" h="809141">
                  <a:moveTo>
                    <a:pt x="0" y="0"/>
                  </a:moveTo>
                  <a:lnTo>
                    <a:pt x="812800" y="0"/>
                  </a:lnTo>
                  <a:lnTo>
                    <a:pt x="812800" y="809141"/>
                  </a:lnTo>
                  <a:lnTo>
                    <a:pt x="0" y="809141"/>
                  </a:lnTo>
                  <a:close/>
                </a:path>
              </a:pathLst>
            </a:custGeom>
            <a:solidFill>
              <a:srgbClr val="B12336"/>
            </a:solidFill>
          </p:spPr>
          <p:txBody>
            <a:bodyPr/>
            <a:lstStyle/>
            <a:p>
              <a:endParaRPr lang="en-US" sz="990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57150"/>
              <a:ext cx="812800" cy="866291"/>
            </a:xfrm>
            <a:prstGeom prst="rect">
              <a:avLst/>
            </a:prstGeom>
          </p:spPr>
          <p:txBody>
            <a:bodyPr lIns="27940" tIns="27940" rIns="27940" bIns="27940" rtlCol="0" anchor="ctr"/>
            <a:lstStyle/>
            <a:p>
              <a:pPr algn="ctr">
                <a:lnSpc>
                  <a:spcPts val="1924"/>
                </a:lnSpc>
              </a:pPr>
              <a:endParaRPr sz="990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7640681" y="3316118"/>
            <a:ext cx="912925" cy="908815"/>
            <a:chOff x="0" y="0"/>
            <a:chExt cx="812800" cy="809141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09141"/>
            </a:xfrm>
            <a:custGeom>
              <a:avLst/>
              <a:gdLst/>
              <a:ahLst/>
              <a:cxnLst/>
              <a:rect l="l" t="t" r="r" b="b"/>
              <a:pathLst>
                <a:path w="812800" h="809141">
                  <a:moveTo>
                    <a:pt x="0" y="0"/>
                  </a:moveTo>
                  <a:lnTo>
                    <a:pt x="812800" y="0"/>
                  </a:lnTo>
                  <a:lnTo>
                    <a:pt x="812800" y="809141"/>
                  </a:lnTo>
                  <a:lnTo>
                    <a:pt x="0" y="809141"/>
                  </a:lnTo>
                  <a:close/>
                </a:path>
              </a:pathLst>
            </a:custGeom>
            <a:solidFill>
              <a:srgbClr val="B12336"/>
            </a:solidFill>
          </p:spPr>
          <p:txBody>
            <a:bodyPr/>
            <a:lstStyle/>
            <a:p>
              <a:endParaRPr lang="en-US" sz="990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57150"/>
              <a:ext cx="812800" cy="866291"/>
            </a:xfrm>
            <a:prstGeom prst="rect">
              <a:avLst/>
            </a:prstGeom>
          </p:spPr>
          <p:txBody>
            <a:bodyPr lIns="27940" tIns="27940" rIns="27940" bIns="27940" rtlCol="0" anchor="ctr"/>
            <a:lstStyle/>
            <a:p>
              <a:pPr algn="ctr">
                <a:lnSpc>
                  <a:spcPts val="1924"/>
                </a:lnSpc>
              </a:pPr>
              <a:endParaRPr sz="990"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1287601" y="1782726"/>
            <a:ext cx="7212197" cy="5615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27"/>
              </a:lnSpc>
            </a:pPr>
            <a:r>
              <a:rPr lang="en-US" sz="3519" b="1" dirty="0">
                <a:solidFill>
                  <a:srgbClr val="B12336"/>
                </a:solidFill>
                <a:latin typeface="Barlow Bold"/>
                <a:ea typeface="Barlow Bold"/>
                <a:cs typeface="Barlow Bold"/>
                <a:sym typeface="Barlow Bold"/>
              </a:rPr>
              <a:t>STATE OFFICE RESPONSIBILITIES</a:t>
            </a:r>
          </a:p>
        </p:txBody>
      </p:sp>
      <p:sp>
        <p:nvSpPr>
          <p:cNvPr id="18" name="Freeform 18"/>
          <p:cNvSpPr/>
          <p:nvPr/>
        </p:nvSpPr>
        <p:spPr>
          <a:xfrm>
            <a:off x="0" y="0"/>
            <a:ext cx="4023360" cy="1592580"/>
          </a:xfrm>
          <a:custGeom>
            <a:avLst/>
            <a:gdLst/>
            <a:ahLst/>
            <a:cxnLst/>
            <a:rect l="l" t="t" r="r" b="b"/>
            <a:pathLst>
              <a:path w="7315200" h="2895600">
                <a:moveTo>
                  <a:pt x="0" y="0"/>
                </a:moveTo>
                <a:lnTo>
                  <a:pt x="7315200" y="0"/>
                </a:lnTo>
                <a:lnTo>
                  <a:pt x="7315200" y="2895600"/>
                </a:lnTo>
                <a:lnTo>
                  <a:pt x="0" y="28956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990"/>
          </a:p>
        </p:txBody>
      </p:sp>
      <p:sp>
        <p:nvSpPr>
          <p:cNvPr id="19" name="Freeform 19"/>
          <p:cNvSpPr/>
          <p:nvPr/>
        </p:nvSpPr>
        <p:spPr>
          <a:xfrm flipH="1">
            <a:off x="6035040" y="0"/>
            <a:ext cx="4023360" cy="1592580"/>
          </a:xfrm>
          <a:custGeom>
            <a:avLst/>
            <a:gdLst/>
            <a:ahLst/>
            <a:cxnLst/>
            <a:rect l="l" t="t" r="r" b="b"/>
            <a:pathLst>
              <a:path w="7315200" h="2895600">
                <a:moveTo>
                  <a:pt x="7315200" y="0"/>
                </a:moveTo>
                <a:lnTo>
                  <a:pt x="0" y="0"/>
                </a:lnTo>
                <a:lnTo>
                  <a:pt x="0" y="2895600"/>
                </a:lnTo>
                <a:lnTo>
                  <a:pt x="7315200" y="2895600"/>
                </a:lnTo>
                <a:lnTo>
                  <a:pt x="731520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990"/>
          </a:p>
        </p:txBody>
      </p:sp>
      <p:sp>
        <p:nvSpPr>
          <p:cNvPr id="33" name="Freeform 33"/>
          <p:cNvSpPr/>
          <p:nvPr/>
        </p:nvSpPr>
        <p:spPr>
          <a:xfrm>
            <a:off x="4611980" y="3416883"/>
            <a:ext cx="746120" cy="747990"/>
          </a:xfrm>
          <a:custGeom>
            <a:avLst/>
            <a:gdLst/>
            <a:ahLst/>
            <a:cxnLst/>
            <a:rect l="l" t="t" r="r" b="b"/>
            <a:pathLst>
              <a:path w="1356582" h="1359982">
                <a:moveTo>
                  <a:pt x="0" y="0"/>
                </a:moveTo>
                <a:lnTo>
                  <a:pt x="1356581" y="0"/>
                </a:lnTo>
                <a:lnTo>
                  <a:pt x="1356581" y="1359981"/>
                </a:lnTo>
                <a:lnTo>
                  <a:pt x="0" y="135998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990"/>
          </a:p>
        </p:txBody>
      </p:sp>
      <p:sp>
        <p:nvSpPr>
          <p:cNvPr id="34" name="TextBox 34"/>
          <p:cNvSpPr txBox="1"/>
          <p:nvPr/>
        </p:nvSpPr>
        <p:spPr>
          <a:xfrm>
            <a:off x="3866270" y="4579036"/>
            <a:ext cx="2237542" cy="218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67"/>
              </a:lnSpc>
            </a:pPr>
            <a:r>
              <a:rPr lang="en-US" sz="1650" b="1" dirty="0">
                <a:solidFill>
                  <a:srgbClr val="B12336"/>
                </a:solidFill>
                <a:latin typeface="Barlow Semi-Bold"/>
                <a:ea typeface="Barlow Semi-Bold"/>
                <a:cs typeface="Barlow Semi-Bold"/>
                <a:sym typeface="Barlow Semi-Bold"/>
              </a:rPr>
              <a:t>PROGRAMS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771358" y="4523168"/>
            <a:ext cx="2237542" cy="269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10"/>
              </a:lnSpc>
            </a:pPr>
            <a:r>
              <a:rPr lang="en-US" sz="1650" b="1" dirty="0">
                <a:solidFill>
                  <a:srgbClr val="B12336"/>
                </a:solidFill>
                <a:latin typeface="Barlow Semi-Bold"/>
                <a:ea typeface="Barlow Semi-Bold"/>
                <a:cs typeface="Barlow Semi-Bold"/>
                <a:sym typeface="Barlow Semi-Bold"/>
              </a:rPr>
              <a:t>DAY-TO-DAY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7019423" y="4579036"/>
            <a:ext cx="2237542" cy="218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16"/>
              </a:lnSpc>
            </a:pPr>
            <a:r>
              <a:rPr lang="en-US" sz="1650" b="1" dirty="0">
                <a:solidFill>
                  <a:srgbClr val="B12336"/>
                </a:solidFill>
                <a:latin typeface="Barlow Semi-Bold"/>
                <a:ea typeface="Barlow Semi-Bold"/>
                <a:cs typeface="Barlow Semi-Bold"/>
                <a:sym typeface="Barlow Semi-Bold"/>
              </a:rPr>
              <a:t>PARTNERSHIPS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9D4FA1E-A52A-3A86-5C2D-03A3911AE65E}"/>
              </a:ext>
            </a:extLst>
          </p:cNvPr>
          <p:cNvSpPr txBox="1"/>
          <p:nvPr/>
        </p:nvSpPr>
        <p:spPr>
          <a:xfrm>
            <a:off x="837036" y="5015237"/>
            <a:ext cx="2237543" cy="15542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96862" lvl="1" indent="-148431">
              <a:lnSpc>
                <a:spcPts val="1924"/>
              </a:lnSpc>
              <a:buFont typeface="Arial"/>
              <a:buChar char="•"/>
            </a:pPr>
            <a:r>
              <a:rPr lang="en-US" sz="1800" dirty="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District Support</a:t>
            </a:r>
          </a:p>
          <a:p>
            <a:pPr marL="296862" lvl="1" indent="-148431">
              <a:lnSpc>
                <a:spcPts val="1924"/>
              </a:lnSpc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District Resource</a:t>
            </a:r>
            <a:r>
              <a:rPr lang="en-US" sz="1800" dirty="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</a:p>
          <a:p>
            <a:pPr marL="296862" lvl="1" indent="-148431">
              <a:lnSpc>
                <a:spcPts val="1924"/>
              </a:lnSpc>
              <a:buFont typeface="Arial"/>
              <a:buChar char="•"/>
            </a:pPr>
            <a:r>
              <a:rPr lang="en-US" sz="1800" dirty="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ATP Trainer</a:t>
            </a:r>
          </a:p>
          <a:p>
            <a:pPr marL="296862" lvl="1" indent="-148431">
              <a:lnSpc>
                <a:spcPts val="1924"/>
              </a:lnSpc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Other Duties as Assigned… small fires </a:t>
            </a:r>
            <a:endParaRPr lang="en-US" sz="1800" dirty="0">
              <a:solidFill>
                <a:srgbClr val="000000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D467452-1065-69ED-B156-CBDCA06C6FD6}"/>
              </a:ext>
            </a:extLst>
          </p:cNvPr>
          <p:cNvSpPr txBox="1"/>
          <p:nvPr/>
        </p:nvSpPr>
        <p:spPr>
          <a:xfrm>
            <a:off x="7077773" y="5015237"/>
            <a:ext cx="2038737" cy="8233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96862" lvl="1" indent="-148431">
              <a:lnSpc>
                <a:spcPts val="1924"/>
              </a:lnSpc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Expanding</a:t>
            </a:r>
          </a:p>
          <a:p>
            <a:pPr marL="296862" lvl="1" indent="-148431">
              <a:lnSpc>
                <a:spcPts val="1924"/>
              </a:lnSpc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Fostering</a:t>
            </a:r>
          </a:p>
          <a:p>
            <a:pPr marL="296862" lvl="1" indent="-148431">
              <a:lnSpc>
                <a:spcPts val="1924"/>
              </a:lnSpc>
              <a:buFont typeface="Arial"/>
              <a:buChar char="•"/>
            </a:pPr>
            <a:r>
              <a:rPr lang="en-US" sz="1800" dirty="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Networking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8A2F414-2A6E-29A1-1EB2-11EDF0F2AAC1}"/>
              </a:ext>
            </a:extLst>
          </p:cNvPr>
          <p:cNvSpPr txBox="1"/>
          <p:nvPr/>
        </p:nvSpPr>
        <p:spPr>
          <a:xfrm>
            <a:off x="3749077" y="5015237"/>
            <a:ext cx="2613732" cy="8233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96862" lvl="1" indent="-148431">
              <a:lnSpc>
                <a:spcPts val="1924"/>
              </a:lnSpc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Management</a:t>
            </a:r>
            <a:endParaRPr lang="en-US" sz="1800" dirty="0">
              <a:solidFill>
                <a:srgbClr val="000000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296862" lvl="1" indent="-148431">
              <a:lnSpc>
                <a:spcPts val="1924"/>
              </a:lnSpc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Payments</a:t>
            </a:r>
            <a:endParaRPr lang="en-US" sz="1800" dirty="0">
              <a:solidFill>
                <a:srgbClr val="000000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296862" lvl="1" indent="-148431">
              <a:lnSpc>
                <a:spcPts val="1924"/>
              </a:lnSpc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Training</a:t>
            </a:r>
            <a:endParaRPr lang="en-US" sz="1800" dirty="0">
              <a:solidFill>
                <a:srgbClr val="000000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26" name="Picture 25" descr="Icon&#10;&#10;Description automatically generated">
            <a:extLst>
              <a:ext uri="{FF2B5EF4-FFF2-40B4-BE49-F238E27FC236}">
                <a16:creationId xmlns:a16="http://schemas.microsoft.com/office/drawing/2014/main" id="{3FE3ECB9-253F-00EA-B7A5-F94B8612995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7718173" y="3421762"/>
            <a:ext cx="757939" cy="664805"/>
          </a:xfrm>
          <a:prstGeom prst="rect">
            <a:avLst/>
          </a:prstGeom>
        </p:spPr>
      </p:pic>
      <p:pic>
        <p:nvPicPr>
          <p:cNvPr id="27" name="Picture 26" descr="A person sitting at a desk with a computer&#10;&#10;Description automatically generated with low confidence">
            <a:extLst>
              <a:ext uri="{FF2B5EF4-FFF2-40B4-BE49-F238E27FC236}">
                <a16:creationId xmlns:a16="http://schemas.microsoft.com/office/drawing/2014/main" id="{EEC62B22-EE27-373B-CDD6-E3AAC8C68E0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1558946" y="3399881"/>
            <a:ext cx="712779" cy="741285"/>
          </a:xfrm>
          <a:prstGeom prst="rect">
            <a:avLst/>
          </a:prstGeom>
        </p:spPr>
      </p:pic>
      <p:pic>
        <p:nvPicPr>
          <p:cNvPr id="22" name="Picture 21" descr="A fire with flames on it&#10;&#10;Description automatically generated with medium confidence">
            <a:extLst>
              <a:ext uri="{FF2B5EF4-FFF2-40B4-BE49-F238E27FC236}">
                <a16:creationId xmlns:a16="http://schemas.microsoft.com/office/drawing/2014/main" id="{EB891CC1-5A89-FD33-1672-94AA5ECA560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 flipH="1">
            <a:off x="1750222" y="6276977"/>
            <a:ext cx="205585" cy="292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580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/>
      <p:bldP spid="35" grpId="0"/>
      <p:bldP spid="36" grpId="0"/>
      <p:bldP spid="21" grpId="0"/>
      <p:bldP spid="23" grpId="0"/>
      <p:bldP spid="2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787248" y="0"/>
            <a:ext cx="6271152" cy="8139385"/>
            <a:chOff x="0" y="0"/>
            <a:chExt cx="3003021" cy="339135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003021" cy="3391358"/>
            </a:xfrm>
            <a:custGeom>
              <a:avLst/>
              <a:gdLst/>
              <a:ahLst/>
              <a:cxnLst/>
              <a:rect l="l" t="t" r="r" b="b"/>
              <a:pathLst>
                <a:path w="3003021" h="3391358">
                  <a:moveTo>
                    <a:pt x="0" y="0"/>
                  </a:moveTo>
                  <a:lnTo>
                    <a:pt x="3003021" y="0"/>
                  </a:lnTo>
                  <a:lnTo>
                    <a:pt x="3003021" y="3391358"/>
                  </a:lnTo>
                  <a:lnTo>
                    <a:pt x="0" y="3391358"/>
                  </a:lnTo>
                  <a:close/>
                </a:path>
              </a:pathLst>
            </a:custGeom>
            <a:solidFill>
              <a:srgbClr val="333A44"/>
            </a:solidFill>
          </p:spPr>
          <p:txBody>
            <a:bodyPr/>
            <a:lstStyle/>
            <a:p>
              <a:endParaRPr lang="en-US" sz="99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3003021" cy="3448508"/>
            </a:xfrm>
            <a:prstGeom prst="rect">
              <a:avLst/>
            </a:prstGeom>
          </p:spPr>
          <p:txBody>
            <a:bodyPr lIns="27940" tIns="27940" rIns="27940" bIns="27940" rtlCol="0" anchor="ctr"/>
            <a:lstStyle/>
            <a:p>
              <a:pPr algn="ctr">
                <a:lnSpc>
                  <a:spcPts val="1924"/>
                </a:lnSpc>
              </a:pPr>
              <a:endParaRPr sz="990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330405" y="2967332"/>
            <a:ext cx="3195756" cy="11926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924"/>
              </a:lnSpc>
            </a:pPr>
            <a:r>
              <a:rPr lang="en-US" sz="1374" b="1" dirty="0">
                <a:solidFill>
                  <a:srgbClr val="000000"/>
                </a:solidFill>
                <a:latin typeface="Barlow Bold"/>
                <a:ea typeface="Barlow Bold"/>
                <a:cs typeface="Barlow Bold"/>
                <a:sym typeface="Barlow Bold"/>
              </a:rPr>
              <a:t>UNDERSTANDING DISTRICT NEEDS:</a:t>
            </a:r>
          </a:p>
          <a:p>
            <a:pPr>
              <a:lnSpc>
                <a:spcPts val="1924"/>
              </a:lnSpc>
            </a:pPr>
            <a:r>
              <a:rPr lang="en-US" sz="1374" dirty="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Former DAC brings firsthand knowledge of district challenges.  Able to anticipate hurdles,  tailor support, foster stronger relationships.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30405" y="2434611"/>
            <a:ext cx="3762223" cy="371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71"/>
              </a:lnSpc>
            </a:pPr>
            <a:r>
              <a:rPr lang="en-US" sz="3300" b="1">
                <a:solidFill>
                  <a:srgbClr val="B12336"/>
                </a:solidFill>
                <a:latin typeface="Barlow Bold"/>
                <a:ea typeface="Barlow Bold"/>
                <a:cs typeface="Barlow Bold"/>
                <a:sym typeface="Barlow Bold"/>
              </a:rPr>
              <a:t>BENEFITS </a:t>
            </a:r>
          </a:p>
        </p:txBody>
      </p:sp>
      <p:sp>
        <p:nvSpPr>
          <p:cNvPr id="7" name="Freeform 7"/>
          <p:cNvSpPr/>
          <p:nvPr/>
        </p:nvSpPr>
        <p:spPr>
          <a:xfrm flipH="1">
            <a:off x="0" y="0"/>
            <a:ext cx="2752205" cy="1166273"/>
          </a:xfrm>
          <a:custGeom>
            <a:avLst/>
            <a:gdLst/>
            <a:ahLst/>
            <a:cxnLst/>
            <a:rect l="l" t="t" r="r" b="b"/>
            <a:pathLst>
              <a:path w="5004009" h="2120497">
                <a:moveTo>
                  <a:pt x="5004009" y="0"/>
                </a:moveTo>
                <a:lnTo>
                  <a:pt x="0" y="0"/>
                </a:lnTo>
                <a:lnTo>
                  <a:pt x="0" y="2120497"/>
                </a:lnTo>
                <a:lnTo>
                  <a:pt x="5004009" y="2120497"/>
                </a:lnTo>
                <a:lnTo>
                  <a:pt x="500400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b="-144436"/>
            </a:stretch>
          </a:blipFill>
        </p:spPr>
        <p:txBody>
          <a:bodyPr/>
          <a:lstStyle/>
          <a:p>
            <a:endParaRPr lang="en-US" sz="990"/>
          </a:p>
        </p:txBody>
      </p:sp>
      <p:sp>
        <p:nvSpPr>
          <p:cNvPr id="16" name="TextBox 16"/>
          <p:cNvSpPr txBox="1"/>
          <p:nvPr/>
        </p:nvSpPr>
        <p:spPr>
          <a:xfrm>
            <a:off x="330405" y="4378302"/>
            <a:ext cx="3195756" cy="948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924"/>
              </a:lnSpc>
            </a:pPr>
            <a:r>
              <a:rPr lang="en-US" sz="1374" b="1" dirty="0">
                <a:solidFill>
                  <a:srgbClr val="000000"/>
                </a:solidFill>
                <a:latin typeface="Barlow Bold"/>
                <a:ea typeface="Barlow Bold"/>
                <a:cs typeface="Barlow Bold"/>
                <a:sym typeface="Barlow Bold"/>
              </a:rPr>
              <a:t>PRACTICAL POLICY DEVELOPMENT:</a:t>
            </a:r>
          </a:p>
          <a:p>
            <a:pPr>
              <a:lnSpc>
                <a:spcPts val="1924"/>
              </a:lnSpc>
            </a:pPr>
            <a:r>
              <a:rPr lang="en-US" sz="1374" dirty="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Experience in district operations leads to policies that are practical and effective.</a:t>
            </a:r>
          </a:p>
          <a:p>
            <a:pPr>
              <a:lnSpc>
                <a:spcPts val="1924"/>
              </a:lnSpc>
            </a:pPr>
            <a:endParaRPr lang="en-US" sz="1374" dirty="0">
              <a:solidFill>
                <a:srgbClr val="000000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330405" y="5333501"/>
            <a:ext cx="3195756" cy="11926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924"/>
              </a:lnSpc>
            </a:pPr>
            <a:r>
              <a:rPr lang="en-US" sz="1374" b="1" dirty="0">
                <a:solidFill>
                  <a:srgbClr val="000000"/>
                </a:solidFill>
                <a:latin typeface="Barlow Bold"/>
                <a:ea typeface="Barlow Bold"/>
                <a:cs typeface="Barlow Bold"/>
                <a:sym typeface="Barlow Bold"/>
              </a:rPr>
              <a:t>PROMOTING ACCOUNTABILITY:</a:t>
            </a:r>
          </a:p>
          <a:p>
            <a:pPr>
              <a:lnSpc>
                <a:spcPts val="1924"/>
              </a:lnSpc>
            </a:pPr>
            <a:r>
              <a:rPr lang="en-US" sz="1374" dirty="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Ability to drive districts towards greater accountability, productivity, and independence.</a:t>
            </a:r>
          </a:p>
          <a:p>
            <a:pPr>
              <a:lnSpc>
                <a:spcPts val="1924"/>
              </a:lnSpc>
            </a:pPr>
            <a:endParaRPr lang="en-US" sz="1374" dirty="0">
              <a:solidFill>
                <a:srgbClr val="000000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11" name="Picture 10" descr="A group of people sitting around a table&#10;&#10;Description automatically generated with medium confidence">
            <a:extLst>
              <a:ext uri="{FF2B5EF4-FFF2-40B4-BE49-F238E27FC236}">
                <a16:creationId xmlns:a16="http://schemas.microsoft.com/office/drawing/2014/main" id="{C45BE70F-A508-1C44-6703-5EA30020586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415" y="2817141"/>
            <a:ext cx="5178895" cy="2636237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F875047-1064-B8D5-9B6E-04656F518AA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864" y="5671225"/>
            <a:ext cx="5197996" cy="2002105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6C4D866-7C71-17C1-B543-1937A906537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2703" y="390692"/>
            <a:ext cx="5204607" cy="2208602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3629474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6" grpId="0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435093" y="1751194"/>
            <a:ext cx="4574311" cy="4294135"/>
          </a:xfrm>
          <a:custGeom>
            <a:avLst/>
            <a:gdLst/>
            <a:ahLst/>
            <a:cxnLst/>
            <a:rect l="l" t="t" r="r" b="b"/>
            <a:pathLst>
              <a:path w="4574311" h="4294135">
                <a:moveTo>
                  <a:pt x="0" y="0"/>
                </a:moveTo>
                <a:lnTo>
                  <a:pt x="4574311" y="0"/>
                </a:lnTo>
                <a:lnTo>
                  <a:pt x="4574311" y="4294135"/>
                </a:lnTo>
                <a:lnTo>
                  <a:pt x="0" y="42941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5086600" y="4870866"/>
            <a:ext cx="2194368" cy="2694775"/>
          </a:xfrm>
          <a:custGeom>
            <a:avLst/>
            <a:gdLst/>
            <a:ahLst/>
            <a:cxnLst/>
            <a:rect l="l" t="t" r="r" b="b"/>
            <a:pathLst>
              <a:path w="2194368" h="2694775">
                <a:moveTo>
                  <a:pt x="0" y="0"/>
                </a:moveTo>
                <a:lnTo>
                  <a:pt x="2194368" y="0"/>
                </a:lnTo>
                <a:lnTo>
                  <a:pt x="2194368" y="2694774"/>
                </a:lnTo>
                <a:lnTo>
                  <a:pt x="0" y="26947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6720" t="-13044" r="-14861" b="-2999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1099977">
            <a:off x="1143381" y="364185"/>
            <a:ext cx="2763308" cy="2774018"/>
          </a:xfrm>
          <a:custGeom>
            <a:avLst/>
            <a:gdLst/>
            <a:ahLst/>
            <a:cxnLst/>
            <a:rect l="l" t="t" r="r" b="b"/>
            <a:pathLst>
              <a:path w="2763308" h="2774018">
                <a:moveTo>
                  <a:pt x="0" y="0"/>
                </a:moveTo>
                <a:lnTo>
                  <a:pt x="2763308" y="0"/>
                </a:lnTo>
                <a:lnTo>
                  <a:pt x="2763308" y="2774018"/>
                </a:lnTo>
                <a:lnTo>
                  <a:pt x="0" y="277401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8366" b="-1445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3515646" y="2808333"/>
            <a:ext cx="2598781" cy="8715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88"/>
              </a:lnSpc>
            </a:pPr>
            <a:r>
              <a:rPr lang="en-US" sz="5063">
                <a:solidFill>
                  <a:srgbClr val="000000"/>
                </a:solidFill>
                <a:latin typeface="Shrikhand"/>
                <a:ea typeface="Shrikhand"/>
                <a:cs typeface="Shrikhand"/>
                <a:sym typeface="Shrikhand"/>
              </a:rPr>
              <a:t>moving</a:t>
            </a:r>
          </a:p>
        </p:txBody>
      </p:sp>
      <p:sp>
        <p:nvSpPr>
          <p:cNvPr id="6" name="Freeform 6"/>
          <p:cNvSpPr/>
          <p:nvPr/>
        </p:nvSpPr>
        <p:spPr>
          <a:xfrm rot="1098476">
            <a:off x="5827543" y="774315"/>
            <a:ext cx="2906850" cy="2381172"/>
          </a:xfrm>
          <a:custGeom>
            <a:avLst/>
            <a:gdLst/>
            <a:ahLst/>
            <a:cxnLst/>
            <a:rect l="l" t="t" r="r" b="b"/>
            <a:pathLst>
              <a:path w="2906850" h="2381172">
                <a:moveTo>
                  <a:pt x="0" y="0"/>
                </a:moveTo>
                <a:lnTo>
                  <a:pt x="2906850" y="0"/>
                </a:lnTo>
                <a:lnTo>
                  <a:pt x="2906850" y="2381172"/>
                </a:lnTo>
                <a:lnTo>
                  <a:pt x="0" y="238117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16777" b="-4618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827413">
            <a:off x="6526610" y="3275690"/>
            <a:ext cx="2589699" cy="2181750"/>
          </a:xfrm>
          <a:custGeom>
            <a:avLst/>
            <a:gdLst/>
            <a:ahLst/>
            <a:cxnLst/>
            <a:rect l="l" t="t" r="r" b="b"/>
            <a:pathLst>
              <a:path w="2589699" h="2181750">
                <a:moveTo>
                  <a:pt x="0" y="0"/>
                </a:moveTo>
                <a:lnTo>
                  <a:pt x="2589699" y="0"/>
                </a:lnTo>
                <a:lnTo>
                  <a:pt x="2589699" y="2181750"/>
                </a:lnTo>
                <a:lnTo>
                  <a:pt x="0" y="218175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20914" t="-9410" r="-17291" b="-1347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1309182">
            <a:off x="6159582" y="2756799"/>
            <a:ext cx="1352086" cy="483371"/>
          </a:xfrm>
          <a:custGeom>
            <a:avLst/>
            <a:gdLst/>
            <a:ahLst/>
            <a:cxnLst/>
            <a:rect l="l" t="t" r="r" b="b"/>
            <a:pathLst>
              <a:path w="1352086" h="483371">
                <a:moveTo>
                  <a:pt x="0" y="0"/>
                </a:moveTo>
                <a:lnTo>
                  <a:pt x="1352086" y="0"/>
                </a:lnTo>
                <a:lnTo>
                  <a:pt x="1352086" y="483370"/>
                </a:lnTo>
                <a:lnTo>
                  <a:pt x="0" y="48337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solidFill>
                <a:schemeClr val="accent2"/>
              </a:solidFill>
            </a:endParaRPr>
          </a:p>
        </p:txBody>
      </p:sp>
      <p:sp>
        <p:nvSpPr>
          <p:cNvPr id="9" name="Freeform 9"/>
          <p:cNvSpPr/>
          <p:nvPr/>
        </p:nvSpPr>
        <p:spPr>
          <a:xfrm rot="6965609">
            <a:off x="6491974" y="5255411"/>
            <a:ext cx="1205171" cy="430849"/>
          </a:xfrm>
          <a:custGeom>
            <a:avLst/>
            <a:gdLst/>
            <a:ahLst/>
            <a:cxnLst/>
            <a:rect l="l" t="t" r="r" b="b"/>
            <a:pathLst>
              <a:path w="1205171" h="430849">
                <a:moveTo>
                  <a:pt x="0" y="0"/>
                </a:moveTo>
                <a:lnTo>
                  <a:pt x="1205170" y="0"/>
                </a:lnTo>
                <a:lnTo>
                  <a:pt x="1205170" y="430848"/>
                </a:lnTo>
                <a:lnTo>
                  <a:pt x="0" y="43084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>
              <a:solidFill>
                <a:schemeClr val="accent2"/>
              </a:solidFill>
              <a:highlight>
                <a:srgbClr val="800000"/>
              </a:highlight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3933843" y="139861"/>
            <a:ext cx="2159979" cy="2595647"/>
          </a:xfrm>
          <a:custGeom>
            <a:avLst/>
            <a:gdLst/>
            <a:ahLst/>
            <a:cxnLst/>
            <a:rect l="l" t="t" r="r" b="b"/>
            <a:pathLst>
              <a:path w="2159979" h="2595647">
                <a:moveTo>
                  <a:pt x="0" y="0"/>
                </a:moveTo>
                <a:lnTo>
                  <a:pt x="2159978" y="0"/>
                </a:lnTo>
                <a:lnTo>
                  <a:pt x="2159978" y="2595647"/>
                </a:lnTo>
                <a:lnTo>
                  <a:pt x="0" y="259564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14500" t="-44509" r="-5307" b="-7222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1763135">
            <a:off x="2974326" y="1982664"/>
            <a:ext cx="1384622" cy="495002"/>
          </a:xfrm>
          <a:custGeom>
            <a:avLst/>
            <a:gdLst/>
            <a:ahLst/>
            <a:cxnLst/>
            <a:rect l="l" t="t" r="r" b="b"/>
            <a:pathLst>
              <a:path w="1384622" h="495002">
                <a:moveTo>
                  <a:pt x="0" y="0"/>
                </a:moveTo>
                <a:lnTo>
                  <a:pt x="1384621" y="0"/>
                </a:lnTo>
                <a:lnTo>
                  <a:pt x="1384621" y="495002"/>
                </a:lnTo>
                <a:lnTo>
                  <a:pt x="0" y="49500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solidFill>
                <a:schemeClr val="accent2"/>
              </a:solidFill>
            </a:endParaRPr>
          </a:p>
        </p:txBody>
      </p:sp>
      <p:sp>
        <p:nvSpPr>
          <p:cNvPr id="12" name="Freeform 12"/>
          <p:cNvSpPr/>
          <p:nvPr/>
        </p:nvSpPr>
        <p:spPr>
          <a:xfrm rot="-844302">
            <a:off x="1023370" y="4590069"/>
            <a:ext cx="2143315" cy="2289153"/>
          </a:xfrm>
          <a:custGeom>
            <a:avLst/>
            <a:gdLst/>
            <a:ahLst/>
            <a:cxnLst/>
            <a:rect l="l" t="t" r="r" b="b"/>
            <a:pathLst>
              <a:path w="2143315" h="2289153">
                <a:moveTo>
                  <a:pt x="0" y="0"/>
                </a:moveTo>
                <a:lnTo>
                  <a:pt x="2143315" y="0"/>
                </a:lnTo>
                <a:lnTo>
                  <a:pt x="2143315" y="2289153"/>
                </a:lnTo>
                <a:lnTo>
                  <a:pt x="0" y="228915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7869" r="-24544" b="-4761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742598">
            <a:off x="2999158" y="5015807"/>
            <a:ext cx="2335003" cy="2348982"/>
          </a:xfrm>
          <a:custGeom>
            <a:avLst/>
            <a:gdLst/>
            <a:ahLst/>
            <a:cxnLst/>
            <a:rect l="l" t="t" r="r" b="b"/>
            <a:pathLst>
              <a:path w="2335003" h="2348982">
                <a:moveTo>
                  <a:pt x="0" y="0"/>
                </a:moveTo>
                <a:lnTo>
                  <a:pt x="2335003" y="0"/>
                </a:lnTo>
                <a:lnTo>
                  <a:pt x="2335003" y="2348982"/>
                </a:lnTo>
                <a:lnTo>
                  <a:pt x="0" y="234898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14734" t="-19266" r="-16126" b="-5438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646860">
            <a:off x="208737" y="2609287"/>
            <a:ext cx="2855578" cy="2141684"/>
          </a:xfrm>
          <a:custGeom>
            <a:avLst/>
            <a:gdLst/>
            <a:ahLst/>
            <a:cxnLst/>
            <a:rect l="l" t="t" r="r" b="b"/>
            <a:pathLst>
              <a:path w="2855578" h="2141684">
                <a:moveTo>
                  <a:pt x="0" y="0"/>
                </a:moveTo>
                <a:lnTo>
                  <a:pt x="2855578" y="0"/>
                </a:lnTo>
                <a:lnTo>
                  <a:pt x="2855578" y="2141684"/>
                </a:lnTo>
                <a:lnTo>
                  <a:pt x="0" y="214168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>
              <a:solidFill>
                <a:schemeClr val="accent2"/>
              </a:solidFill>
            </a:endParaRPr>
          </a:p>
        </p:txBody>
      </p:sp>
      <p:sp>
        <p:nvSpPr>
          <p:cNvPr id="16" name="Freeform 16"/>
          <p:cNvSpPr/>
          <p:nvPr/>
        </p:nvSpPr>
        <p:spPr>
          <a:xfrm rot="-2700000">
            <a:off x="1339928" y="4234882"/>
            <a:ext cx="1288351" cy="460585"/>
          </a:xfrm>
          <a:custGeom>
            <a:avLst/>
            <a:gdLst/>
            <a:ahLst/>
            <a:cxnLst/>
            <a:rect l="l" t="t" r="r" b="b"/>
            <a:pathLst>
              <a:path w="1288351" h="460585">
                <a:moveTo>
                  <a:pt x="0" y="0"/>
                </a:moveTo>
                <a:lnTo>
                  <a:pt x="1288351" y="0"/>
                </a:lnTo>
                <a:lnTo>
                  <a:pt x="1288351" y="460585"/>
                </a:lnTo>
                <a:lnTo>
                  <a:pt x="0" y="4605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TextBox 17"/>
          <p:cNvSpPr txBox="1"/>
          <p:nvPr/>
        </p:nvSpPr>
        <p:spPr>
          <a:xfrm>
            <a:off x="3820650" y="3918786"/>
            <a:ext cx="2208703" cy="13524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029"/>
              </a:lnSpc>
            </a:pPr>
            <a:r>
              <a:rPr lang="en-US" sz="7878">
                <a:solidFill>
                  <a:srgbClr val="000000"/>
                </a:solidFill>
                <a:latin typeface="Shrikhand"/>
                <a:ea typeface="Shrikhand"/>
                <a:cs typeface="Shrikhand"/>
                <a:sym typeface="Shrikhand"/>
              </a:rPr>
              <a:t>UP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4533075" y="3466052"/>
            <a:ext cx="961513" cy="8356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63"/>
              </a:lnSpc>
            </a:pPr>
            <a:r>
              <a:rPr lang="en-US" sz="4974">
                <a:solidFill>
                  <a:srgbClr val="000000"/>
                </a:solidFill>
                <a:latin typeface="Shrikhand"/>
                <a:ea typeface="Shrikhand"/>
                <a:cs typeface="Shrikhand"/>
                <a:sym typeface="Shrikhand"/>
              </a:rPr>
              <a:t>on</a:t>
            </a:r>
          </a:p>
        </p:txBody>
      </p:sp>
      <p:sp>
        <p:nvSpPr>
          <p:cNvPr id="19" name="Freeform 9">
            <a:extLst>
              <a:ext uri="{FF2B5EF4-FFF2-40B4-BE49-F238E27FC236}">
                <a16:creationId xmlns:a16="http://schemas.microsoft.com/office/drawing/2014/main" id="{EB72E84E-2873-AA41-E681-9498BDC70C95}"/>
              </a:ext>
            </a:extLst>
          </p:cNvPr>
          <p:cNvSpPr/>
          <p:nvPr/>
        </p:nvSpPr>
        <p:spPr>
          <a:xfrm rot="9711467">
            <a:off x="4731983" y="6384994"/>
            <a:ext cx="1205171" cy="430849"/>
          </a:xfrm>
          <a:custGeom>
            <a:avLst/>
            <a:gdLst/>
            <a:ahLst/>
            <a:cxnLst/>
            <a:rect l="l" t="t" r="r" b="b"/>
            <a:pathLst>
              <a:path w="1205171" h="430849">
                <a:moveTo>
                  <a:pt x="0" y="0"/>
                </a:moveTo>
                <a:lnTo>
                  <a:pt x="1205170" y="0"/>
                </a:lnTo>
                <a:lnTo>
                  <a:pt x="1205170" y="430848"/>
                </a:lnTo>
                <a:lnTo>
                  <a:pt x="0" y="43084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550165" y="1120501"/>
            <a:ext cx="2958070" cy="9053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943"/>
              </a:lnSpc>
            </a:pPr>
            <a:r>
              <a:rPr lang="en-US" sz="5674" b="1" dirty="0">
                <a:solidFill>
                  <a:srgbClr val="B12336"/>
                </a:solidFill>
                <a:latin typeface="Barlow Bold"/>
                <a:ea typeface="Barlow Bold"/>
                <a:cs typeface="Barlow Bold"/>
                <a:sym typeface="Barlow Bold"/>
              </a:rPr>
              <a:t>THANK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4038600" y="2025877"/>
            <a:ext cx="2355435" cy="9053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943"/>
              </a:lnSpc>
            </a:pPr>
            <a:r>
              <a:rPr lang="en-US" sz="5674" b="1" dirty="0">
                <a:solidFill>
                  <a:srgbClr val="333A44"/>
                </a:solidFill>
                <a:latin typeface="Barlow Bold"/>
                <a:ea typeface="Barlow Bold"/>
                <a:cs typeface="Barlow Bold"/>
                <a:sym typeface="Barlow Bold"/>
              </a:rPr>
              <a:t>YOU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4526280" y="3490382"/>
            <a:ext cx="4966335" cy="11926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24"/>
              </a:lnSpc>
              <a:spcBef>
                <a:spcPct val="0"/>
              </a:spcBef>
            </a:pPr>
            <a:r>
              <a:rPr lang="en-US" sz="2000" b="1" dirty="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Cassandra Guilford</a:t>
            </a:r>
          </a:p>
          <a:p>
            <a:pPr algn="ctr">
              <a:lnSpc>
                <a:spcPts val="1924"/>
              </a:lnSpc>
              <a:spcBef>
                <a:spcPct val="0"/>
              </a:spcBef>
            </a:pPr>
            <a:r>
              <a:rPr lang="en-US" sz="1374" dirty="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Soil and Water Conservation Specialist</a:t>
            </a:r>
          </a:p>
          <a:p>
            <a:pPr algn="ctr">
              <a:lnSpc>
                <a:spcPts val="1924"/>
              </a:lnSpc>
              <a:spcBef>
                <a:spcPct val="0"/>
              </a:spcBef>
            </a:pPr>
            <a:r>
              <a:rPr lang="en-US" sz="1374" dirty="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Alabama Agricultural &amp; Conservation Development Commission</a:t>
            </a:r>
          </a:p>
          <a:p>
            <a:pPr algn="ctr">
              <a:lnSpc>
                <a:spcPts val="1924"/>
              </a:lnSpc>
              <a:spcBef>
                <a:spcPct val="0"/>
              </a:spcBef>
            </a:pPr>
            <a:r>
              <a:rPr lang="en-US" sz="1374" dirty="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334-235-3241 </a:t>
            </a:r>
          </a:p>
          <a:p>
            <a:pPr algn="ctr">
              <a:lnSpc>
                <a:spcPts val="1924"/>
              </a:lnSpc>
              <a:spcBef>
                <a:spcPct val="0"/>
              </a:spcBef>
            </a:pPr>
            <a:r>
              <a:rPr lang="en-US" sz="1374" dirty="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Email: cassandra.guilford@swcc.alabama.gov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19100" y="3490382"/>
            <a:ext cx="3855720" cy="14362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24"/>
              </a:lnSpc>
              <a:spcBef>
                <a:spcPct val="0"/>
              </a:spcBef>
            </a:pPr>
            <a:r>
              <a:rPr lang="en-US" sz="2000" b="1" dirty="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Kathy Gotcher</a:t>
            </a:r>
          </a:p>
          <a:p>
            <a:pPr algn="ctr">
              <a:lnSpc>
                <a:spcPts val="1924"/>
              </a:lnSpc>
              <a:spcBef>
                <a:spcPct val="0"/>
              </a:spcBef>
            </a:pPr>
            <a:r>
              <a:rPr lang="en-US" sz="1374" dirty="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Senior Conservationist </a:t>
            </a:r>
          </a:p>
          <a:p>
            <a:pPr algn="ctr">
              <a:lnSpc>
                <a:spcPts val="1924"/>
              </a:lnSpc>
              <a:spcBef>
                <a:spcPct val="0"/>
              </a:spcBef>
            </a:pPr>
            <a:r>
              <a:rPr lang="en-US" sz="1374" dirty="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Alabama Soil and Water Conservation Committee </a:t>
            </a:r>
          </a:p>
          <a:p>
            <a:pPr algn="ctr">
              <a:lnSpc>
                <a:spcPts val="1924"/>
              </a:lnSpc>
              <a:spcBef>
                <a:spcPct val="0"/>
              </a:spcBef>
            </a:pPr>
            <a:r>
              <a:rPr lang="en-US" sz="1374" dirty="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334-832-0242</a:t>
            </a:r>
          </a:p>
          <a:p>
            <a:pPr algn="ctr">
              <a:lnSpc>
                <a:spcPts val="1924"/>
              </a:lnSpc>
              <a:spcBef>
                <a:spcPct val="0"/>
              </a:spcBef>
            </a:pPr>
            <a:r>
              <a:rPr lang="en-US" sz="1374" dirty="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Email: kathy.gotcher@swcc.alabama.gov</a:t>
            </a:r>
          </a:p>
          <a:p>
            <a:pPr algn="ctr">
              <a:lnSpc>
                <a:spcPts val="1924"/>
              </a:lnSpc>
              <a:spcBef>
                <a:spcPct val="0"/>
              </a:spcBef>
            </a:pPr>
            <a:r>
              <a:rPr lang="en-US" sz="1374" dirty="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112500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191079" y="434714"/>
            <a:ext cx="3254068" cy="3672154"/>
          </a:xfrm>
          <a:custGeom>
            <a:avLst/>
            <a:gdLst/>
            <a:ahLst/>
            <a:cxnLst/>
            <a:rect l="l" t="t" r="r" b="b"/>
            <a:pathLst>
              <a:path w="3254068" h="3672154">
                <a:moveTo>
                  <a:pt x="0" y="0"/>
                </a:moveTo>
                <a:lnTo>
                  <a:pt x="3254068" y="0"/>
                </a:lnTo>
                <a:lnTo>
                  <a:pt x="3254068" y="3672154"/>
                </a:lnTo>
                <a:lnTo>
                  <a:pt x="0" y="367215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92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4572000" y="4432092"/>
            <a:ext cx="4623747" cy="3080571"/>
          </a:xfrm>
          <a:custGeom>
            <a:avLst/>
            <a:gdLst/>
            <a:ahLst/>
            <a:cxnLst/>
            <a:rect l="l" t="t" r="r" b="b"/>
            <a:pathLst>
              <a:path w="4623747" h="3080571">
                <a:moveTo>
                  <a:pt x="0" y="0"/>
                </a:moveTo>
                <a:lnTo>
                  <a:pt x="4623747" y="0"/>
                </a:lnTo>
                <a:lnTo>
                  <a:pt x="4623747" y="3080572"/>
                </a:lnTo>
                <a:lnTo>
                  <a:pt x="0" y="308057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492857" y="4292962"/>
            <a:ext cx="2410596" cy="3358833"/>
          </a:xfrm>
          <a:custGeom>
            <a:avLst/>
            <a:gdLst/>
            <a:ahLst/>
            <a:cxnLst/>
            <a:rect l="l" t="t" r="r" b="b"/>
            <a:pathLst>
              <a:path w="2638210" h="3551902">
                <a:moveTo>
                  <a:pt x="0" y="0"/>
                </a:moveTo>
                <a:lnTo>
                  <a:pt x="2638210" y="0"/>
                </a:lnTo>
                <a:lnTo>
                  <a:pt x="2638210" y="3551902"/>
                </a:lnTo>
                <a:lnTo>
                  <a:pt x="0" y="35519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725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328431" y="167957"/>
            <a:ext cx="5655231" cy="1094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</a:pPr>
            <a:r>
              <a:rPr lang="en-US" sz="6399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NRCS </a:t>
            </a:r>
            <a:r>
              <a:rPr lang="en-US" sz="6000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CAREER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14641" y="1128246"/>
            <a:ext cx="5326380" cy="613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Started </a:t>
            </a:r>
            <a:r>
              <a:rPr lang="en-US" sz="3200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December</a:t>
            </a:r>
            <a:r>
              <a:rPr lang="en-US" sz="3600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1986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38200" y="1797087"/>
            <a:ext cx="4576563" cy="17145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Soil Conservation Technician</a:t>
            </a:r>
          </a:p>
          <a:p>
            <a:pPr algn="ctr">
              <a:lnSpc>
                <a:spcPts val="3359"/>
              </a:lnSpc>
            </a:pPr>
            <a:r>
              <a:rPr lang="en-US" sz="2400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Soil Conservationist</a:t>
            </a:r>
          </a:p>
          <a:p>
            <a:pPr algn="ctr">
              <a:lnSpc>
                <a:spcPts val="3359"/>
              </a:lnSpc>
            </a:pPr>
            <a:r>
              <a:rPr lang="en-US" sz="2400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Resource Conservationist</a:t>
            </a:r>
          </a:p>
          <a:p>
            <a:pPr algn="ctr">
              <a:lnSpc>
                <a:spcPts val="3359"/>
              </a:lnSpc>
            </a:pPr>
            <a:r>
              <a:rPr lang="en-US" sz="2400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District Conservationist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20287" y="557506"/>
            <a:ext cx="3870894" cy="2903171"/>
          </a:xfrm>
          <a:custGeom>
            <a:avLst/>
            <a:gdLst/>
            <a:ahLst/>
            <a:cxnLst/>
            <a:rect l="l" t="t" r="r" b="b"/>
            <a:pathLst>
              <a:path w="3870894" h="2903171">
                <a:moveTo>
                  <a:pt x="0" y="0"/>
                </a:moveTo>
                <a:lnTo>
                  <a:pt x="3870895" y="0"/>
                </a:lnTo>
                <a:lnTo>
                  <a:pt x="3870895" y="2903171"/>
                </a:lnTo>
                <a:lnTo>
                  <a:pt x="0" y="290317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>
            <a:solidFill>
              <a:schemeClr val="accent2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5029200" y="318250"/>
            <a:ext cx="4508913" cy="3381685"/>
          </a:xfrm>
          <a:custGeom>
            <a:avLst/>
            <a:gdLst/>
            <a:ahLst/>
            <a:cxnLst/>
            <a:rect l="l" t="t" r="r" b="b"/>
            <a:pathLst>
              <a:path w="4508913" h="3381685">
                <a:moveTo>
                  <a:pt x="0" y="0"/>
                </a:moveTo>
                <a:lnTo>
                  <a:pt x="4508913" y="0"/>
                </a:lnTo>
                <a:lnTo>
                  <a:pt x="4508913" y="3381685"/>
                </a:lnTo>
                <a:lnTo>
                  <a:pt x="0" y="338168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>
            <a:solidFill>
              <a:schemeClr val="accent2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7601960" y="4117331"/>
            <a:ext cx="1909357" cy="3389108"/>
          </a:xfrm>
          <a:custGeom>
            <a:avLst/>
            <a:gdLst/>
            <a:ahLst/>
            <a:cxnLst/>
            <a:rect l="l" t="t" r="r" b="b"/>
            <a:pathLst>
              <a:path w="1909357" h="3389108">
                <a:moveTo>
                  <a:pt x="0" y="0"/>
                </a:moveTo>
                <a:lnTo>
                  <a:pt x="1909356" y="0"/>
                </a:lnTo>
                <a:lnTo>
                  <a:pt x="1909356" y="3389108"/>
                </a:lnTo>
                <a:lnTo>
                  <a:pt x="0" y="338910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ln>
            <a:solidFill>
              <a:schemeClr val="accent2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4466003" y="4231992"/>
            <a:ext cx="2735450" cy="3159786"/>
          </a:xfrm>
          <a:custGeom>
            <a:avLst/>
            <a:gdLst/>
            <a:ahLst/>
            <a:cxnLst/>
            <a:rect l="l" t="t" r="r" b="b"/>
            <a:pathLst>
              <a:path w="2735450" h="3159786">
                <a:moveTo>
                  <a:pt x="0" y="0"/>
                </a:moveTo>
                <a:lnTo>
                  <a:pt x="2735450" y="0"/>
                </a:lnTo>
                <a:lnTo>
                  <a:pt x="2735450" y="3159787"/>
                </a:lnTo>
                <a:lnTo>
                  <a:pt x="0" y="315978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3398" t="-13502" r="-73388"/>
            </a:stretch>
          </a:blipFill>
          <a:ln>
            <a:solidFill>
              <a:schemeClr val="accent2"/>
            </a:solidFill>
          </a:ln>
        </p:spPr>
        <p:txBody>
          <a:bodyPr/>
          <a:lstStyle/>
          <a:p>
            <a:endParaRPr lang="en-US"/>
          </a:p>
        </p:txBody>
      </p:sp>
      <p:pic>
        <p:nvPicPr>
          <p:cNvPr id="8" name="Picture 7" descr="A tractor in a field&#10;&#10;Description automatically generated with medium confidence">
            <a:extLst>
              <a:ext uri="{FF2B5EF4-FFF2-40B4-BE49-F238E27FC236}">
                <a16:creationId xmlns:a16="http://schemas.microsoft.com/office/drawing/2014/main" id="{26D1A749-BAD1-065F-BD8C-914E05F5736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83" y="4117331"/>
            <a:ext cx="4001213" cy="3389108"/>
          </a:xfrm>
          <a:prstGeom prst="rect">
            <a:avLst/>
          </a:prstGeom>
          <a:ln w="63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21339" y="1459849"/>
            <a:ext cx="4149059" cy="4852701"/>
          </a:xfrm>
          <a:custGeom>
            <a:avLst/>
            <a:gdLst/>
            <a:ahLst/>
            <a:cxnLst/>
            <a:rect l="l" t="t" r="r" b="b"/>
            <a:pathLst>
              <a:path w="4149059" h="4852701">
                <a:moveTo>
                  <a:pt x="0" y="0"/>
                </a:moveTo>
                <a:lnTo>
                  <a:pt x="4149060" y="0"/>
                </a:lnTo>
                <a:lnTo>
                  <a:pt x="4149060" y="4852701"/>
                </a:lnTo>
                <a:lnTo>
                  <a:pt x="0" y="485270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2070231" y="28333"/>
            <a:ext cx="5655231" cy="1094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</a:pPr>
            <a:r>
              <a:rPr lang="en-US" sz="6399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NRCS CAREER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5318642" y="1517285"/>
            <a:ext cx="4176712" cy="44424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200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BE BRAVE</a:t>
            </a:r>
          </a:p>
          <a:p>
            <a:pPr algn="ctr">
              <a:lnSpc>
                <a:spcPts val="5040"/>
              </a:lnSpc>
            </a:pPr>
            <a:endParaRPr lang="en-US" sz="3200" dirty="0">
              <a:solidFill>
                <a:srgbClr val="000000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  <a:p>
            <a:pPr algn="ctr">
              <a:lnSpc>
                <a:spcPts val="5040"/>
              </a:lnSpc>
            </a:pPr>
            <a:r>
              <a:rPr lang="en-US" sz="3200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TAKE RISKS </a:t>
            </a:r>
          </a:p>
          <a:p>
            <a:pPr algn="ctr">
              <a:lnSpc>
                <a:spcPts val="5040"/>
              </a:lnSpc>
            </a:pPr>
            <a:endParaRPr lang="en-US" sz="3200" dirty="0">
              <a:solidFill>
                <a:srgbClr val="000000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  <a:p>
            <a:pPr algn="ctr">
              <a:lnSpc>
                <a:spcPts val="5040"/>
              </a:lnSpc>
            </a:pPr>
            <a:r>
              <a:rPr lang="en-US" sz="3200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HAVE COURAGE</a:t>
            </a:r>
          </a:p>
          <a:p>
            <a:pPr algn="ctr">
              <a:lnSpc>
                <a:spcPts val="5040"/>
              </a:lnSpc>
            </a:pPr>
            <a:endParaRPr lang="en-US" sz="3200" dirty="0">
              <a:solidFill>
                <a:srgbClr val="000000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  <a:p>
            <a:pPr algn="ctr">
              <a:lnSpc>
                <a:spcPts val="5040"/>
              </a:lnSpc>
            </a:pPr>
            <a:r>
              <a:rPr lang="en-US" sz="3200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SEEK ADVENTURE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476475" y="6883552"/>
            <a:ext cx="6587847" cy="6134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dirty="0">
                <a:latin typeface="Canva Sans Bold"/>
                <a:ea typeface="Canva Sans Bold"/>
                <a:cs typeface="Canva Sans Bold"/>
                <a:sym typeface="Canva Sans Bold"/>
              </a:rPr>
              <a:t>Retired December 31, 2019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4400" y="3412786"/>
            <a:ext cx="2644517" cy="3839589"/>
          </a:xfrm>
          <a:custGeom>
            <a:avLst/>
            <a:gdLst/>
            <a:ahLst/>
            <a:cxnLst/>
            <a:rect l="l" t="t" r="r" b="b"/>
            <a:pathLst>
              <a:path w="2644517" h="3839589">
                <a:moveTo>
                  <a:pt x="0" y="0"/>
                </a:moveTo>
                <a:lnTo>
                  <a:pt x="2644517" y="0"/>
                </a:lnTo>
                <a:lnTo>
                  <a:pt x="2644517" y="3839590"/>
                </a:lnTo>
                <a:lnTo>
                  <a:pt x="0" y="383959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4349070" y="4391261"/>
            <a:ext cx="5272690" cy="2965888"/>
          </a:xfrm>
          <a:custGeom>
            <a:avLst/>
            <a:gdLst/>
            <a:ahLst/>
            <a:cxnLst/>
            <a:rect l="l" t="t" r="r" b="b"/>
            <a:pathLst>
              <a:path w="5272690" h="2965888">
                <a:moveTo>
                  <a:pt x="0" y="0"/>
                </a:moveTo>
                <a:lnTo>
                  <a:pt x="5272691" y="0"/>
                </a:lnTo>
                <a:lnTo>
                  <a:pt x="5272691" y="2965889"/>
                </a:lnTo>
                <a:lnTo>
                  <a:pt x="0" y="29658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0" y="38061"/>
            <a:ext cx="10058400" cy="18370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20"/>
              </a:lnSpc>
            </a:pPr>
            <a:r>
              <a:rPr lang="en-US" sz="530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ALABAMA SOIL &amp; WATER CONSERVATION COMMITTEE</a:t>
            </a:r>
          </a:p>
        </p:txBody>
      </p:sp>
      <p:sp>
        <p:nvSpPr>
          <p:cNvPr id="5" name="TextBox 5"/>
          <p:cNvSpPr txBox="1"/>
          <p:nvPr/>
        </p:nvSpPr>
        <p:spPr>
          <a:xfrm rot="-910359">
            <a:off x="521970" y="2444902"/>
            <a:ext cx="4033403" cy="447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63"/>
              </a:lnSpc>
            </a:pPr>
            <a:r>
              <a:rPr lang="en-US" sz="2616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Begin February 18, 2020</a:t>
            </a:r>
          </a:p>
        </p:txBody>
      </p:sp>
      <p:sp>
        <p:nvSpPr>
          <p:cNvPr id="6" name="TextBox 6"/>
          <p:cNvSpPr txBox="1"/>
          <p:nvPr/>
        </p:nvSpPr>
        <p:spPr>
          <a:xfrm rot="1086869">
            <a:off x="5425519" y="2574229"/>
            <a:ext cx="4185073" cy="8151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Primary Job Responsibility  Alabama Irrigation Initiative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808604" y="3069631"/>
            <a:ext cx="4219306" cy="613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Then .......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52230" y="1290012"/>
            <a:ext cx="3703146" cy="4792307"/>
          </a:xfrm>
          <a:custGeom>
            <a:avLst/>
            <a:gdLst/>
            <a:ahLst/>
            <a:cxnLst/>
            <a:rect l="l" t="t" r="r" b="b"/>
            <a:pathLst>
              <a:path w="3703146" h="4792307">
                <a:moveTo>
                  <a:pt x="0" y="0"/>
                </a:moveTo>
                <a:lnTo>
                  <a:pt x="3703147" y="0"/>
                </a:lnTo>
                <a:lnTo>
                  <a:pt x="3703147" y="4792307"/>
                </a:lnTo>
                <a:lnTo>
                  <a:pt x="0" y="479230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5975618" y="3808705"/>
            <a:ext cx="3855042" cy="3855042"/>
          </a:xfrm>
          <a:custGeom>
            <a:avLst/>
            <a:gdLst/>
            <a:ahLst/>
            <a:cxnLst/>
            <a:rect l="l" t="t" r="r" b="b"/>
            <a:pathLst>
              <a:path w="3855042" h="3855042">
                <a:moveTo>
                  <a:pt x="0" y="0"/>
                </a:moveTo>
                <a:lnTo>
                  <a:pt x="3855042" y="0"/>
                </a:lnTo>
                <a:lnTo>
                  <a:pt x="3855042" y="3855041"/>
                </a:lnTo>
                <a:lnTo>
                  <a:pt x="0" y="38550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5975618" y="177335"/>
            <a:ext cx="3778014" cy="3508831"/>
          </a:xfrm>
          <a:custGeom>
            <a:avLst/>
            <a:gdLst/>
            <a:ahLst/>
            <a:cxnLst/>
            <a:rect l="l" t="t" r="r" b="b"/>
            <a:pathLst>
              <a:path w="3778014" h="3508831">
                <a:moveTo>
                  <a:pt x="0" y="0"/>
                </a:moveTo>
                <a:lnTo>
                  <a:pt x="3778015" y="0"/>
                </a:lnTo>
                <a:lnTo>
                  <a:pt x="3778015" y="3508830"/>
                </a:lnTo>
                <a:lnTo>
                  <a:pt x="0" y="35088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3366" y="210841"/>
            <a:ext cx="5570214" cy="3203535"/>
          </a:xfrm>
          <a:custGeom>
            <a:avLst/>
            <a:gdLst/>
            <a:ahLst/>
            <a:cxnLst/>
            <a:rect l="l" t="t" r="r" b="b"/>
            <a:pathLst>
              <a:path w="5570214" h="3203535">
                <a:moveTo>
                  <a:pt x="0" y="0"/>
                </a:moveTo>
                <a:lnTo>
                  <a:pt x="5570214" y="0"/>
                </a:lnTo>
                <a:lnTo>
                  <a:pt x="5570214" y="3203535"/>
                </a:lnTo>
                <a:lnTo>
                  <a:pt x="0" y="320353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7160" b="-1716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5373262" y="2042495"/>
            <a:ext cx="4555554" cy="5587624"/>
          </a:xfrm>
          <a:custGeom>
            <a:avLst/>
            <a:gdLst/>
            <a:ahLst/>
            <a:cxnLst/>
            <a:rect l="l" t="t" r="r" b="b"/>
            <a:pathLst>
              <a:path w="4555554" h="5587624">
                <a:moveTo>
                  <a:pt x="0" y="0"/>
                </a:moveTo>
                <a:lnTo>
                  <a:pt x="4555554" y="0"/>
                </a:lnTo>
                <a:lnTo>
                  <a:pt x="4555554" y="5587625"/>
                </a:lnTo>
                <a:lnTo>
                  <a:pt x="0" y="55876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847" r="-84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490877" y="4054846"/>
            <a:ext cx="2512430" cy="3389108"/>
          </a:xfrm>
          <a:custGeom>
            <a:avLst/>
            <a:gdLst/>
            <a:ahLst/>
            <a:cxnLst/>
            <a:rect l="l" t="t" r="r" b="b"/>
            <a:pathLst>
              <a:path w="2512430" h="3389108">
                <a:moveTo>
                  <a:pt x="0" y="0"/>
                </a:moveTo>
                <a:lnTo>
                  <a:pt x="2512430" y="0"/>
                </a:lnTo>
                <a:lnTo>
                  <a:pt x="2512430" y="3389108"/>
                </a:lnTo>
                <a:lnTo>
                  <a:pt x="0" y="338910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043" r="-1043" b="-3433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5803194" y="4486408"/>
            <a:ext cx="3695690" cy="18474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77"/>
              </a:lnSpc>
              <a:spcBef>
                <a:spcPct val="0"/>
              </a:spcBef>
            </a:pPr>
            <a:r>
              <a:rPr lang="en-US" sz="1769" dirty="0">
                <a:solidFill>
                  <a:srgbClr val="000000"/>
                </a:solidFill>
                <a:latin typeface="Kent Printed"/>
                <a:ea typeface="Kent Printed"/>
                <a:cs typeface="Kent Printed"/>
                <a:sym typeface="Kent Printed"/>
              </a:rPr>
              <a:t>Middle TN Irrigation Summary</a:t>
            </a:r>
          </a:p>
          <a:p>
            <a:pPr algn="ctr">
              <a:lnSpc>
                <a:spcPts val="2477"/>
              </a:lnSpc>
              <a:spcBef>
                <a:spcPct val="0"/>
              </a:spcBef>
            </a:pPr>
            <a:r>
              <a:rPr lang="en-US" sz="1769" dirty="0">
                <a:solidFill>
                  <a:srgbClr val="000000"/>
                </a:solidFill>
                <a:latin typeface="Kent Printed"/>
                <a:ea typeface="Kent Printed"/>
                <a:cs typeface="Kent Printed"/>
                <a:sym typeface="Kent Printed"/>
              </a:rPr>
              <a:t>Producers: 41</a:t>
            </a:r>
          </a:p>
          <a:p>
            <a:pPr algn="ctr">
              <a:lnSpc>
                <a:spcPts val="2477"/>
              </a:lnSpc>
              <a:spcBef>
                <a:spcPct val="0"/>
              </a:spcBef>
            </a:pPr>
            <a:r>
              <a:rPr lang="en-US" sz="1769" dirty="0">
                <a:solidFill>
                  <a:srgbClr val="000000"/>
                </a:solidFill>
                <a:latin typeface="Kent Printed"/>
                <a:ea typeface="Kent Printed"/>
                <a:cs typeface="Kent Printed"/>
                <a:sym typeface="Kent Printed"/>
              </a:rPr>
              <a:t>Funds Paid: $4,786,020.95</a:t>
            </a:r>
          </a:p>
          <a:p>
            <a:pPr algn="ctr">
              <a:lnSpc>
                <a:spcPts val="2477"/>
              </a:lnSpc>
              <a:spcBef>
                <a:spcPct val="0"/>
              </a:spcBef>
            </a:pPr>
            <a:r>
              <a:rPr lang="en-US" sz="1769" dirty="0">
                <a:solidFill>
                  <a:srgbClr val="000000"/>
                </a:solidFill>
                <a:latin typeface="Kent Printed"/>
                <a:ea typeface="Kent Printed"/>
                <a:cs typeface="Kent Printed"/>
                <a:sym typeface="Kent Printed"/>
              </a:rPr>
              <a:t>Producers Share: $5,086,290.48</a:t>
            </a:r>
          </a:p>
          <a:p>
            <a:pPr algn="ctr">
              <a:lnSpc>
                <a:spcPts val="2477"/>
              </a:lnSpc>
              <a:spcBef>
                <a:spcPct val="0"/>
              </a:spcBef>
            </a:pPr>
            <a:r>
              <a:rPr lang="en-US" sz="1769" dirty="0">
                <a:solidFill>
                  <a:srgbClr val="000000"/>
                </a:solidFill>
                <a:latin typeface="Kent Printed"/>
                <a:ea typeface="Kent Printed"/>
                <a:cs typeface="Kent Printed"/>
                <a:sym typeface="Kent Printed"/>
              </a:rPr>
              <a:t>New Acres Irrigated: 3,748.1</a:t>
            </a:r>
          </a:p>
          <a:p>
            <a:pPr algn="ctr">
              <a:lnSpc>
                <a:spcPts val="2477"/>
              </a:lnSpc>
              <a:spcBef>
                <a:spcPct val="0"/>
              </a:spcBef>
            </a:pPr>
            <a:r>
              <a:rPr lang="en-US" sz="1769" dirty="0">
                <a:solidFill>
                  <a:srgbClr val="000000"/>
                </a:solidFill>
                <a:latin typeface="Kent Printed"/>
                <a:ea typeface="Kent Printed"/>
                <a:cs typeface="Kent Printed"/>
                <a:sym typeface="Kent Printed"/>
              </a:rPr>
              <a:t>Number of Systems: 67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819217" y="294240"/>
            <a:ext cx="4220603" cy="646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19"/>
              </a:lnSpc>
            </a:pPr>
            <a:r>
              <a:rPr lang="en-US" sz="3799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Economic Impact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548897" y="1070911"/>
            <a:ext cx="2924410" cy="2902683"/>
          </a:xfrm>
          <a:custGeom>
            <a:avLst/>
            <a:gdLst/>
            <a:ahLst/>
            <a:cxnLst/>
            <a:rect l="l" t="t" r="r" b="b"/>
            <a:pathLst>
              <a:path w="2924410" h="2902683">
                <a:moveTo>
                  <a:pt x="0" y="0"/>
                </a:moveTo>
                <a:lnTo>
                  <a:pt x="2924409" y="0"/>
                </a:lnTo>
                <a:lnTo>
                  <a:pt x="2924409" y="2902683"/>
                </a:lnTo>
                <a:lnTo>
                  <a:pt x="0" y="290268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74" b="-374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Freeform 3"/>
          <p:cNvSpPr/>
          <p:nvPr/>
        </p:nvSpPr>
        <p:spPr>
          <a:xfrm>
            <a:off x="5181600" y="2009041"/>
            <a:ext cx="1368661" cy="1550891"/>
          </a:xfrm>
          <a:custGeom>
            <a:avLst/>
            <a:gdLst/>
            <a:ahLst/>
            <a:cxnLst/>
            <a:rect l="l" t="t" r="r" b="b"/>
            <a:pathLst>
              <a:path w="1368661" h="1550891">
                <a:moveTo>
                  <a:pt x="0" y="0"/>
                </a:moveTo>
                <a:lnTo>
                  <a:pt x="1368662" y="0"/>
                </a:lnTo>
                <a:lnTo>
                  <a:pt x="1368662" y="1550891"/>
                </a:lnTo>
                <a:lnTo>
                  <a:pt x="0" y="155089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459293" y="2242467"/>
            <a:ext cx="2125802" cy="5381778"/>
          </a:xfrm>
          <a:custGeom>
            <a:avLst/>
            <a:gdLst/>
            <a:ahLst/>
            <a:cxnLst/>
            <a:rect l="l" t="t" r="r" b="b"/>
            <a:pathLst>
              <a:path w="2125802" h="5381778">
                <a:moveTo>
                  <a:pt x="0" y="0"/>
                </a:moveTo>
                <a:lnTo>
                  <a:pt x="2125802" y="0"/>
                </a:lnTo>
                <a:lnTo>
                  <a:pt x="2125802" y="5381778"/>
                </a:lnTo>
                <a:lnTo>
                  <a:pt x="0" y="538177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3403180" y="4134825"/>
            <a:ext cx="6098607" cy="3110290"/>
          </a:xfrm>
          <a:custGeom>
            <a:avLst/>
            <a:gdLst/>
            <a:ahLst/>
            <a:cxnLst/>
            <a:rect l="l" t="t" r="r" b="b"/>
            <a:pathLst>
              <a:path w="6098607" h="3110290">
                <a:moveTo>
                  <a:pt x="0" y="0"/>
                </a:moveTo>
                <a:lnTo>
                  <a:pt x="6098607" y="0"/>
                </a:lnTo>
                <a:lnTo>
                  <a:pt x="6098607" y="3110290"/>
                </a:lnTo>
                <a:lnTo>
                  <a:pt x="0" y="311029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6" name="TextBox 6"/>
          <p:cNvSpPr txBox="1"/>
          <p:nvPr/>
        </p:nvSpPr>
        <p:spPr>
          <a:xfrm>
            <a:off x="3071490" y="33393"/>
            <a:ext cx="5462909" cy="10774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</a:pPr>
            <a:r>
              <a:rPr lang="en-US" sz="6399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FIRST FLOOR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685983" y="4533886"/>
            <a:ext cx="2095696" cy="5032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dirty="0">
                <a:solidFill>
                  <a:schemeClr val="bg1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MANUALS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6B46429-58AC-0F0C-7968-D5D6811168DF}"/>
              </a:ext>
            </a:extLst>
          </p:cNvPr>
          <p:cNvSpPr/>
          <p:nvPr/>
        </p:nvSpPr>
        <p:spPr>
          <a:xfrm rot="20582399">
            <a:off x="-83724" y="1434063"/>
            <a:ext cx="357617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HANDS ARE TIED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3C17BD9-CDAD-EE94-C02E-34D09E2CC2CA}"/>
              </a:ext>
            </a:extLst>
          </p:cNvPr>
          <p:cNvSpPr/>
          <p:nvPr/>
        </p:nvSpPr>
        <p:spPr>
          <a:xfrm>
            <a:off x="3499976" y="1263035"/>
            <a:ext cx="571392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DON’T THINK OUTSIDE THE BOX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524AB64-A7DC-754B-CEF7-4A4A8795086D}"/>
              </a:ext>
            </a:extLst>
          </p:cNvPr>
          <p:cNvSpPr/>
          <p:nvPr/>
        </p:nvSpPr>
        <p:spPr>
          <a:xfrm>
            <a:off x="3487842" y="7154232"/>
            <a:ext cx="4756175" cy="584775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RESTRAINTS OF MANUALS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DC66B1C-D53C-D6D5-85EA-6EF4D288EB20}"/>
              </a:ext>
            </a:extLst>
          </p:cNvPr>
          <p:cNvSpPr/>
          <p:nvPr/>
        </p:nvSpPr>
        <p:spPr>
          <a:xfrm rot="20785258">
            <a:off x="1333667" y="3105043"/>
            <a:ext cx="6704633" cy="132343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BE BRAVE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680FFA9-6143-C053-32FE-679F42399BB8}"/>
              </a:ext>
            </a:extLst>
          </p:cNvPr>
          <p:cNvSpPr txBox="1"/>
          <p:nvPr/>
        </p:nvSpPr>
        <p:spPr>
          <a:xfrm>
            <a:off x="9501787" y="3276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7" grpId="0"/>
      <p:bldP spid="9" grpId="0"/>
      <p:bldP spid="11" grpId="0"/>
      <p:bldP spid="1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bedd5d6f-bcfc-46d4-918d-7fb210e57897}" enabled="0" method="" siteId="{bedd5d6f-bcfc-46d4-918d-7fb210e57897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532</TotalTime>
  <Words>381</Words>
  <Application>Microsoft Office PowerPoint</Application>
  <PresentationFormat>Custom</PresentationFormat>
  <Paragraphs>122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Barlow Semi-Bold</vt:lpstr>
      <vt:lpstr>Arial</vt:lpstr>
      <vt:lpstr>Shrikhand</vt:lpstr>
      <vt:lpstr>Canva Sans Bold</vt:lpstr>
      <vt:lpstr>Calibri</vt:lpstr>
      <vt:lpstr>Janmeid</vt:lpstr>
      <vt:lpstr>Barlow Bold</vt:lpstr>
      <vt:lpstr>Kent Printed</vt:lpstr>
      <vt:lpstr>Barlow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Circle of Life Flowchart Graphic Organiser</dc:title>
  <dc:creator>Gotcher, Kathy</dc:creator>
  <cp:lastModifiedBy>Smith, Laura</cp:lastModifiedBy>
  <cp:revision>8</cp:revision>
  <dcterms:created xsi:type="dcterms:W3CDTF">2006-08-16T00:00:00Z</dcterms:created>
  <dcterms:modified xsi:type="dcterms:W3CDTF">2024-09-24T14:04:37Z</dcterms:modified>
  <dc:identifier>DAGOru30_xM</dc:identifier>
</cp:coreProperties>
</file>