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3" r:id="rId3"/>
    <p:sldId id="263" r:id="rId4"/>
    <p:sldId id="258" r:id="rId5"/>
    <p:sldId id="259" r:id="rId6"/>
    <p:sldId id="280" r:id="rId7"/>
    <p:sldId id="281" r:id="rId8"/>
    <p:sldId id="265" r:id="rId9"/>
    <p:sldId id="266" r:id="rId10"/>
    <p:sldId id="267" r:id="rId11"/>
    <p:sldId id="268" r:id="rId12"/>
    <p:sldId id="260" r:id="rId13"/>
    <p:sldId id="276" r:id="rId14"/>
    <p:sldId id="275" r:id="rId15"/>
    <p:sldId id="279" r:id="rId16"/>
    <p:sldId id="277" r:id="rId17"/>
    <p:sldId id="274" r:id="rId18"/>
    <p:sldId id="269" r:id="rId19"/>
    <p:sldId id="270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etz, Katie" initials="GK" lastIdx="1" clrIdx="0">
    <p:extLst>
      <p:ext uri="{19B8F6BF-5375-455C-9EA6-DF929625EA0E}">
        <p15:presenceInfo xmlns:p15="http://schemas.microsoft.com/office/powerpoint/2012/main" userId="S-1-5-21-863951132-516818672-3181782069-183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900" autoAdjust="0"/>
    <p:restoredTop sz="94660"/>
  </p:normalViewPr>
  <p:slideViewPr>
    <p:cSldViewPr snapToGrid="0">
      <p:cViewPr varScale="1">
        <p:scale>
          <a:sx n="41" d="100"/>
          <a:sy n="41" d="100"/>
        </p:scale>
        <p:origin x="66" y="1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5-03T14:18:22.083" idx="1">
    <p:pos x="10" y="10"/>
    <p:text/>
    <p:extLst>
      <p:ext uri="{C676402C-5697-4E1C-873F-D02D1690AC5C}">
        <p15:threadingInfo xmlns:p15="http://schemas.microsoft.com/office/powerpoint/2012/main" timeZoneBias="3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5962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1518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7945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822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7573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6117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9539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6140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247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3447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1566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F7679-7C25-48B0-A2DC-02716BA5F626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E975A0E-B281-49DA-9F79-0BE45A16B5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82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hsp@nmda.nmsu.edu" TargetMode="External"/><Relationship Id="rId2" Type="http://schemas.openxmlformats.org/officeDocument/2006/relationships/hyperlink" Target="https://nmdeptag.nmsu.edu/healthy-soil-program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C73CABD-A063-4CF5-8151-DE48099509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8627" y="3753939"/>
            <a:ext cx="9654746" cy="1071095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/>
              <a:t>AN INTRODUCTION TO</a:t>
            </a:r>
            <a:br>
              <a:rPr lang="en-US" sz="2500" b="1" dirty="0"/>
            </a:br>
            <a:r>
              <a:rPr lang="en-US" sz="2500" b="1" dirty="0"/>
              <a:t>NMDA’S HEALTHY SOIL PROGRAM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9FDB6E-46C2-4456-95D8-9EA114A00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E3EAC0-AB35-459C-952D-6A3091B3B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062" y="1062001"/>
            <a:ext cx="5383876" cy="269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506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0B019-720C-4B99-850E-0022A4C38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Soil health principle </a:t>
            </a:r>
            <a:r>
              <a:rPr lang="en-US" b="1" dirty="0"/>
              <a:t>No. 4:</a:t>
            </a:r>
            <a:br>
              <a:rPr lang="en-US" b="1" dirty="0"/>
            </a:br>
            <a:r>
              <a:rPr lang="en-US" b="1" dirty="0"/>
              <a:t>Maintaining a living root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60E74-3CF5-442C-B7EF-1B447B869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0045" y="1953239"/>
            <a:ext cx="5143500" cy="3294576"/>
          </a:xfrm>
        </p:spPr>
        <p:txBody>
          <a:bodyPr>
            <a:normAutofit/>
          </a:bodyPr>
          <a:lstStyle/>
          <a:p>
            <a:r>
              <a:rPr lang="en-US" dirty="0"/>
              <a:t>Year-round biological activity</a:t>
            </a:r>
          </a:p>
          <a:p>
            <a:r>
              <a:rPr lang="en-US" dirty="0"/>
              <a:t>Living plants promote rainfall infiltration and improve soil structure</a:t>
            </a:r>
          </a:p>
          <a:p>
            <a:r>
              <a:rPr lang="en-US" b="1" dirty="0"/>
              <a:t>Methods of maintaining a living root</a:t>
            </a:r>
          </a:p>
          <a:p>
            <a:pPr lvl="1"/>
            <a:r>
              <a:rPr lang="en-US" dirty="0"/>
              <a:t>Cover crops </a:t>
            </a:r>
          </a:p>
          <a:p>
            <a:pPr lvl="1"/>
            <a:r>
              <a:rPr lang="en-US" dirty="0"/>
              <a:t>Promoting plant diversification on rangeland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48A195-38E0-49BD-8BA2-CC9FA6C12D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1" t="11726" b="7364"/>
          <a:stretch/>
        </p:blipFill>
        <p:spPr>
          <a:xfrm rot="5400000">
            <a:off x="1172948" y="2516480"/>
            <a:ext cx="3657600" cy="26297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E70680-7357-4F6C-9707-164BCB7D9188}"/>
              </a:ext>
            </a:extLst>
          </p:cNvPr>
          <p:cNvSpPr txBox="1"/>
          <p:nvPr/>
        </p:nvSpPr>
        <p:spPr>
          <a:xfrm>
            <a:off x="5931907" y="5247815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Pictured: </a:t>
            </a:r>
            <a:r>
              <a:rPr lang="en-US" sz="1200" dirty="0"/>
              <a:t>NMSU’s Extension Agronomist Dr. John Idowu</a:t>
            </a:r>
            <a:br>
              <a:rPr lang="en-US" sz="1200" dirty="0"/>
            </a:br>
            <a:r>
              <a:rPr lang="en-US" sz="1200" dirty="0"/>
              <a:t>shows off the impressive root of a daikon radish.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7F3D78-ECF0-421C-87CA-4D5197564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929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379E2-391C-42D1-A394-8044A0548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Soil health principle </a:t>
            </a:r>
            <a:r>
              <a:rPr lang="en-US" b="1" dirty="0"/>
              <a:t>No. 5:</a:t>
            </a:r>
            <a:br>
              <a:rPr lang="en-US" b="1" dirty="0"/>
            </a:br>
            <a:r>
              <a:rPr lang="en-US" b="1" dirty="0"/>
              <a:t>Integrating animals into land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6BA7E2-BBA0-43AC-8D83-5718E6E71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1" y="2171769"/>
            <a:ext cx="4965730" cy="27432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Animals, large and small, recycle organic matter</a:t>
            </a:r>
          </a:p>
          <a:p>
            <a:r>
              <a:rPr lang="en-US" dirty="0"/>
              <a:t>Livestock hoof action incorporates organic matter into the soil</a:t>
            </a:r>
          </a:p>
          <a:p>
            <a:r>
              <a:rPr lang="en-US" dirty="0"/>
              <a:t>Earthworms create pore space and provide plant nutrients</a:t>
            </a:r>
          </a:p>
          <a:p>
            <a:r>
              <a:rPr lang="en-US" dirty="0"/>
              <a:t>Pollinator species and beneficial insects provide many ecosystem services 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1C120C-BDDD-4E0E-A357-E7860C4046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8" t="14455" r="998" b="191"/>
          <a:stretch/>
        </p:blipFill>
        <p:spPr>
          <a:xfrm>
            <a:off x="7668120" y="2057400"/>
            <a:ext cx="3438954" cy="27432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24F14C-F217-4D00-9A7D-26326C82E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213" y="3637545"/>
            <a:ext cx="2438400" cy="18288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D8BE1C-0E92-4F85-BE81-B3664F3DD5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4A6B0D2-0E9A-45CB-BE95-3F985607662F}"/>
              </a:ext>
            </a:extLst>
          </p:cNvPr>
          <p:cNvSpPr txBox="1"/>
          <p:nvPr/>
        </p:nvSpPr>
        <p:spPr>
          <a:xfrm>
            <a:off x="1130270" y="4820014"/>
            <a:ext cx="4728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Image credits:</a:t>
            </a:r>
            <a:br>
              <a:rPr lang="en-US" sz="1200" b="1" dirty="0"/>
            </a:br>
            <a:r>
              <a:rPr lang="en-US" sz="1200" dirty="0"/>
              <a:t>Toby &amp; Kimberly Bostwick (cattle)</a:t>
            </a:r>
          </a:p>
          <a:p>
            <a:r>
              <a:rPr lang="en-US" sz="1200" dirty="0"/>
              <a:t>D’Llaynn Bruce (butterfly)</a:t>
            </a:r>
          </a:p>
        </p:txBody>
      </p:sp>
    </p:spTree>
    <p:extLst>
      <p:ext uri="{BB962C8B-B14F-4D97-AF65-F5344CB8AC3E}">
        <p14:creationId xmlns:p14="http://schemas.microsoft.com/office/powerpoint/2010/main" val="4166552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9A046-AD1F-4CE8-B244-B7AECE9F5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NMDA’s Healthy Soil Program?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1CEE7-9EAD-41DF-A1E8-DACAB12C9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0" y="1707812"/>
            <a:ext cx="5707135" cy="375853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Created in 2019 based on the Healthy Soil Act (House Bill 204)</a:t>
            </a:r>
            <a:br>
              <a:rPr lang="en-US" dirty="0"/>
            </a:br>
            <a:endParaRPr lang="en-US" dirty="0"/>
          </a:p>
          <a:p>
            <a:r>
              <a:rPr lang="en-US" dirty="0"/>
              <a:t>Program purpose:</a:t>
            </a:r>
            <a:br>
              <a:rPr lang="en-US" dirty="0"/>
            </a:br>
            <a:r>
              <a:rPr lang="en-US" dirty="0"/>
              <a:t>“to </a:t>
            </a:r>
            <a:r>
              <a:rPr lang="en-US" i="1" dirty="0"/>
              <a:t>promote and support farming and ranching systems and other forms of land management </a:t>
            </a:r>
            <a:r>
              <a:rPr lang="en-US" dirty="0"/>
              <a:t>that </a:t>
            </a:r>
            <a:r>
              <a:rPr lang="en-US" b="1" dirty="0"/>
              <a:t>increase soil organic matter, aggregate stability, microbiology and water retention </a:t>
            </a:r>
            <a:r>
              <a:rPr lang="en-US" dirty="0"/>
              <a:t>to </a:t>
            </a:r>
            <a:r>
              <a:rPr lang="en-US" u="sng" dirty="0"/>
              <a:t>improve the health, yield and profitability of the soils of the state</a:t>
            </a:r>
            <a:r>
              <a:rPr lang="en-US" dirty="0"/>
              <a:t>.”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AD3C12-8D0A-48BB-82E0-4EFD53DAE3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5052" t="14999" r="15573" b="4667"/>
          <a:stretch/>
        </p:blipFill>
        <p:spPr>
          <a:xfrm>
            <a:off x="7910667" y="1932315"/>
            <a:ext cx="2822878" cy="365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D2EA58-FB72-4CAF-8D51-F297084A2F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5052" t="14999" r="15573" b="4667"/>
          <a:stretch/>
        </p:blipFill>
        <p:spPr>
          <a:xfrm>
            <a:off x="7855092" y="1878141"/>
            <a:ext cx="2822878" cy="365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9FA651-3FAF-4245-9070-AB7EED780B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5052" t="14999" r="15573" b="4667"/>
          <a:stretch/>
        </p:blipFill>
        <p:spPr>
          <a:xfrm>
            <a:off x="7796367" y="1815301"/>
            <a:ext cx="2822878" cy="365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F05018-62DF-4D0B-B4F7-CC598346B2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5052" t="14999" r="15573" b="4667"/>
          <a:stretch/>
        </p:blipFill>
        <p:spPr>
          <a:xfrm>
            <a:off x="7738816" y="1761127"/>
            <a:ext cx="2822878" cy="365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E23ACC-636F-4650-AB8C-9D23C793AF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5052" t="14999" r="15573" b="4667"/>
          <a:stretch/>
        </p:blipFill>
        <p:spPr>
          <a:xfrm>
            <a:off x="7683241" y="1707812"/>
            <a:ext cx="2822878" cy="3657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55074E-ADA7-4AE0-A637-9F311D6711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5052" t="14999" r="15573" b="4667"/>
          <a:stretch/>
        </p:blipFill>
        <p:spPr>
          <a:xfrm>
            <a:off x="7624719" y="1644972"/>
            <a:ext cx="2822878" cy="365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05DB6B-8D66-457B-A622-6C92483B96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5000" t="10167" r="15469" b="9333"/>
          <a:stretch/>
        </p:blipFill>
        <p:spPr>
          <a:xfrm>
            <a:off x="7547541" y="1590978"/>
            <a:ext cx="2839752" cy="3657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743A899-7DDD-45A6-849B-50742A75C7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15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4FA69-64F8-4C45-A2AC-31712E1F5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the </a:t>
            </a:r>
            <a:r>
              <a:rPr lang="en-US" b="1" dirty="0"/>
              <a:t>grants </a:t>
            </a:r>
            <a:r>
              <a:rPr lang="en-US" dirty="0"/>
              <a:t>program works </a:t>
            </a:r>
            <a:r>
              <a:rPr lang="en-US" b="1" i="1" dirty="0"/>
              <a:t>(Slide 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E41E3-D1D2-4E14-8A0B-623BC857A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0" y="1532238"/>
            <a:ext cx="9603275" cy="3934107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NMDA funds </a:t>
            </a:r>
            <a:r>
              <a:rPr lang="en-US" b="1" dirty="0"/>
              <a:t>on-the-ground</a:t>
            </a:r>
            <a:r>
              <a:rPr lang="en-US" dirty="0"/>
              <a:t> </a:t>
            </a:r>
            <a:r>
              <a:rPr lang="en-US" b="1" dirty="0"/>
              <a:t>projects that implement</a:t>
            </a:r>
            <a:br>
              <a:rPr lang="en-US" b="1" dirty="0"/>
            </a:br>
            <a:r>
              <a:rPr lang="en-US" b="1" dirty="0"/>
              <a:t>1 or more of the 5 soil health principles </a:t>
            </a:r>
            <a:r>
              <a:rPr lang="en-US" dirty="0"/>
              <a:t>on land in New Mexico.</a:t>
            </a:r>
          </a:p>
          <a:p>
            <a:endParaRPr lang="en-US" dirty="0"/>
          </a:p>
          <a:p>
            <a:r>
              <a:rPr lang="en-US" dirty="0"/>
              <a:t>Although </a:t>
            </a:r>
            <a:r>
              <a:rPr lang="en-US" b="1" dirty="0"/>
              <a:t>the grant period is less than one year, </a:t>
            </a:r>
            <a:r>
              <a:rPr lang="en-US" dirty="0"/>
              <a:t>NMDA’s goal is to encourage practices that will </a:t>
            </a:r>
            <a:r>
              <a:rPr lang="en-US" b="1" dirty="0"/>
              <a:t>improve soil health over the long term</a:t>
            </a:r>
            <a:r>
              <a:rPr lang="en-U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2C8E52-EE0F-46E0-9374-07DC31409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68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4FA69-64F8-4C45-A2AC-31712E1F5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the </a:t>
            </a:r>
            <a:r>
              <a:rPr lang="en-US" b="1" dirty="0"/>
              <a:t>grants </a:t>
            </a:r>
            <a:r>
              <a:rPr lang="en-US" dirty="0"/>
              <a:t>program works </a:t>
            </a:r>
            <a:r>
              <a:rPr lang="en-US" b="1" i="1" dirty="0"/>
              <a:t>(Slide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E41E3-D1D2-4E14-8A0B-623BC857A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0" y="1351006"/>
            <a:ext cx="9603275" cy="4115340"/>
          </a:xfrm>
        </p:spPr>
        <p:txBody>
          <a:bodyPr>
            <a:normAutofit fontScale="85000" lnSpcReduction="10000"/>
          </a:bodyPr>
          <a:lstStyle/>
          <a:p>
            <a:endParaRPr lang="en-US" dirty="0"/>
          </a:p>
          <a:p>
            <a:r>
              <a:rPr lang="en-US" dirty="0"/>
              <a:t>NMDA welcomes funding requests from </a:t>
            </a:r>
            <a:r>
              <a:rPr lang="en-US" b="1" u="sng" dirty="0"/>
              <a:t>2 applicant types</a:t>
            </a:r>
            <a:r>
              <a:rPr lang="en-US" dirty="0"/>
              <a:t>:</a:t>
            </a:r>
            <a:br>
              <a:rPr lang="en-US" dirty="0"/>
            </a:br>
            <a:endParaRPr lang="en-US" dirty="0"/>
          </a:p>
          <a:p>
            <a:pPr lvl="1"/>
            <a:r>
              <a:rPr lang="en-US" b="1" dirty="0"/>
              <a:t>Eligible Entities</a:t>
            </a:r>
            <a:r>
              <a:rPr lang="en-US" dirty="0"/>
              <a:t>, which are defined in the Healthy Soil Act as </a:t>
            </a:r>
            <a:r>
              <a:rPr lang="en-US" i="1" dirty="0"/>
              <a:t>“local governmental [entities] with proven land management capacity to support healthy soil”, including:</a:t>
            </a:r>
          </a:p>
          <a:p>
            <a:pPr lvl="2"/>
            <a:r>
              <a:rPr lang="en-US" dirty="0"/>
              <a:t>Pueblos, tribes, and nations</a:t>
            </a:r>
          </a:p>
          <a:p>
            <a:pPr lvl="2"/>
            <a:r>
              <a:rPr lang="en-US" dirty="0"/>
              <a:t>Land grants</a:t>
            </a:r>
          </a:p>
          <a:p>
            <a:pPr lvl="2"/>
            <a:r>
              <a:rPr lang="en-US" dirty="0"/>
              <a:t>Acequias</a:t>
            </a:r>
          </a:p>
          <a:p>
            <a:pPr lvl="2"/>
            <a:r>
              <a:rPr lang="en-US" dirty="0"/>
              <a:t>Soil and water conservation districts (SWCDs)</a:t>
            </a:r>
          </a:p>
          <a:p>
            <a:pPr lvl="2"/>
            <a:r>
              <a:rPr lang="en-US" dirty="0"/>
              <a:t>NMSU’s Cooperative Extension</a:t>
            </a:r>
            <a:br>
              <a:rPr lang="en-US" dirty="0"/>
            </a:br>
            <a:endParaRPr lang="en-US" dirty="0"/>
          </a:p>
          <a:p>
            <a:pPr lvl="1"/>
            <a:r>
              <a:rPr lang="en-US" b="1" dirty="0"/>
              <a:t>Individual Applicants</a:t>
            </a:r>
            <a:r>
              <a:rPr lang="en-US" dirty="0"/>
              <a:t>, which are individuals, businesses, and nonprofits engaged in farming, ranching, or another form of land management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2C8E52-EE0F-46E0-9374-07DC31409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43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29E3950-9440-4D95-BF57-E35643733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300" y="2171700"/>
            <a:ext cx="9602788" cy="3294063"/>
          </a:xfrm>
        </p:spPr>
        <p:txBody>
          <a:bodyPr numCol="2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Cover cropping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Compost application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Biochar application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No tillage / reduced tillage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Livestock integration on cropland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Pollinator habitat establishment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Intensive grazing management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Bale grazing to improve livestock distribution and increase organic matter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Cover crops on rangeland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Native grass seeding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FA1E35-D5EB-4915-8401-224178059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300" y="954088"/>
            <a:ext cx="9602788" cy="1047750"/>
          </a:xfrm>
        </p:spPr>
        <p:txBody>
          <a:bodyPr>
            <a:normAutofit/>
          </a:bodyPr>
          <a:lstStyle/>
          <a:p>
            <a:r>
              <a:rPr lang="en-US" dirty="0"/>
              <a:t>A snapshot of </a:t>
            </a:r>
            <a:r>
              <a:rPr lang="en-US" b="1" dirty="0"/>
              <a:t>past and current</a:t>
            </a:r>
            <a:r>
              <a:rPr lang="en-US" dirty="0"/>
              <a:t> </a:t>
            </a:r>
            <a:r>
              <a:rPr lang="en-US" b="1" dirty="0"/>
              <a:t>projects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EF6591-F19B-4A1A-BF11-8A471A092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36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30A35-4C2E-491A-B11C-A6B0FE6D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One </a:t>
            </a:r>
            <a:r>
              <a:rPr lang="en-US" sz="2600" b="1" dirty="0"/>
              <a:t>Eligible Entity</a:t>
            </a:r>
            <a:r>
              <a:rPr lang="en-US" sz="2600" dirty="0"/>
              <a:t>’s grant-funded project</a:t>
            </a:r>
            <a:endParaRPr lang="en-US" sz="2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9EF3D7-FD67-4A66-80CE-199545AE8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0638" y="1581363"/>
            <a:ext cx="6762907" cy="39372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b="1" dirty="0"/>
              <a:t>Eligible Entity: </a:t>
            </a:r>
            <a:r>
              <a:rPr lang="en-US" sz="1500" dirty="0"/>
              <a:t>The Ciudad Soil and Water Conservation District (SWCD)</a:t>
            </a:r>
          </a:p>
          <a:p>
            <a:pPr marL="0" indent="0">
              <a:buNone/>
            </a:pPr>
            <a:r>
              <a:rPr lang="en-US" sz="1500" b="1" dirty="0"/>
              <a:t>Project title: </a:t>
            </a:r>
            <a:r>
              <a:rPr lang="en-US" sz="1500" dirty="0"/>
              <a:t>Healthy Soil Principles at Candelaria Nature Preserve (CNP)</a:t>
            </a:r>
          </a:p>
          <a:p>
            <a:pPr marL="0" indent="0">
              <a:buNone/>
            </a:pPr>
            <a:r>
              <a:rPr lang="en-US" sz="1500" b="1" dirty="0"/>
              <a:t>Project summary:</a:t>
            </a:r>
            <a:br>
              <a:rPr lang="en-US" sz="1500" b="1" dirty="0"/>
            </a:br>
            <a:r>
              <a:rPr lang="en-US" sz="1500" b="1" dirty="0"/>
              <a:t>“</a:t>
            </a:r>
            <a:r>
              <a:rPr lang="en-US" sz="1500" dirty="0"/>
              <a:t>CNP is converting traditional cash-crop farmland into wildlife crops and urban wildlife habitat. Ciudad SWCD will begin healing </a:t>
            </a:r>
            <a:r>
              <a:rPr lang="en-US" sz="1500" dirty="0">
                <a:solidFill>
                  <a:srgbClr val="C00000"/>
                </a:solidFill>
              </a:rPr>
              <a:t>soil compaction, poor soil structure and infiltration, and lack of biodiversity</a:t>
            </a:r>
            <a:r>
              <a:rPr lang="en-US" sz="1500" dirty="0"/>
              <a:t> using </a:t>
            </a:r>
            <a:r>
              <a:rPr lang="en-US" sz="1500" dirty="0">
                <a:solidFill>
                  <a:schemeClr val="accent1"/>
                </a:solidFill>
              </a:rPr>
              <a:t>no-till drilled cover and pollinator crops, mulches, appropriate grazing, and native hedgerows </a:t>
            </a:r>
            <a:r>
              <a:rPr lang="en-US" sz="1500" dirty="0"/>
              <a:t>on 35 acres.”</a:t>
            </a:r>
          </a:p>
          <a:p>
            <a:pPr marL="0" indent="0">
              <a:buNone/>
            </a:pPr>
            <a:r>
              <a:rPr lang="en-US" sz="1500" b="1" dirty="0"/>
              <a:t>Project partners: </a:t>
            </a:r>
            <a:r>
              <a:rPr lang="en-US" sz="1500" dirty="0"/>
              <a:t>The city’s Open Space Division and Rio Grande Return</a:t>
            </a:r>
          </a:p>
          <a:p>
            <a:pPr marL="0" indent="0">
              <a:buNone/>
            </a:pPr>
            <a:r>
              <a:rPr lang="en-US" sz="1500" b="1" dirty="0"/>
              <a:t>Local interest and education:</a:t>
            </a:r>
          </a:p>
          <a:p>
            <a:pPr lvl="1"/>
            <a:r>
              <a:rPr lang="en-US" sz="1500" dirty="0"/>
              <a:t>Mayor Keller visited to learn about SWCDs and conservation</a:t>
            </a:r>
          </a:p>
          <a:p>
            <a:pPr lvl="1"/>
            <a:r>
              <a:rPr lang="en-US" sz="1500" dirty="0"/>
              <a:t>KOAT-TV filmed a story about using goats for weed control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875E38-084C-44F3-8C37-71371D86B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66F248-BE4A-4437-A05C-E65FCB75CD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5" t="9876" r="4243" b="2534"/>
          <a:stretch/>
        </p:blipFill>
        <p:spPr>
          <a:xfrm>
            <a:off x="1130267" y="1581363"/>
            <a:ext cx="2743200" cy="3324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FC1E5C-4294-468F-992E-DA180CC1604D}"/>
              </a:ext>
            </a:extLst>
          </p:cNvPr>
          <p:cNvSpPr txBox="1"/>
          <p:nvPr/>
        </p:nvSpPr>
        <p:spPr>
          <a:xfrm>
            <a:off x="1130267" y="4935400"/>
            <a:ext cx="2743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High-intensity, short-duration grazing treatment.</a:t>
            </a:r>
            <a:br>
              <a:rPr lang="en-US" sz="1200" dirty="0"/>
            </a:br>
            <a:br>
              <a:rPr lang="en-US" sz="1200" dirty="0"/>
            </a:br>
            <a:r>
              <a:rPr lang="en-US" sz="1200" b="1" dirty="0"/>
              <a:t>Image credit: </a:t>
            </a:r>
            <a:r>
              <a:rPr lang="en-US" sz="1200" dirty="0"/>
              <a:t>CSWCD</a:t>
            </a:r>
          </a:p>
        </p:txBody>
      </p:sp>
    </p:spTree>
    <p:extLst>
      <p:ext uri="{BB962C8B-B14F-4D97-AF65-F5344CB8AC3E}">
        <p14:creationId xmlns:p14="http://schemas.microsoft.com/office/powerpoint/2010/main" val="3158000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BD93F-DC1B-4F12-9C07-FB9A71133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NMDA’s primary partners in </a:t>
            </a:r>
            <a:r>
              <a:rPr lang="en-US" b="1" dirty="0"/>
              <a:t>soil assessment </a:t>
            </a:r>
            <a:r>
              <a:rPr lang="en-US" dirty="0"/>
              <a:t>and </a:t>
            </a:r>
            <a:r>
              <a:rPr lang="en-US" b="1" dirty="0"/>
              <a:t>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86E4E-DBAC-4C23-8E6E-D3A307B0B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5038" y="2056977"/>
            <a:ext cx="5848507" cy="3409368"/>
          </a:xfrm>
        </p:spPr>
        <p:txBody>
          <a:bodyPr>
            <a:normAutofit/>
          </a:bodyPr>
          <a:lstStyle/>
          <a:p>
            <a:r>
              <a:rPr lang="en-US" sz="1600" dirty="0"/>
              <a:t>NMSU’s Cooperative </a:t>
            </a:r>
            <a:r>
              <a:rPr lang="en-US" sz="1600" b="1" dirty="0"/>
              <a:t>Extension</a:t>
            </a:r>
            <a:r>
              <a:rPr lang="en-US" sz="1600" dirty="0"/>
              <a:t> Service</a:t>
            </a:r>
          </a:p>
          <a:p>
            <a:endParaRPr lang="en-US" sz="1600" dirty="0"/>
          </a:p>
          <a:p>
            <a:r>
              <a:rPr lang="en-US" sz="1600" dirty="0"/>
              <a:t>USDA’s Natural Resources Conservation Service (</a:t>
            </a:r>
            <a:r>
              <a:rPr lang="en-US" sz="1600" b="1" dirty="0"/>
              <a:t>NRCS</a:t>
            </a:r>
            <a:r>
              <a:rPr lang="en-US" sz="1600" dirty="0"/>
              <a:t>)</a:t>
            </a:r>
          </a:p>
          <a:p>
            <a:endParaRPr lang="en-US" sz="1600" dirty="0"/>
          </a:p>
          <a:p>
            <a:r>
              <a:rPr lang="en-US" sz="1600" dirty="0"/>
              <a:t>The state’s soil and water conservation districts (</a:t>
            </a:r>
            <a:r>
              <a:rPr lang="en-US" sz="1600" b="1" dirty="0"/>
              <a:t>SWCDs</a:t>
            </a:r>
            <a:r>
              <a:rPr lang="en-US" sz="1600" dirty="0"/>
              <a:t>), as well as other Eligible Entity 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A5731F-9D8D-4BFE-A631-D1D8980F9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2C1B01-2226-4ACB-8D4E-BA03A15965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7" r="12313"/>
          <a:stretch/>
        </p:blipFill>
        <p:spPr>
          <a:xfrm rot="5400000">
            <a:off x="1254386" y="1932862"/>
            <a:ext cx="3409367" cy="3657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85B95F-7158-4F96-9839-C6F5C2238A78}"/>
              </a:ext>
            </a:extLst>
          </p:cNvPr>
          <p:cNvSpPr txBox="1"/>
          <p:nvPr/>
        </p:nvSpPr>
        <p:spPr>
          <a:xfrm>
            <a:off x="5247145" y="5035458"/>
            <a:ext cx="548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Pictured: </a:t>
            </a:r>
            <a:r>
              <a:rPr lang="en-US" sz="1100" dirty="0"/>
              <a:t>NMSU Extension Agronomist Dr. John Idowu shows equipment that measures soil compaction, as well as the rate at which water infiltrates the soil.</a:t>
            </a:r>
          </a:p>
        </p:txBody>
      </p:sp>
    </p:spTree>
    <p:extLst>
      <p:ext uri="{BB962C8B-B14F-4D97-AF65-F5344CB8AC3E}">
        <p14:creationId xmlns:p14="http://schemas.microsoft.com/office/powerpoint/2010/main" val="2496098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8755E-C66F-43F3-A4E3-3FA17F949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others can play a role in</a:t>
            </a:r>
            <a:br>
              <a:rPr lang="en-US" dirty="0"/>
            </a:br>
            <a:r>
              <a:rPr lang="en-US" dirty="0"/>
              <a:t>NMDA’s Healthy Soil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205E5-9D91-4205-9C6F-A48A69ACB3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Subscribe to the HSP e-newsletter </a:t>
            </a:r>
            <a:r>
              <a:rPr lang="en-US" dirty="0"/>
              <a:t>and share with your networks</a:t>
            </a:r>
          </a:p>
          <a:p>
            <a:endParaRPr lang="en-US" dirty="0"/>
          </a:p>
          <a:p>
            <a:r>
              <a:rPr lang="en-US" b="1" dirty="0"/>
              <a:t>Apply for a grant if you manage land in New Mexico</a:t>
            </a:r>
          </a:p>
          <a:p>
            <a:endParaRPr lang="en-US" dirty="0"/>
          </a:p>
          <a:p>
            <a:r>
              <a:rPr lang="en-US" b="1" dirty="0"/>
              <a:t>Partner with an Eligible Entity or an Individual Applicant </a:t>
            </a:r>
            <a:r>
              <a:rPr lang="en-US" dirty="0"/>
              <a:t>to help them</a:t>
            </a:r>
            <a:br>
              <a:rPr lang="en-US" dirty="0"/>
            </a:br>
            <a:r>
              <a:rPr lang="en-US" dirty="0"/>
              <a:t>meet the matching/in-kind contribution requirement (Not required in FY 25+)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1F125C-209C-4E1A-87E9-C43263DA8B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39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B51C8-7524-4C1E-A077-F147C5C17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14ECB-4510-4F6F-A2FF-CFA577965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0" y="3483842"/>
            <a:ext cx="9603275" cy="19825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u="sng" dirty="0">
              <a:hlinkClick r:id="rId2"/>
            </a:endParaRPr>
          </a:p>
          <a:p>
            <a:pPr marL="0" indent="0" algn="ctr">
              <a:buNone/>
            </a:pPr>
            <a:endParaRPr lang="en-US" u="sng" dirty="0">
              <a:hlinkClick r:id="rId2"/>
            </a:endParaRPr>
          </a:p>
          <a:p>
            <a:pPr marL="0" indent="0" algn="ctr">
              <a:buNone/>
            </a:pPr>
            <a:r>
              <a:rPr lang="en-US" u="sng" dirty="0">
                <a:hlinkClick r:id="rId2"/>
              </a:rPr>
              <a:t>https://nmdeptag.nmsu.edu/healthy-soil-program.html</a:t>
            </a:r>
            <a:endParaRPr lang="en-US" b="1" u="sng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b="1" dirty="0"/>
              <a:t>575-646-2642</a:t>
            </a:r>
            <a:r>
              <a:rPr lang="en-US" dirty="0"/>
              <a:t> </a:t>
            </a:r>
            <a:r>
              <a:rPr lang="en-US" b="1" dirty="0"/>
              <a:t> | </a:t>
            </a:r>
            <a:r>
              <a:rPr lang="en-US" b="1" dirty="0">
                <a:hlinkClick r:id="rId3"/>
              </a:rPr>
              <a:t>hsp@nmda.nmsu.edu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6F7B73-C880-4FAD-9774-D623F980DC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E63B58-FA17-4122-9681-B9B920581E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235" y="1496290"/>
            <a:ext cx="5451530" cy="272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3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6C565-58FA-4D52-8BA4-7818DD198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BE85D-4C3B-4CD6-AAFB-551770D8A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0" y="1551709"/>
            <a:ext cx="6286529" cy="3914636"/>
          </a:xfrm>
        </p:spPr>
        <p:txBody>
          <a:bodyPr>
            <a:normAutofit/>
          </a:bodyPr>
          <a:lstStyle/>
          <a:p>
            <a:pPr lvl="1"/>
            <a:r>
              <a:rPr lang="en-US" b="1" dirty="0"/>
              <a:t>Michael Purdy	</a:t>
            </a:r>
          </a:p>
          <a:p>
            <a:pPr lvl="2"/>
            <a:r>
              <a:rPr lang="en-US" b="1" dirty="0"/>
              <a:t>Grew up on family ranch Chamita NM</a:t>
            </a:r>
          </a:p>
          <a:p>
            <a:pPr lvl="2"/>
            <a:r>
              <a:rPr lang="en-US" b="1" dirty="0"/>
              <a:t>Studied Agricultural Economics and Business at New Mexico State University.</a:t>
            </a:r>
          </a:p>
          <a:p>
            <a:pPr lvl="2"/>
            <a:r>
              <a:rPr lang="en-US" b="1" dirty="0"/>
              <a:t>Worked as Technical Service Provider at a SWCD in Northern NM.</a:t>
            </a:r>
          </a:p>
          <a:p>
            <a:pPr lvl="2"/>
            <a:r>
              <a:rPr lang="en-US" b="1" dirty="0"/>
              <a:t>Currently working as a Policy/Planning Analyst for New Mexico Department of Agriculture.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1FBA6B-5C09-4443-8ACE-98E1AC682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8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69B69-12F8-4A9E-BA3F-7EE93A0C6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CB280-3D84-464D-9785-AD84C2E00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Why is soil health important?</a:t>
            </a:r>
          </a:p>
          <a:p>
            <a:pPr lvl="0"/>
            <a:r>
              <a:rPr lang="en-US" dirty="0"/>
              <a:t>How can soil health be improved?</a:t>
            </a:r>
          </a:p>
          <a:p>
            <a:pPr lvl="0"/>
            <a:r>
              <a:rPr lang="en-US" dirty="0"/>
              <a:t>What is NMDA’s Healthy Soil Program?</a:t>
            </a:r>
          </a:p>
          <a:p>
            <a:pPr lvl="0"/>
            <a:r>
              <a:rPr lang="en-US" dirty="0"/>
              <a:t>How can others play a role in the program?</a:t>
            </a:r>
          </a:p>
          <a:p>
            <a:pPr lvl="0"/>
            <a:r>
              <a:rPr lang="en-US" dirty="0"/>
              <a:t>Questions &amp; 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392782-F463-47A2-AEF3-8542F8A7F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657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1C57A07-08E5-43A5-A08E-64EB1EF19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307" y="1095103"/>
            <a:ext cx="7315200" cy="466779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56111C-653C-4D8D-8D07-F73DF899F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soil health important?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A57D6-1F88-4D11-BF5B-96B4CC67F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69" y="2002559"/>
            <a:ext cx="9603275" cy="4019300"/>
          </a:xfrm>
        </p:spPr>
        <p:txBody>
          <a:bodyPr>
            <a:normAutofit/>
          </a:bodyPr>
          <a:lstStyle/>
          <a:p>
            <a:r>
              <a:rPr lang="en-US" dirty="0"/>
              <a:t>Healthy soil is </a:t>
            </a:r>
            <a:r>
              <a:rPr lang="en-US" b="1" dirty="0"/>
              <a:t>more resilient </a:t>
            </a:r>
            <a:r>
              <a:rPr lang="en-US" dirty="0"/>
              <a:t>to drought, erosion, and noxious/invasive weeds</a:t>
            </a:r>
          </a:p>
          <a:p>
            <a:r>
              <a:rPr lang="en-US" dirty="0"/>
              <a:t>Healthy soil is </a:t>
            </a:r>
            <a:r>
              <a:rPr lang="en-US" b="1" dirty="0"/>
              <a:t>more receptive to – and better able to store – </a:t>
            </a:r>
            <a:r>
              <a:rPr lang="en-US" dirty="0"/>
              <a:t>precipitation</a:t>
            </a:r>
          </a:p>
          <a:p>
            <a:r>
              <a:rPr lang="en-US" dirty="0"/>
              <a:t>Healthy soil can </a:t>
            </a:r>
            <a:r>
              <a:rPr lang="en-US" b="1" dirty="0"/>
              <a:t>better support </a:t>
            </a:r>
            <a:r>
              <a:rPr lang="en-US" dirty="0"/>
              <a:t>plant and animal life</a:t>
            </a:r>
          </a:p>
          <a:p>
            <a:r>
              <a:rPr lang="en-US" dirty="0"/>
              <a:t>Healthy soil may even </a:t>
            </a:r>
            <a:r>
              <a:rPr lang="en-US" b="1" dirty="0"/>
              <a:t>promote </a:t>
            </a:r>
            <a:r>
              <a:rPr lang="en-US" dirty="0"/>
              <a:t>the small water cycle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ED650C-2EB7-4B97-9842-0197F43B46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936474-E282-40A3-ACFF-0FAF92C9A3C6}"/>
              </a:ext>
            </a:extLst>
          </p:cNvPr>
          <p:cNvSpPr txBox="1"/>
          <p:nvPr/>
        </p:nvSpPr>
        <p:spPr>
          <a:xfrm>
            <a:off x="8446507" y="5485898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Image credit: </a:t>
            </a:r>
            <a:r>
              <a:rPr lang="en-US" sz="1200" dirty="0"/>
              <a:t>PNG Item</a:t>
            </a:r>
          </a:p>
        </p:txBody>
      </p:sp>
    </p:spTree>
    <p:extLst>
      <p:ext uri="{BB962C8B-B14F-4D97-AF65-F5344CB8AC3E}">
        <p14:creationId xmlns:p14="http://schemas.microsoft.com/office/powerpoint/2010/main" val="3030406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453AC-325E-45DC-93A7-288FBCA17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can soil health be improved?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68191-6F57-4944-BBFB-597C3B5579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0" y="1965819"/>
            <a:ext cx="9603275" cy="3294576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US" dirty="0"/>
              <a:t>By applying 1+ of </a:t>
            </a:r>
            <a:r>
              <a:rPr lang="en-US" b="1" u="sng" dirty="0"/>
              <a:t>5 soil health principles </a:t>
            </a:r>
            <a:r>
              <a:rPr lang="en-US" dirty="0"/>
              <a:t>to the land: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keeping soil covered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minimizing soil disturbance on cropland</a:t>
            </a:r>
            <a:br>
              <a:rPr lang="en-US" dirty="0"/>
            </a:br>
            <a:r>
              <a:rPr lang="en-US" dirty="0"/>
              <a:t>and minimizing external inputs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maximizing biodiversity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maintaining a living root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integrating animals into land management, including grazing animals, birds, beneficial insects or keystone species, such as earthworms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6AA112-AC0F-4263-8AA6-2C10591C4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53DA9907-EB0F-4EB9-AB7C-1B64A27ABEDD}"/>
              </a:ext>
            </a:extLst>
          </p:cNvPr>
          <p:cNvSpPr/>
          <p:nvPr/>
        </p:nvSpPr>
        <p:spPr>
          <a:xfrm>
            <a:off x="7449474" y="2002559"/>
            <a:ext cx="3657600" cy="1828800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These 5 principles</a:t>
            </a:r>
            <a:br>
              <a:rPr lang="en-US" sz="15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15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appear in the legislation that created the</a:t>
            </a:r>
            <a:br>
              <a:rPr lang="en-US" sz="15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15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Healthy Soil Program.</a:t>
            </a:r>
          </a:p>
        </p:txBody>
      </p:sp>
    </p:spTree>
    <p:extLst>
      <p:ext uri="{BB962C8B-B14F-4D97-AF65-F5344CB8AC3E}">
        <p14:creationId xmlns:p14="http://schemas.microsoft.com/office/powerpoint/2010/main" val="1674615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284A7-4BCB-4DF0-B90A-1D0BCFCF2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think about the </a:t>
            </a:r>
            <a:r>
              <a:rPr lang="en-US" b="1" dirty="0"/>
              <a:t>soil health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873ED9-5B2B-43B7-808F-177CD669C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5 soil health principles are </a:t>
            </a:r>
            <a:r>
              <a:rPr lang="en-US" b="1" dirty="0"/>
              <a:t>guiding principles </a:t>
            </a:r>
            <a:r>
              <a:rPr lang="en-US" dirty="0"/>
              <a:t>to help land managers improve soil health.  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5 soil health principles </a:t>
            </a:r>
            <a:r>
              <a:rPr lang="en-US" b="1" dirty="0"/>
              <a:t>can be tied to a variety of agricultural practices </a:t>
            </a:r>
            <a:r>
              <a:rPr lang="en-US" dirty="0"/>
              <a:t>designed to improve soil health.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5 soil health principles </a:t>
            </a:r>
            <a:r>
              <a:rPr lang="en-US" b="1" dirty="0"/>
              <a:t>cover all land uses: </a:t>
            </a:r>
            <a:r>
              <a:rPr lang="en-US" dirty="0"/>
              <a:t>cropland, rangeland, pastureland and forest land.</a:t>
            </a:r>
            <a:br>
              <a:rPr lang="en-US" dirty="0"/>
            </a:b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The 5 soil health principles are </a:t>
            </a:r>
            <a:r>
              <a:rPr lang="en-US" b="1" dirty="0"/>
              <a:t>scalable</a:t>
            </a:r>
            <a:r>
              <a:rPr lang="en-US" dirty="0"/>
              <a:t>, meaning they can benefit parcels of land whether large or small.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1DB616-57C5-4382-83BF-E84220AEB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65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E575-BDA4-4921-A7AD-AAB7F9B6A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Soil health principle </a:t>
            </a:r>
            <a:r>
              <a:rPr lang="en-US" b="1" dirty="0"/>
              <a:t>No. 1:</a:t>
            </a:r>
            <a:br>
              <a:rPr lang="en-US" b="1" dirty="0"/>
            </a:br>
            <a:r>
              <a:rPr lang="en-US" b="1" dirty="0"/>
              <a:t>Keeping soil covered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6A81-2AC0-49E5-8A40-A33F44D7BD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600" b="1" dirty="0"/>
              <a:t>Soil cover protects the surface of the soil from</a:t>
            </a:r>
          </a:p>
          <a:p>
            <a:pPr lvl="1"/>
            <a:r>
              <a:rPr lang="en-US" sz="1600" dirty="0"/>
              <a:t>Rainfall impact</a:t>
            </a:r>
          </a:p>
          <a:p>
            <a:pPr lvl="1"/>
            <a:r>
              <a:rPr lang="en-US" sz="1600" dirty="0"/>
              <a:t>Wind erosion</a:t>
            </a:r>
          </a:p>
          <a:p>
            <a:pPr lvl="1"/>
            <a:r>
              <a:rPr lang="en-US" sz="1600" dirty="0"/>
              <a:t>Temperature extremes</a:t>
            </a:r>
            <a:br>
              <a:rPr lang="en-US" sz="1600" dirty="0"/>
            </a:br>
            <a:endParaRPr lang="en-US" sz="1600" dirty="0"/>
          </a:p>
          <a:p>
            <a:r>
              <a:rPr lang="en-US" sz="1600" b="1" dirty="0"/>
              <a:t>Soil cover can be achieved by</a:t>
            </a:r>
          </a:p>
          <a:p>
            <a:pPr lvl="1"/>
            <a:r>
              <a:rPr lang="en-US" sz="1600" dirty="0"/>
              <a:t>Using cover crops during fallow periods on cropland</a:t>
            </a:r>
          </a:p>
          <a:p>
            <a:pPr lvl="1"/>
            <a:r>
              <a:rPr lang="en-US" sz="1600" dirty="0"/>
              <a:t>Implementing grazing systems that</a:t>
            </a:r>
            <a:br>
              <a:rPr lang="en-US" sz="1600" dirty="0"/>
            </a:br>
            <a:r>
              <a:rPr lang="en-US" sz="1600" dirty="0"/>
              <a:t>leave ample grass cover on rangeland</a:t>
            </a:r>
          </a:p>
          <a:p>
            <a:pPr lvl="1"/>
            <a:r>
              <a:rPr lang="en-US" sz="1600" dirty="0"/>
              <a:t>Mulching, residue management, and reduced tillage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6766AE-0775-485C-AC37-2291DCADE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745" y="1477941"/>
            <a:ext cx="4114800" cy="24563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A73574-A4A3-4806-BBD8-8110A4BC3547}"/>
              </a:ext>
            </a:extLst>
          </p:cNvPr>
          <p:cNvSpPr txBox="1"/>
          <p:nvPr/>
        </p:nvSpPr>
        <p:spPr>
          <a:xfrm>
            <a:off x="7761745" y="4377137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Pictured: </a:t>
            </a:r>
            <a:r>
              <a:rPr lang="en-US" sz="1200" dirty="0"/>
              <a:t>The soil in this field is covered in plant residue that remains after a cover crop was terminated.  Corn was planted directly into that residue using a method called </a:t>
            </a:r>
            <a:r>
              <a:rPr lang="en-US" sz="1200" i="1" dirty="0"/>
              <a:t>strip tillage</a:t>
            </a:r>
            <a:r>
              <a:rPr lang="en-US" sz="12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99ACFA-BEC7-45D8-8AE1-45E107133C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42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F32DC-B05D-4F2B-AA44-8466BE5FC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Soil health principle </a:t>
            </a:r>
            <a:r>
              <a:rPr lang="en-US" b="1" dirty="0"/>
              <a:t>No. 2:</a:t>
            </a:r>
            <a:br>
              <a:rPr lang="en-US" b="1" dirty="0"/>
            </a:br>
            <a:r>
              <a:rPr lang="en-US" b="1" dirty="0"/>
              <a:t>Minimizing external inputs </a:t>
            </a:r>
            <a:r>
              <a:rPr lang="en-US" dirty="0"/>
              <a:t>and</a:t>
            </a:r>
            <a:r>
              <a:rPr lang="en-US" b="1" dirty="0"/>
              <a:t> cropland disturbance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BC9-5E3D-4102-AE28-02C795246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4772" y="2062439"/>
            <a:ext cx="4802302" cy="329457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Maintains soil aggregate stability</a:t>
            </a:r>
          </a:p>
          <a:p>
            <a:r>
              <a:rPr lang="en-US" dirty="0"/>
              <a:t>Improves microbiology</a:t>
            </a:r>
          </a:p>
          <a:p>
            <a:r>
              <a:rPr lang="en-US" dirty="0"/>
              <a:t>Reduces input costs (plowing, synthetic inputs)</a:t>
            </a:r>
          </a:p>
          <a:p>
            <a:endParaRPr lang="en-US" dirty="0"/>
          </a:p>
          <a:p>
            <a:r>
              <a:rPr lang="en-US" dirty="0"/>
              <a:t>Can be achieved through</a:t>
            </a:r>
          </a:p>
          <a:p>
            <a:pPr lvl="1"/>
            <a:r>
              <a:rPr lang="en-US" dirty="0"/>
              <a:t>no-till farming</a:t>
            </a:r>
          </a:p>
          <a:p>
            <a:pPr lvl="1"/>
            <a:r>
              <a:rPr lang="en-US" dirty="0"/>
              <a:t>reduced chemical inputs</a:t>
            </a:r>
            <a:br>
              <a:rPr lang="en-US" dirty="0"/>
            </a:br>
            <a:r>
              <a:rPr lang="en-US" dirty="0"/>
              <a:t>on all land types</a:t>
            </a:r>
          </a:p>
        </p:txBody>
      </p:sp>
      <p:pic>
        <p:nvPicPr>
          <p:cNvPr id="1026" name="Picture 2" descr="Conservation Choices: No-Till/Strip-Till">
            <a:extLst>
              <a:ext uri="{FF2B5EF4-FFF2-40B4-BE49-F238E27FC236}">
                <a16:creationId xmlns:a16="http://schemas.microsoft.com/office/drawing/2014/main" id="{23E11BB4-2DA4-4677-B65D-220CF462A0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84" b="16516"/>
          <a:stretch/>
        </p:blipFill>
        <p:spPr bwMode="auto">
          <a:xfrm>
            <a:off x="894806" y="2002559"/>
            <a:ext cx="503643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58A650-95A5-4D01-957E-3A69F973B35C}"/>
              </a:ext>
            </a:extLst>
          </p:cNvPr>
          <p:cNvSpPr txBox="1"/>
          <p:nvPr/>
        </p:nvSpPr>
        <p:spPr>
          <a:xfrm>
            <a:off x="780318" y="5080016"/>
            <a:ext cx="548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Image credit: </a:t>
            </a:r>
            <a:r>
              <a:rPr lang="en-US" sz="1200" dirty="0"/>
              <a:t>USDA’s Natural Resources Conservation Service (NRCS)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51124D-59E5-4F33-B530-9821CE289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73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BCAED-1FE8-4102-B359-30B6672DB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Soil health principle </a:t>
            </a:r>
            <a:r>
              <a:rPr lang="en-US" b="1" dirty="0"/>
              <a:t>No. 3:</a:t>
            </a:r>
            <a:br>
              <a:rPr lang="en-US" b="1" dirty="0"/>
            </a:br>
            <a:r>
              <a:rPr lang="en-US" b="1" dirty="0"/>
              <a:t>Maximizing biodiversity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4EDA1-01D0-4337-9098-EF3C4C82A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726" y="2002559"/>
            <a:ext cx="4965730" cy="3294576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/>
              <a:t>Biodiversity includes both above-ground and below-ground plants and animals</a:t>
            </a:r>
          </a:p>
          <a:p>
            <a:pPr lvl="1"/>
            <a:r>
              <a:rPr lang="en-US" dirty="0"/>
              <a:t>Diversity in plant, animal, and microbial life leads to a more resilient landscape</a:t>
            </a:r>
          </a:p>
          <a:p>
            <a:r>
              <a:rPr lang="en-US" b="1" dirty="0"/>
              <a:t>Ways to achieve biodiversity</a:t>
            </a:r>
          </a:p>
          <a:p>
            <a:pPr lvl="1"/>
            <a:r>
              <a:rPr lang="en-US" dirty="0"/>
              <a:t>Grazing management to improve plant composition on rangeland (cool-season/warm-season grasses, forbs, and shrubs in proper proportion)</a:t>
            </a:r>
          </a:p>
          <a:p>
            <a:pPr lvl="1"/>
            <a:r>
              <a:rPr lang="en-US" dirty="0"/>
              <a:t>Multispecies cover crops 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6149E5-8D16-4159-A0D1-9EC30EC93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545" y="2104557"/>
            <a:ext cx="4572000" cy="3429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D0A3AB-8AC9-4BC6-A7BC-BD0050D90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194" y="6252516"/>
            <a:ext cx="1889760" cy="457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5F6EB7-CCD1-4E9C-91B1-F73B3742E7B0}"/>
              </a:ext>
            </a:extLst>
          </p:cNvPr>
          <p:cNvSpPr txBox="1"/>
          <p:nvPr/>
        </p:nvSpPr>
        <p:spPr>
          <a:xfrm>
            <a:off x="1130270" y="5443011"/>
            <a:ext cx="4728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Pictured: </a:t>
            </a:r>
            <a:r>
              <a:rPr lang="en-US" sz="1200" dirty="0"/>
              <a:t>Austrian winter pea blooms alongside</a:t>
            </a:r>
            <a:br>
              <a:rPr lang="en-US" sz="1200" dirty="0"/>
            </a:br>
            <a:r>
              <a:rPr lang="en-US" sz="1200" dirty="0"/>
              <a:t>triticale and barley in a multi-species cover crop mix.</a:t>
            </a:r>
          </a:p>
        </p:txBody>
      </p:sp>
    </p:spTree>
    <p:extLst>
      <p:ext uri="{BB962C8B-B14F-4D97-AF65-F5344CB8AC3E}">
        <p14:creationId xmlns:p14="http://schemas.microsoft.com/office/powerpoint/2010/main" val="2118344691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12220</TotalTime>
  <Words>1209</Words>
  <Application>Microsoft Office PowerPoint</Application>
  <PresentationFormat>Widescreen</PresentationFormat>
  <Paragraphs>130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Century Gothic</vt:lpstr>
      <vt:lpstr>Wingdings</vt:lpstr>
      <vt:lpstr>Gallery</vt:lpstr>
      <vt:lpstr>PowerPoint Presentation</vt:lpstr>
      <vt:lpstr>About me</vt:lpstr>
      <vt:lpstr>Today’s presentation</vt:lpstr>
      <vt:lpstr>Why is soil health important?</vt:lpstr>
      <vt:lpstr>How can soil health be improved?</vt:lpstr>
      <vt:lpstr>Ways to think about the soil health principles</vt:lpstr>
      <vt:lpstr>Soil health principle No. 1: Keeping soil covered</vt:lpstr>
      <vt:lpstr>Soil health principle No. 2: Minimizing external inputs and cropland disturbance</vt:lpstr>
      <vt:lpstr>Soil health principle No. 3: Maximizing biodiversity</vt:lpstr>
      <vt:lpstr>Soil health principle No. 4: Maintaining a living root</vt:lpstr>
      <vt:lpstr>Soil health principle No. 5: Integrating animals into land management</vt:lpstr>
      <vt:lpstr>What is NMDA’s Healthy Soil Program?</vt:lpstr>
      <vt:lpstr>How the grants program works (Slide 1)</vt:lpstr>
      <vt:lpstr>How the grants program works (Slide 2)</vt:lpstr>
      <vt:lpstr>A snapshot of past and current projects</vt:lpstr>
      <vt:lpstr>One Eligible Entity’s grant-funded project</vt:lpstr>
      <vt:lpstr>NMDA’s primary partners in soil assessment and education</vt:lpstr>
      <vt:lpstr>How others can play a role in NMDA’s Healthy Soil Program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Goetz, Katie</dc:creator>
  <cp:lastModifiedBy>Ray Ledgerwood</cp:lastModifiedBy>
  <cp:revision>68</cp:revision>
  <dcterms:created xsi:type="dcterms:W3CDTF">2022-04-29T16:07:52Z</dcterms:created>
  <dcterms:modified xsi:type="dcterms:W3CDTF">2023-09-29T16:38:18Z</dcterms:modified>
</cp:coreProperties>
</file>