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4"/>
  </p:sldMasterIdLst>
  <p:notesMasterIdLst>
    <p:notesMasterId r:id="rId17"/>
  </p:notesMasterIdLst>
  <p:handoutMasterIdLst>
    <p:handoutMasterId r:id="rId18"/>
  </p:handoutMasterIdLst>
  <p:sldIdLst>
    <p:sldId id="768" r:id="rId5"/>
    <p:sldId id="751" r:id="rId6"/>
    <p:sldId id="755" r:id="rId7"/>
    <p:sldId id="762" r:id="rId8"/>
    <p:sldId id="760" r:id="rId9"/>
    <p:sldId id="753" r:id="rId10"/>
    <p:sldId id="752" r:id="rId11"/>
    <p:sldId id="759" r:id="rId12"/>
    <p:sldId id="750" r:id="rId13"/>
    <p:sldId id="527" r:id="rId14"/>
    <p:sldId id="770" r:id="rId15"/>
    <p:sldId id="499" r:id="rId1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hl, Mary (BWSR)" initials="JM(" lastIdx="3" clrIdx="0">
    <p:extLst>
      <p:ext uri="{19B8F6BF-5375-455C-9EA6-DF929625EA0E}">
        <p15:presenceInfo xmlns:p15="http://schemas.microsoft.com/office/powerpoint/2012/main" userId="S::Mary.Juhl@state.mn.us::4d130123-59dc-4501-87fb-a56df21aa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865"/>
    <a:srgbClr val="00437A"/>
    <a:srgbClr val="FFFF00"/>
    <a:srgbClr val="78BE21"/>
    <a:srgbClr val="005092"/>
    <a:srgbClr val="0990FF"/>
    <a:srgbClr val="0067BC"/>
    <a:srgbClr val="0082EE"/>
    <a:srgbClr val="0072D0"/>
    <a:srgbClr val="0054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02" autoAdjust="0"/>
    <p:restoredTop sz="77059" autoAdjust="0"/>
  </p:normalViewPr>
  <p:slideViewPr>
    <p:cSldViewPr snapToGrid="0">
      <p:cViewPr varScale="1">
        <p:scale>
          <a:sx n="88" d="100"/>
          <a:sy n="88" d="100"/>
        </p:scale>
        <p:origin x="1710"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260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latin typeface="NeueHaasGroteskText Std" panose="020B0504020202020204" pitchFamily="34" charset="0"/>
            </a:endParaRPr>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2A04DE5-F1A9-4D45-BF54-BEFDBA739CA2}" type="datetimeFigureOut">
              <a:rPr lang="en-US" smtClean="0">
                <a:latin typeface="NeueHaasGroteskText Std" panose="020B0504020202020204" pitchFamily="34" charset="0"/>
              </a:rPr>
              <a:t>9/24/2024</a:t>
            </a:fld>
            <a:endParaRPr lang="en-US" dirty="0">
              <a:latin typeface="NeueHaasGroteskText Std" panose="020B0504020202020204" pitchFamily="34" charset="0"/>
            </a:endParaRPr>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latin typeface="NeueHaasGroteskText Std" panose="020B0504020202020204" pitchFamily="34" charset="0"/>
            </a:endParaRPr>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3886E1E-70B3-41D2-AD41-BEE4979EC759}" type="slidenum">
              <a:rPr lang="en-US" smtClean="0">
                <a:latin typeface="NeueHaasGroteskText Std" panose="020B0504020202020204" pitchFamily="34" charset="0"/>
              </a:rPr>
              <a:t>‹#›</a:t>
            </a:fld>
            <a:endParaRPr lang="en-US" dirty="0">
              <a:latin typeface="NeueHaasGroteskText Std" panose="020B0504020202020204" pitchFamily="34" charset="0"/>
            </a:endParaRPr>
          </a:p>
        </p:txBody>
      </p:sp>
    </p:spTree>
    <p:extLst>
      <p:ext uri="{BB962C8B-B14F-4D97-AF65-F5344CB8AC3E}">
        <p14:creationId xmlns:p14="http://schemas.microsoft.com/office/powerpoint/2010/main" val="55661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atin typeface="NeueHaasGroteskText Std" panose="020B0504020202020204" pitchFamily="34" charset="0"/>
              </a:defRPr>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atin typeface="NeueHaasGroteskText Std" panose="020B0504020202020204" pitchFamily="34" charset="0"/>
              </a:defRPr>
            </a:lvl1pPr>
          </a:lstStyle>
          <a:p>
            <a:fld id="{A50CD39D-89B0-4C68-805A-35C75A7C20C8}" type="datetimeFigureOut">
              <a:rPr lang="en-US" smtClean="0"/>
              <a:pPr/>
              <a:t>9/24/2024</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atin typeface="NeueHaasGroteskText Std" panose="020B05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atin typeface="NeueHaasGroteskText Std" panose="020B0504020202020204" pitchFamily="34" charset="0"/>
              </a:defRPr>
            </a:lvl1pPr>
          </a:lstStyle>
          <a:p>
            <a:fld id="{F9F08466-AEA7-4FC0-9459-6A32F61DA297}" type="slidenum">
              <a:rPr lang="en-US" smtClean="0"/>
              <a:pPr/>
              <a:t>‹#›</a:t>
            </a:fld>
            <a:endParaRPr lang="en-US" dirty="0"/>
          </a:p>
        </p:txBody>
      </p:sp>
    </p:spTree>
    <p:extLst>
      <p:ext uri="{BB962C8B-B14F-4D97-AF65-F5344CB8AC3E}">
        <p14:creationId xmlns:p14="http://schemas.microsoft.com/office/powerpoint/2010/main" val="320978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eueHaasGroteskText Std" panose="020B0504020202020204" pitchFamily="34" charset="0"/>
        <a:ea typeface="+mn-ea"/>
        <a:cs typeface="+mn-cs"/>
      </a:defRPr>
    </a:lvl1pPr>
    <a:lvl2pPr marL="457200" algn="l" defTabSz="914400" rtl="0" eaLnBrk="1" latinLnBrk="0" hangingPunct="1">
      <a:defRPr sz="1200" kern="1200">
        <a:solidFill>
          <a:schemeClr val="tx1"/>
        </a:solidFill>
        <a:latin typeface="NeueHaasGroteskText Std" panose="020B0504020202020204" pitchFamily="34" charset="0"/>
        <a:ea typeface="+mn-ea"/>
        <a:cs typeface="+mn-cs"/>
      </a:defRPr>
    </a:lvl2pPr>
    <a:lvl3pPr marL="914400" algn="l" defTabSz="914400" rtl="0" eaLnBrk="1" latinLnBrk="0" hangingPunct="1">
      <a:defRPr sz="1200" kern="1200">
        <a:solidFill>
          <a:schemeClr val="tx1"/>
        </a:solidFill>
        <a:latin typeface="NeueHaasGroteskText Std" panose="020B0504020202020204" pitchFamily="34" charset="0"/>
        <a:ea typeface="+mn-ea"/>
        <a:cs typeface="+mn-cs"/>
      </a:defRPr>
    </a:lvl3pPr>
    <a:lvl4pPr marL="1371600" algn="l" defTabSz="914400" rtl="0" eaLnBrk="1" latinLnBrk="0" hangingPunct="1">
      <a:defRPr sz="1200" kern="1200">
        <a:solidFill>
          <a:schemeClr val="tx1"/>
        </a:solidFill>
        <a:latin typeface="NeueHaasGroteskText Std" panose="020B0504020202020204" pitchFamily="34" charset="0"/>
        <a:ea typeface="+mn-ea"/>
        <a:cs typeface="+mn-cs"/>
      </a:defRPr>
    </a:lvl4pPr>
    <a:lvl5pPr marL="1828800" algn="l" defTabSz="914400" rtl="0" eaLnBrk="1" latinLnBrk="0" hangingPunct="1">
      <a:defRPr sz="1200" kern="1200">
        <a:solidFill>
          <a:schemeClr val="tx1"/>
        </a:solidFill>
        <a:latin typeface="NeueHaasGroteskText Std"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bwsr.state.mn.us/conservation-stories"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www.youtube.com/@MNBWSR" TargetMode="External"/><Relationship Id="rId4" Type="http://schemas.openxmlformats.org/officeDocument/2006/relationships/hyperlink" Target="https://bwsr.state.mn.us/bwsr-snapshot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Hi, I’m Ann Wessel with the Minnesota Board of Water and Soil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Part of a three-person comms shop in an agency of about 140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At BWSR, we use storytelling to promote conservation — primarily through Conservation Stories and a monthly newsletter.</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a:t>
            </a:fld>
            <a:endParaRPr lang="en-US" dirty="0"/>
          </a:p>
        </p:txBody>
      </p:sp>
    </p:spTree>
    <p:extLst>
      <p:ext uri="{BB962C8B-B14F-4D97-AF65-F5344CB8AC3E}">
        <p14:creationId xmlns:p14="http://schemas.microsoft.com/office/powerpoint/2010/main" val="2612921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comes from a web page specifically aimed at lawmakers. It pulled in articles from key districts … based on policy and funding committee appointments … and made the location clear by adding that little star on a map.</a:t>
            </a:r>
          </a:p>
          <a:p>
            <a:r>
              <a:rPr lang="en-US" dirty="0"/>
              <a:t>Having PDFs available makes it easy to share all of the articles we write.</a:t>
            </a:r>
          </a:p>
          <a:p>
            <a:r>
              <a:rPr lang="en-US" dirty="0"/>
              <a:t>Pre-COVID when lawmakers and others would come into the office, we made a three-ring binder of articles available, organized by region of the state, so they could peruse them while waiting.</a:t>
            </a:r>
          </a:p>
        </p:txBody>
      </p:sp>
      <p:sp>
        <p:nvSpPr>
          <p:cNvPr id="4" name="Slide Number Placeholder 3"/>
          <p:cNvSpPr>
            <a:spLocks noGrp="1"/>
          </p:cNvSpPr>
          <p:nvPr>
            <p:ph type="sldNum" sz="quarter" idx="5"/>
          </p:nvPr>
        </p:nvSpPr>
        <p:spPr/>
        <p:txBody>
          <a:bodyPr/>
          <a:lstStyle/>
          <a:p>
            <a:fld id="{F9F08466-AEA7-4FC0-9459-6A32F61DA297}" type="slidenum">
              <a:rPr lang="en-US" smtClean="0"/>
              <a:pPr/>
              <a:t>10</a:t>
            </a:fld>
            <a:endParaRPr lang="en-US" dirty="0"/>
          </a:p>
        </p:txBody>
      </p:sp>
    </p:spTree>
    <p:extLst>
      <p:ext uri="{BB962C8B-B14F-4D97-AF65-F5344CB8AC3E}">
        <p14:creationId xmlns:p14="http://schemas.microsoft.com/office/powerpoint/2010/main" val="1366883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Usually in 3 minutes or less, BWSR’s YouTube channel gives people a look at projects and people and resource concerns and solutions …  In the words of landowners and project partners … showing and telling about projects.</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 doesn’t hurt that flowing water and anglers and cattle and farm cats sometimes turn up.</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easy to share. The first two here were created for a presentation to help explain a particular funding source to the Clean Water Council. So we’re reaching the people we need to reach. And these things go over well at SWCD board meetings. They’re easy to share on a website. This is for the people who see the blog prompt: 6-minute read … and think “I don’t have that kind of time.” But a 3-minute video. That works.</a:t>
            </a:r>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11</a:t>
            </a:fld>
            <a:endParaRPr lang="en-US" dirty="0"/>
          </a:p>
        </p:txBody>
      </p:sp>
    </p:spTree>
    <p:extLst>
      <p:ext uri="{BB962C8B-B14F-4D97-AF65-F5344CB8AC3E}">
        <p14:creationId xmlns:p14="http://schemas.microsoft.com/office/powerpoint/2010/main" val="126695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BWSR Conservation Stories: </a:t>
            </a: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https://bwsr.state.mn.us/conservation-stories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BWSR Snapshots newsletter: </a:t>
            </a: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https://bwsr.state.mn.us/bwsr-snapshots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BWSR YouTube channel: </a:t>
            </a: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https://www.youtube.com/@MNBWSR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12</a:t>
            </a:fld>
            <a:endParaRPr lang="en-US" dirty="0"/>
          </a:p>
        </p:txBody>
      </p:sp>
    </p:spTree>
    <p:extLst>
      <p:ext uri="{BB962C8B-B14F-4D97-AF65-F5344CB8AC3E}">
        <p14:creationId xmlns:p14="http://schemas.microsoft.com/office/powerpoint/2010/main" val="1551468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 write Conservation Stories about the people behind the projects.</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Leading with landowners whenever possible. Quoting them. Talking about what worked. Advice to others considering something similar.</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What challenges they faced – YOU ALL KNOW THAT’S CODE FOR WHAT WENT WRONG/WHAT THEY OVERCAME. But it lends credibility.</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More than 100 written so far.</a:t>
            </a:r>
          </a:p>
        </p:txBody>
      </p:sp>
      <p:sp>
        <p:nvSpPr>
          <p:cNvPr id="4" name="Slide Number Placeholder 3"/>
          <p:cNvSpPr>
            <a:spLocks noGrp="1"/>
          </p:cNvSpPr>
          <p:nvPr>
            <p:ph type="sldNum" sz="quarter" idx="5"/>
          </p:nvPr>
        </p:nvSpPr>
        <p:spPr/>
        <p:txBody>
          <a:bodyPr/>
          <a:lstStyle/>
          <a:p>
            <a:fld id="{F9F08466-AEA7-4FC0-9459-6A32F61DA297}" type="slidenum">
              <a:rPr lang="en-US" smtClean="0"/>
              <a:pPr/>
              <a:t>2</a:t>
            </a:fld>
            <a:endParaRPr lang="en-US" dirty="0"/>
          </a:p>
        </p:txBody>
      </p:sp>
    </p:spTree>
    <p:extLst>
      <p:ext uri="{BB962C8B-B14F-4D97-AF65-F5344CB8AC3E}">
        <p14:creationId xmlns:p14="http://schemas.microsoft.com/office/powerpoint/2010/main" val="974829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Usually four articles. (One of them a conservation story that’s been sent to media.)</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THEY’RE SHORTER than Conservation Stories. Staff written. Featuring the work of BWSR and its partners.</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Topics can be projects, program updates, initiatives. IDEAS ARE GENERATED BY NON-COMMS STAFF.</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Each region and section — wetlands, easements, engineering, resource conservation – everyone gets a chance to highlight the most important thing going on in their realm.</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About 35 people a year.</a:t>
            </a:r>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3</a:t>
            </a:fld>
            <a:endParaRPr lang="en-US" dirty="0"/>
          </a:p>
        </p:txBody>
      </p:sp>
    </p:spTree>
    <p:extLst>
      <p:ext uri="{BB962C8B-B14F-4D97-AF65-F5344CB8AC3E}">
        <p14:creationId xmlns:p14="http://schemas.microsoft.com/office/powerpoint/2010/main" val="753657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big part of BWSR’s storytelling focuses on grant-supported work carried out by the SWCD or watershed district staff working directly with landowners.</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Those staffers … they’re LOCAL … so way more credible than THE STATE.</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Again … quoting landowners in their own words whenever possible. Because … a landowner telling you how something is working is WAY more credible than THE GOVERNMENT.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then there’s NRCS-supported work and those expert sources, too. Leveraged funding means one article often features NRCS and BWSR and an SWCD.</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County Commissioners and SWCD Board members can be great sources. Also experts from the DNR, MDH and MDA. Sometimes engineers.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b="1" dirty="0">
              <a:solidFill>
                <a:srgbClr val="FF0000"/>
              </a:solidFill>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PICTURED: Staff on the site of Clean Water Fund article interviews.</a:t>
            </a:r>
          </a:p>
        </p:txBody>
      </p:sp>
      <p:sp>
        <p:nvSpPr>
          <p:cNvPr id="4" name="Slide Number Placeholder 3"/>
          <p:cNvSpPr>
            <a:spLocks noGrp="1"/>
          </p:cNvSpPr>
          <p:nvPr>
            <p:ph type="sldNum" sz="quarter" idx="5"/>
          </p:nvPr>
        </p:nvSpPr>
        <p:spPr/>
        <p:txBody>
          <a:bodyPr/>
          <a:lstStyle/>
          <a:p>
            <a:fld id="{F9F08466-AEA7-4FC0-9459-6A32F61DA297}" type="slidenum">
              <a:rPr lang="en-US" smtClean="0"/>
              <a:pPr/>
              <a:t>4</a:t>
            </a:fld>
            <a:endParaRPr lang="en-US" dirty="0"/>
          </a:p>
        </p:txBody>
      </p:sp>
    </p:spTree>
    <p:extLst>
      <p:ext uri="{BB962C8B-B14F-4D97-AF65-F5344CB8AC3E}">
        <p14:creationId xmlns:p14="http://schemas.microsoft.com/office/powerpoint/2010/main" val="262119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They can start by perusing a list of grant-funded projects. A call to — or from — the SWCD or watershed or NRCS. Or a staff suggestion.</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I’LL RUN THROUGH ONE EXAMPLE. From a few years back, but I love this one because it had everything. Beginning farmer. Who met the retiring organic dairy farmer through a 4-H rabbit show connection. Lots of partners. Funding. Environmental benefits and benefits to the operation.</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IT STARTED: It started as a BWSR staff idea, based on a watershed planner’s report about a collaboration involving the SWCD + BWSR + NRCS. SWCD staff contacted the farmers. The level of trust they’d built up opened the door. Slowly. It took months to get onsite.</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WHO WAS INTERVIEWED: The two farmers, an NRCS grazing specialist, SWCD coordinator, watershed conservation planner</a:t>
            </a:r>
          </a:p>
        </p:txBody>
      </p:sp>
      <p:sp>
        <p:nvSpPr>
          <p:cNvPr id="4" name="Slide Number Placeholder 3"/>
          <p:cNvSpPr>
            <a:spLocks noGrp="1"/>
          </p:cNvSpPr>
          <p:nvPr>
            <p:ph type="sldNum" sz="quarter" idx="5"/>
          </p:nvPr>
        </p:nvSpPr>
        <p:spPr/>
        <p:txBody>
          <a:bodyPr/>
          <a:lstStyle/>
          <a:p>
            <a:fld id="{F9F08466-AEA7-4FC0-9459-6A32F61DA297}" type="slidenum">
              <a:rPr lang="en-US" smtClean="0"/>
              <a:pPr/>
              <a:t>5</a:t>
            </a:fld>
            <a:endParaRPr lang="en-US" dirty="0"/>
          </a:p>
        </p:txBody>
      </p:sp>
    </p:spTree>
    <p:extLst>
      <p:ext uri="{BB962C8B-B14F-4D97-AF65-F5344CB8AC3E}">
        <p14:creationId xmlns:p14="http://schemas.microsoft.com/office/powerpoint/2010/main" val="2125103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PARTNERS/MENTIONS: NRCS-BWSR-SWCD Watershed Conservation Planning Initiative, NRCS EQIP assistance, BWSR Clean Water Fund grant, Douglas SWCD, Upper Chippewa River watershed, Dairy Grazing Apprenticeship, Alexandria Technical and Community College, Ridgewater College, Minnesota Department of Health (because nitrate reduction was involved), 4-H</a:t>
            </a:r>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6</a:t>
            </a:fld>
            <a:endParaRPr lang="en-US" dirty="0"/>
          </a:p>
        </p:txBody>
      </p:sp>
    </p:spTree>
    <p:extLst>
      <p:ext uri="{BB962C8B-B14F-4D97-AF65-F5344CB8AC3E}">
        <p14:creationId xmlns:p14="http://schemas.microsoft.com/office/powerpoint/2010/main" val="771688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WHERE IT LANDED: The Farmer magazine cover story (circulation: more than 31,000), and among its top 12 stories of the year; The Country Today (out of Wisconsin); Dairy Grazing Apprenticeship newsletter; local newspaper; regional news radio station’s website; BWSR website, Snapshots newsletter, blog, social media, YouTube channel; shared with all partners, sources, and organizations mentioned.</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ALSO WITH SOURCES/THOSE INTERVIEWED</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News outlets RECEIVED the word document, links to 22 photos and a short YouTube video; partners received the PDF. … It’s never a one-time, one-place post. When media share online, it gives us another reason to share on social media.</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AND … designated weeks or months … Dairy Month, Pollinator Week, Wetlands Month … those give us another reason to re-share an article.</a:t>
            </a:r>
          </a:p>
        </p:txBody>
      </p:sp>
      <p:sp>
        <p:nvSpPr>
          <p:cNvPr id="4" name="Slide Number Placeholder 3"/>
          <p:cNvSpPr>
            <a:spLocks noGrp="1"/>
          </p:cNvSpPr>
          <p:nvPr>
            <p:ph type="sldNum" sz="quarter" idx="5"/>
          </p:nvPr>
        </p:nvSpPr>
        <p:spPr/>
        <p:txBody>
          <a:bodyPr/>
          <a:lstStyle/>
          <a:p>
            <a:fld id="{F9F08466-AEA7-4FC0-9459-6A32F61DA297}" type="slidenum">
              <a:rPr lang="en-US" smtClean="0"/>
              <a:pPr/>
              <a:t>7</a:t>
            </a:fld>
            <a:endParaRPr lang="en-US" dirty="0"/>
          </a:p>
        </p:txBody>
      </p:sp>
    </p:spTree>
    <p:extLst>
      <p:ext uri="{BB962C8B-B14F-4D97-AF65-F5344CB8AC3E}">
        <p14:creationId xmlns:p14="http://schemas.microsoft.com/office/powerpoint/2010/main" val="4023567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Not every organization or agency has the capacity to produce full-fledged articles.</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So we think about who else might be interested and what outlets might exist. Especially as the number of local media outlets is decreasing, it’s becoming more important to find other ways to reach that audience.</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Other interested parties might include lake associations. This is the first part of a four-page spread in a glossy, magazine style lake association newsletter.</a:t>
            </a:r>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AND THEN … watershed districts … township, county or city government associations WHO LIKE TO SEE WHAT THEIR MEMBERS ARE DOING … conservation orgs EG: Pheasants Forever … EVEN engineering firms .. and… on social media, tag co-ops, contractors mentioned in the article</a:t>
            </a:r>
          </a:p>
        </p:txBody>
      </p:sp>
      <p:sp>
        <p:nvSpPr>
          <p:cNvPr id="4" name="Slide Number Placeholder 3"/>
          <p:cNvSpPr>
            <a:spLocks noGrp="1"/>
          </p:cNvSpPr>
          <p:nvPr>
            <p:ph type="sldNum" sz="quarter" idx="5"/>
          </p:nvPr>
        </p:nvSpPr>
        <p:spPr/>
        <p:txBody>
          <a:bodyPr/>
          <a:lstStyle/>
          <a:p>
            <a:fld id="{F9F08466-AEA7-4FC0-9459-6A32F61DA297}" type="slidenum">
              <a:rPr lang="en-US" smtClean="0"/>
              <a:pPr/>
              <a:t>8</a:t>
            </a:fld>
            <a:endParaRPr lang="en-US" dirty="0"/>
          </a:p>
        </p:txBody>
      </p:sp>
    </p:spTree>
    <p:extLst>
      <p:ext uri="{BB962C8B-B14F-4D97-AF65-F5344CB8AC3E}">
        <p14:creationId xmlns:p14="http://schemas.microsoft.com/office/powerpoint/2010/main" val="1748137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As of mid-September, Snapshots had nearly 2,700 email subscribers through the Government Delivery system. Partners are the primary audience. </a:t>
            </a:r>
            <a:r>
              <a:rPr lang="en-US" sz="1200" dirty="0">
                <a:effectLst/>
                <a:latin typeface="Calibri" panose="020F0502020204030204" pitchFamily="34" charset="0"/>
                <a:ea typeface="Calibri" panose="020F0502020204030204" pitchFamily="34" charset="0"/>
                <a:cs typeface="Times New Roman" panose="02020603050405020304" pitchFamily="18" charset="0"/>
              </a:rPr>
              <a:t>ANYONE CAN SUBSCRIBE. Including media trolling for ideas.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cs typeface="Times New Roman" panose="02020603050405020304" pitchFamily="18" charset="0"/>
              </a:rPr>
              <a:t>The newsletter is easily shared. … especially on social media. We announce each month’s headlines with a link to the new edition. AND THEN share each article separately on Facebook and X (sometimes Instagram) … TAGGING the partners involved.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cs typeface="Times New Roman" panose="02020603050405020304" pitchFamily="18" charset="0"/>
              </a:rPr>
              <a:t>AND THEN emailing those who had a hand in putting the article together … and those who are featured … with a note saying it’s up, here’s the link, FYI so you know it’s there and should you wish to share.</a:t>
            </a:r>
            <a:endParaRPr lang="en-US" dirty="0"/>
          </a:p>
        </p:txBody>
      </p:sp>
      <p:sp>
        <p:nvSpPr>
          <p:cNvPr id="4" name="Slide Number Placeholder 3"/>
          <p:cNvSpPr>
            <a:spLocks noGrp="1"/>
          </p:cNvSpPr>
          <p:nvPr>
            <p:ph type="sldNum" sz="quarter" idx="5"/>
          </p:nvPr>
        </p:nvSpPr>
        <p:spPr/>
        <p:txBody>
          <a:bodyPr/>
          <a:lstStyle/>
          <a:p>
            <a:fld id="{F9F08466-AEA7-4FC0-9459-6A32F61DA297}" type="slidenum">
              <a:rPr lang="en-US" smtClean="0"/>
              <a:pPr/>
              <a:t>9</a:t>
            </a:fld>
            <a:endParaRPr lang="en-US" dirty="0"/>
          </a:p>
        </p:txBody>
      </p:sp>
    </p:spTree>
    <p:extLst>
      <p:ext uri="{BB962C8B-B14F-4D97-AF65-F5344CB8AC3E}">
        <p14:creationId xmlns:p14="http://schemas.microsoft.com/office/powerpoint/2010/main" val="2061087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go Only)">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bwMode="auto">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bwMode="black"/>
        <p:txBody>
          <a:bodyPr/>
          <a:lstStyle/>
          <a:p>
            <a:fld id="{D7ED242C-24FB-43A0-BCB6-43756FC812F6}" type="datetime1">
              <a:rPr lang="en-US" smtClean="0"/>
              <a:t>9/24/2024</a:t>
            </a:fld>
            <a:endParaRPr lang="en-US" dirty="0"/>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697389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0"/>
            <a:ext cx="12192000" cy="1219198"/>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9" name="Picture Placeholder 12"/>
          <p:cNvSpPr>
            <a:spLocks noGrp="1"/>
          </p:cNvSpPr>
          <p:nvPr>
            <p:ph type="pic" sz="quarter" idx="13" hasCustomPrompt="1"/>
          </p:nvPr>
        </p:nvSpPr>
        <p:spPr bwMode="gray">
          <a:xfrm>
            <a:off x="0" y="1219198"/>
            <a:ext cx="12192000" cy="5638802"/>
          </a:xfrm>
        </p:spPr>
        <p:txBody>
          <a:bodyPr/>
          <a:lstStyle/>
          <a:p>
            <a:r>
              <a:rPr lang="en-US" dirty="0"/>
              <a:t>Click Icon to add picture</a:t>
            </a:r>
          </a:p>
        </p:txBody>
      </p:sp>
      <p:sp>
        <p:nvSpPr>
          <p:cNvPr id="10" name="Content Placeholder 2"/>
          <p:cNvSpPr>
            <a:spLocks noGrp="1"/>
          </p:cNvSpPr>
          <p:nvPr>
            <p:ph idx="1"/>
          </p:nvPr>
        </p:nvSpPr>
        <p:spPr bwMode="auto">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62339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9" name="Picture Placeholder 12"/>
          <p:cNvSpPr>
            <a:spLocks noGrp="1"/>
          </p:cNvSpPr>
          <p:nvPr>
            <p:ph type="pic" sz="quarter" idx="13" hasCustomPrompt="1"/>
          </p:nvPr>
        </p:nvSpPr>
        <p:spPr bwMode="gray">
          <a:xfrm>
            <a:off x="0" y="1219198"/>
            <a:ext cx="12192000" cy="5638802"/>
          </a:xfrm>
        </p:spPr>
        <p:txBody>
          <a:bodyPr/>
          <a:lstStyle>
            <a:lvl1pPr>
              <a:defRPr baseline="0"/>
            </a:lvl1pPr>
          </a:lstStyle>
          <a:p>
            <a:r>
              <a:rPr lang="en-US" dirty="0"/>
              <a:t>Click Icon to add picture</a:t>
            </a:r>
          </a:p>
        </p:txBody>
      </p:sp>
      <p:sp>
        <p:nvSpPr>
          <p:cNvPr id="10" name="Content Placeholder 2"/>
          <p:cNvSpPr>
            <a:spLocks noGrp="1"/>
          </p:cNvSpPr>
          <p:nvPr>
            <p:ph idx="1"/>
          </p:nvPr>
        </p:nvSpPr>
        <p:spPr bwMode="auto">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4948801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bwMode="gray">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bwMode="black">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bwMode="black">
          <a:xfrm>
            <a:off x="838200" y="6356350"/>
            <a:ext cx="1358590" cy="365125"/>
          </a:xfrm>
        </p:spPr>
        <p:txBody>
          <a:bodyPr/>
          <a:lstStyle/>
          <a:p>
            <a:fld id="{66C283A4-7960-4BFD-B3A5-A2CC5BB2A473}" type="datetime1">
              <a:rPr lang="en-US" smtClean="0"/>
              <a:t>9/24/2024</a:t>
            </a:fld>
            <a:endParaRPr lang="en-US" dirty="0"/>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black">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59765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9/24/2024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67981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bwMode="white">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9/24/2024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3025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bwMode="black">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9/24/2024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10"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824870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Content Placeholder 4"/>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2"/>
          <p:cNvSpPr>
            <a:spLocks noGrp="1"/>
          </p:cNvSpPr>
          <p:nvPr>
            <p:ph type="pic" sz="quarter" idx="13"/>
          </p:nvPr>
        </p:nvSpPr>
        <p:spPr bwMode="gray">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9/24/2024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38987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0" name="Content Placeholder 4"/>
          <p:cNvSpPr>
            <a:spLocks noGrp="1"/>
          </p:cNvSpPr>
          <p:nvPr>
            <p:ph sz="quarter" idx="10"/>
          </p:nvPr>
        </p:nvSpPr>
        <p:spPr bwMode="white">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p:cNvSpPr>
            <a:spLocks noGrp="1"/>
          </p:cNvSpPr>
          <p:nvPr>
            <p:ph type="pic" sz="quarter" idx="13"/>
          </p:nvPr>
        </p:nvSpPr>
        <p:spPr bwMode="gray">
          <a:xfrm>
            <a:off x="7653566" y="1364826"/>
            <a:ext cx="4538434" cy="4538434"/>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9/24/2024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94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Content Placeholder 4"/>
          <p:cNvSpPr>
            <a:spLocks noGrp="1"/>
          </p:cNvSpPr>
          <p:nvPr>
            <p:ph sz="quarter" idx="10"/>
          </p:nvPr>
        </p:nvSpPr>
        <p:spPr bwMode="black">
          <a:xfrm>
            <a:off x="838200" y="1366345"/>
            <a:ext cx="6234953" cy="478839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2"/>
          <p:cNvSpPr>
            <a:spLocks noGrp="1"/>
          </p:cNvSpPr>
          <p:nvPr>
            <p:ph type="pic" sz="quarter" idx="13"/>
          </p:nvPr>
        </p:nvSpPr>
        <p:spPr bwMode="gray">
          <a:xfrm>
            <a:off x="7653566" y="1364826"/>
            <a:ext cx="4538434" cy="4538434"/>
          </a:xfrm>
        </p:spPr>
        <p:txBody>
          <a:bodyPr/>
          <a:lstStyle>
            <a:lvl1pPr>
              <a:buClr>
                <a:schemeClr val="tx1"/>
              </a:buClr>
              <a:defRPr>
                <a:solidFill>
                  <a:schemeClr val="tx1"/>
                </a:solidFill>
              </a:defRPr>
            </a:lvl1pPr>
          </a:lstStyle>
          <a:p>
            <a:endParaRPr lang="en-US" dirty="0"/>
          </a:p>
        </p:txBody>
      </p:sp>
      <p:sp>
        <p:nvSpPr>
          <p:cNvPr id="9"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9/24/2024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10"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86490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Page (4 Up)">
    <p:bg bwMode="gray">
      <p:bgRef idx="1001">
        <a:schemeClr val="bg1"/>
      </p:bgRef>
    </p:bg>
    <p:spTree>
      <p:nvGrpSpPr>
        <p:cNvPr id="1" name=""/>
        <p:cNvGrpSpPr/>
        <p:nvPr/>
      </p:nvGrpSpPr>
      <p:grpSpPr>
        <a:xfrm>
          <a:off x="0" y="0"/>
          <a:ext cx="0" cy="0"/>
          <a:chOff x="0" y="0"/>
          <a:chExt cx="0" cy="0"/>
        </a:xfrm>
      </p:grpSpPr>
      <p:sp>
        <p:nvSpPr>
          <p:cNvPr id="18" name="Title 1"/>
          <p:cNvSpPr>
            <a:spLocks noGrp="1"/>
          </p:cNvSpPr>
          <p:nvPr>
            <p:ph type="title" hasCustomPrompt="1"/>
          </p:nvPr>
        </p:nvSpPr>
        <p:spPr bwMode="auto">
          <a:xfrm>
            <a:off x="0" y="1"/>
            <a:ext cx="12192000" cy="1216022"/>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bwMode="gray">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bwMode="black">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bwMode="gray">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bwMode="black">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bwMode="gray">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bwMode="black">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2"/>
          <p:cNvSpPr>
            <a:spLocks noGrp="1"/>
          </p:cNvSpPr>
          <p:nvPr>
            <p:ph type="pic" sz="quarter" idx="20" hasCustomPrompt="1"/>
          </p:nvPr>
        </p:nvSpPr>
        <p:spPr bwMode="gray">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bwMode="black">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936DB2D6-5DF4-4264-A4A1-7D3EAF38D255}" type="datetime1">
              <a:rPr lang="en-US" smtClean="0"/>
              <a:t>9/24/2024</a:t>
            </a:fld>
            <a:endParaRPr lang="en-US" dirty="0"/>
          </a:p>
        </p:txBody>
      </p:sp>
      <p:sp>
        <p:nvSpPr>
          <p:cNvPr id="1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2780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Logo Only)">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dirty="0"/>
              <a:t>Click to enter the slideshow title</a:t>
            </a:r>
          </a:p>
        </p:txBody>
      </p:sp>
      <p:sp>
        <p:nvSpPr>
          <p:cNvPr id="3" name="Rectangle 2"/>
          <p:cNvSpPr/>
          <p:nvPr userDrawn="1"/>
        </p:nvSpPr>
        <p:spPr bwMode="auto">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bwMode="black"/>
        <p:txBody>
          <a:bodyPr/>
          <a:lstStyle/>
          <a:p>
            <a:fld id="{D7ED242C-24FB-43A0-BCB6-43756FC812F6}" type="datetime1">
              <a:rPr lang="en-US" smtClean="0"/>
              <a:t>9/24/2024</a:t>
            </a:fld>
            <a:endParaRPr lang="en-US" dirty="0"/>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pPr/>
              <a:t>‹#›</a:t>
            </a:fld>
            <a:endParaRPr lang="en-US" dirty="0"/>
          </a:p>
        </p:txBody>
      </p:sp>
      <p:pic>
        <p:nvPicPr>
          <p:cNvPr id="10" name="Picture 9" descr="Board of Water and Soil Resources Logo" title="BWSR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3087526" y="1237862"/>
            <a:ext cx="6396957" cy="1744624"/>
          </a:xfrm>
          <a:prstGeom prst="rect">
            <a:avLst/>
          </a:prstGeom>
        </p:spPr>
      </p:pic>
    </p:spTree>
    <p:extLst>
      <p:ext uri="{BB962C8B-B14F-4D97-AF65-F5344CB8AC3E}">
        <p14:creationId xmlns:p14="http://schemas.microsoft.com/office/powerpoint/2010/main" val="3368119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18" name="Title 1"/>
          <p:cNvSpPr>
            <a:spLocks noGrp="1"/>
          </p:cNvSpPr>
          <p:nvPr>
            <p:ph type="title" hasCustomPrompt="1"/>
          </p:nvPr>
        </p:nvSpPr>
        <p:spPr bwMode="auto">
          <a:xfrm>
            <a:off x="0" y="1"/>
            <a:ext cx="12192000" cy="1216022"/>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bwMode="gray">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bwMode="black">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bwMode="gray">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bwMode="black">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bwMode="gray">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bwMode="black">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936DB2D6-5DF4-4264-A4A1-7D3EAF38D255}" type="datetime1">
              <a:rPr lang="en-US" smtClean="0"/>
              <a:t>9/24/2024</a:t>
            </a:fld>
            <a:endParaRPr lang="en-US" dirty="0"/>
          </a:p>
        </p:txBody>
      </p:sp>
      <p:sp>
        <p:nvSpPr>
          <p:cNvPr id="1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60824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age 4-Up White Vertical">
    <p:bg bwMode="gray">
      <p:bgRef idx="1001">
        <a:schemeClr val="bg1"/>
      </p:bgRef>
    </p:bg>
    <p:spTree>
      <p:nvGrpSpPr>
        <p:cNvPr id="1" name=""/>
        <p:cNvGrpSpPr/>
        <p:nvPr/>
      </p:nvGrpSpPr>
      <p:grpSpPr>
        <a:xfrm>
          <a:off x="0" y="0"/>
          <a:ext cx="0" cy="0"/>
          <a:chOff x="0" y="0"/>
          <a:chExt cx="0" cy="0"/>
        </a:xfrm>
      </p:grpSpPr>
      <p:sp>
        <p:nvSpPr>
          <p:cNvPr id="16"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6" name="Picture Placeholder 2"/>
          <p:cNvSpPr>
            <a:spLocks noGrp="1"/>
          </p:cNvSpPr>
          <p:nvPr>
            <p:ph type="pic" sz="quarter" idx="13" hasCustomPrompt="1"/>
          </p:nvPr>
        </p:nvSpPr>
        <p:spPr bwMode="gray">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bwMode="black">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2"/>
          <p:cNvSpPr>
            <a:spLocks noGrp="1"/>
          </p:cNvSpPr>
          <p:nvPr>
            <p:ph type="pic" sz="quarter" idx="16" hasCustomPrompt="1"/>
          </p:nvPr>
        </p:nvSpPr>
        <p:spPr bwMode="gray">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bwMode="black">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2"/>
          <p:cNvSpPr>
            <a:spLocks noGrp="1"/>
          </p:cNvSpPr>
          <p:nvPr>
            <p:ph type="pic" sz="quarter" idx="18" hasCustomPrompt="1"/>
          </p:nvPr>
        </p:nvSpPr>
        <p:spPr bwMode="gray">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bwMode="black">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2"/>
          <p:cNvSpPr>
            <a:spLocks noGrp="1"/>
          </p:cNvSpPr>
          <p:nvPr>
            <p:ph type="pic" sz="quarter" idx="20" hasCustomPrompt="1"/>
          </p:nvPr>
        </p:nvSpPr>
        <p:spPr bwMode="gray">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bwMode="black">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9" name="Rectangle 1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4B4EEDC6-36CA-4209-B482-2ED76AA0BF08}" type="datetime1">
              <a:rPr lang="en-US" smtClean="0"/>
              <a:t>9/24/2024</a:t>
            </a:fld>
            <a:endParaRPr lang="en-US" dirty="0"/>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23646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bg bwMode="gray">
      <p:bgRef idx="1001">
        <a:schemeClr val="bg1"/>
      </p:bgRef>
    </p:bg>
    <p:spTree>
      <p:nvGrpSpPr>
        <p:cNvPr id="1" name=""/>
        <p:cNvGrpSpPr/>
        <p:nvPr/>
      </p:nvGrpSpPr>
      <p:grpSpPr>
        <a:xfrm>
          <a:off x="0" y="0"/>
          <a:ext cx="0" cy="0"/>
          <a:chOff x="0" y="0"/>
          <a:chExt cx="0" cy="0"/>
        </a:xfrm>
      </p:grpSpPr>
      <p:sp>
        <p:nvSpPr>
          <p:cNvPr id="18" name="Title 1"/>
          <p:cNvSpPr>
            <a:spLocks noGrp="1"/>
          </p:cNvSpPr>
          <p:nvPr>
            <p:ph type="title" hasCustomPrompt="1"/>
          </p:nvPr>
        </p:nvSpPr>
        <p:spPr bwMode="auto">
          <a:xfrm>
            <a:off x="0" y="-1"/>
            <a:ext cx="12192000" cy="1216023"/>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bwMode="gray">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bwMode="black">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3" name="Picture Placeholder 2"/>
          <p:cNvSpPr>
            <a:spLocks noGrp="1"/>
          </p:cNvSpPr>
          <p:nvPr>
            <p:ph type="pic" sz="quarter" idx="14" hasCustomPrompt="1"/>
          </p:nvPr>
        </p:nvSpPr>
        <p:spPr bwMode="gray">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3"/>
          <p:cNvSpPr>
            <a:spLocks noGrp="1"/>
          </p:cNvSpPr>
          <p:nvPr>
            <p:ph type="body" sz="quarter" idx="15"/>
          </p:nvPr>
        </p:nvSpPr>
        <p:spPr bwMode="black">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bwMode="gray">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bwMode="black">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7" name="Picture Placeholder 2"/>
          <p:cNvSpPr>
            <a:spLocks noGrp="1"/>
          </p:cNvSpPr>
          <p:nvPr>
            <p:ph type="pic" sz="quarter" idx="19" hasCustomPrompt="1"/>
          </p:nvPr>
        </p:nvSpPr>
        <p:spPr bwMode="gray">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3"/>
          <p:cNvSpPr>
            <a:spLocks noGrp="1"/>
          </p:cNvSpPr>
          <p:nvPr>
            <p:ph type="body" sz="quarter" idx="20"/>
          </p:nvPr>
        </p:nvSpPr>
        <p:spPr bwMode="black">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8DC79626-CE5A-4834-975C-E7305BA2E281}" type="datetime1">
              <a:rPr lang="en-US" smtClean="0"/>
              <a:t>9/24/2024</a:t>
            </a:fld>
            <a:endParaRPr lang="en-US" dirty="0"/>
          </a:p>
        </p:txBody>
      </p:sp>
      <p:sp>
        <p:nvSpPr>
          <p:cNvPr id="2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63256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bwMode="gray">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bwMode="black">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3" name="Picture Placeholder 2"/>
          <p:cNvSpPr>
            <a:spLocks noGrp="1"/>
          </p:cNvSpPr>
          <p:nvPr>
            <p:ph type="pic" sz="quarter" idx="14" hasCustomPrompt="1"/>
          </p:nvPr>
        </p:nvSpPr>
        <p:spPr bwMode="gray">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3"/>
          <p:cNvSpPr>
            <a:spLocks noGrp="1"/>
          </p:cNvSpPr>
          <p:nvPr>
            <p:ph type="body" sz="quarter" idx="15"/>
          </p:nvPr>
        </p:nvSpPr>
        <p:spPr bwMode="black">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bwMode="gray">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bwMode="black">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8" name="Picture Placeholder 2"/>
          <p:cNvSpPr>
            <a:spLocks noGrp="1"/>
          </p:cNvSpPr>
          <p:nvPr>
            <p:ph type="pic" sz="quarter" idx="19" hasCustomPrompt="1"/>
          </p:nvPr>
        </p:nvSpPr>
        <p:spPr bwMode="gray">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3"/>
          <p:cNvSpPr>
            <a:spLocks noGrp="1"/>
          </p:cNvSpPr>
          <p:nvPr>
            <p:ph type="body" sz="quarter" idx="20"/>
          </p:nvPr>
        </p:nvSpPr>
        <p:spPr bwMode="black">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bwMode="black"/>
        <p:txBody>
          <a:bodyPr/>
          <a:lstStyle/>
          <a:p>
            <a:fld id="{1815FB38-58F3-410A-8DA4-4B706967601F}" type="datetime1">
              <a:rPr lang="en-US" smtClean="0"/>
              <a:t>9/24/2024</a:t>
            </a:fld>
            <a:endParaRPr lang="en-US" dirty="0"/>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02069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auto">
          <a:xfrm>
            <a:off x="0" y="-20425"/>
            <a:ext cx="12192000" cy="1236448"/>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17" name="Rectangle 16"/>
          <p:cNvSpPr/>
          <p:nvPr userDrawn="1"/>
        </p:nvSpPr>
        <p:spPr bwMode="auto">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bwMode="gray">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bwMode="black">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25" name="Picture Placeholder 2"/>
          <p:cNvSpPr>
            <a:spLocks noGrp="1"/>
          </p:cNvSpPr>
          <p:nvPr>
            <p:ph type="pic" sz="quarter" idx="17" hasCustomPrompt="1"/>
          </p:nvPr>
        </p:nvSpPr>
        <p:spPr bwMode="gray">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bwMode="black">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Rectangle 15"/>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bwMode="black"/>
        <p:txBody>
          <a:bodyPr/>
          <a:lstStyle/>
          <a:p>
            <a:fld id="{7F519661-29C3-4FE0-9FC3-375A85A42C46}" type="datetime1">
              <a:rPr lang="en-US" smtClean="0"/>
              <a:t>9/24/2024</a:t>
            </a:fld>
            <a:endParaRPr lang="en-US" dirty="0"/>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5" name="Slide Number Placeholder 4"/>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345329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Picture Placeholder 2"/>
          <p:cNvSpPr>
            <a:spLocks noGrp="1"/>
          </p:cNvSpPr>
          <p:nvPr>
            <p:ph type="pic" sz="quarter" idx="13" hasCustomPrompt="1"/>
          </p:nvPr>
        </p:nvSpPr>
        <p:spPr bwMode="gray">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bwMode="black">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16" name="Picture Placeholder 2"/>
          <p:cNvSpPr>
            <a:spLocks noGrp="1"/>
          </p:cNvSpPr>
          <p:nvPr>
            <p:ph type="pic" sz="quarter" idx="17" hasCustomPrompt="1"/>
          </p:nvPr>
        </p:nvSpPr>
        <p:spPr bwMode="gray">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bwMode="black">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dirty="0"/>
              <a:t>Click to edit Master text styles</a:t>
            </a:r>
          </a:p>
        </p:txBody>
      </p:sp>
      <p:sp>
        <p:nvSpPr>
          <p:cNvPr id="4" name="Date Placeholder 3"/>
          <p:cNvSpPr>
            <a:spLocks noGrp="1"/>
          </p:cNvSpPr>
          <p:nvPr>
            <p:ph type="dt" sz="half" idx="10"/>
          </p:nvPr>
        </p:nvSpPr>
        <p:spPr bwMode="black"/>
        <p:txBody>
          <a:bodyPr/>
          <a:lstStyle/>
          <a:p>
            <a:fld id="{0366E0EA-2D80-452F-9963-33FA7A36BC09}" type="datetime1">
              <a:rPr lang="en-US" smtClean="0"/>
              <a:t>9/24/2024</a:t>
            </a:fld>
            <a:endParaRPr lang="en-US" dirty="0"/>
          </a:p>
        </p:txBody>
      </p:sp>
      <p:sp>
        <p:nvSpPr>
          <p:cNvPr id="2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22812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bwMode="gray">
          <a:xfrm>
            <a:off x="0" y="2"/>
            <a:ext cx="12192000" cy="6857998"/>
          </a:xfrm>
        </p:spPr>
        <p:txBody>
          <a:bodyPr/>
          <a:lstStyle/>
          <a:p>
            <a:r>
              <a:rPr lang="en-US"/>
              <a:t>Click icon to add picture</a:t>
            </a:r>
          </a:p>
        </p:txBody>
      </p:sp>
      <p:sp>
        <p:nvSpPr>
          <p:cNvPr id="9" name="Title 1"/>
          <p:cNvSpPr>
            <a:spLocks noGrp="1"/>
          </p:cNvSpPr>
          <p:nvPr>
            <p:ph type="title" hasCustomPrompt="1"/>
          </p:nvPr>
        </p:nvSpPr>
        <p:spPr bwMode="auto">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dirty="0"/>
              <a:t>Click to edit title</a:t>
            </a:r>
          </a:p>
        </p:txBody>
      </p:sp>
    </p:spTree>
    <p:extLst>
      <p:ext uri="{BB962C8B-B14F-4D97-AF65-F5344CB8AC3E}">
        <p14:creationId xmlns:p14="http://schemas.microsoft.com/office/powerpoint/2010/main" val="1045112619"/>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bwMode="gray">
          <a:xfrm>
            <a:off x="0" y="2"/>
            <a:ext cx="12192000" cy="6857999"/>
          </a:xfrm>
        </p:spPr>
        <p:txBody>
          <a:bodyPr/>
          <a:lstStyle/>
          <a:p>
            <a:r>
              <a:rPr lang="en-US"/>
              <a:t>Click icon to add picture</a:t>
            </a:r>
          </a:p>
        </p:txBody>
      </p:sp>
      <p:sp>
        <p:nvSpPr>
          <p:cNvPr id="9" name="Title 1"/>
          <p:cNvSpPr>
            <a:spLocks noGrp="1"/>
          </p:cNvSpPr>
          <p:nvPr>
            <p:ph type="title" hasCustomPrompt="1"/>
          </p:nvPr>
        </p:nvSpPr>
        <p:spPr bwMode="gray">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dirty="0"/>
              <a:t>Click to edit title</a:t>
            </a:r>
          </a:p>
        </p:txBody>
      </p:sp>
    </p:spTree>
    <p:extLst>
      <p:ext uri="{BB962C8B-B14F-4D97-AF65-F5344CB8AC3E}">
        <p14:creationId xmlns:p14="http://schemas.microsoft.com/office/powerpoint/2010/main" val="329788730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bwMode="gray">
          <a:xfrm>
            <a:off x="0" y="2"/>
            <a:ext cx="12192000" cy="6857999"/>
          </a:xfrm>
        </p:spPr>
        <p:txBody>
          <a:bodyPr/>
          <a:lstStyle/>
          <a:p>
            <a:r>
              <a:rPr lang="en-US"/>
              <a:t>Click icon to add picture</a:t>
            </a:r>
          </a:p>
        </p:txBody>
      </p:sp>
      <p:sp>
        <p:nvSpPr>
          <p:cNvPr id="9" name="Title 1"/>
          <p:cNvSpPr>
            <a:spLocks noGrp="1"/>
          </p:cNvSpPr>
          <p:nvPr>
            <p:ph type="title" hasCustomPrompt="1"/>
          </p:nvPr>
        </p:nvSpPr>
        <p:spPr bwMode="auto">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dirty="0"/>
              <a:t>Click to edit title</a:t>
            </a:r>
          </a:p>
        </p:txBody>
      </p:sp>
    </p:spTree>
    <p:extLst>
      <p:ext uri="{BB962C8B-B14F-4D97-AF65-F5344CB8AC3E}">
        <p14:creationId xmlns:p14="http://schemas.microsoft.com/office/powerpoint/2010/main" val="163423732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 Gray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bwMode="white">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0" name="Table Placeholder 8"/>
          <p:cNvSpPr>
            <a:spLocks noGrp="1"/>
          </p:cNvSpPr>
          <p:nvPr>
            <p:ph type="tbl" sz="quarter" idx="13"/>
          </p:nvPr>
        </p:nvSpPr>
        <p:spPr bwMode="gray">
          <a:xfrm>
            <a:off x="2032000" y="2233262"/>
            <a:ext cx="8128000" cy="2966751"/>
          </a:xfrm>
        </p:spPr>
        <p:txBody>
          <a:bodyPr/>
          <a:lstStyle/>
          <a:p>
            <a:endParaRPr lang="en-US"/>
          </a:p>
        </p:txBody>
      </p:sp>
      <p:sp>
        <p:nvSpPr>
          <p:cNvPr id="8" name="Date Placeholder 4"/>
          <p:cNvSpPr>
            <a:spLocks noGrp="1"/>
          </p:cNvSpPr>
          <p:nvPr>
            <p:ph type="dt" sz="half" idx="11"/>
          </p:nvPr>
        </p:nvSpPr>
        <p:spPr bwMode="black">
          <a:xfrm>
            <a:off x="838200" y="6356350"/>
            <a:ext cx="1358590" cy="365125"/>
          </a:xfrm>
        </p:spPr>
        <p:txBody>
          <a:bodyPr/>
          <a:lstStyle/>
          <a:p>
            <a:fld id="{06B78D62-7A3F-4136-9CF2-CB03510DA06A}" type="datetime1">
              <a:rPr lang="en-US" smtClean="0"/>
              <a:t>9/24/2024</a:t>
            </a:fld>
            <a:endParaRPr lang="en-US" dirty="0"/>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black">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4906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2"/>
          <p:cNvSpPr/>
          <p:nvPr userDrawn="1"/>
        </p:nvSpPr>
        <p:spPr bwMode="auto">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041204"/>
            <a:ext cx="6587067" cy="1097128"/>
          </a:xfrm>
        </p:spPr>
        <p:txBody>
          <a:bodyPr>
            <a:normAutofit/>
          </a:bodyPr>
          <a:lstStyle>
            <a:lvl1pPr marL="0" indent="0" algn="ctr">
              <a:spcBef>
                <a:spcPts val="0"/>
              </a:spcBef>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pic>
        <p:nvPicPr>
          <p:cNvPr id="10" name="Picture 9" descr="Board of Water and Soild Resources Logo" title="BWSR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57806" y="5746869"/>
            <a:ext cx="3234329" cy="882089"/>
          </a:xfrm>
          <a:prstGeom prst="rect">
            <a:avLst/>
          </a:prstGeom>
        </p:spPr>
      </p:pic>
      <p:sp>
        <p:nvSpPr>
          <p:cNvPr id="9" name="Footer Placeholder 4"/>
          <p:cNvSpPr>
            <a:spLocks noGrp="1"/>
          </p:cNvSpPr>
          <p:nvPr>
            <p:ph type="ftr" sz="quarter" idx="3"/>
          </p:nvPr>
        </p:nvSpPr>
        <p:spPr bwMode="black">
          <a:xfrm>
            <a:off x="6253560" y="6138332"/>
            <a:ext cx="5587647" cy="365125"/>
          </a:xfrm>
          <a:prstGeom prst="rect">
            <a:avLst/>
          </a:prstGeom>
        </p:spPr>
        <p:txBody>
          <a:bodyPr anchor="b"/>
          <a:lstStyle>
            <a:lvl1pPr algn="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Picture Placeholder 5"/>
          <p:cNvSpPr>
            <a:spLocks noGrp="1"/>
          </p:cNvSpPr>
          <p:nvPr>
            <p:ph type="pic" sz="quarter" idx="17"/>
          </p:nvPr>
        </p:nvSpPr>
        <p:spPr bwMode="gray">
          <a:xfrm>
            <a:off x="0" y="0"/>
            <a:ext cx="12192000" cy="3380732"/>
          </a:xfrm>
        </p:spPr>
        <p:txBody>
          <a:bodyPr/>
          <a:lstStyle/>
          <a:p>
            <a:endParaRPr lang="en-US" dirty="0"/>
          </a:p>
        </p:txBody>
      </p:sp>
    </p:spTree>
    <p:extLst>
      <p:ext uri="{BB962C8B-B14F-4D97-AF65-F5344CB8AC3E}">
        <p14:creationId xmlns:p14="http://schemas.microsoft.com/office/powerpoint/2010/main" val="17888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and Content (Solid Dark)">
    <p:bg bwMode="black">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bwMode="white">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4" name="Table Placeholder 8"/>
          <p:cNvSpPr>
            <a:spLocks noGrp="1"/>
          </p:cNvSpPr>
          <p:nvPr>
            <p:ph type="tbl" sz="quarter" idx="13"/>
          </p:nvPr>
        </p:nvSpPr>
        <p:spPr bwMode="gray">
          <a:xfrm>
            <a:off x="2032000" y="2233262"/>
            <a:ext cx="8128000" cy="2966751"/>
          </a:xfrm>
        </p:spPr>
        <p:txBody>
          <a:bodyPr/>
          <a:lstStyle>
            <a:lvl1pPr>
              <a:buClr>
                <a:schemeClr val="accent2"/>
              </a:buClr>
              <a:defRPr>
                <a:solidFill>
                  <a:schemeClr val="bg1"/>
                </a:solidFill>
              </a:defRPr>
            </a:lvl1pPr>
          </a:lstStyle>
          <a:p>
            <a:endParaRPr lang="en-US" dirty="0"/>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9/24/2024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30512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8"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F4B91AA0-3BA7-4036-A3DA-317C6C4FFA29}" type="datetime1">
              <a:rPr lang="en-US" smtClean="0"/>
              <a:t>9/24/2024</a:t>
            </a:fld>
            <a:endParaRPr lang="en-US" dirty="0"/>
          </a:p>
        </p:txBody>
      </p:sp>
      <p:sp>
        <p:nvSpPr>
          <p:cNvPr id="7"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55601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Text Placeholder 3"/>
          <p:cNvSpPr>
            <a:spLocks noGrp="1"/>
          </p:cNvSpPr>
          <p:nvPr>
            <p:ph type="body" sz="quarter" idx="13"/>
          </p:nvPr>
        </p:nvSpPr>
        <p:spPr bwMode="white">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12"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
        <p:nvSpPr>
          <p:cNvPr id="6" name="Date Placeholder 3"/>
          <p:cNvSpPr>
            <a:spLocks noGrp="1"/>
          </p:cNvSpPr>
          <p:nvPr>
            <p:ph type="dt" sz="half" idx="11"/>
          </p:nvPr>
        </p:nvSpPr>
        <p:spPr bwMode="white">
          <a:xfrm>
            <a:off x="838200" y="6356350"/>
            <a:ext cx="1358590" cy="365125"/>
          </a:xfrm>
        </p:spPr>
        <p:txBody>
          <a:bodyPr/>
          <a:lstStyle/>
          <a:p>
            <a:fld id="{5CAE31FF-A086-40D5-909F-A9E138181237}" type="datetime1">
              <a:rPr lang="en-US" smtClean="0"/>
              <a:t>9/24/2024</a:t>
            </a:fld>
            <a:endParaRPr lang="en-US" dirty="0"/>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8" name="Slide Number Placeholder 5"/>
          <p:cNvSpPr>
            <a:spLocks noGrp="1"/>
          </p:cNvSpPr>
          <p:nvPr>
            <p:ph type="sldNum" sz="quarter" idx="12"/>
          </p:nvPr>
        </p:nvSpPr>
        <p:spPr bwMode="white">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399159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creenshot Light Background Horizont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bwMode="black">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3"/>
          <p:cNvSpPr>
            <a:spLocks noGrp="1"/>
          </p:cNvSpPr>
          <p:nvPr>
            <p:ph type="body" sz="quarter" idx="11"/>
          </p:nvPr>
        </p:nvSpPr>
        <p:spPr bwMode="black">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12"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10" name="Date Placeholder 4"/>
          <p:cNvSpPr>
            <a:spLocks noGrp="1"/>
          </p:cNvSpPr>
          <p:nvPr>
            <p:ph type="dt" sz="half" idx="12"/>
          </p:nvPr>
        </p:nvSpPr>
        <p:spPr bwMode="black">
          <a:xfrm>
            <a:off x="838200" y="6356350"/>
            <a:ext cx="1358590" cy="365125"/>
          </a:xfrm>
        </p:spPr>
        <p:txBody>
          <a:bodyPr/>
          <a:lstStyle/>
          <a:p>
            <a:fld id="{5D76A200-3168-4D33-A718-3974884CE863}" type="datetime1">
              <a:rPr lang="en-US" smtClean="0"/>
              <a:t>9/24/2024</a:t>
            </a:fld>
            <a:endParaRPr lang="en-US" dirty="0"/>
          </a:p>
        </p:txBody>
      </p:sp>
      <p:sp>
        <p:nvSpPr>
          <p:cNvPr id="7"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11" name="Slide Number Placeholder 6"/>
          <p:cNvSpPr>
            <a:spLocks noGrp="1"/>
          </p:cNvSpPr>
          <p:nvPr>
            <p:ph type="sldNum" sz="quarter" idx="13"/>
          </p:nvPr>
        </p:nvSpPr>
        <p:spPr bwMode="black">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090378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creenshot Light Background Vertical">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black">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Text Placeholder 3"/>
          <p:cNvSpPr>
            <a:spLocks noGrp="1"/>
          </p:cNvSpPr>
          <p:nvPr>
            <p:ph type="body" sz="quarter" idx="11"/>
          </p:nvPr>
        </p:nvSpPr>
        <p:spPr bwMode="black">
          <a:xfrm>
            <a:off x="815895" y="1365203"/>
            <a:ext cx="10555696" cy="156718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12"/>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894290563"/>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3"/>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Compu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12"/>
          <p:cNvSpPr>
            <a:spLocks noGrp="1"/>
          </p:cNvSpPr>
          <p:nvPr>
            <p:ph type="pic" sz="quarter" idx="10" hasCustomPrompt="1"/>
          </p:nvPr>
        </p:nvSpPr>
        <p:spPr bwMode="gray">
          <a:xfrm>
            <a:off x="4976787" y="691882"/>
            <a:ext cx="6300787" cy="3411537"/>
          </a:xfrm>
        </p:spPr>
        <p:txBody>
          <a:bodyPr/>
          <a:lstStyle>
            <a:lvl1pPr>
              <a:defRPr/>
            </a:lvl1pPr>
          </a:lstStyle>
          <a:p>
            <a:r>
              <a:rPr lang="en-US" dirty="0"/>
              <a:t>Click icon to insert screenshot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9/24/2024</a:t>
            </a:fld>
            <a:endParaRPr lang="en-US" dirty="0"/>
          </a:p>
        </p:txBody>
      </p:sp>
      <p:sp>
        <p:nvSpPr>
          <p:cNvPr id="9"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61752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bwMode="white">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bwMode="gray">
          <a:xfrm>
            <a:off x="4976787" y="1067565"/>
            <a:ext cx="9516215" cy="4850604"/>
          </a:xfrm>
        </p:spPr>
        <p:txBody>
          <a:bodyPr/>
          <a:lstStyle>
            <a:lvl1pPr>
              <a:defRPr/>
            </a:lvl1pPr>
          </a:lstStyle>
          <a:p>
            <a:r>
              <a:rPr lang="en-US" dirty="0"/>
              <a:t>Click icon to insert screenshot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9/24/2024</a:t>
            </a:fld>
            <a:endParaRPr lang="en-US" dirty="0"/>
          </a:p>
        </p:txBody>
      </p:sp>
      <p:sp>
        <p:nvSpPr>
          <p:cNvPr id="9"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693263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bwMode="white">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4" name="Text Placeholder 3"/>
          <p:cNvSpPr>
            <a:spLocks noGrp="1"/>
          </p:cNvSpPr>
          <p:nvPr>
            <p:ph type="body" sz="quarter" idx="13"/>
          </p:nvPr>
        </p:nvSpPr>
        <p:spPr bwMode="white">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bwMode="gray">
          <a:xfrm>
            <a:off x="1373459" y="3771871"/>
            <a:ext cx="9287236" cy="4733889"/>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40340284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6"/>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9/24/2024</a:t>
            </a:fld>
            <a:endParaRPr lang="en-US" dirty="0"/>
          </a:p>
        </p:txBody>
      </p:sp>
      <p:sp>
        <p:nvSpPr>
          <p:cNvPr id="9"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11"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539662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bwMode="black">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bwMode="white">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bwMode="black">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6"/>
          <p:cNvSpPr>
            <a:spLocks noGrp="1"/>
          </p:cNvSpPr>
          <p:nvPr>
            <p:ph type="body" sz="quarter" idx="13" hasCustomPrompt="1"/>
          </p:nvPr>
        </p:nvSpPr>
        <p:spPr bwMode="black">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bwMode="white">
          <a:xfrm>
            <a:off x="838200" y="6356350"/>
            <a:ext cx="1358590" cy="365125"/>
          </a:xfrm>
        </p:spPr>
        <p:txBody>
          <a:bodyPr/>
          <a:lstStyle>
            <a:lvl1pPr>
              <a:defRPr>
                <a:solidFill>
                  <a:schemeClr val="bg1"/>
                </a:solidFill>
              </a:defRPr>
            </a:lvl1pPr>
          </a:lstStyle>
          <a:p>
            <a:fld id="{276FB33B-BCEE-4E25-B97B-A564B0E1024B}" type="datetime1">
              <a:rPr lang="en-US" smtClean="0"/>
              <a:t>9/24/2024</a:t>
            </a:fld>
            <a:endParaRPr lang="en-US" dirty="0"/>
          </a:p>
        </p:txBody>
      </p:sp>
      <p:sp>
        <p:nvSpPr>
          <p:cNvPr id="18" name="Footer Placeholder 4"/>
          <p:cNvSpPr>
            <a:spLocks noGrp="1"/>
          </p:cNvSpPr>
          <p:nvPr>
            <p:ph type="ftr" sz="quarter" idx="3"/>
          </p:nvPr>
        </p:nvSpPr>
        <p:spPr bwMode="white">
          <a:xfrm>
            <a:off x="3302177" y="6356349"/>
            <a:ext cx="5587647" cy="365125"/>
          </a:xfrm>
          <a:prstGeom prst="rect">
            <a:avLst/>
          </a:prstGeom>
        </p:spPr>
        <p:txBody>
          <a:bodyPr anchor="ctr"/>
          <a:lstStyle>
            <a:lvl1pPr algn="ctr">
              <a:defRPr sz="1200">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19" name="Slide Number Placeholder 6"/>
          <p:cNvSpPr>
            <a:spLocks noGrp="1"/>
          </p:cNvSpPr>
          <p:nvPr>
            <p:ph type="sldNum" sz="quarter" idx="12"/>
          </p:nvPr>
        </p:nvSpPr>
        <p:spPr bwMode="white">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3441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bwMode="auto">
      <p:bgPr>
        <a:solidFill>
          <a:srgbClr val="E8E8E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Agenda</a:t>
            </a:r>
          </a:p>
        </p:txBody>
      </p:sp>
      <p:sp>
        <p:nvSpPr>
          <p:cNvPr id="12" name="Table Placeholder 9"/>
          <p:cNvSpPr>
            <a:spLocks noGrp="1"/>
          </p:cNvSpPr>
          <p:nvPr>
            <p:ph type="tbl" sz="quarter" idx="13"/>
          </p:nvPr>
        </p:nvSpPr>
        <p:spPr bwMode="gray">
          <a:xfrm>
            <a:off x="838200" y="1335088"/>
            <a:ext cx="10515600" cy="4841875"/>
          </a:xfrm>
        </p:spPr>
        <p:txBody>
          <a:bodyPr/>
          <a:lstStyle/>
          <a:p>
            <a:endParaRPr lang="en-US"/>
          </a:p>
        </p:txBody>
      </p:sp>
      <p:sp>
        <p:nvSpPr>
          <p:cNvPr id="4" name="Date Placeholder 3"/>
          <p:cNvSpPr>
            <a:spLocks noGrp="1"/>
          </p:cNvSpPr>
          <p:nvPr>
            <p:ph type="dt" sz="half" idx="10"/>
          </p:nvPr>
        </p:nvSpPr>
        <p:spPr bwMode="black"/>
        <p:txBody>
          <a:bodyPr/>
          <a:lstStyle/>
          <a:p>
            <a:fld id="{9A198C9B-0587-4A1E-9E03-E4C9FE222F08}" type="datetime1">
              <a:rPr lang="en-US" smtClean="0"/>
              <a:t>9/24/2024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6799644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bwMode="gray">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bwMode="gray">
          <a:xfrm>
            <a:off x="0" y="0"/>
            <a:ext cx="12192000" cy="6858000"/>
          </a:xfrm>
        </p:spPr>
        <p:txBody>
          <a:bodyPr/>
          <a:lstStyle/>
          <a:p>
            <a:endParaRPr lang="en-US" dirty="0"/>
          </a:p>
        </p:txBody>
      </p:sp>
      <p:sp>
        <p:nvSpPr>
          <p:cNvPr id="2" name="Title 1"/>
          <p:cNvSpPr>
            <a:spLocks noGrp="1"/>
          </p:cNvSpPr>
          <p:nvPr>
            <p:ph type="title" hasCustomPrompt="1"/>
          </p:nvPr>
        </p:nvSpPr>
        <p:spPr bwMode="auto">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Tree>
    <p:extLst>
      <p:ext uri="{BB962C8B-B14F-4D97-AF65-F5344CB8AC3E}">
        <p14:creationId xmlns:p14="http://schemas.microsoft.com/office/powerpoint/2010/main" val="4092258399"/>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bwMode="gray">
          <a:xfrm>
            <a:off x="0" y="0"/>
            <a:ext cx="12192000" cy="6858000"/>
          </a:xfrm>
        </p:spPr>
        <p:txBody>
          <a:bodyPr/>
          <a:lstStyle/>
          <a:p>
            <a:endParaRPr lang="en-US" dirty="0"/>
          </a:p>
        </p:txBody>
      </p:sp>
      <p:sp>
        <p:nvSpPr>
          <p:cNvPr id="2" name="Title 1"/>
          <p:cNvSpPr>
            <a:spLocks noGrp="1"/>
          </p:cNvSpPr>
          <p:nvPr>
            <p:ph type="title" hasCustomPrompt="1"/>
          </p:nvPr>
        </p:nvSpPr>
        <p:spPr bwMode="auto">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dirty="0"/>
              <a:t>Click to edit title</a:t>
            </a:r>
          </a:p>
        </p:txBody>
      </p:sp>
      <p:sp>
        <p:nvSpPr>
          <p:cNvPr id="9" name="Text Placeholder 7"/>
          <p:cNvSpPr>
            <a:spLocks noGrp="1"/>
          </p:cNvSpPr>
          <p:nvPr>
            <p:ph type="body" sz="quarter" idx="14" hasCustomPrompt="1"/>
          </p:nvPr>
        </p:nvSpPr>
        <p:spPr bwMode="auto">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8" name="Text Placeholder 7"/>
          <p:cNvSpPr>
            <a:spLocks noGrp="1"/>
          </p:cNvSpPr>
          <p:nvPr>
            <p:ph type="body" sz="quarter" idx="13" hasCustomPrompt="1"/>
          </p:nvPr>
        </p:nvSpPr>
        <p:spPr bwMode="auto">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Tree>
    <p:extLst>
      <p:ext uri="{BB962C8B-B14F-4D97-AF65-F5344CB8AC3E}">
        <p14:creationId xmlns:p14="http://schemas.microsoft.com/office/powerpoint/2010/main" val="2911004216"/>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bwMode="gray">
          <a:xfrm>
            <a:off x="0" y="0"/>
            <a:ext cx="12192000" cy="6858000"/>
          </a:xfrm>
        </p:spPr>
        <p:txBody>
          <a:bodyPr/>
          <a:lstStyle/>
          <a:p>
            <a:endParaRPr lang="en-US"/>
          </a:p>
        </p:txBody>
      </p:sp>
      <p:sp>
        <p:nvSpPr>
          <p:cNvPr id="2" name="Title 1"/>
          <p:cNvSpPr>
            <a:spLocks noGrp="1"/>
          </p:cNvSpPr>
          <p:nvPr>
            <p:ph type="title" hasCustomPrompt="1"/>
          </p:nvPr>
        </p:nvSpPr>
        <p:spPr bwMode="auto">
          <a:xfrm>
            <a:off x="2299475" y="1609867"/>
            <a:ext cx="7593051" cy="3638266"/>
          </a:xfrm>
          <a:solidFill>
            <a:srgbClr val="003865">
              <a:alpha val="87843"/>
            </a:srgb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Tree>
    <p:extLst>
      <p:ext uri="{BB962C8B-B14F-4D97-AF65-F5344CB8AC3E}">
        <p14:creationId xmlns:p14="http://schemas.microsoft.com/office/powerpoint/2010/main" val="206771762"/>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olid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6"/>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9/24/2024</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79537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bwMode="auto">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auto">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6"/>
          <p:cNvSpPr>
            <a:spLocks noGrp="1"/>
          </p:cNvSpPr>
          <p:nvPr>
            <p:ph type="body" sz="quarter" idx="13" hasCustomPrompt="1"/>
          </p:nvPr>
        </p:nvSpPr>
        <p:spPr bwMode="black">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dirty="0"/>
              <a:t>Make a secondary statement here.</a:t>
            </a:r>
          </a:p>
        </p:txBody>
      </p:sp>
      <p:sp>
        <p:nvSpPr>
          <p:cNvPr id="3" name="Date Placeholder 2"/>
          <p:cNvSpPr>
            <a:spLocks noGrp="1"/>
          </p:cNvSpPr>
          <p:nvPr>
            <p:ph type="dt" sz="half" idx="10"/>
          </p:nvPr>
        </p:nvSpPr>
        <p:spPr bwMode="black"/>
        <p:txBody>
          <a:bodyPr/>
          <a:lstStyle/>
          <a:p>
            <a:fld id="{466A75E6-E45B-4C5D-981E-7C8ED0C72F5D}" type="datetime1">
              <a:rPr lang="en-US" smtClean="0"/>
              <a:t>9/24/2024</a:t>
            </a:fld>
            <a:endParaRPr lang="en-US" dirty="0"/>
          </a:p>
        </p:txBody>
      </p:sp>
      <p:sp>
        <p:nvSpPr>
          <p:cNvPr id="5" name="Footer Placeholder 4"/>
          <p:cNvSpPr>
            <a:spLocks noGrp="1"/>
          </p:cNvSpPr>
          <p:nvPr>
            <p:ph type="ftr" sz="quarter" idx="12"/>
          </p:nvPr>
        </p:nvSpPr>
        <p:spPr bwMode="black"/>
        <p:txBody>
          <a:bodyPr/>
          <a:lstStyle>
            <a:lvl1pPr>
              <a:defRPr>
                <a:solidFill>
                  <a:schemeClr val="tx2"/>
                </a:solidFill>
              </a:defRPr>
            </a:lvl1pPr>
          </a:lstStyle>
          <a:p>
            <a:r>
              <a:rPr lang="en-US" dirty="0"/>
              <a:t>Optional Tagline Goes Here | mn.gov/</a:t>
            </a:r>
            <a:r>
              <a:rPr lang="en-US" dirty="0" err="1"/>
              <a:t>websiteurl</a:t>
            </a:r>
            <a:endParaRPr lang="en-US" dirty="0"/>
          </a:p>
        </p:txBody>
      </p:sp>
      <p:sp>
        <p:nvSpPr>
          <p:cNvPr id="4" name="Slide Number Placeholder 3"/>
          <p:cNvSpPr>
            <a:spLocks noGrp="1"/>
          </p:cNvSpPr>
          <p:nvPr>
            <p:ph type="sldNum" sz="quarter" idx="11"/>
          </p:nvPr>
        </p:nvSpPr>
        <p:spPr bwMode="black"/>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309155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Full Image Background">
    <p:bg bwMode="ltGray">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bwMode="gray">
          <a:xfrm>
            <a:off x="0" y="0"/>
            <a:ext cx="12192000" cy="6858000"/>
          </a:xfrm>
        </p:spPr>
        <p:txBody>
          <a:bodyPr/>
          <a:lstStyle>
            <a:lvl1pPr>
              <a:defRPr/>
            </a:lvl1pPr>
          </a:lstStyle>
          <a:p>
            <a:r>
              <a:rPr lang="en-US" dirty="0"/>
              <a:t>Click icon to edit background picture</a:t>
            </a:r>
          </a:p>
        </p:txBody>
      </p:sp>
      <p:sp>
        <p:nvSpPr>
          <p:cNvPr id="12" name="Title 1"/>
          <p:cNvSpPr>
            <a:spLocks noGrp="1"/>
          </p:cNvSpPr>
          <p:nvPr>
            <p:ph type="title" hasCustomPrompt="1"/>
          </p:nvPr>
        </p:nvSpPr>
        <p:spPr bwMode="white">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6"/>
          <p:cNvSpPr>
            <a:spLocks noGrp="1"/>
          </p:cNvSpPr>
          <p:nvPr>
            <p:ph type="body" sz="quarter" idx="13" hasCustomPrompt="1"/>
          </p:nvPr>
        </p:nvSpPr>
        <p:spPr bwMode="white">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F8B25D9D-5365-41CD-BF43-4FFFCBF4BBDA}" type="datetime1">
              <a:rPr lang="en-US" smtClean="0"/>
              <a:t>9/24/2024</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47260539"/>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bwMode="blackGray">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bwMode="gray">
          <a:xfrm>
            <a:off x="0" y="0"/>
            <a:ext cx="12192000" cy="6858000"/>
          </a:xfrm>
        </p:spPr>
        <p:txBody>
          <a:bodyPr/>
          <a:lstStyle/>
          <a:p>
            <a:endParaRPr lang="en-US" dirty="0"/>
          </a:p>
        </p:txBody>
      </p:sp>
      <p:sp>
        <p:nvSpPr>
          <p:cNvPr id="2" name="Title 1"/>
          <p:cNvSpPr>
            <a:spLocks noGrp="1"/>
          </p:cNvSpPr>
          <p:nvPr>
            <p:ph type="title" hasCustomPrompt="1"/>
          </p:nvPr>
        </p:nvSpPr>
        <p:spPr bwMode="auto">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9" name="Text Placeholder 8"/>
          <p:cNvSpPr>
            <a:spLocks noGrp="1"/>
          </p:cNvSpPr>
          <p:nvPr>
            <p:ph type="body" sz="quarter" idx="15" hasCustomPrompt="1"/>
          </p:nvPr>
        </p:nvSpPr>
        <p:spPr bwMode="white">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Tree>
    <p:extLst>
      <p:ext uri="{BB962C8B-B14F-4D97-AF65-F5344CB8AC3E}">
        <p14:creationId xmlns:p14="http://schemas.microsoft.com/office/powerpoint/2010/main" val="1476447323"/>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Number - Red Background">
    <p:bg bwMode="gray">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10" name="Text Placeholder 8"/>
          <p:cNvSpPr>
            <a:spLocks noGrp="1"/>
          </p:cNvSpPr>
          <p:nvPr>
            <p:ph type="body" sz="quarter" idx="15" hasCustomPrompt="1"/>
          </p:nvPr>
        </p:nvSpPr>
        <p:spPr bwMode="white">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578DBCF0-11C3-4F19-90D9-2EE7F00784FE}" type="datetime1">
              <a:rPr lang="en-US" smtClean="0"/>
              <a:t>9/24/2024</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88211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bwMode="black">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white">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bwMode="white">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bwMode="white"/>
        <p:txBody>
          <a:bodyPr/>
          <a:lstStyle>
            <a:lvl1pPr>
              <a:defRPr>
                <a:solidFill>
                  <a:schemeClr val="bg1"/>
                </a:solidFill>
              </a:defRPr>
            </a:lvl1pPr>
          </a:lstStyle>
          <a:p>
            <a:fld id="{D094F804-653A-41F1-A565-1098D9DEB37A}" type="datetime1">
              <a:rPr lang="en-US" smtClean="0"/>
              <a:t>9/24/2024</a:t>
            </a:fld>
            <a:endParaRPr lang="en-US" dirty="0"/>
          </a:p>
        </p:txBody>
      </p:sp>
      <p:sp>
        <p:nvSpPr>
          <p:cNvPr id="5" name="Footer Placeholder 4"/>
          <p:cNvSpPr>
            <a:spLocks noGrp="1"/>
          </p:cNvSpPr>
          <p:nvPr>
            <p:ph type="ftr" sz="quarter" idx="12"/>
          </p:nvPr>
        </p:nvSpPr>
        <p:spPr bwMode="white"/>
        <p:txBody>
          <a:bodyPr/>
          <a:lstStyle>
            <a:lvl1pPr>
              <a:defRPr>
                <a:solidFill>
                  <a:schemeClr val="bg1"/>
                </a:solidFill>
              </a:defRPr>
            </a:lvl1pPr>
          </a:lstStyle>
          <a:p>
            <a:r>
              <a:rPr lang="en-US" dirty="0"/>
              <a:t>Optional Tagline Goes Here </a:t>
            </a:r>
            <a:r>
              <a:rPr lang="en-US" dirty="0">
                <a:solidFill>
                  <a:schemeClr val="accent2"/>
                </a:solidFill>
              </a:rPr>
              <a:t>|</a:t>
            </a:r>
            <a:r>
              <a:rPr lang="en-US" dirty="0"/>
              <a:t> mn.gov/</a:t>
            </a:r>
            <a:r>
              <a:rPr lang="en-US" dirty="0" err="1"/>
              <a:t>websiteurl</a:t>
            </a:r>
            <a:endParaRPr lang="en-US" dirty="0"/>
          </a:p>
        </p:txBody>
      </p:sp>
      <p:sp>
        <p:nvSpPr>
          <p:cNvPr id="4" name="Slide Number Placeholder 3"/>
          <p:cNvSpPr>
            <a:spLocks noGrp="1"/>
          </p:cNvSpPr>
          <p:nvPr>
            <p:ph type="sldNum" sz="quarter" idx="11"/>
          </p:nvPr>
        </p:nvSpPr>
        <p:spPr bwMode="white"/>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7"/>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Board of Water and Soild Resources Logo" title="BWSR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8273967" y="390283"/>
            <a:ext cx="3234329" cy="882089"/>
          </a:xfrm>
          <a:prstGeom prst="rect">
            <a:avLst/>
          </a:prstGeom>
        </p:spPr>
      </p:pic>
    </p:spTree>
    <p:extLst>
      <p:ext uri="{BB962C8B-B14F-4D97-AF65-F5344CB8AC3E}">
        <p14:creationId xmlns:p14="http://schemas.microsoft.com/office/powerpoint/2010/main" val="555963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bwMode="auto">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bwMode="auto">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bwMode="black">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bwMode="black"/>
        <p:txBody>
          <a:bodyPr/>
          <a:lstStyle>
            <a:lvl1pPr>
              <a:defRPr>
                <a:solidFill>
                  <a:schemeClr val="tx2"/>
                </a:solidFill>
              </a:defRPr>
            </a:lvl1pPr>
          </a:lstStyle>
          <a:p>
            <a:fld id="{466A75E6-E45B-4C5D-981E-7C8ED0C72F5D}" type="datetime1">
              <a:rPr lang="en-US" smtClean="0"/>
              <a:pPr/>
              <a:t>9/24/2024</a:t>
            </a:fld>
            <a:endParaRPr lang="en-US" dirty="0"/>
          </a:p>
        </p:txBody>
      </p:sp>
      <p:sp>
        <p:nvSpPr>
          <p:cNvPr id="5" name="Footer Placeholder 4"/>
          <p:cNvSpPr>
            <a:spLocks noGrp="1"/>
          </p:cNvSpPr>
          <p:nvPr>
            <p:ph type="ftr" sz="quarter" idx="12"/>
          </p:nvPr>
        </p:nvSpPr>
        <p:spPr bwMode="black"/>
        <p:txBody>
          <a:bodyPr/>
          <a:lstStyle>
            <a:lvl1pPr>
              <a:defRPr>
                <a:solidFill>
                  <a:schemeClr val="tx1"/>
                </a:solidFill>
              </a:defRPr>
            </a:lvl1pPr>
          </a:lstStyle>
          <a:p>
            <a:r>
              <a:rPr lang="en-US" dirty="0">
                <a:solidFill>
                  <a:schemeClr val="tx2"/>
                </a:solidFill>
              </a:rPr>
              <a:t>Optional Tagline Goes Here</a:t>
            </a:r>
            <a:r>
              <a:rPr lang="en-US" dirty="0"/>
              <a:t> </a:t>
            </a:r>
            <a:r>
              <a:rPr lang="en-US" dirty="0">
                <a:solidFill>
                  <a:schemeClr val="accent1"/>
                </a:solidFill>
              </a:rPr>
              <a:t>|</a:t>
            </a:r>
            <a:r>
              <a:rPr lang="en-US" dirty="0"/>
              <a:t> </a:t>
            </a:r>
            <a:r>
              <a:rPr lang="en-US" dirty="0">
                <a:solidFill>
                  <a:schemeClr val="tx2"/>
                </a:solidFill>
              </a:rPr>
              <a:t>mn.gov/</a:t>
            </a:r>
            <a:r>
              <a:rPr lang="en-US" dirty="0" err="1">
                <a:solidFill>
                  <a:schemeClr val="tx2"/>
                </a:solidFill>
              </a:rPr>
              <a:t>websiteurl</a:t>
            </a:r>
            <a:endParaRPr lang="en-US" dirty="0">
              <a:solidFill>
                <a:schemeClr val="tx2"/>
              </a:solidFill>
            </a:endParaRPr>
          </a:p>
        </p:txBody>
      </p:sp>
      <p:sp>
        <p:nvSpPr>
          <p:cNvPr id="4" name="Slide Number Placeholder 3"/>
          <p:cNvSpPr>
            <a:spLocks noGrp="1"/>
          </p:cNvSpPr>
          <p:nvPr>
            <p:ph type="sldNum" sz="quarter" idx="11"/>
          </p:nvPr>
        </p:nvSpPr>
        <p:spPr bwMode="black"/>
        <p:txBody>
          <a:bodyPr/>
          <a:lstStyle>
            <a:lvl1pPr>
              <a:defRPr>
                <a:solidFill>
                  <a:schemeClr val="tx1"/>
                </a:solidFill>
              </a:defRPr>
            </a:lvl1pPr>
          </a:lstStyle>
          <a:p>
            <a:fld id="{48F63A3B-78C7-47BE-AE5E-E10140E04643}" type="slidenum">
              <a:rPr lang="en-US" smtClean="0"/>
              <a:pPr/>
              <a:t>‹#›</a:t>
            </a:fld>
            <a:endParaRPr lang="en-US" dirty="0"/>
          </a:p>
        </p:txBody>
      </p:sp>
      <p:sp>
        <p:nvSpPr>
          <p:cNvPr id="6" name="Rectangle 5"/>
          <p:cNvSpPr/>
          <p:nvPr userDrawn="1"/>
        </p:nvSpPr>
        <p:spPr bwMode="white">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Board of Water and Soild Resources Logo" title="BWSR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8399336" y="390283"/>
            <a:ext cx="3234329" cy="882089"/>
          </a:xfrm>
          <a:prstGeom prst="rect">
            <a:avLst/>
          </a:prstGeom>
        </p:spPr>
      </p:pic>
    </p:spTree>
    <p:extLst>
      <p:ext uri="{BB962C8B-B14F-4D97-AF65-F5344CB8AC3E}">
        <p14:creationId xmlns:p14="http://schemas.microsoft.com/office/powerpoint/2010/main" val="22908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auto">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2"/>
          <p:cNvSpPr/>
          <p:nvPr userDrawn="1"/>
        </p:nvSpPr>
        <p:spPr bwMode="auto">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bwMode="black">
          <a:xfrm>
            <a:off x="2802467" y="5644884"/>
            <a:ext cx="6587067" cy="440970"/>
          </a:xfrm>
        </p:spPr>
        <p:txBody>
          <a:bodyPr>
            <a:normAutofit/>
          </a:bodyPr>
          <a:lstStyle>
            <a:lvl1pPr marL="0" indent="0" algn="ctr">
              <a:buNone/>
              <a:defRPr sz="1800" baseline="0"/>
            </a:lvl1pPr>
          </a:lstStyle>
          <a:p>
            <a:r>
              <a:rPr lang="en-US" sz="1800" dirty="0" err="1"/>
              <a:t>Firstname</a:t>
            </a:r>
            <a:r>
              <a:rPr lang="en-US" sz="1800" dirty="0"/>
              <a:t> </a:t>
            </a:r>
            <a:r>
              <a:rPr lang="en-US" sz="1800" dirty="0" err="1"/>
              <a:t>Lastname</a:t>
            </a:r>
            <a:r>
              <a:rPr lang="en-US" sz="1800" dirty="0"/>
              <a:t> | Job Title</a:t>
            </a:r>
          </a:p>
        </p:txBody>
      </p:sp>
      <p:sp>
        <p:nvSpPr>
          <p:cNvPr id="11" name="Picture Placeholder 2"/>
          <p:cNvSpPr>
            <a:spLocks noGrp="1"/>
          </p:cNvSpPr>
          <p:nvPr>
            <p:ph type="pic" sz="quarter" idx="13" hasCustomPrompt="1"/>
          </p:nvPr>
        </p:nvSpPr>
        <p:spPr bwMode="gray">
          <a:xfrm>
            <a:off x="0" y="1789113"/>
            <a:ext cx="12192000" cy="2298700"/>
          </a:xfrm>
        </p:spPr>
        <p:txBody>
          <a:bodyPr/>
          <a:lstStyle/>
          <a:p>
            <a:r>
              <a:rPr lang="en-US" dirty="0"/>
              <a:t>Click Icon to add picture</a:t>
            </a:r>
          </a:p>
        </p:txBody>
      </p:sp>
      <p:sp>
        <p:nvSpPr>
          <p:cNvPr id="18" name="Date Placeholder 17"/>
          <p:cNvSpPr>
            <a:spLocks noGrp="1"/>
          </p:cNvSpPr>
          <p:nvPr>
            <p:ph type="dt" sz="half" idx="15"/>
          </p:nvPr>
        </p:nvSpPr>
        <p:spPr bwMode="black"/>
        <p:txBody>
          <a:bodyPr/>
          <a:lstStyle/>
          <a:p>
            <a:fld id="{A8CA1A9B-139F-4606-AD0A-F3253110DAE5}" type="datetime1">
              <a:rPr lang="en-US" smtClean="0"/>
              <a:t>9/24/2024</a:t>
            </a:fld>
            <a:endParaRPr lang="en-US" dirty="0"/>
          </a:p>
        </p:txBody>
      </p:sp>
      <p:sp>
        <p:nvSpPr>
          <p:cNvPr id="9"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19" name="Slide Number Placeholder 18"/>
          <p:cNvSpPr>
            <a:spLocks noGrp="1"/>
          </p:cNvSpPr>
          <p:nvPr>
            <p:ph type="sldNum" sz="quarter" idx="16"/>
          </p:nvPr>
        </p:nvSpPr>
        <p:spPr bwMode="black"/>
        <p:txBody>
          <a:bodyPr/>
          <a:lstStyle/>
          <a:p>
            <a:fld id="{48F63A3B-78C7-47BE-AE5E-E10140E04643}" type="slidenum">
              <a:rPr lang="en-US" smtClean="0"/>
              <a:pPr/>
              <a:t>‹#›</a:t>
            </a:fld>
            <a:endParaRPr lang="en-US" dirty="0"/>
          </a:p>
        </p:txBody>
      </p:sp>
      <p:pic>
        <p:nvPicPr>
          <p:cNvPr id="13" name="Picture 12" descr="Board of Water and Soild Resources Logo&#10;" title="BWSR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8399336" y="484412"/>
            <a:ext cx="3234329" cy="882089"/>
          </a:xfrm>
          <a:prstGeom prst="rect">
            <a:avLst/>
          </a:prstGeom>
        </p:spPr>
      </p:pic>
    </p:spTree>
    <p:extLst>
      <p:ext uri="{BB962C8B-B14F-4D97-AF65-F5344CB8AC3E}">
        <p14:creationId xmlns:p14="http://schemas.microsoft.com/office/powerpoint/2010/main" val="208225022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bwMode="black"/>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bwMode="black"/>
        <p:txBody>
          <a:bodyPr/>
          <a:lstStyle/>
          <a:p>
            <a:fld id="{824D5D47-1752-4D84-8BFB-C2F71A34C932}" type="datetime1">
              <a:rPr lang="en-US" smtClean="0"/>
              <a:t>9/24/2024</a:t>
            </a:fld>
            <a:endParaRPr lang="en-US" dirty="0"/>
          </a:p>
        </p:txBody>
      </p:sp>
      <p:sp>
        <p:nvSpPr>
          <p:cNvPr id="10"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8" name="Rectangle 7"/>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32499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bwMode="gray">
      <p:bgPr>
        <a:solidFill>
          <a:schemeClr val="bg1"/>
        </a:solidFill>
        <a:effectLst/>
      </p:bgPr>
    </p:bg>
    <p:spTree>
      <p:nvGrpSpPr>
        <p:cNvPr id="1" name=""/>
        <p:cNvGrpSpPr/>
        <p:nvPr/>
      </p:nvGrpSpPr>
      <p:grpSpPr>
        <a:xfrm>
          <a:off x="0" y="0"/>
          <a:ext cx="0" cy="0"/>
          <a:chOff x="0" y="0"/>
          <a:chExt cx="0" cy="0"/>
        </a:xfrm>
      </p:grpSpPr>
      <p:sp>
        <p:nvSpPr>
          <p:cNvPr id="1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bwMode="auto">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bwMode="auto">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bwMode="black"/>
        <p:txBody>
          <a:bodyPr/>
          <a:lstStyle/>
          <a:p>
            <a:fld id="{7C198DD1-C477-482D-A126-3FBDD1778E48}" type="datetime1">
              <a:rPr lang="en-US" smtClean="0"/>
              <a:t>9/24/2024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7"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10" name="Rectangle 9"/>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716610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Boxed)">
    <p:bg bwMode="auto">
      <p:bgPr>
        <a:solidFill>
          <a:srgbClr val="E8E8E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bwMode="auto">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bwMode="black"/>
        <p:txBody>
          <a:bodyPr/>
          <a:lstStyle/>
          <a:p>
            <a:fld id="{9A198C9B-0587-4A1E-9E03-E4C9FE222F08}" type="datetime1">
              <a:rPr lang="en-US" smtClean="0"/>
              <a:t>9/24/2024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Slide Number Placeholder 5"/>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48584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bwMode="auto">
      <p:bgPr>
        <a:solidFill>
          <a:srgbClr val="E8E8E8"/>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bwMode="auto">
          <a:xfrm>
            <a:off x="0" y="-1"/>
            <a:ext cx="12192000" cy="1216025"/>
          </a:xfrm>
          <a:solidFill>
            <a:schemeClr val="accent1"/>
          </a:solidFill>
        </p:spPr>
        <p:txBody>
          <a:bodyPr lIns="822960" rIns="822960">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bwMode="auto">
          <a:xfrm>
            <a:off x="838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bwMode="auto">
          <a:xfrm>
            <a:off x="6172200" y="1594624"/>
            <a:ext cx="5181600" cy="4582339"/>
          </a:xfrm>
          <a:solidFill>
            <a:schemeClr val="bg1"/>
          </a:solid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bwMode="black"/>
        <p:txBody>
          <a:bodyPr/>
          <a:lstStyle/>
          <a:p>
            <a:fld id="{5485A5BA-A5F9-4138-9E4B-FFD626F6437A}" type="datetime1">
              <a:rPr lang="en-US" smtClean="0"/>
              <a:t>9/24/2024</a:t>
            </a:fld>
            <a:endParaRPr lang="en-US" dirty="0"/>
          </a:p>
        </p:txBody>
      </p:sp>
      <p:sp>
        <p:nvSpPr>
          <p:cNvPr id="11"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7" name="Slide Number Placeholder 6"/>
          <p:cNvSpPr>
            <a:spLocks noGrp="1"/>
          </p:cNvSpPr>
          <p:nvPr>
            <p:ph type="sldNum" sz="quarter" idx="12"/>
          </p:nvPr>
        </p:nvSpPr>
        <p:spPr bwMode="black"/>
        <p:txBody>
          <a:bodyPr/>
          <a:lstStyle/>
          <a:p>
            <a:fld id="{48F63A3B-78C7-47BE-AE5E-E10140E04643}" type="slidenum">
              <a:rPr lang="en-US" smtClean="0"/>
              <a:t>‹#›</a:t>
            </a:fld>
            <a:endParaRPr lang="en-US" dirty="0"/>
          </a:p>
        </p:txBody>
      </p:sp>
      <p:sp>
        <p:nvSpPr>
          <p:cNvPr id="9" name="Rectangle 8"/>
          <p:cNvSpPr/>
          <p:nvPr userDrawn="1"/>
        </p:nvSpPr>
        <p:spPr bwMode="auto">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538010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bwMode="black">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t>9/24/2024</a:t>
            </a:fld>
            <a:endParaRPr lang="en-US" dirty="0"/>
          </a:p>
        </p:txBody>
      </p:sp>
      <p:sp>
        <p:nvSpPr>
          <p:cNvPr id="12" name="Footer Placeholder 4"/>
          <p:cNvSpPr>
            <a:spLocks noGrp="1"/>
          </p:cNvSpPr>
          <p:nvPr>
            <p:ph type="ftr" sz="quarter" idx="3"/>
          </p:nvPr>
        </p:nvSpPr>
        <p:spPr bwMode="black">
          <a:xfrm>
            <a:off x="3302177" y="6356349"/>
            <a:ext cx="5587647" cy="365125"/>
          </a:xfrm>
          <a:prstGeom prst="rect">
            <a:avLst/>
          </a:prstGeom>
        </p:spPr>
        <p:txBody>
          <a:bodyPr anchor="ctr"/>
          <a:lstStyle>
            <a:lvl1pPr algn="ctr">
              <a:defRPr sz="1200">
                <a:solidFill>
                  <a:schemeClr val="tx2"/>
                </a:solidFill>
              </a:defRPr>
            </a:lvl1pPr>
          </a:lstStyle>
          <a:p>
            <a:r>
              <a:rPr lang="en-US" dirty="0"/>
              <a:t>Optional Tagline Goes Here </a:t>
            </a:r>
            <a:r>
              <a:rPr lang="en-US" dirty="0">
                <a:solidFill>
                  <a:schemeClr val="accent1"/>
                </a:solidFill>
              </a:rPr>
              <a:t>|</a:t>
            </a:r>
            <a:r>
              <a:rPr lang="en-US" dirty="0"/>
              <a:t> mn.gov/</a:t>
            </a:r>
            <a:r>
              <a:rPr lang="en-US" dirty="0" err="1"/>
              <a:t>websiteurl</a:t>
            </a:r>
            <a:endParaRPr lang="en-US" dirty="0"/>
          </a:p>
        </p:txBody>
      </p:sp>
      <p:sp>
        <p:nvSpPr>
          <p:cNvPr id="6" name="Slide Number Placeholder 5"/>
          <p:cNvSpPr>
            <a:spLocks noGrp="1"/>
          </p:cNvSpPr>
          <p:nvPr>
            <p:ph type="sldNum" sz="quarter" idx="4"/>
          </p:nvPr>
        </p:nvSpPr>
        <p:spPr bwMode="black">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7062332"/>
      </p:ext>
    </p:extLst>
  </p:cSld>
  <p:clrMap bg1="lt1" tx1="dk1" bg2="lt2" tx2="dk2" accent1="accent1" accent2="accent2" accent3="accent3" accent4="accent4" accent5="accent5" accent6="accent6" hlink="hlink" folHlink="folHlink"/>
  <p:sldLayoutIdLst>
    <p:sldLayoutId id="2147483788" r:id="rId1"/>
    <p:sldLayoutId id="2147483799" r:id="rId2"/>
    <p:sldLayoutId id="2147483787" r:id="rId3"/>
    <p:sldLayoutId id="2147483795" r:id="rId4"/>
    <p:sldLayoutId id="2147483711" r:id="rId5"/>
    <p:sldLayoutId id="2147483712" r:id="rId6"/>
    <p:sldLayoutId id="2147483790" r:id="rId7"/>
    <p:sldLayoutId id="2147483789" r:id="rId8"/>
    <p:sldLayoutId id="2147483714" r:id="rId9"/>
    <p:sldLayoutId id="2147483738" r:id="rId10"/>
    <p:sldLayoutId id="2147483739" r:id="rId11"/>
    <p:sldLayoutId id="2147483780" r:id="rId12"/>
    <p:sldLayoutId id="2147483773" r:id="rId13"/>
    <p:sldLayoutId id="2147483800" r:id="rId14"/>
    <p:sldLayoutId id="2147483688" r:id="rId15"/>
    <p:sldLayoutId id="2147483801" r:id="rId16"/>
    <p:sldLayoutId id="2147483802" r:id="rId17"/>
    <p:sldLayoutId id="2147483803" r:id="rId18"/>
    <p:sldLayoutId id="2147483744" r:id="rId19"/>
    <p:sldLayoutId id="2147483793" r:id="rId20"/>
    <p:sldLayoutId id="2147483772" r:id="rId21"/>
    <p:sldLayoutId id="2147483767" r:id="rId22"/>
    <p:sldLayoutId id="2147483769" r:id="rId23"/>
    <p:sldLayoutId id="2147483771" r:id="rId24"/>
    <p:sldLayoutId id="2147483770" r:id="rId25"/>
    <p:sldLayoutId id="2147483732" r:id="rId26"/>
    <p:sldLayoutId id="2147483794" r:id="rId27"/>
    <p:sldLayoutId id="2147483733" r:id="rId28"/>
    <p:sldLayoutId id="2147483747" r:id="rId29"/>
    <p:sldLayoutId id="2147483818" r:id="rId30"/>
    <p:sldLayoutId id="2147483805" r:id="rId31"/>
    <p:sldLayoutId id="2147483806" r:id="rId32"/>
    <p:sldLayoutId id="2147483750" r:id="rId33"/>
    <p:sldLayoutId id="2147483765" r:id="rId34"/>
    <p:sldLayoutId id="2147483781" r:id="rId35"/>
    <p:sldLayoutId id="2147483809" r:id="rId36"/>
    <p:sldLayoutId id="2147483808" r:id="rId37"/>
    <p:sldLayoutId id="2147483807" r:id="rId38"/>
    <p:sldLayoutId id="2147483819" r:id="rId39"/>
    <p:sldLayoutId id="2147483754" r:id="rId40"/>
    <p:sldLayoutId id="2147483755" r:id="rId41"/>
    <p:sldLayoutId id="2147483759" r:id="rId42"/>
    <p:sldLayoutId id="2147483753" r:id="rId43"/>
    <p:sldLayoutId id="2147483763" r:id="rId44"/>
    <p:sldLayoutId id="2147483762" r:id="rId45"/>
    <p:sldLayoutId id="2147483758" r:id="rId46"/>
    <p:sldLayoutId id="2147483756" r:id="rId47"/>
    <p:sldLayoutId id="2147483798" r:id="rId48"/>
    <p:sldLayoutId id="2147483797" r:id="rId49"/>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889191"/>
            <a:ext cx="12192000" cy="1954729"/>
          </a:xfrm>
        </p:spPr>
        <p:txBody>
          <a:bodyPr/>
          <a:lstStyle/>
          <a:p>
            <a:r>
              <a:rPr lang="en-US" b="1" dirty="0"/>
              <a:t>The Value of BWSR Storytelling</a:t>
            </a:r>
          </a:p>
        </p:txBody>
      </p:sp>
      <p:sp>
        <p:nvSpPr>
          <p:cNvPr id="4" name="Footer Placeholder 3"/>
          <p:cNvSpPr>
            <a:spLocks noGrp="1"/>
          </p:cNvSpPr>
          <p:nvPr>
            <p:ph type="ftr" sz="quarter" idx="3"/>
          </p:nvPr>
        </p:nvSpPr>
        <p:spPr/>
        <p:txBody>
          <a:bodyPr/>
          <a:lstStyle/>
          <a:p>
            <a:r>
              <a:rPr lang="en-US" dirty="0"/>
              <a:t>bwsr.state.mn.us</a:t>
            </a:r>
          </a:p>
        </p:txBody>
      </p:sp>
      <p:sp>
        <p:nvSpPr>
          <p:cNvPr id="3" name="TextBox 2">
            <a:extLst>
              <a:ext uri="{FF2B5EF4-FFF2-40B4-BE49-F238E27FC236}">
                <a16:creationId xmlns:a16="http://schemas.microsoft.com/office/drawing/2014/main" id="{31F1445B-4C7B-4C3A-90C6-75A116C20DBC}"/>
              </a:ext>
            </a:extLst>
          </p:cNvPr>
          <p:cNvSpPr txBox="1"/>
          <p:nvPr/>
        </p:nvSpPr>
        <p:spPr>
          <a:xfrm>
            <a:off x="2591671" y="4843920"/>
            <a:ext cx="7323777" cy="1138773"/>
          </a:xfrm>
          <a:prstGeom prst="rect">
            <a:avLst/>
          </a:prstGeom>
          <a:noFill/>
        </p:spPr>
        <p:txBody>
          <a:bodyPr wrap="square" rtlCol="0">
            <a:spAutoFit/>
          </a:bodyPr>
          <a:lstStyle/>
          <a:p>
            <a:pPr algn="ctr"/>
            <a:r>
              <a:rPr lang="en-US" sz="2000" b="1" dirty="0"/>
              <a:t>Presented by:</a:t>
            </a:r>
          </a:p>
          <a:p>
            <a:pPr algn="ctr"/>
            <a:r>
              <a:rPr lang="en-US" sz="2400" dirty="0"/>
              <a:t>Ann Wessel, BWSR Conservation Marketing Coordinator</a:t>
            </a:r>
          </a:p>
          <a:p>
            <a:pPr algn="ctr"/>
            <a:r>
              <a:rPr lang="en-US" sz="2400" dirty="0"/>
              <a:t>Ann.Wessel@state.mn.us</a:t>
            </a:r>
          </a:p>
        </p:txBody>
      </p:sp>
      <p:pic>
        <p:nvPicPr>
          <p:cNvPr id="7" name="Picture 6">
            <a:extLst>
              <a:ext uri="{FF2B5EF4-FFF2-40B4-BE49-F238E27FC236}">
                <a16:creationId xmlns:a16="http://schemas.microsoft.com/office/drawing/2014/main" id="{6E22C58D-2FCA-444C-9161-7D3B255077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53" t="7802" r="8414"/>
          <a:stretch/>
        </p:blipFill>
        <p:spPr>
          <a:xfrm>
            <a:off x="3940970" y="-771"/>
            <a:ext cx="4190307" cy="2895522"/>
          </a:xfrm>
          <a:prstGeom prst="rect">
            <a:avLst/>
          </a:prstGeom>
        </p:spPr>
      </p:pic>
      <p:pic>
        <p:nvPicPr>
          <p:cNvPr id="8" name="Picture 7">
            <a:extLst>
              <a:ext uri="{FF2B5EF4-FFF2-40B4-BE49-F238E27FC236}">
                <a16:creationId xmlns:a16="http://schemas.microsoft.com/office/drawing/2014/main" id="{578176BD-A24E-4AC2-BD80-3B179BE810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068"/>
          <a:stretch/>
        </p:blipFill>
        <p:spPr>
          <a:xfrm>
            <a:off x="8222296" y="0"/>
            <a:ext cx="3966649" cy="2895522"/>
          </a:xfrm>
          <a:prstGeom prst="rect">
            <a:avLst/>
          </a:prstGeom>
        </p:spPr>
      </p:pic>
      <p:pic>
        <p:nvPicPr>
          <p:cNvPr id="9" name="Picture 8">
            <a:extLst>
              <a:ext uri="{FF2B5EF4-FFF2-40B4-BE49-F238E27FC236}">
                <a16:creationId xmlns:a16="http://schemas.microsoft.com/office/drawing/2014/main" id="{7E0E858F-E773-44E6-9BE9-F49AA041D24A}"/>
              </a:ext>
            </a:extLst>
          </p:cNvPr>
          <p:cNvPicPr>
            <a:picLocks noChangeAspect="1"/>
          </p:cNvPicPr>
          <p:nvPr/>
        </p:nvPicPr>
        <p:blipFill>
          <a:blip r:embed="rId5" cstate="print">
            <a:extLst>
              <a:ext uri="{28A0092B-C50C-407E-A947-70E740481C1C}">
                <a14:useLocalDpi xmlns:a14="http://schemas.microsoft.com/office/drawing/2010/main" val="0"/>
              </a:ext>
            </a:extLst>
          </a:blip>
          <a:srcRect l="42" r="42"/>
          <a:stretch/>
        </p:blipFill>
        <p:spPr>
          <a:xfrm>
            <a:off x="0" y="0"/>
            <a:ext cx="3846703" cy="2889192"/>
          </a:xfrm>
          <a:prstGeom prst="rect">
            <a:avLst/>
          </a:prstGeom>
        </p:spPr>
      </p:pic>
    </p:spTree>
    <p:extLst>
      <p:ext uri="{BB962C8B-B14F-4D97-AF65-F5344CB8AC3E}">
        <p14:creationId xmlns:p14="http://schemas.microsoft.com/office/powerpoint/2010/main" val="417387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How BWSR storytelling informs lawmakers</a:t>
            </a:r>
          </a:p>
        </p:txBody>
      </p:sp>
      <p:sp>
        <p:nvSpPr>
          <p:cNvPr id="3" name="TextBox 2">
            <a:extLst>
              <a:ext uri="{FF2B5EF4-FFF2-40B4-BE49-F238E27FC236}">
                <a16:creationId xmlns:a16="http://schemas.microsoft.com/office/drawing/2014/main" id="{1899639A-991F-4C0A-9881-C9DD6A1697F2}"/>
              </a:ext>
            </a:extLst>
          </p:cNvPr>
          <p:cNvSpPr txBox="1"/>
          <p:nvPr/>
        </p:nvSpPr>
        <p:spPr>
          <a:xfrm>
            <a:off x="511935" y="1777285"/>
            <a:ext cx="3918397" cy="3970318"/>
          </a:xfrm>
          <a:prstGeom prst="rect">
            <a:avLst/>
          </a:prstGeom>
          <a:noFill/>
        </p:spPr>
        <p:txBody>
          <a:bodyPr wrap="square" rtlCol="0">
            <a:spAutoFit/>
          </a:bodyPr>
          <a:lstStyle/>
          <a:p>
            <a:r>
              <a:rPr lang="en-US" sz="2800" dirty="0"/>
              <a:t>We track Snapshots and Conservation Stories by legislative district, so BWSR legislative staff can provide lawmakers with examples of BWSR projects in their home districts, localizing the importance of our work.</a:t>
            </a:r>
          </a:p>
        </p:txBody>
      </p:sp>
      <p:pic>
        <p:nvPicPr>
          <p:cNvPr id="8" name="Picture 7" descr="Graphical user interface&#10;&#10;Description automatically generated with low confidence">
            <a:extLst>
              <a:ext uri="{FF2B5EF4-FFF2-40B4-BE49-F238E27FC236}">
                <a16:creationId xmlns:a16="http://schemas.microsoft.com/office/drawing/2014/main" id="{C397AA32-915F-4057-9747-652E02A5C9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84456" y="1393883"/>
            <a:ext cx="5602070" cy="1693572"/>
          </a:xfrm>
          <a:prstGeom prst="rect">
            <a:avLst/>
          </a:prstGeom>
        </p:spPr>
      </p:pic>
      <p:pic>
        <p:nvPicPr>
          <p:cNvPr id="10" name="Picture 9" descr="A picture containing text, mammal, bovine&#10;&#10;Description automatically generated">
            <a:extLst>
              <a:ext uri="{FF2B5EF4-FFF2-40B4-BE49-F238E27FC236}">
                <a16:creationId xmlns:a16="http://schemas.microsoft.com/office/drawing/2014/main" id="{B267594B-AF75-4BBA-A9D8-ABD9A4591A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7740" y="3052495"/>
            <a:ext cx="5588786" cy="1650402"/>
          </a:xfrm>
          <a:prstGeom prst="rect">
            <a:avLst/>
          </a:prstGeom>
        </p:spPr>
      </p:pic>
      <p:pic>
        <p:nvPicPr>
          <p:cNvPr id="12" name="Picture 11" descr="Graphical user interface, website&#10;&#10;Description automatically generated">
            <a:extLst>
              <a:ext uri="{FF2B5EF4-FFF2-40B4-BE49-F238E27FC236}">
                <a16:creationId xmlns:a16="http://schemas.microsoft.com/office/drawing/2014/main" id="{196BAAD0-D518-45F4-AFF4-22C740A1A8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97740" y="4767105"/>
            <a:ext cx="5618676" cy="1673648"/>
          </a:xfrm>
          <a:prstGeom prst="rect">
            <a:avLst/>
          </a:prstGeom>
        </p:spPr>
      </p:pic>
    </p:spTree>
    <p:extLst>
      <p:ext uri="{BB962C8B-B14F-4D97-AF65-F5344CB8AC3E}">
        <p14:creationId xmlns:p14="http://schemas.microsoft.com/office/powerpoint/2010/main" val="1611625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YouTube: Storytelling for short attention spans</a:t>
            </a:r>
          </a:p>
        </p:txBody>
      </p:sp>
      <p:sp>
        <p:nvSpPr>
          <p:cNvPr id="20" name="TextBox 19">
            <a:extLst>
              <a:ext uri="{FF2B5EF4-FFF2-40B4-BE49-F238E27FC236}">
                <a16:creationId xmlns:a16="http://schemas.microsoft.com/office/drawing/2014/main" id="{0D6C3944-E6C6-1DBB-01BB-1CF46BDB08B5}"/>
              </a:ext>
            </a:extLst>
          </p:cNvPr>
          <p:cNvSpPr txBox="1"/>
          <p:nvPr/>
        </p:nvSpPr>
        <p:spPr>
          <a:xfrm>
            <a:off x="4674303" y="6323188"/>
            <a:ext cx="2843393" cy="400110"/>
          </a:xfrm>
          <a:prstGeom prst="rect">
            <a:avLst/>
          </a:prstGeom>
          <a:noFill/>
        </p:spPr>
        <p:txBody>
          <a:bodyPr wrap="square">
            <a:spAutoFit/>
          </a:bodyPr>
          <a:lstStyle/>
          <a:p>
            <a:r>
              <a:rPr lang="en-US" sz="2000" b="1" dirty="0" err="1">
                <a:solidFill>
                  <a:schemeClr val="bg1"/>
                </a:solidFill>
                <a:highlight>
                  <a:srgbClr val="00437A"/>
                </a:highlight>
              </a:rPr>
              <a:t>youtube.com@MNBWSR</a:t>
            </a:r>
            <a:endParaRPr lang="en-US" sz="2000" b="1" dirty="0">
              <a:solidFill>
                <a:schemeClr val="bg1"/>
              </a:solidFill>
              <a:highlight>
                <a:srgbClr val="00437A"/>
              </a:highlight>
            </a:endParaRPr>
          </a:p>
        </p:txBody>
      </p:sp>
      <p:pic>
        <p:nvPicPr>
          <p:cNvPr id="5" name="Picture 4" descr="Graphical user interface, website&#10;&#10;Description automatically generated">
            <a:extLst>
              <a:ext uri="{FF2B5EF4-FFF2-40B4-BE49-F238E27FC236}">
                <a16:creationId xmlns:a16="http://schemas.microsoft.com/office/drawing/2014/main" id="{E51516EB-7F62-31A0-40DF-F0D43D060274}"/>
              </a:ext>
            </a:extLst>
          </p:cNvPr>
          <p:cNvPicPr>
            <a:picLocks noChangeAspect="1"/>
          </p:cNvPicPr>
          <p:nvPr/>
        </p:nvPicPr>
        <p:blipFill rotWithShape="1">
          <a:blip r:embed="rId3">
            <a:extLst>
              <a:ext uri="{28A0092B-C50C-407E-A947-70E740481C1C}">
                <a14:useLocalDpi xmlns:a14="http://schemas.microsoft.com/office/drawing/2010/main" val="0"/>
              </a:ext>
            </a:extLst>
          </a:blip>
          <a:srcRect l="679" t="-269" r="515" b="33756"/>
          <a:stretch/>
        </p:blipFill>
        <p:spPr>
          <a:xfrm>
            <a:off x="176981" y="1343120"/>
            <a:ext cx="11857704" cy="4852972"/>
          </a:xfrm>
          <a:prstGeom prst="rect">
            <a:avLst/>
          </a:prstGeom>
        </p:spPr>
      </p:pic>
    </p:spTree>
    <p:extLst>
      <p:ext uri="{BB962C8B-B14F-4D97-AF65-F5344CB8AC3E}">
        <p14:creationId xmlns:p14="http://schemas.microsoft.com/office/powerpoint/2010/main" val="2026415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a:r>
              <a:rPr lang="en-US" dirty="0"/>
              <a:t>Thank you!</a:t>
            </a:r>
          </a:p>
        </p:txBody>
      </p:sp>
      <p:pic>
        <p:nvPicPr>
          <p:cNvPr id="3" name="Picture 2" descr="A body of water with trees around it&#10;&#10;Description automatically generated with medium confidence">
            <a:extLst>
              <a:ext uri="{FF2B5EF4-FFF2-40B4-BE49-F238E27FC236}">
                <a16:creationId xmlns:a16="http://schemas.microsoft.com/office/drawing/2014/main" id="{FD3A4494-5E62-76A3-DFE9-6E622CC2FC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807" b="24652"/>
          <a:stretch/>
        </p:blipFill>
        <p:spPr>
          <a:xfrm>
            <a:off x="0" y="1337187"/>
            <a:ext cx="12192000" cy="5520813"/>
          </a:xfrm>
          <a:prstGeom prst="rect">
            <a:avLst/>
          </a:prstGeom>
        </p:spPr>
      </p:pic>
      <p:sp>
        <p:nvSpPr>
          <p:cNvPr id="5" name="TextBox 4">
            <a:extLst>
              <a:ext uri="{FF2B5EF4-FFF2-40B4-BE49-F238E27FC236}">
                <a16:creationId xmlns:a16="http://schemas.microsoft.com/office/drawing/2014/main" id="{0A9A731A-CDEB-7CA5-6E3A-BC2EE902FBC7}"/>
              </a:ext>
            </a:extLst>
          </p:cNvPr>
          <p:cNvSpPr txBox="1"/>
          <p:nvPr/>
        </p:nvSpPr>
        <p:spPr>
          <a:xfrm>
            <a:off x="8096864" y="5980160"/>
            <a:ext cx="6164826" cy="461665"/>
          </a:xfrm>
          <a:prstGeom prst="rect">
            <a:avLst/>
          </a:prstGeom>
          <a:noFill/>
        </p:spPr>
        <p:txBody>
          <a:bodyPr wrap="square">
            <a:spAutoFit/>
          </a:bodyPr>
          <a:lstStyle/>
          <a:p>
            <a:r>
              <a:rPr lang="en-US" sz="2400" b="1" dirty="0">
                <a:solidFill>
                  <a:schemeClr val="bg1"/>
                </a:solidFill>
                <a:latin typeface="Calibri" panose="020F0502020204030204" pitchFamily="34" charset="0"/>
                <a:cs typeface="Times New Roman" panose="02020603050405020304" pitchFamily="18" charset="0"/>
              </a:rPr>
              <a:t>Ann.Wessel@state.mn.us</a:t>
            </a:r>
            <a:endParaRPr lang="en-US" sz="2400" b="1" dirty="0">
              <a:solidFill>
                <a:schemeClr val="bg1"/>
              </a:solidFill>
            </a:endParaRPr>
          </a:p>
        </p:txBody>
      </p:sp>
    </p:spTree>
    <p:extLst>
      <p:ext uri="{BB962C8B-B14F-4D97-AF65-F5344CB8AC3E}">
        <p14:creationId xmlns:p14="http://schemas.microsoft.com/office/powerpoint/2010/main" val="23338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Conservation Stories</a:t>
            </a:r>
          </a:p>
        </p:txBody>
      </p:sp>
      <p:pic>
        <p:nvPicPr>
          <p:cNvPr id="27" name="Picture 26" descr="Graphical user interface, website&#10;&#10;Description automatically generated">
            <a:extLst>
              <a:ext uri="{FF2B5EF4-FFF2-40B4-BE49-F238E27FC236}">
                <a16:creationId xmlns:a16="http://schemas.microsoft.com/office/drawing/2014/main" id="{BAA167E8-E61D-C572-ADFA-DCCC8806F8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69" y="1358283"/>
            <a:ext cx="4845150" cy="5499717"/>
          </a:xfrm>
          <a:prstGeom prst="rect">
            <a:avLst/>
          </a:prstGeom>
        </p:spPr>
      </p:pic>
      <p:grpSp>
        <p:nvGrpSpPr>
          <p:cNvPr id="32" name="Group 31">
            <a:extLst>
              <a:ext uri="{FF2B5EF4-FFF2-40B4-BE49-F238E27FC236}">
                <a16:creationId xmlns:a16="http://schemas.microsoft.com/office/drawing/2014/main" id="{8E89E30C-66DB-80A7-95C5-7D4486F7D38E}"/>
              </a:ext>
            </a:extLst>
          </p:cNvPr>
          <p:cNvGrpSpPr/>
          <p:nvPr/>
        </p:nvGrpSpPr>
        <p:grpSpPr>
          <a:xfrm>
            <a:off x="5026937" y="1340527"/>
            <a:ext cx="7037338" cy="5499717"/>
            <a:chOff x="5106839" y="1340527"/>
            <a:chExt cx="7037338" cy="5499717"/>
          </a:xfrm>
        </p:grpSpPr>
        <p:pic>
          <p:nvPicPr>
            <p:cNvPr id="29" name="Picture 28" descr="Graphical user interface, website&#10;&#10;Description automatically generated">
              <a:extLst>
                <a:ext uri="{FF2B5EF4-FFF2-40B4-BE49-F238E27FC236}">
                  <a16:creationId xmlns:a16="http://schemas.microsoft.com/office/drawing/2014/main" id="{7F2EA058-F2AE-C38A-0458-A0C7E38B76D8}"/>
                </a:ext>
              </a:extLst>
            </p:cNvPr>
            <p:cNvPicPr>
              <a:picLocks noChangeAspect="1"/>
            </p:cNvPicPr>
            <p:nvPr/>
          </p:nvPicPr>
          <p:blipFill rotWithShape="1">
            <a:blip r:embed="rId4">
              <a:extLst>
                <a:ext uri="{28A0092B-C50C-407E-A947-70E740481C1C}">
                  <a14:useLocalDpi xmlns:a14="http://schemas.microsoft.com/office/drawing/2010/main" val="0"/>
                </a:ext>
              </a:extLst>
            </a:blip>
            <a:srcRect t="1035" b="1100"/>
            <a:stretch/>
          </p:blipFill>
          <p:spPr>
            <a:xfrm>
              <a:off x="5106839" y="1340527"/>
              <a:ext cx="3533531" cy="5499717"/>
            </a:xfrm>
            <a:prstGeom prst="rect">
              <a:avLst/>
            </a:prstGeom>
          </p:spPr>
        </p:pic>
        <p:pic>
          <p:nvPicPr>
            <p:cNvPr id="31" name="Picture 30" descr="A collage of people&#10;&#10;Description automatically generated with low confidence">
              <a:extLst>
                <a:ext uri="{FF2B5EF4-FFF2-40B4-BE49-F238E27FC236}">
                  <a16:creationId xmlns:a16="http://schemas.microsoft.com/office/drawing/2014/main" id="{69D0F065-72FA-1FC1-EDC5-008245FB3635}"/>
                </a:ext>
              </a:extLst>
            </p:cNvPr>
            <p:cNvPicPr>
              <a:picLocks noChangeAspect="1"/>
            </p:cNvPicPr>
            <p:nvPr/>
          </p:nvPicPr>
          <p:blipFill rotWithShape="1">
            <a:blip r:embed="rId5">
              <a:extLst>
                <a:ext uri="{28A0092B-C50C-407E-A947-70E740481C1C}">
                  <a14:useLocalDpi xmlns:a14="http://schemas.microsoft.com/office/drawing/2010/main" val="0"/>
                </a:ext>
              </a:extLst>
            </a:blip>
            <a:srcRect t="648"/>
            <a:stretch/>
          </p:blipFill>
          <p:spPr>
            <a:xfrm>
              <a:off x="8610646" y="1340527"/>
              <a:ext cx="3533531" cy="5393948"/>
            </a:xfrm>
            <a:prstGeom prst="rect">
              <a:avLst/>
            </a:prstGeom>
          </p:spPr>
        </p:pic>
      </p:grpSp>
    </p:spTree>
    <p:extLst>
      <p:ext uri="{BB962C8B-B14F-4D97-AF65-F5344CB8AC3E}">
        <p14:creationId xmlns:p14="http://schemas.microsoft.com/office/powerpoint/2010/main" val="4028185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Snapshots newsletter</a:t>
            </a:r>
          </a:p>
        </p:txBody>
      </p:sp>
      <p:sp>
        <p:nvSpPr>
          <p:cNvPr id="5" name="Footer Placeholder 4">
            <a:extLst>
              <a:ext uri="{FF2B5EF4-FFF2-40B4-BE49-F238E27FC236}">
                <a16:creationId xmlns:a16="http://schemas.microsoft.com/office/drawing/2014/main" id="{0CC8AEA2-4EDF-4F7D-9649-CBDCEDCF0245}"/>
              </a:ext>
            </a:extLst>
          </p:cNvPr>
          <p:cNvSpPr>
            <a:spLocks noGrp="1"/>
          </p:cNvSpPr>
          <p:nvPr>
            <p:ph type="ftr" sz="quarter" idx="3"/>
          </p:nvPr>
        </p:nvSpPr>
        <p:spPr/>
        <p:txBody>
          <a:bodyPr/>
          <a:lstStyle/>
          <a:p>
            <a:r>
              <a:rPr lang="en-US" dirty="0"/>
              <a:t>www.bwsr.state.mn.us</a:t>
            </a:r>
          </a:p>
        </p:txBody>
      </p:sp>
      <p:sp>
        <p:nvSpPr>
          <p:cNvPr id="7" name="TextBox 6">
            <a:extLst>
              <a:ext uri="{FF2B5EF4-FFF2-40B4-BE49-F238E27FC236}">
                <a16:creationId xmlns:a16="http://schemas.microsoft.com/office/drawing/2014/main" id="{68FF3586-5FCD-4594-8341-0E53DDD79104}"/>
              </a:ext>
            </a:extLst>
          </p:cNvPr>
          <p:cNvSpPr txBox="1"/>
          <p:nvPr/>
        </p:nvSpPr>
        <p:spPr>
          <a:xfrm>
            <a:off x="6184860" y="2219255"/>
            <a:ext cx="3529411"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t>Staff-written monthly newsletter</a:t>
            </a:r>
          </a:p>
          <a:p>
            <a:pPr marL="285750" indent="-285750">
              <a:buFont typeface="Arial" panose="020B0604020202020204" pitchFamily="34" charset="0"/>
              <a:buChar char="•"/>
            </a:pPr>
            <a:r>
              <a:rPr lang="en-US" sz="2400" dirty="0"/>
              <a:t>4 full-length articles per edition</a:t>
            </a:r>
          </a:p>
          <a:p>
            <a:pPr marL="285750" indent="-285750">
              <a:buFont typeface="Arial" panose="020B0604020202020204" pitchFamily="34" charset="0"/>
              <a:buChar char="•"/>
            </a:pPr>
            <a:r>
              <a:rPr lang="en-US" sz="2400" dirty="0"/>
              <a:t>Features the work of BWSR &amp; its partners</a:t>
            </a:r>
          </a:p>
          <a:p>
            <a:pPr marL="285750" indent="-285750">
              <a:buFont typeface="Arial" panose="020B0604020202020204" pitchFamily="34" charset="0"/>
              <a:buChar char="•"/>
            </a:pPr>
            <a:r>
              <a:rPr lang="en-US" sz="2400" dirty="0"/>
              <a:t>Ideas come from about 35 staff members</a:t>
            </a:r>
          </a:p>
        </p:txBody>
      </p:sp>
      <p:pic>
        <p:nvPicPr>
          <p:cNvPr id="3" name="Picture 2" descr="Graphical user interface, website&#10;&#10;Description automatically generated">
            <a:extLst>
              <a:ext uri="{FF2B5EF4-FFF2-40B4-BE49-F238E27FC236}">
                <a16:creationId xmlns:a16="http://schemas.microsoft.com/office/drawing/2014/main" id="{68CC8D2E-17A5-85F0-5935-4C52661D8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8297" y="1385474"/>
            <a:ext cx="3448608" cy="5472526"/>
          </a:xfrm>
          <a:prstGeom prst="rect">
            <a:avLst/>
          </a:prstGeom>
        </p:spPr>
      </p:pic>
    </p:spTree>
    <p:extLst>
      <p:ext uri="{BB962C8B-B14F-4D97-AF65-F5344CB8AC3E}">
        <p14:creationId xmlns:p14="http://schemas.microsoft.com/office/powerpoint/2010/main" val="3426917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Who’s involved: Sources</a:t>
            </a:r>
          </a:p>
        </p:txBody>
      </p:sp>
      <p:pic>
        <p:nvPicPr>
          <p:cNvPr id="7" name="Picture 6">
            <a:extLst>
              <a:ext uri="{FF2B5EF4-FFF2-40B4-BE49-F238E27FC236}">
                <a16:creationId xmlns:a16="http://schemas.microsoft.com/office/drawing/2014/main" id="{DE4B74A2-3D47-4BE4-AEB0-F482878C47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894" b="8567"/>
          <a:stretch/>
        </p:blipFill>
        <p:spPr>
          <a:xfrm>
            <a:off x="0" y="1331441"/>
            <a:ext cx="8820611" cy="5526559"/>
          </a:xfrm>
          <a:prstGeom prst="rect">
            <a:avLst/>
          </a:prstGeom>
        </p:spPr>
      </p:pic>
      <p:grpSp>
        <p:nvGrpSpPr>
          <p:cNvPr id="6" name="Group 5">
            <a:extLst>
              <a:ext uri="{FF2B5EF4-FFF2-40B4-BE49-F238E27FC236}">
                <a16:creationId xmlns:a16="http://schemas.microsoft.com/office/drawing/2014/main" id="{B8A7A584-A59B-030E-81C6-C6EC2B0BEE33}"/>
              </a:ext>
            </a:extLst>
          </p:cNvPr>
          <p:cNvGrpSpPr/>
          <p:nvPr/>
        </p:nvGrpSpPr>
        <p:grpSpPr>
          <a:xfrm>
            <a:off x="9072529" y="1960170"/>
            <a:ext cx="2831503" cy="4269099"/>
            <a:chOff x="9081238" y="1935964"/>
            <a:chExt cx="2831503" cy="4269099"/>
          </a:xfrm>
        </p:grpSpPr>
        <p:pic>
          <p:nvPicPr>
            <p:cNvPr id="4" name="Picture 3" descr="A group of men posing for a photo&#10;&#10;Description automatically generated with medium confidence">
              <a:extLst>
                <a:ext uri="{FF2B5EF4-FFF2-40B4-BE49-F238E27FC236}">
                  <a16:creationId xmlns:a16="http://schemas.microsoft.com/office/drawing/2014/main" id="{8EC61CEB-1EA7-EFF3-ECBA-C7C3613D6E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1238" y="1935964"/>
              <a:ext cx="2831503" cy="2111829"/>
            </a:xfrm>
            <a:prstGeom prst="rect">
              <a:avLst/>
            </a:prstGeom>
          </p:spPr>
        </p:pic>
        <p:pic>
          <p:nvPicPr>
            <p:cNvPr id="5" name="Picture 4">
              <a:extLst>
                <a:ext uri="{FF2B5EF4-FFF2-40B4-BE49-F238E27FC236}">
                  <a16:creationId xmlns:a16="http://schemas.microsoft.com/office/drawing/2014/main" id="{B32D4EF2-C8E2-A0B8-D50C-8D91190D010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081238" y="4315860"/>
              <a:ext cx="2831503" cy="1889203"/>
            </a:xfrm>
            <a:prstGeom prst="rect">
              <a:avLst/>
            </a:prstGeom>
          </p:spPr>
        </p:pic>
      </p:grpSp>
    </p:spTree>
    <p:extLst>
      <p:ext uri="{BB962C8B-B14F-4D97-AF65-F5344CB8AC3E}">
        <p14:creationId xmlns:p14="http://schemas.microsoft.com/office/powerpoint/2010/main" val="3055557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How do stories start?</a:t>
            </a:r>
          </a:p>
        </p:txBody>
      </p:sp>
      <p:pic>
        <p:nvPicPr>
          <p:cNvPr id="17" name="Picture 16" descr="A picture containing text, newspaper&#10;&#10;Description automatically generated">
            <a:extLst>
              <a:ext uri="{FF2B5EF4-FFF2-40B4-BE49-F238E27FC236}">
                <a16:creationId xmlns:a16="http://schemas.microsoft.com/office/drawing/2014/main" id="{DE1B89F7-D80D-BB10-E152-0A431655417C}"/>
              </a:ext>
            </a:extLst>
          </p:cNvPr>
          <p:cNvPicPr>
            <a:picLocks noChangeAspect="1"/>
          </p:cNvPicPr>
          <p:nvPr/>
        </p:nvPicPr>
        <p:blipFill rotWithShape="1">
          <a:blip r:embed="rId3">
            <a:extLst>
              <a:ext uri="{28A0092B-C50C-407E-A947-70E740481C1C}">
                <a14:useLocalDpi xmlns:a14="http://schemas.microsoft.com/office/drawing/2010/main" val="0"/>
              </a:ext>
            </a:extLst>
          </a:blip>
          <a:srcRect l="5485" t="4392" r="5856" b="4000"/>
          <a:stretch/>
        </p:blipFill>
        <p:spPr>
          <a:xfrm>
            <a:off x="398034" y="1416683"/>
            <a:ext cx="4023058" cy="5376769"/>
          </a:xfrm>
          <a:prstGeom prst="rect">
            <a:avLst/>
          </a:prstGeom>
        </p:spPr>
      </p:pic>
      <p:pic>
        <p:nvPicPr>
          <p:cNvPr id="19" name="Picture 18" descr="Text&#10;&#10;Description automatically generated with low confidence">
            <a:extLst>
              <a:ext uri="{FF2B5EF4-FFF2-40B4-BE49-F238E27FC236}">
                <a16:creationId xmlns:a16="http://schemas.microsoft.com/office/drawing/2014/main" id="{8830EF12-0E3A-20B6-F4E2-3F9F72F3B55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204" t="4392" r="5143" b="4000"/>
          <a:stretch/>
        </p:blipFill>
        <p:spPr>
          <a:xfrm>
            <a:off x="4665378" y="1416683"/>
            <a:ext cx="4066091" cy="5376769"/>
          </a:xfrm>
          <a:prstGeom prst="rect">
            <a:avLst/>
          </a:prstGeom>
        </p:spPr>
      </p:pic>
      <p:sp>
        <p:nvSpPr>
          <p:cNvPr id="25" name="TextBox 24">
            <a:extLst>
              <a:ext uri="{FF2B5EF4-FFF2-40B4-BE49-F238E27FC236}">
                <a16:creationId xmlns:a16="http://schemas.microsoft.com/office/drawing/2014/main" id="{FE9A2D37-A57A-196B-0A88-10D8DAD5DC0F}"/>
              </a:ext>
            </a:extLst>
          </p:cNvPr>
          <p:cNvSpPr txBox="1"/>
          <p:nvPr/>
        </p:nvSpPr>
        <p:spPr>
          <a:xfrm>
            <a:off x="8975755" y="1704410"/>
            <a:ext cx="2864526" cy="4801314"/>
          </a:xfrm>
          <a:prstGeom prst="rect">
            <a:avLst/>
          </a:prstGeom>
          <a:noFill/>
        </p:spPr>
        <p:txBody>
          <a:bodyPr wrap="square">
            <a:spAutoFit/>
          </a:bodyPr>
          <a:lstStyle/>
          <a:p>
            <a:r>
              <a:rPr lang="en-US" b="1" dirty="0">
                <a:solidFill>
                  <a:schemeClr val="bg1"/>
                </a:solidFill>
                <a:highlight>
                  <a:srgbClr val="00437A"/>
                </a:highlight>
              </a:rPr>
              <a:t>HOW IT STARTED: </a:t>
            </a:r>
            <a:r>
              <a:rPr lang="en-US" dirty="0"/>
              <a:t> BWSR staff idea, based on the watershed planner’s report on an SWCD-BWSR-NRCS collaboration. SWCD staff contacted the farmers. The level of trust they had working with those producers opened the door.</a:t>
            </a:r>
          </a:p>
          <a:p>
            <a:endParaRPr lang="en-US" b="1" dirty="0"/>
          </a:p>
          <a:p>
            <a:r>
              <a:rPr lang="en-US" b="1" dirty="0">
                <a:solidFill>
                  <a:schemeClr val="bg1"/>
                </a:solidFill>
                <a:highlight>
                  <a:srgbClr val="00437A"/>
                </a:highlight>
              </a:rPr>
              <a:t>WHO WAS INTERVIEWED: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First-generation farmer, retiring organic dairy farmer, NRCS grazing specialist, SWCD coordinator, Chippewa River watershed conservation planner</a:t>
            </a:r>
          </a:p>
        </p:txBody>
      </p:sp>
    </p:spTree>
    <p:extLst>
      <p:ext uri="{BB962C8B-B14F-4D97-AF65-F5344CB8AC3E}">
        <p14:creationId xmlns:p14="http://schemas.microsoft.com/office/powerpoint/2010/main" val="290015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Who’s mentioned?</a:t>
            </a:r>
          </a:p>
        </p:txBody>
      </p:sp>
      <p:sp>
        <p:nvSpPr>
          <p:cNvPr id="6" name="Slide Number Placeholder 5">
            <a:extLst>
              <a:ext uri="{FF2B5EF4-FFF2-40B4-BE49-F238E27FC236}">
                <a16:creationId xmlns:a16="http://schemas.microsoft.com/office/drawing/2014/main" id="{042A0FC2-341A-4E02-9E69-64A45B4A9D9B}"/>
              </a:ext>
            </a:extLst>
          </p:cNvPr>
          <p:cNvSpPr>
            <a:spLocks noGrp="1"/>
          </p:cNvSpPr>
          <p:nvPr>
            <p:ph type="sldNum" sz="quarter" idx="12"/>
          </p:nvPr>
        </p:nvSpPr>
        <p:spPr/>
        <p:txBody>
          <a:bodyPr/>
          <a:lstStyle/>
          <a:p>
            <a:fld id="{48F63A3B-78C7-47BE-AE5E-E10140E04643}" type="slidenum">
              <a:rPr lang="en-US" smtClean="0"/>
              <a:t>6</a:t>
            </a:fld>
            <a:endParaRPr lang="en-US" dirty="0"/>
          </a:p>
        </p:txBody>
      </p:sp>
      <p:pic>
        <p:nvPicPr>
          <p:cNvPr id="7" name="Picture 6" descr="A picture containing text, newspaper&#10;&#10;Description automatically generated">
            <a:extLst>
              <a:ext uri="{FF2B5EF4-FFF2-40B4-BE49-F238E27FC236}">
                <a16:creationId xmlns:a16="http://schemas.microsoft.com/office/drawing/2014/main" id="{4E6C9A91-2F1B-67BD-0F2E-10DCEDBA1D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46" t="3852" r="4820" b="3158"/>
          <a:stretch/>
        </p:blipFill>
        <p:spPr>
          <a:xfrm>
            <a:off x="7629961" y="1358898"/>
            <a:ext cx="4109422" cy="5499102"/>
          </a:xfrm>
          <a:prstGeom prst="rect">
            <a:avLst/>
          </a:prstGeom>
        </p:spPr>
      </p:pic>
      <p:pic>
        <p:nvPicPr>
          <p:cNvPr id="21" name="Picture 20" descr="A picture containing text, screenshot, newspaper&#10;&#10;Description automatically generated">
            <a:extLst>
              <a:ext uri="{FF2B5EF4-FFF2-40B4-BE49-F238E27FC236}">
                <a16:creationId xmlns:a16="http://schemas.microsoft.com/office/drawing/2014/main" id="{4AED0CA9-C68B-4202-05CD-2DF72AB80D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414" t="4234" r="5482" b="4157"/>
          <a:stretch/>
        </p:blipFill>
        <p:spPr>
          <a:xfrm>
            <a:off x="3306487" y="1358898"/>
            <a:ext cx="4041784" cy="5376769"/>
          </a:xfrm>
          <a:prstGeom prst="rect">
            <a:avLst/>
          </a:prstGeom>
        </p:spPr>
      </p:pic>
      <p:sp>
        <p:nvSpPr>
          <p:cNvPr id="9" name="TextBox 8">
            <a:extLst>
              <a:ext uri="{FF2B5EF4-FFF2-40B4-BE49-F238E27FC236}">
                <a16:creationId xmlns:a16="http://schemas.microsoft.com/office/drawing/2014/main" id="{0CB0CE37-7A64-338E-3B6D-11D54C132A5B}"/>
              </a:ext>
            </a:extLst>
          </p:cNvPr>
          <p:cNvSpPr txBox="1"/>
          <p:nvPr/>
        </p:nvSpPr>
        <p:spPr>
          <a:xfrm>
            <a:off x="459506" y="1644265"/>
            <a:ext cx="2461398" cy="5213735"/>
          </a:xfrm>
          <a:prstGeom prst="rect">
            <a:avLst/>
          </a:prstGeom>
          <a:noFill/>
        </p:spPr>
        <p:txBody>
          <a:bodyPr wrap="square">
            <a:spAutoFit/>
          </a:bodyPr>
          <a:lstStyle/>
          <a:p>
            <a:pPr marL="0" marR="0">
              <a:lnSpc>
                <a:spcPct val="107000"/>
              </a:lnSpc>
              <a:spcBef>
                <a:spcPts val="0"/>
              </a:spcBef>
              <a:spcAft>
                <a:spcPts val="800"/>
              </a:spcAft>
            </a:pPr>
            <a:r>
              <a:rPr lang="en-US" b="1" dirty="0">
                <a:solidFill>
                  <a:schemeClr val="bg1"/>
                </a:solidFill>
                <a:highlight>
                  <a:srgbClr val="00437A"/>
                </a:highlight>
              </a:rPr>
              <a:t>PARTNERS, MENTIONS: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NRCS-BWSR-SWCD Watershed Conservation Planning Initiative, NRCS EQIP assistance, BWSR Clean Water Fund grant, Douglas SWCD, Upper Chippewa River watershed, Dairy Grazing Apprenticeship, Alexandria Technical and Community College, Ridgewater College, Minnesota Department of Health, 4-H</a:t>
            </a:r>
          </a:p>
          <a:p>
            <a:endParaRPr lang="en-US" dirty="0"/>
          </a:p>
        </p:txBody>
      </p:sp>
    </p:spTree>
    <p:extLst>
      <p:ext uri="{BB962C8B-B14F-4D97-AF65-F5344CB8AC3E}">
        <p14:creationId xmlns:p14="http://schemas.microsoft.com/office/powerpoint/2010/main" val="1393859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a:xfrm>
            <a:off x="0" y="0"/>
            <a:ext cx="12192000" cy="1216025"/>
          </a:xfrm>
        </p:spPr>
        <p:txBody>
          <a:bodyPr/>
          <a:lstStyle/>
          <a:p>
            <a:pPr algn="l"/>
            <a:r>
              <a:rPr lang="en-US" dirty="0"/>
              <a:t>Where do stories land?</a:t>
            </a:r>
          </a:p>
        </p:txBody>
      </p:sp>
      <p:pic>
        <p:nvPicPr>
          <p:cNvPr id="11" name="Picture 10" descr="Graphical user interface, text&#10;&#10;Description automatically generated">
            <a:extLst>
              <a:ext uri="{FF2B5EF4-FFF2-40B4-BE49-F238E27FC236}">
                <a16:creationId xmlns:a16="http://schemas.microsoft.com/office/drawing/2014/main" id="{CBFDCE76-2EFF-C871-4757-0F06EF360A2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25" t="20078" r="4805" b="8267"/>
          <a:stretch/>
        </p:blipFill>
        <p:spPr>
          <a:xfrm rot="21219511">
            <a:off x="755547" y="1515576"/>
            <a:ext cx="2645411" cy="2452178"/>
          </a:xfrm>
          <a:prstGeom prst="rect">
            <a:avLst/>
          </a:prstGeom>
        </p:spPr>
      </p:pic>
      <p:pic>
        <p:nvPicPr>
          <p:cNvPr id="13" name="Picture 12" descr="A picture containing text, bovine&#10;&#10;Description automatically generated">
            <a:extLst>
              <a:ext uri="{FF2B5EF4-FFF2-40B4-BE49-F238E27FC236}">
                <a16:creationId xmlns:a16="http://schemas.microsoft.com/office/drawing/2014/main" id="{9F695E0A-9FA4-32BE-669D-AAC4E0B4294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098"/>
          <a:stretch/>
        </p:blipFill>
        <p:spPr>
          <a:xfrm>
            <a:off x="96819" y="4247600"/>
            <a:ext cx="2538805" cy="2473875"/>
          </a:xfrm>
          <a:prstGeom prst="rect">
            <a:avLst/>
          </a:prstGeom>
        </p:spPr>
      </p:pic>
      <p:pic>
        <p:nvPicPr>
          <p:cNvPr id="15" name="Picture 14" descr="Graphical user interface, website&#10;&#10;Description automatically generated">
            <a:extLst>
              <a:ext uri="{FF2B5EF4-FFF2-40B4-BE49-F238E27FC236}">
                <a16:creationId xmlns:a16="http://schemas.microsoft.com/office/drawing/2014/main" id="{06583CC0-FD6F-0F20-BE4E-FD5F5CCE4AB3}"/>
              </a:ext>
            </a:extLst>
          </p:cNvPr>
          <p:cNvPicPr>
            <a:picLocks noChangeAspect="1"/>
          </p:cNvPicPr>
          <p:nvPr/>
        </p:nvPicPr>
        <p:blipFill rotWithShape="1">
          <a:blip r:embed="rId5">
            <a:extLst>
              <a:ext uri="{28A0092B-C50C-407E-A947-70E740481C1C}">
                <a14:useLocalDpi xmlns:a14="http://schemas.microsoft.com/office/drawing/2010/main" val="0"/>
              </a:ext>
            </a:extLst>
          </a:blip>
          <a:srcRect b="47178"/>
          <a:stretch/>
        </p:blipFill>
        <p:spPr>
          <a:xfrm rot="20502780">
            <a:off x="1573875" y="3725457"/>
            <a:ext cx="2228108" cy="2103120"/>
          </a:xfrm>
          <a:prstGeom prst="rect">
            <a:avLst/>
          </a:prstGeom>
        </p:spPr>
      </p:pic>
      <p:pic>
        <p:nvPicPr>
          <p:cNvPr id="8" name="Picture 7" descr="Text&#10;&#10;Description automatically generated">
            <a:extLst>
              <a:ext uri="{FF2B5EF4-FFF2-40B4-BE49-F238E27FC236}">
                <a16:creationId xmlns:a16="http://schemas.microsoft.com/office/drawing/2014/main" id="{A4DB9010-C2E7-D05F-DD57-C64F369D7F30}"/>
              </a:ext>
            </a:extLst>
          </p:cNvPr>
          <p:cNvPicPr>
            <a:picLocks noChangeAspect="1"/>
          </p:cNvPicPr>
          <p:nvPr/>
        </p:nvPicPr>
        <p:blipFill rotWithShape="1">
          <a:blip r:embed="rId6">
            <a:extLst>
              <a:ext uri="{28A0092B-C50C-407E-A947-70E740481C1C}">
                <a14:useLocalDpi xmlns:a14="http://schemas.microsoft.com/office/drawing/2010/main" val="0"/>
              </a:ext>
            </a:extLst>
          </a:blip>
          <a:srcRect l="-1907" t="1503" r="1347" b="2916"/>
          <a:stretch/>
        </p:blipFill>
        <p:spPr>
          <a:xfrm>
            <a:off x="3417374" y="1376980"/>
            <a:ext cx="4916244" cy="5481021"/>
          </a:xfrm>
          <a:prstGeom prst="rect">
            <a:avLst/>
          </a:prstGeom>
          <a:noFill/>
          <a:ln>
            <a:noFill/>
          </a:ln>
        </p:spPr>
      </p:pic>
      <p:sp>
        <p:nvSpPr>
          <p:cNvPr id="4" name="TextBox 3">
            <a:extLst>
              <a:ext uri="{FF2B5EF4-FFF2-40B4-BE49-F238E27FC236}">
                <a16:creationId xmlns:a16="http://schemas.microsoft.com/office/drawing/2014/main" id="{9B6CAA47-53C4-FCFD-10D7-4557D0B443C6}"/>
              </a:ext>
            </a:extLst>
          </p:cNvPr>
          <p:cNvSpPr txBox="1"/>
          <p:nvPr/>
        </p:nvSpPr>
        <p:spPr>
          <a:xfrm>
            <a:off x="8839414" y="1855332"/>
            <a:ext cx="2606095" cy="4524315"/>
          </a:xfrm>
          <a:prstGeom prst="rect">
            <a:avLst/>
          </a:prstGeom>
          <a:noFill/>
        </p:spPr>
        <p:txBody>
          <a:bodyPr wrap="square">
            <a:spAutoFit/>
          </a:bodyPr>
          <a:lstStyle/>
          <a:p>
            <a:r>
              <a:rPr lang="en-US" b="1" dirty="0">
                <a:solidFill>
                  <a:schemeClr val="bg1"/>
                </a:solidFill>
                <a:highlight>
                  <a:srgbClr val="00437A"/>
                </a:highlight>
              </a:rPr>
              <a:t>WHERE IT LANDED: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Farmer magazine cover story, and among its top 12 stories of the year; The Country Today; Dairy Grazing Apprenticeship newsletter; local newspaper; regional news radio station’s website; BWSR website, Snapshots newsletter, blog, social media, YouTube channel; shared with all partners, sources, and organizations mentioned.</a:t>
            </a:r>
          </a:p>
        </p:txBody>
      </p:sp>
    </p:spTree>
    <p:extLst>
      <p:ext uri="{BB962C8B-B14F-4D97-AF65-F5344CB8AC3E}">
        <p14:creationId xmlns:p14="http://schemas.microsoft.com/office/powerpoint/2010/main" val="467604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Where else do they land?</a:t>
            </a:r>
          </a:p>
        </p:txBody>
      </p:sp>
      <p:pic>
        <p:nvPicPr>
          <p:cNvPr id="5" name="Picture 4" descr="A picture containing timeline&#10;&#10;Description automatically generated">
            <a:extLst>
              <a:ext uri="{FF2B5EF4-FFF2-40B4-BE49-F238E27FC236}">
                <a16:creationId xmlns:a16="http://schemas.microsoft.com/office/drawing/2014/main" id="{3306E0D4-C1E8-A7D3-CFCE-76ABA49AD5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501" b="6937"/>
          <a:stretch/>
        </p:blipFill>
        <p:spPr>
          <a:xfrm>
            <a:off x="4016187" y="1344651"/>
            <a:ext cx="8175813" cy="5553140"/>
          </a:xfrm>
          <a:prstGeom prst="rect">
            <a:avLst/>
          </a:prstGeom>
        </p:spPr>
      </p:pic>
      <p:sp>
        <p:nvSpPr>
          <p:cNvPr id="9" name="TextBox 8">
            <a:extLst>
              <a:ext uri="{FF2B5EF4-FFF2-40B4-BE49-F238E27FC236}">
                <a16:creationId xmlns:a16="http://schemas.microsoft.com/office/drawing/2014/main" id="{818C3FAA-BB3C-1F8C-D89C-D5AFE3A90E89}"/>
              </a:ext>
            </a:extLst>
          </p:cNvPr>
          <p:cNvSpPr txBox="1"/>
          <p:nvPr/>
        </p:nvSpPr>
        <p:spPr>
          <a:xfrm>
            <a:off x="661007" y="1968305"/>
            <a:ext cx="2943222"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t>Lake associations</a:t>
            </a:r>
          </a:p>
          <a:p>
            <a:pPr marL="285750" indent="-285750">
              <a:buFont typeface="Arial" panose="020B0604020202020204" pitchFamily="34" charset="0"/>
              <a:buChar char="•"/>
            </a:pPr>
            <a:r>
              <a:rPr lang="en-US" sz="2400" dirty="0"/>
              <a:t>Watershed districts</a:t>
            </a:r>
          </a:p>
          <a:p>
            <a:pPr marL="285750" indent="-285750">
              <a:buFont typeface="Arial" panose="020B0604020202020204" pitchFamily="34" charset="0"/>
              <a:buChar char="•"/>
            </a:pPr>
            <a:r>
              <a:rPr lang="en-US" sz="2400" dirty="0"/>
              <a:t>Township, county or city associations</a:t>
            </a:r>
          </a:p>
          <a:p>
            <a:pPr marL="285750" indent="-285750">
              <a:buFont typeface="Arial" panose="020B0604020202020204" pitchFamily="34" charset="0"/>
              <a:buChar char="•"/>
            </a:pPr>
            <a:r>
              <a:rPr lang="en-US" sz="2400" dirty="0"/>
              <a:t>Conservation organizations, EG: Pheasants Forever</a:t>
            </a:r>
          </a:p>
          <a:p>
            <a:pPr marL="285750" indent="-285750">
              <a:buFont typeface="Arial" panose="020B0604020202020204" pitchFamily="34" charset="0"/>
              <a:buChar char="•"/>
            </a:pPr>
            <a:r>
              <a:rPr lang="en-US" sz="2400" dirty="0"/>
              <a:t>Engineering firms</a:t>
            </a:r>
          </a:p>
          <a:p>
            <a:pPr marL="285750" indent="-285750">
              <a:buFont typeface="Arial" panose="020B0604020202020204" pitchFamily="34" charset="0"/>
              <a:buChar char="•"/>
            </a:pPr>
            <a:r>
              <a:rPr lang="en-US" sz="2400" dirty="0"/>
              <a:t>Tag contractors, </a:t>
            </a:r>
            <a:br>
              <a:rPr lang="en-US" sz="2400" dirty="0"/>
            </a:br>
            <a:r>
              <a:rPr lang="en-US" sz="2400" dirty="0"/>
              <a:t>co-ops</a:t>
            </a:r>
          </a:p>
        </p:txBody>
      </p:sp>
    </p:spTree>
    <p:extLst>
      <p:ext uri="{BB962C8B-B14F-4D97-AF65-F5344CB8AC3E}">
        <p14:creationId xmlns:p14="http://schemas.microsoft.com/office/powerpoint/2010/main" val="4167890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F539F-F83C-4494-AB9D-4AC2A7336941}"/>
              </a:ext>
            </a:extLst>
          </p:cNvPr>
          <p:cNvSpPr>
            <a:spLocks noGrp="1"/>
          </p:cNvSpPr>
          <p:nvPr>
            <p:ph type="title"/>
          </p:nvPr>
        </p:nvSpPr>
        <p:spPr/>
        <p:txBody>
          <a:bodyPr/>
          <a:lstStyle/>
          <a:p>
            <a:pPr algn="l"/>
            <a:r>
              <a:rPr lang="en-US" dirty="0"/>
              <a:t>Who receives Snapshots?</a:t>
            </a:r>
          </a:p>
        </p:txBody>
      </p:sp>
      <p:sp>
        <p:nvSpPr>
          <p:cNvPr id="7" name="TextBox 6">
            <a:extLst>
              <a:ext uri="{FF2B5EF4-FFF2-40B4-BE49-F238E27FC236}">
                <a16:creationId xmlns:a16="http://schemas.microsoft.com/office/drawing/2014/main" id="{62CF8335-33AE-4994-8FB0-A61DF0859A7C}"/>
              </a:ext>
            </a:extLst>
          </p:cNvPr>
          <p:cNvSpPr txBox="1"/>
          <p:nvPr/>
        </p:nvSpPr>
        <p:spPr>
          <a:xfrm>
            <a:off x="344510" y="1450760"/>
            <a:ext cx="3130210" cy="954107"/>
          </a:xfrm>
          <a:prstGeom prst="rect">
            <a:avLst/>
          </a:prstGeom>
          <a:noFill/>
        </p:spPr>
        <p:txBody>
          <a:bodyPr wrap="square" numCol="1" rtlCol="0">
            <a:spAutoFit/>
          </a:bodyPr>
          <a:lstStyle/>
          <a:p>
            <a:r>
              <a:rPr lang="en-US" sz="2800" b="1" dirty="0">
                <a:effectLst>
                  <a:outerShdw blurRad="38100" dist="38100" dir="2700000" algn="tl">
                    <a:srgbClr val="000000">
                      <a:alpha val="43137"/>
                    </a:srgbClr>
                  </a:outerShdw>
                </a:effectLst>
              </a:rPr>
              <a:t>2,692 </a:t>
            </a:r>
            <a:r>
              <a:rPr lang="en-US" sz="2800" dirty="0"/>
              <a:t>subscribers:</a:t>
            </a:r>
          </a:p>
          <a:p>
            <a:pPr marL="457200" indent="-457200">
              <a:buFont typeface="Arial" panose="020B0604020202020204" pitchFamily="34" charset="0"/>
              <a:buChar char="•"/>
            </a:pPr>
            <a:endParaRPr lang="en-US" sz="2800" dirty="0"/>
          </a:p>
        </p:txBody>
      </p:sp>
      <p:sp>
        <p:nvSpPr>
          <p:cNvPr id="3" name="TextBox 2">
            <a:extLst>
              <a:ext uri="{FF2B5EF4-FFF2-40B4-BE49-F238E27FC236}">
                <a16:creationId xmlns:a16="http://schemas.microsoft.com/office/drawing/2014/main" id="{7D45ECC7-F44E-4505-A187-8D55208E234D}"/>
              </a:ext>
            </a:extLst>
          </p:cNvPr>
          <p:cNvSpPr txBox="1"/>
          <p:nvPr/>
        </p:nvSpPr>
        <p:spPr>
          <a:xfrm>
            <a:off x="344511" y="2068095"/>
            <a:ext cx="3130209" cy="3046988"/>
          </a:xfrm>
          <a:prstGeom prst="rect">
            <a:avLst/>
          </a:prstGeom>
          <a:noFill/>
        </p:spPr>
        <p:txBody>
          <a:bodyPr wrap="square" numCol="1" rtlCol="0">
            <a:spAutoFit/>
          </a:bodyPr>
          <a:lstStyle/>
          <a:p>
            <a:pPr marL="285750" indent="-285750">
              <a:buFont typeface="Arial" panose="020B0604020202020204" pitchFamily="34" charset="0"/>
              <a:buChar char="•"/>
            </a:pPr>
            <a:r>
              <a:rPr lang="en-US" sz="2400" dirty="0"/>
              <a:t>BWSR Board</a:t>
            </a:r>
          </a:p>
          <a:p>
            <a:pPr marL="285750" indent="-285750">
              <a:buFont typeface="Arial" panose="020B0604020202020204" pitchFamily="34" charset="0"/>
              <a:buChar char="•"/>
            </a:pPr>
            <a:r>
              <a:rPr lang="en-US" sz="2400" dirty="0"/>
              <a:t>BWSR staff</a:t>
            </a:r>
          </a:p>
          <a:p>
            <a:pPr marL="285750" indent="-285750">
              <a:buFont typeface="Arial" panose="020B0604020202020204" pitchFamily="34" charset="0"/>
              <a:buChar char="•"/>
            </a:pPr>
            <a:r>
              <a:rPr lang="en-US" sz="2400" dirty="0"/>
              <a:t>Partners including SWCD NRCS, MASWCD, MACDE</a:t>
            </a:r>
          </a:p>
          <a:p>
            <a:pPr marL="285750" indent="-285750">
              <a:buFont typeface="Arial" panose="020B0604020202020204" pitchFamily="34" charset="0"/>
              <a:buChar char="•"/>
            </a:pPr>
            <a:r>
              <a:rPr lang="en-US" sz="2400" dirty="0"/>
              <a:t>General public </a:t>
            </a:r>
            <a:br>
              <a:rPr lang="en-US" sz="2400" dirty="0"/>
            </a:br>
            <a:r>
              <a:rPr lang="en-US" sz="2400" dirty="0"/>
              <a:t>(anyone can subscribe)</a:t>
            </a:r>
          </a:p>
        </p:txBody>
      </p:sp>
      <p:pic>
        <p:nvPicPr>
          <p:cNvPr id="12" name="Picture 11" descr="A picture containing text, newspaper, screenshot&#10;&#10;Description automatically generated">
            <a:extLst>
              <a:ext uri="{FF2B5EF4-FFF2-40B4-BE49-F238E27FC236}">
                <a16:creationId xmlns:a16="http://schemas.microsoft.com/office/drawing/2014/main" id="{59BF5CAF-3D79-A3F7-4F19-9873C6519C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12" t="3451" r="4877"/>
          <a:stretch/>
        </p:blipFill>
        <p:spPr>
          <a:xfrm>
            <a:off x="4023351" y="1450760"/>
            <a:ext cx="3897762" cy="5403315"/>
          </a:xfrm>
          <a:prstGeom prst="rect">
            <a:avLst/>
          </a:prstGeom>
        </p:spPr>
      </p:pic>
      <p:pic>
        <p:nvPicPr>
          <p:cNvPr id="14" name="Picture 13" descr="A picture containing text, newspaper, screenshot&#10;&#10;Description automatically generated">
            <a:extLst>
              <a:ext uri="{FF2B5EF4-FFF2-40B4-BE49-F238E27FC236}">
                <a16:creationId xmlns:a16="http://schemas.microsoft.com/office/drawing/2014/main" id="{9CF6E6EA-6E16-9353-5605-4844D0E35E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67" t="3922" r="4663"/>
          <a:stretch/>
        </p:blipFill>
        <p:spPr>
          <a:xfrm>
            <a:off x="8062804" y="1362297"/>
            <a:ext cx="4018033" cy="5491778"/>
          </a:xfrm>
          <a:prstGeom prst="rect">
            <a:avLst/>
          </a:prstGeom>
        </p:spPr>
      </p:pic>
      <p:sp>
        <p:nvSpPr>
          <p:cNvPr id="16" name="TextBox 15">
            <a:extLst>
              <a:ext uri="{FF2B5EF4-FFF2-40B4-BE49-F238E27FC236}">
                <a16:creationId xmlns:a16="http://schemas.microsoft.com/office/drawing/2014/main" id="{69C612BC-411C-9D8B-3C5B-47A6D9B82A74}"/>
              </a:ext>
            </a:extLst>
          </p:cNvPr>
          <p:cNvSpPr txBox="1"/>
          <p:nvPr/>
        </p:nvSpPr>
        <p:spPr>
          <a:xfrm>
            <a:off x="141691" y="5824750"/>
            <a:ext cx="3881660" cy="400110"/>
          </a:xfrm>
          <a:prstGeom prst="rect">
            <a:avLst/>
          </a:prstGeom>
          <a:noFill/>
        </p:spPr>
        <p:txBody>
          <a:bodyPr wrap="square">
            <a:spAutoFit/>
          </a:bodyPr>
          <a:lstStyle/>
          <a:p>
            <a:r>
              <a:rPr lang="en-US" sz="2000" b="1" dirty="0">
                <a:solidFill>
                  <a:schemeClr val="bg1"/>
                </a:solidFill>
                <a:highlight>
                  <a:srgbClr val="00437A"/>
                </a:highlight>
              </a:rPr>
              <a:t>bwsr.state.mn.us/</a:t>
            </a:r>
            <a:r>
              <a:rPr lang="en-US" sz="2000" b="1" dirty="0" err="1">
                <a:solidFill>
                  <a:schemeClr val="bg1"/>
                </a:solidFill>
                <a:highlight>
                  <a:srgbClr val="00437A"/>
                </a:highlight>
              </a:rPr>
              <a:t>bwsr</a:t>
            </a:r>
            <a:r>
              <a:rPr lang="en-US" sz="2000" b="1" dirty="0">
                <a:solidFill>
                  <a:schemeClr val="bg1"/>
                </a:solidFill>
                <a:highlight>
                  <a:srgbClr val="00437A"/>
                </a:highlight>
              </a:rPr>
              <a:t>-snapshots</a:t>
            </a:r>
          </a:p>
        </p:txBody>
      </p:sp>
    </p:spTree>
    <p:extLst>
      <p:ext uri="{BB962C8B-B14F-4D97-AF65-F5344CB8AC3E}">
        <p14:creationId xmlns:p14="http://schemas.microsoft.com/office/powerpoint/2010/main" val="144528080"/>
      </p:ext>
    </p:extLst>
  </p:cSld>
  <p:clrMapOvr>
    <a:masterClrMapping/>
  </p:clrMapOvr>
</p:sld>
</file>

<file path=ppt/theme/theme1.xml><?xml version="1.0" encoding="utf-8"?>
<a:theme xmlns:a="http://schemas.openxmlformats.org/drawingml/2006/main" name="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N.IT" id="{43004C98-5B53-4D58-92B4-D334E886AB92}" vid="{BCC84AB3-760B-4B29-9458-5FA6845EC3C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0DFDE64AAE0974A8908DD3553DDBF03" ma:contentTypeVersion="0" ma:contentTypeDescription="Create a new document." ma:contentTypeScope="" ma:versionID="46a287b4c15f326c72e9d063441dc05c">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F4349A-22F7-4A2D-8CA5-43DDCD679590}">
  <ds:schemaRefs>
    <ds:schemaRef ds:uri="http://schemas.microsoft.com/sharepoint/v3/contenttype/forms"/>
  </ds:schemaRefs>
</ds:datastoreItem>
</file>

<file path=customXml/itemProps2.xml><?xml version="1.0" encoding="utf-8"?>
<ds:datastoreItem xmlns:ds="http://schemas.openxmlformats.org/officeDocument/2006/customXml" ds:itemID="{3D73A0F7-7423-48D4-A966-8AC17BB444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678B604-9059-4F1C-B8E2-C96A71A964D2}">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MN.IT</Template>
  <TotalTime>20334</TotalTime>
  <Words>1618</Words>
  <Application>Microsoft Office PowerPoint</Application>
  <PresentationFormat>Widescreen</PresentationFormat>
  <Paragraphs>101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NeueHaasGroteskText Std</vt:lpstr>
      <vt:lpstr>MN.IT</vt:lpstr>
      <vt:lpstr>The Value of BWSR Storytelling</vt:lpstr>
      <vt:lpstr>Conservation Stories</vt:lpstr>
      <vt:lpstr>Snapshots newsletter</vt:lpstr>
      <vt:lpstr>Who’s involved: Sources</vt:lpstr>
      <vt:lpstr>How do stories start?</vt:lpstr>
      <vt:lpstr>Who’s mentioned?</vt:lpstr>
      <vt:lpstr>Where do stories land?</vt:lpstr>
      <vt:lpstr>Where else do they land?</vt:lpstr>
      <vt:lpstr>Who receives Snapshots?</vt:lpstr>
      <vt:lpstr>How BWSR storytelling informs lawmakers</vt:lpstr>
      <vt:lpstr>YouTube: Storytelling for short attention spans</vt:lpstr>
      <vt:lpstr>Thank you!</vt:lpstr>
    </vt:vector>
  </TitlesOfParts>
  <Company>State of Minnesota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of Minnesota Sample PowerPoint Template</dc:title>
  <dc:subject>PowerPoint Template</dc:subject>
  <dc:creator>MN.IT Services Communications</dc:creator>
  <cp:keywords>PowerPoint, Template</cp:keywords>
  <dc:description>Version 1.1, Released 8-2016</dc:description>
  <cp:lastModifiedBy>Wessel, Ann (BWSR)</cp:lastModifiedBy>
  <cp:revision>904</cp:revision>
  <cp:lastPrinted>2017-03-14T16:27:36Z</cp:lastPrinted>
  <dcterms:created xsi:type="dcterms:W3CDTF">2016-01-06T16:54:03Z</dcterms:created>
  <dcterms:modified xsi:type="dcterms:W3CDTF">2024-09-24T23:28:07Z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0x01010090DFDE64AAE0974A8908DD3553DDBF03</vt:lpwstr>
  </property>
</Properties>
</file>