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5"/>
  </p:sldMasterIdLst>
  <p:notesMasterIdLst>
    <p:notesMasterId r:id="rId13"/>
  </p:notesMasterIdLst>
  <p:handoutMasterIdLst>
    <p:handoutMasterId r:id="rId14"/>
  </p:handoutMasterIdLst>
  <p:sldIdLst>
    <p:sldId id="256" r:id="rId6"/>
    <p:sldId id="268" r:id="rId7"/>
    <p:sldId id="266" r:id="rId8"/>
    <p:sldId id="269" r:id="rId9"/>
    <p:sldId id="270" r:id="rId10"/>
    <p:sldId id="271" r:id="rId11"/>
    <p:sldId id="272" r:id="rId12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6833C17-B45A-44FF-ADC6-50DAAE6FDE5A}" v="7" dt="2023-09-22T16:37:42.44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1" d="100"/>
          <a:sy n="41" d="100"/>
        </p:scale>
        <p:origin x="753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microsoft.com/office/2015/10/relationships/revisionInfo" Target="revisionInfo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EA6345-2FAC-4128-9E8A-E36870E95A06}" type="datetimeFigureOut">
              <a:rPr lang="en-US" smtClean="0"/>
              <a:t>9/22/2023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464701-A345-4206-A8C5-EDB4593FA3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8636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541357-0A9E-419C-9987-D3AF95DCB42E}" type="datetimeFigureOut">
              <a:rPr lang="en-US" smtClean="0"/>
              <a:t>9/22/2023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1"/>
            <a:ext cx="5486400" cy="418338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8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8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A667FB-41AE-4C09-A22A-166DD15FA8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1475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pa.gov/tmdl/overview-listing-impaired-waters-under-cwa-section-303d#:~:text=The%20term%20%22303(d),causing%20the%20impairment%2C%20when%20known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Relationship Id="rId5" Type="http://schemas.openxmlformats.org/officeDocument/2006/relationships/hyperlink" Target="WVDEP" TargetMode="External"/><Relationship Id="rId4" Type="http://schemas.openxmlformats.org/officeDocument/2006/relationships/hyperlink" Target="https://dep.wv.gov/wwe/watershed/tmdl/Pages/default.aspx#Pollutants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hlinkClick r:id="rId3"/>
              </a:rPr>
              <a:t>USEPA</a:t>
            </a:r>
            <a:endParaRPr lang="en-US" sz="1200" dirty="0"/>
          </a:p>
          <a:p>
            <a:r>
              <a:rPr lang="en-US" sz="1200" dirty="0">
                <a:hlinkClick r:id="rId4"/>
              </a:rPr>
              <a:t>WVDEP</a:t>
            </a:r>
            <a:endParaRPr lang="en-US" sz="1200" dirty="0"/>
          </a:p>
          <a:p>
            <a:r>
              <a:rPr lang="en-US" sz="1200" dirty="0">
                <a:hlinkClick r:id="rId5"/>
              </a:rPr>
              <a:t>WVDEP</a:t>
            </a:r>
            <a:endParaRPr lang="en-US" sz="12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A667FB-41AE-4C09-A22A-166DD15FA80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44596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9779BAC-F227-4394-9C4B-862EADEAA7C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/>
          <a:lstStyle/>
          <a:p>
            <a:fld id="{B16E0ED2-057B-4927-82F1-FACB52C2435E}" type="datetimeFigureOut">
              <a:rPr lang="en-US" smtClean="0"/>
              <a:t>9/22/2023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79BAC-F227-4394-9C4B-862EADEAA7C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/>
          <a:lstStyle/>
          <a:p>
            <a:fld id="{B16E0ED2-057B-4927-82F1-FACB52C2435E}" type="datetimeFigureOut">
              <a:rPr lang="en-US" smtClean="0"/>
              <a:t>9/22/2023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79BAC-F227-4394-9C4B-862EADEAA7C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/>
          <a:lstStyle/>
          <a:p>
            <a:fld id="{B16E0ED2-057B-4927-82F1-FACB52C2435E}" type="datetimeFigureOut">
              <a:rPr lang="en-US" smtClean="0"/>
              <a:t>9/22/2023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79BAC-F227-4394-9C4B-862EADEAA7C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/>
          <a:lstStyle/>
          <a:p>
            <a:fld id="{B16E0ED2-057B-4927-82F1-FACB52C2435E}" type="datetimeFigureOut">
              <a:rPr lang="en-US" smtClean="0"/>
              <a:t>9/22/2023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79BAC-F227-4394-9C4B-862EADEAA7C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/>
          <a:lstStyle/>
          <a:p>
            <a:fld id="{B16E0ED2-057B-4927-82F1-FACB52C2435E}" type="datetimeFigureOut">
              <a:rPr lang="en-US" smtClean="0"/>
              <a:t>9/22/2023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79BAC-F227-4394-9C4B-862EADEAA7C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/>
          <a:lstStyle/>
          <a:p>
            <a:fld id="{B16E0ED2-057B-4927-82F1-FACB52C2435E}" type="datetimeFigureOut">
              <a:rPr lang="en-US" smtClean="0"/>
              <a:t>9/22/2023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79BAC-F227-4394-9C4B-862EADEAA7C3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/>
          <a:lstStyle/>
          <a:p>
            <a:fld id="{B16E0ED2-057B-4927-82F1-FACB52C2435E}" type="datetimeFigureOut">
              <a:rPr lang="en-US" smtClean="0"/>
              <a:t>9/22/2023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79BAC-F227-4394-9C4B-862EADEAA7C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/>
          <a:lstStyle/>
          <a:p>
            <a:fld id="{B16E0ED2-057B-4927-82F1-FACB52C2435E}" type="datetimeFigureOut">
              <a:rPr lang="en-US" smtClean="0"/>
              <a:t>9/22/2023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79BAC-F227-4394-9C4B-862EADEAA7C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/>
          <a:lstStyle/>
          <a:p>
            <a:fld id="{B16E0ED2-057B-4927-82F1-FACB52C2435E}" type="datetimeFigureOut">
              <a:rPr lang="en-US" smtClean="0"/>
              <a:t>9/22/2023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79BAC-F227-4394-9C4B-862EADEAA7C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/>
          <a:lstStyle/>
          <a:p>
            <a:fld id="{B16E0ED2-057B-4927-82F1-FACB52C2435E}" type="datetimeFigureOut">
              <a:rPr lang="en-US" smtClean="0"/>
              <a:t>9/22/2023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79BAC-F227-4394-9C4B-862EADEAA7C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91400" y="6438901"/>
            <a:ext cx="304800" cy="230831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69779BAC-F227-4394-9C4B-862EADEAA7C3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133161" y="6172200"/>
            <a:ext cx="7563039" cy="533400"/>
            <a:chOff x="133161" y="6172200"/>
            <a:chExt cx="7563039" cy="533400"/>
          </a:xfrm>
        </p:grpSpPr>
        <p:cxnSp>
          <p:nvCxnSpPr>
            <p:cNvPr id="10" name="Straight Connector 9"/>
            <p:cNvCxnSpPr/>
            <p:nvPr/>
          </p:nvCxnSpPr>
          <p:spPr>
            <a:xfrm>
              <a:off x="666561" y="6438900"/>
              <a:ext cx="7029639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11" name="Group 10"/>
            <p:cNvGrpSpPr/>
            <p:nvPr/>
          </p:nvGrpSpPr>
          <p:grpSpPr>
            <a:xfrm>
              <a:off x="133161" y="6172200"/>
              <a:ext cx="7563039" cy="533400"/>
              <a:chOff x="133161" y="6172200"/>
              <a:chExt cx="7563039" cy="533400"/>
            </a:xfrm>
          </p:grpSpPr>
          <p:pic>
            <p:nvPicPr>
              <p:cNvPr id="12" name="Picture 11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3161" y="6172200"/>
                <a:ext cx="533400" cy="533400"/>
              </a:xfrm>
              <a:prstGeom prst="ellipse">
                <a:avLst/>
              </a:prstGeom>
              <a:effectLst>
                <a:softEdge rad="0"/>
              </a:effectLst>
            </p:spPr>
          </p:pic>
          <p:sp>
            <p:nvSpPr>
              <p:cNvPr id="13" name="TextBox 12"/>
              <p:cNvSpPr txBox="1"/>
              <p:nvPr/>
            </p:nvSpPr>
            <p:spPr>
              <a:xfrm>
                <a:off x="666561" y="6438900"/>
                <a:ext cx="7029639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900" dirty="0">
                    <a:latin typeface="+mj-lt"/>
                  </a:rPr>
                  <a:t>West Virginia Conservation Agency</a:t>
                </a: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2209800"/>
            <a:ext cx="2590800" cy="2590800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>
            <a:off x="666561" y="6438900"/>
            <a:ext cx="702963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9" name="Group 8"/>
          <p:cNvGrpSpPr/>
          <p:nvPr/>
        </p:nvGrpSpPr>
        <p:grpSpPr>
          <a:xfrm>
            <a:off x="133161" y="6172200"/>
            <a:ext cx="7563039" cy="533400"/>
            <a:chOff x="133161" y="6172200"/>
            <a:chExt cx="7563039" cy="5334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161" y="6172200"/>
              <a:ext cx="533400" cy="533400"/>
            </a:xfrm>
            <a:prstGeom prst="ellipse">
              <a:avLst/>
            </a:prstGeom>
            <a:effectLst>
              <a:softEdge rad="0"/>
            </a:effectLst>
          </p:spPr>
        </p:pic>
        <p:sp>
          <p:nvSpPr>
            <p:cNvPr id="8" name="TextBox 7"/>
            <p:cNvSpPr txBox="1"/>
            <p:nvPr/>
          </p:nvSpPr>
          <p:spPr>
            <a:xfrm>
              <a:off x="666561" y="6438900"/>
              <a:ext cx="7029639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>
                  <a:latin typeface="+mj-lt"/>
                </a:rPr>
                <a:t>West Virginia Conservation Agency</a:t>
              </a:r>
            </a:p>
          </p:txBody>
        </p:sp>
      </p:grpSp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1295399"/>
          </a:xfrm>
        </p:spPr>
        <p:txBody>
          <a:bodyPr/>
          <a:lstStyle/>
          <a:p>
            <a:r>
              <a:rPr lang="en-US" sz="2800" dirty="0">
                <a:effectLst/>
                <a:latin typeface="Century Gothic" panose="020B050202020202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West Virginia Conservation Agency's Partnership with WVDEP </a:t>
            </a:r>
            <a:br>
              <a:rPr lang="en-US" sz="2800" dirty="0">
                <a:effectLst/>
                <a:latin typeface="Century Gothic" panose="020B050202020202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en-US" sz="2800" dirty="0">
                <a:effectLst/>
                <a:latin typeface="Century Gothic" panose="020B050202020202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to Delist Impaired Waterways</a:t>
            </a:r>
            <a:endParaRPr lang="en-US" sz="11500" dirty="0"/>
          </a:p>
        </p:txBody>
      </p:sp>
      <p:sp>
        <p:nvSpPr>
          <p:cNvPr id="10" name="Subtitle 9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Kara Grosso</a:t>
            </a:r>
          </a:p>
          <a:p>
            <a:r>
              <a:rPr lang="en-US" dirty="0"/>
              <a:t>Conservation Specialist</a:t>
            </a:r>
          </a:p>
          <a:p>
            <a:r>
              <a:rPr lang="en-US" dirty="0"/>
              <a:t>West Virginia Conservation Agency</a:t>
            </a:r>
          </a:p>
        </p:txBody>
      </p:sp>
    </p:spTree>
    <p:extLst>
      <p:ext uri="{BB962C8B-B14F-4D97-AF65-F5344CB8AC3E}">
        <p14:creationId xmlns:p14="http://schemas.microsoft.com/office/powerpoint/2010/main" val="36252416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066800"/>
          </a:xfrm>
        </p:spPr>
        <p:txBody>
          <a:bodyPr anchor="b">
            <a:noAutofit/>
          </a:bodyPr>
          <a:lstStyle/>
          <a:p>
            <a:pPr>
              <a:lnSpc>
                <a:spcPct val="100000"/>
              </a:lnSpc>
            </a:pPr>
            <a:r>
              <a:rPr lang="en-US" sz="2800" dirty="0"/>
              <a:t>Impaired Waters and Department of Environmental Protection (DEP)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02CEA4-3586-1B56-CB74-B46BDC5DE0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/>
          </a:bodyPr>
          <a:lstStyle/>
          <a:p>
            <a:r>
              <a:rPr lang="en-US" dirty="0"/>
              <a:t>303(d) list of impaired and threatened waters</a:t>
            </a:r>
          </a:p>
          <a:p>
            <a:pPr lvl="1"/>
            <a:r>
              <a:rPr lang="en-US" dirty="0"/>
              <a:t>State submits list to Environmental Protection Agency (EPA) every 2 years</a:t>
            </a:r>
          </a:p>
          <a:p>
            <a:pPr lvl="1"/>
            <a:r>
              <a:rPr lang="en-US" dirty="0"/>
              <a:t>State identifies pollutant</a:t>
            </a:r>
          </a:p>
          <a:p>
            <a:pPr marL="457200" lvl="1" indent="0">
              <a:buNone/>
            </a:pPr>
            <a:endParaRPr lang="en-US" dirty="0"/>
          </a:p>
          <a:p>
            <a:r>
              <a:rPr lang="en-US" dirty="0"/>
              <a:t>Total Maximum Daily Loads (TMDL)</a:t>
            </a:r>
          </a:p>
          <a:p>
            <a:pPr lvl="1"/>
            <a:r>
              <a:rPr lang="en-US" dirty="0"/>
              <a:t>Data and model driven</a:t>
            </a:r>
          </a:p>
          <a:p>
            <a:pPr lvl="1"/>
            <a:r>
              <a:rPr lang="en-US" dirty="0"/>
              <a:t>Developed by DEP and approved by EPA</a:t>
            </a:r>
          </a:p>
          <a:p>
            <a:pPr lvl="1"/>
            <a:r>
              <a:rPr lang="en-US" dirty="0"/>
              <a:t>Pollution source identification and plan of action</a:t>
            </a:r>
          </a:p>
          <a:p>
            <a:pPr lvl="1"/>
            <a:r>
              <a:rPr lang="en-US" dirty="0"/>
              <a:t>Waterways tracked until fully restored</a:t>
            </a:r>
          </a:p>
          <a:p>
            <a:pPr marL="457200" lvl="1" indent="0">
              <a:buNone/>
            </a:pPr>
            <a:endParaRPr lang="en-US" dirty="0"/>
          </a:p>
          <a:p>
            <a:r>
              <a:rPr lang="en-US" dirty="0"/>
              <a:t>Common impairments in WV</a:t>
            </a:r>
          </a:p>
          <a:p>
            <a:pPr lvl="1"/>
            <a:r>
              <a:rPr lang="en-US" dirty="0"/>
              <a:t>Fecal coliform</a:t>
            </a:r>
          </a:p>
          <a:p>
            <a:pPr lvl="1"/>
            <a:r>
              <a:rPr lang="en-US" dirty="0"/>
              <a:t>Iron, aluminum, selenium</a:t>
            </a:r>
          </a:p>
          <a:p>
            <a:pPr lvl="1"/>
            <a:r>
              <a:rPr lang="en-US" dirty="0"/>
              <a:t>pH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84317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2800" dirty="0"/>
              <a:t>Clean Water Act §319 Nonpoint Source (NPS) Pollution Program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320A06A-52FD-9FB3-7A13-ADC5DF4AC2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006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WVDEP's NPS Program administers §319 grants</a:t>
            </a:r>
          </a:p>
          <a:p>
            <a:pPr lvl="1"/>
            <a:r>
              <a:rPr lang="en-US" dirty="0"/>
              <a:t>Awarded by the USEPA Region III</a:t>
            </a:r>
          </a:p>
          <a:p>
            <a:pPr lvl="1"/>
            <a:r>
              <a:rPr lang="en-US" dirty="0"/>
              <a:t>Projects that reduce NPS pollution</a:t>
            </a:r>
          </a:p>
          <a:p>
            <a:pPr lvl="1"/>
            <a:r>
              <a:rPr lang="en-US" dirty="0"/>
              <a:t>Max grant reimbursement is 60% of the total project cost</a:t>
            </a:r>
          </a:p>
          <a:p>
            <a:pPr lvl="1"/>
            <a:r>
              <a:rPr lang="en-US" dirty="0"/>
              <a:t>40% non-federal match requirement for each grant </a:t>
            </a:r>
          </a:p>
          <a:p>
            <a:pPr lvl="1"/>
            <a:endParaRPr lang="en-US" dirty="0"/>
          </a:p>
          <a:p>
            <a:r>
              <a:rPr lang="en-US" dirty="0"/>
              <a:t>Watershed Based Plan (WBP)</a:t>
            </a:r>
          </a:p>
          <a:p>
            <a:pPr lvl="1"/>
            <a:r>
              <a:rPr lang="en-US" dirty="0"/>
              <a:t>Plan of action for a specific impaired waterway with an approved TMDL</a:t>
            </a:r>
          </a:p>
          <a:p>
            <a:pPr lvl="1"/>
            <a:r>
              <a:rPr lang="en-US" dirty="0"/>
              <a:t>Outlines pathway to meeting water quality standards</a:t>
            </a:r>
          </a:p>
          <a:p>
            <a:pPr lvl="1"/>
            <a:r>
              <a:rPr lang="en-US" dirty="0"/>
              <a:t>Required to receive §319 grants</a:t>
            </a:r>
          </a:p>
          <a:p>
            <a:pPr marL="457200" lvl="1" indent="0">
              <a:buNone/>
            </a:pPr>
            <a:endParaRPr lang="en-US" dirty="0"/>
          </a:p>
          <a:p>
            <a:r>
              <a:rPr lang="en-US" dirty="0"/>
              <a:t>WVCA §319 projects include:</a:t>
            </a:r>
          </a:p>
          <a:p>
            <a:pPr lvl="1"/>
            <a:r>
              <a:rPr lang="en-US" dirty="0"/>
              <a:t>Conservation planning</a:t>
            </a:r>
          </a:p>
          <a:p>
            <a:pPr lvl="1"/>
            <a:r>
              <a:rPr lang="en-US" dirty="0"/>
              <a:t>Agricultural BMP implementation</a:t>
            </a:r>
          </a:p>
          <a:p>
            <a:pPr lvl="1"/>
            <a:r>
              <a:rPr lang="en-US" dirty="0"/>
              <a:t>Septic system rehabilitation and pumping</a:t>
            </a:r>
          </a:p>
          <a:p>
            <a:pPr lvl="1"/>
            <a:r>
              <a:rPr lang="en-US" dirty="0"/>
              <a:t>Stream restoration</a:t>
            </a:r>
          </a:p>
        </p:txBody>
      </p:sp>
    </p:spTree>
    <p:extLst>
      <p:ext uri="{BB962C8B-B14F-4D97-AF65-F5344CB8AC3E}">
        <p14:creationId xmlns:p14="http://schemas.microsoft.com/office/powerpoint/2010/main" val="25624490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2D1BF6-98C0-1CA1-70E7-6B405CF4A6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09600"/>
          </a:xfrm>
        </p:spPr>
        <p:txBody>
          <a:bodyPr anchor="b">
            <a:noAutofit/>
          </a:bodyPr>
          <a:lstStyle/>
          <a:p>
            <a:r>
              <a:rPr lang="en-US" sz="2800" dirty="0"/>
              <a:t>Delisting a Stream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AA7310C-3241-A40C-3E96-7F8321D7BE6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5760" y="1066800"/>
            <a:ext cx="4041648" cy="4526280"/>
          </a:xfrm>
          <a:prstGeom prst="rect">
            <a:avLst/>
          </a:prstGeom>
          <a:noFill/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ED1C5E6F-A8A6-7D56-92B3-3263399A25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4525963"/>
          </a:xfrm>
        </p:spPr>
        <p:txBody>
          <a:bodyPr>
            <a:normAutofit fontScale="92500"/>
          </a:bodyPr>
          <a:lstStyle/>
          <a:p>
            <a:r>
              <a:rPr lang="en-US" dirty="0"/>
              <a:t>WBP of action complete</a:t>
            </a:r>
          </a:p>
          <a:p>
            <a:r>
              <a:rPr lang="en-US" dirty="0"/>
              <a:t>Monitoring plan must be approved by WVDEP</a:t>
            </a:r>
          </a:p>
          <a:p>
            <a:pPr lvl="1"/>
            <a:r>
              <a:rPr lang="en-US" dirty="0"/>
              <a:t>Quality data</a:t>
            </a:r>
          </a:p>
          <a:p>
            <a:pPr lvl="1"/>
            <a:r>
              <a:rPr lang="en-US" dirty="0"/>
              <a:t>Correct sample locations</a:t>
            </a:r>
          </a:p>
          <a:p>
            <a:r>
              <a:rPr lang="en-US" dirty="0"/>
              <a:t>One year monitoring plan</a:t>
            </a:r>
          </a:p>
          <a:p>
            <a:pPr lvl="1"/>
            <a:r>
              <a:rPr lang="en-US" dirty="0"/>
              <a:t>Minimum sample set = 20</a:t>
            </a:r>
          </a:p>
          <a:p>
            <a:pPr lvl="1"/>
            <a:r>
              <a:rPr lang="en-US" dirty="0"/>
              <a:t>90% of samples must meet WQ standards to delist</a:t>
            </a:r>
          </a:p>
          <a:p>
            <a:r>
              <a:rPr lang="en-US" dirty="0"/>
              <a:t>Concentration based</a:t>
            </a:r>
          </a:p>
          <a:p>
            <a:pPr lvl="1"/>
            <a:r>
              <a:rPr lang="en-US" dirty="0"/>
              <a:t>Delisting decisions are concentration based despite TMDL’s being load based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AD8AC1B-16EB-58BA-30D8-47CAE4BF5EAE}"/>
              </a:ext>
            </a:extLst>
          </p:cNvPr>
          <p:cNvSpPr txBox="1"/>
          <p:nvPr/>
        </p:nvSpPr>
        <p:spPr>
          <a:xfrm>
            <a:off x="368808" y="5630218"/>
            <a:ext cx="403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Second Creek, Monroe County, West Virginia. </a:t>
            </a:r>
          </a:p>
          <a:p>
            <a:r>
              <a:rPr lang="en-US" sz="1200" dirty="0"/>
              <a:t>Kara Grosso</a:t>
            </a:r>
          </a:p>
        </p:txBody>
      </p:sp>
    </p:spTree>
    <p:extLst>
      <p:ext uri="{BB962C8B-B14F-4D97-AF65-F5344CB8AC3E}">
        <p14:creationId xmlns:p14="http://schemas.microsoft.com/office/powerpoint/2010/main" val="39277121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water level gauge in a river&#10;&#10;Description automatically generated">
            <a:extLst>
              <a:ext uri="{FF2B5EF4-FFF2-40B4-BE49-F238E27FC236}">
                <a16:creationId xmlns:a16="http://schemas.microsoft.com/office/drawing/2014/main" id="{22EC4412-56AB-D7B3-C869-4C484DD5FA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4688" y="1447800"/>
            <a:ext cx="3258312" cy="4343129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F2D1BF6-98C0-1CA1-70E7-6B405CF4A6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2800" dirty="0"/>
              <a:t>Combining the §319 Program and Water Quality Monitoring to Delist Streams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88044D-88C5-D3B3-4C28-EFD923AAAB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24000"/>
            <a:ext cx="5047488" cy="4525963"/>
          </a:xfrm>
        </p:spPr>
        <p:txBody>
          <a:bodyPr>
            <a:normAutofit lnSpcReduction="10000"/>
          </a:bodyPr>
          <a:lstStyle/>
          <a:p>
            <a:r>
              <a:rPr lang="en-US" dirty="0"/>
              <a:t>Working on a watershed basis</a:t>
            </a:r>
          </a:p>
          <a:p>
            <a:pPr lvl="1"/>
            <a:r>
              <a:rPr lang="en-US" dirty="0"/>
              <a:t>HUC 10 and 12 levels</a:t>
            </a:r>
          </a:p>
          <a:p>
            <a:pPr lvl="1"/>
            <a:r>
              <a:rPr lang="en-US" dirty="0"/>
              <a:t>Projects in one watershed may continue over several grants</a:t>
            </a:r>
          </a:p>
          <a:p>
            <a:pPr lvl="1"/>
            <a:r>
              <a:rPr lang="en-US" dirty="0"/>
              <a:t>Load reductions modeled</a:t>
            </a:r>
          </a:p>
          <a:p>
            <a:pPr marL="457200" lvl="1" indent="0">
              <a:buNone/>
            </a:pPr>
            <a:endParaRPr lang="en-US" dirty="0"/>
          </a:p>
          <a:p>
            <a:r>
              <a:rPr lang="en-US" dirty="0"/>
              <a:t>Monitoring</a:t>
            </a:r>
          </a:p>
          <a:p>
            <a:pPr lvl="1"/>
            <a:r>
              <a:rPr lang="en-US" dirty="0"/>
              <a:t>Triggered when load reduction modeling nearly meets WBP goal</a:t>
            </a:r>
          </a:p>
          <a:p>
            <a:pPr lvl="2"/>
            <a:r>
              <a:rPr lang="en-US" dirty="0"/>
              <a:t>50-75%</a:t>
            </a:r>
          </a:p>
          <a:p>
            <a:pPr lvl="1"/>
            <a:r>
              <a:rPr lang="en-US" dirty="0"/>
              <a:t>Determine original sample locations</a:t>
            </a:r>
          </a:p>
          <a:p>
            <a:pPr lvl="2"/>
            <a:r>
              <a:rPr lang="en-US" dirty="0"/>
              <a:t>Pre-TMDL monitoring</a:t>
            </a:r>
          </a:p>
          <a:p>
            <a:pPr lvl="2"/>
            <a:r>
              <a:rPr lang="en-US" dirty="0"/>
              <a:t>Assessment units</a:t>
            </a:r>
          </a:p>
          <a:p>
            <a:pPr lvl="1"/>
            <a:r>
              <a:rPr lang="en-US" dirty="0"/>
              <a:t>Pre-TMDL data = pre-project data</a:t>
            </a:r>
          </a:p>
          <a:p>
            <a:pPr lvl="1"/>
            <a:r>
              <a:rPr lang="en-US" dirty="0"/>
              <a:t>Staff gauge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E41F20-BAF2-CE8F-3BCE-5387A9D89D26}"/>
              </a:ext>
            </a:extLst>
          </p:cNvPr>
          <p:cNvSpPr txBox="1"/>
          <p:nvPr/>
        </p:nvSpPr>
        <p:spPr>
          <a:xfrm>
            <a:off x="5533540" y="5790929"/>
            <a:ext cx="312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Staff gauge, Second Creek.</a:t>
            </a:r>
          </a:p>
          <a:p>
            <a:r>
              <a:rPr lang="en-US" sz="1200" dirty="0"/>
              <a:t>Kara Grosso </a:t>
            </a:r>
          </a:p>
        </p:txBody>
      </p:sp>
    </p:spTree>
    <p:extLst>
      <p:ext uri="{BB962C8B-B14F-4D97-AF65-F5344CB8AC3E}">
        <p14:creationId xmlns:p14="http://schemas.microsoft.com/office/powerpoint/2010/main" val="37200024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12260A-29AE-A9F7-C25E-FD41EA78A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685800"/>
          </a:xfrm>
        </p:spPr>
        <p:txBody>
          <a:bodyPr anchor="b">
            <a:noAutofit/>
          </a:bodyPr>
          <a:lstStyle/>
          <a:p>
            <a:r>
              <a:rPr lang="en-US" sz="2800" dirty="0"/>
              <a:t>Outcomes</a:t>
            </a:r>
          </a:p>
        </p:txBody>
      </p:sp>
      <p:pic>
        <p:nvPicPr>
          <p:cNvPr id="9" name="Picture 8" descr="A group of purple flowers&#10;&#10;Description automatically generated">
            <a:extLst>
              <a:ext uri="{FF2B5EF4-FFF2-40B4-BE49-F238E27FC236}">
                <a16:creationId xmlns:a16="http://schemas.microsoft.com/office/drawing/2014/main" id="{70114E72-ECE6-A19B-DBCE-3282D96FD0A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48200" y="1600200"/>
            <a:ext cx="4038600" cy="4525963"/>
          </a:xfrm>
          <a:prstGeom prst="rect">
            <a:avLst/>
          </a:prstGeom>
          <a:noFill/>
          <a:effectLst>
            <a:softEdge rad="1270000"/>
          </a:effec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775D24-E880-5A88-B49C-24773802B21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5425440" cy="452628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/>
              <a:t>Data provides: 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WVDEP delisting decision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WBP revision if not delisted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Instantaneous loading data to compare with modeled TMDL</a:t>
            </a:r>
          </a:p>
          <a:p>
            <a:pPr lvl="1">
              <a:lnSpc>
                <a:spcPct val="90000"/>
              </a:lnSpc>
            </a:pPr>
            <a:endParaRPr lang="en-US" sz="1700" dirty="0"/>
          </a:p>
          <a:p>
            <a:pPr>
              <a:lnSpc>
                <a:spcPct val="90000"/>
              </a:lnSpc>
            </a:pPr>
            <a:r>
              <a:rPr lang="en-US" dirty="0"/>
              <a:t>Funding delineation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Agency §319 administrative grant covers intense watershed studies 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Watershed based §319 grants cover practice implementation and load reduction modeling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1D39262-19AF-7631-1C45-F229DDAC5AD5}"/>
              </a:ext>
            </a:extLst>
          </p:cNvPr>
          <p:cNvSpPr txBox="1"/>
          <p:nvPr/>
        </p:nvSpPr>
        <p:spPr>
          <a:xfrm>
            <a:off x="5181600" y="5715000"/>
            <a:ext cx="3505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Woodland phlox, Monroe County, West Virginia.</a:t>
            </a:r>
          </a:p>
          <a:p>
            <a:r>
              <a:rPr lang="en-US" sz="1200" dirty="0"/>
              <a:t>Kara Grosso</a:t>
            </a:r>
          </a:p>
        </p:txBody>
      </p:sp>
    </p:spTree>
    <p:extLst>
      <p:ext uri="{BB962C8B-B14F-4D97-AF65-F5344CB8AC3E}">
        <p14:creationId xmlns:p14="http://schemas.microsoft.com/office/powerpoint/2010/main" val="9967646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4C2C5D-B90A-1911-4FDB-6B5C22FAE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762000"/>
          </a:xfrm>
        </p:spPr>
        <p:txBody>
          <a:bodyPr/>
          <a:lstStyle/>
          <a:p>
            <a:r>
              <a:rPr lang="en-US" sz="2800" dirty="0"/>
              <a:t>Questions?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647060-5718-D764-13C0-7B0C9FCBCC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1143000"/>
            <a:ext cx="6553200" cy="491490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F47565D-5623-4C0A-3DEF-6FB6FA1C76C4}"/>
              </a:ext>
            </a:extLst>
          </p:cNvPr>
          <p:cNvSpPr txBox="1"/>
          <p:nvPr/>
        </p:nvSpPr>
        <p:spPr>
          <a:xfrm>
            <a:off x="1295400" y="6083053"/>
            <a:ext cx="6553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Carpenter Creek, Monroe County, West Virginia. Kara Grosso</a:t>
            </a:r>
          </a:p>
        </p:txBody>
      </p:sp>
    </p:spTree>
    <p:extLst>
      <p:ext uri="{BB962C8B-B14F-4D97-AF65-F5344CB8AC3E}">
        <p14:creationId xmlns:p14="http://schemas.microsoft.com/office/powerpoint/2010/main" val="231038555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Y13 Budget PowerPoint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F501E3240990429C08577BDC788683" ma:contentTypeVersion="144" ma:contentTypeDescription="Create a new document." ma:contentTypeScope="" ma:versionID="2f9695db5ce5748c3c256c7f1c7fb3d6">
  <xsd:schema xmlns:xsd="http://www.w3.org/2001/XMLSchema" xmlns:xs="http://www.w3.org/2001/XMLSchema" xmlns:p="http://schemas.microsoft.com/office/2006/metadata/properties" xmlns:ns2="5b5fc349-0f86-40b3-8ff1-c763516873e2" xmlns:ns3="851c9e4a-809d-4d4a-b87c-8389aeb97bae" targetNamespace="http://schemas.microsoft.com/office/2006/metadata/properties" ma:root="true" ma:fieldsID="476c1818b55523a3236f62d94de43375" ns2:_="" ns3:_="">
    <xsd:import namespace="5b5fc349-0f86-40b3-8ff1-c763516873e2"/>
    <xsd:import namespace="851c9e4a-809d-4d4a-b87c-8389aeb97ba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2:SharedWithDetails" minOccurs="0"/>
                <xsd:element ref="ns2:_dlc_DocId" minOccurs="0"/>
                <xsd:element ref="ns2:_dlc_DocIdUrl" minOccurs="0"/>
                <xsd:element ref="ns2:_dlc_DocIdPersistId" minOccurs="0"/>
                <xsd:element ref="ns2:LastSharedByUser" minOccurs="0"/>
                <xsd:element ref="ns2:LastSharedByTime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b5fc349-0f86-40b3-8ff1-c763516873e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LastSharedByUser" ma:index="14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5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1c9e4a-809d-4d4a-b87c-8389aeb97ba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9" nillable="true" ma:displayName="Tags" ma:internalName="MediaServiceAutoTags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5b5fc349-0f86-40b3-8ff1-c763516873e2">Z5RZ6RHFM3MQ-5-68</_dlc_DocId>
    <_dlc_DocIdUrl xmlns="5b5fc349-0f86-40b3-8ff1-c763516873e2">
      <Url>https://wvcawvca.sharepoint.com/_layouts/15/DocIdRedir.aspx?ID=Z5RZ6RHFM3MQ-5-68</Url>
      <Description>Z5RZ6RHFM3MQ-5-68</Description>
    </_dlc_DocIdUrl>
  </documentManagement>
</p:properties>
</file>

<file path=customXml/itemProps1.xml><?xml version="1.0" encoding="utf-8"?>
<ds:datastoreItem xmlns:ds="http://schemas.openxmlformats.org/officeDocument/2006/customXml" ds:itemID="{C7F57E7D-586C-40EA-BC0F-5EB2853C39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b5fc349-0f86-40b3-8ff1-c763516873e2"/>
    <ds:schemaRef ds:uri="851c9e4a-809d-4d4a-b87c-8389aeb97ba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01932E2-D616-4B1E-8590-3032E83B6C62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20A1D743-B7FD-4138-B4F8-FD777AF80A9E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177D4100-4A6D-40A0-AF65-F0A0E8A44F8D}">
  <ds:schemaRefs>
    <ds:schemaRef ds:uri="http://schemas.microsoft.com/office/2006/metadata/properties"/>
    <ds:schemaRef ds:uri="http://schemas.microsoft.com/office/infopath/2007/PartnerControls"/>
    <ds:schemaRef ds:uri="5b5fc349-0f86-40b3-8ff1-c763516873e2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FY13 Budget PowerPoint</Template>
  <TotalTime>4514</TotalTime>
  <Words>401</Words>
  <Application>Microsoft Office PowerPoint</Application>
  <PresentationFormat>On-screen Show (4:3)</PresentationFormat>
  <Paragraphs>84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Century Gothic</vt:lpstr>
      <vt:lpstr>Courier New</vt:lpstr>
      <vt:lpstr>Palatino Linotype</vt:lpstr>
      <vt:lpstr>FY13 Budget PowerPoint</vt:lpstr>
      <vt:lpstr>West Virginia Conservation Agency's Partnership with WVDEP  to Delist Impaired Waterways</vt:lpstr>
      <vt:lpstr>Impaired Waters and Department of Environmental Protection (DEP)</vt:lpstr>
      <vt:lpstr>Clean Water Act §319 Nonpoint Source (NPS) Pollution Program</vt:lpstr>
      <vt:lpstr>Delisting a Stream</vt:lpstr>
      <vt:lpstr>Combining the §319 Program and Water Quality Monitoring to Delist Streams </vt:lpstr>
      <vt:lpstr>Outcomes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State Conservation Committee West Virginia Conservation Agency</dc:title>
  <dc:creator>Stacy, Andrew</dc:creator>
  <cp:lastModifiedBy>Ray Ledgerwood</cp:lastModifiedBy>
  <cp:revision>85</cp:revision>
  <cp:lastPrinted>2012-01-24T15:14:16Z</cp:lastPrinted>
  <dcterms:created xsi:type="dcterms:W3CDTF">2012-01-03T13:40:13Z</dcterms:created>
  <dcterms:modified xsi:type="dcterms:W3CDTF">2023-09-22T16:46:18Z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0x01010048F501E3240990429C08577BDC788683</vt:lpwstr>
  </property>
  <property fmtid="{D5CDD505-2E9C-101B-9397-08002B2CF9AE}" pid="3" name="_dlc_DocIdItemGuid">
    <vt:lpwstr>7f7910a3-f432-4880-999b-bc7bb7088a11</vt:lpwstr>
  </property>
</Properties>
</file>