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nva Sans" panose="020B0604020202020204" charset="0"/>
      <p:regular r:id="rId13"/>
    </p:embeddedFont>
    <p:embeddedFont>
      <p:font typeface="Canva Sans Bold" panose="020B0604020202020204" charset="0"/>
      <p:regular r:id="rId14"/>
    </p:embeddedFont>
    <p:embeddedFont>
      <p:font typeface="Cerebri Bold" panose="020B0604020202020204" charset="0"/>
      <p:regular r:id="rId15"/>
    </p:embeddedFont>
    <p:embeddedFont>
      <p:font typeface="Montserrat" panose="00000500000000000000" pitchFamily="2" charset="0"/>
      <p:regular r:id="rId16"/>
    </p:embeddedFont>
    <p:embeddedFont>
      <p:font typeface="Montserrat Bold" panose="00000800000000000000" charset="0"/>
      <p:regular r:id="rId17"/>
    </p:embeddedFont>
    <p:embeddedFont>
      <p:font typeface="Montserrat Italics"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9" d="100"/>
          <a:sy n="59" d="100"/>
        </p:scale>
        <p:origin x="827"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09.10.2025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took EVERYTHING you guys said in the last meeting and got to work. This is a decent compromise on your perspectives. </a:t>
            </a:r>
          </a:p>
          <a:p>
            <a:endParaRPr lang="en-US"/>
          </a:p>
          <a:p>
            <a:r>
              <a:rPr lang="en-US"/>
              <a:t>We hope that this program's success will lead to a better onboarding program, which may thin out some of the content in this program.</a:t>
            </a:r>
          </a:p>
          <a:p>
            <a:endParaRPr lang="en-US"/>
          </a:p>
          <a:p>
            <a:r>
              <a:rPr lang="en-US"/>
              <a:t>How do we feel about this logo and name? ELC</a:t>
            </a:r>
          </a:p>
          <a:p>
            <a:endParaRPr lang="en-US"/>
          </a:p>
          <a:p>
            <a:r>
              <a:rPr lang="en-US"/>
              <a:t>Decision to be made: keep this logo and name or workshop it more?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Let's read over these 3 Ps of ELC, but keep in mind before decisions are made, these topics go into way more in terms of content. We will get into that a bit later.</a:t>
            </a:r>
          </a:p>
          <a:p>
            <a:endParaRPr lang="en-US"/>
          </a:p>
          <a:p>
            <a:r>
              <a:rPr lang="en-US"/>
              <a:t>Decision to be made: how do we feel about the mission statement. Any changes?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Decision to be made: after next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Decision to be made: </a:t>
            </a:r>
          </a:p>
          <a:p>
            <a:endParaRPr lang="en-US"/>
          </a:p>
          <a:p>
            <a:r>
              <a:rPr lang="en-US"/>
              <a:t>1. What is our eligibility process?</a:t>
            </a:r>
          </a:p>
          <a:p>
            <a:endParaRPr lang="en-US"/>
          </a:p>
          <a:p>
            <a:r>
              <a:rPr lang="en-US"/>
              <a:t>2. Should we include a spot for a DAC and a spot for an NRCS agent?</a:t>
            </a:r>
          </a:p>
          <a:p>
            <a:endParaRPr lang="en-US"/>
          </a:p>
          <a:p>
            <a:r>
              <a:rPr lang="en-US"/>
              <a:t>Side note: This IS factoring in that supervisors only have a few years term. This is based on that start date and not overall potential service.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Take a look at the line above the area, this is where our objectives - our 3 Ps come into play.</a:t>
            </a:r>
          </a:p>
          <a:p>
            <a:endParaRPr lang="en-US"/>
          </a:p>
          <a:p>
            <a:r>
              <a:rPr lang="en-US"/>
              <a:t>Decision to be made: Which areas will be best for each piece of content?</a:t>
            </a:r>
          </a:p>
          <a:p>
            <a:endParaRPr lang="en-US"/>
          </a:p>
          <a:p>
            <a:r>
              <a:rPr lang="en-US"/>
              <a:t>Do we want to use NACD's annual fly in as our trip to DC? This would rearrange our timeline to fit DC into that Y2Q1 slot (March). We could also have our graduation Y2Q4, then the next quarter just go on the trip with NACD.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Let's read over these 3 Ps of ELC, but keep in mind before decisions are made, these topics go into way more in terms of content. We will get into that a bit later.</a:t>
            </a:r>
          </a:p>
          <a:p>
            <a:endParaRPr lang="en-US"/>
          </a:p>
          <a:p>
            <a:r>
              <a:rPr lang="en-US"/>
              <a:t>Decision to be made: how do we feel about the mission statement. Any changes?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Let's read over these 3 Ps of ELC, but keep in mind before decisions are made, these topics go into way more in terms of content. We will get into that a bit later.</a:t>
            </a:r>
          </a:p>
          <a:p>
            <a:endParaRPr lang="en-US"/>
          </a:p>
          <a:p>
            <a:r>
              <a:rPr lang="en-US"/>
              <a:t>Decision to be made: how do we feel about the mission statement. Any changes?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Let's read over these 3 Ps of ELC, but keep in mind before decisions are made, these topics go into way more in terms of content. We will get into that a bit later.</a:t>
            </a:r>
          </a:p>
          <a:p>
            <a:endParaRPr lang="en-US"/>
          </a:p>
          <a:p>
            <a:r>
              <a:rPr lang="en-US"/>
              <a:t>Decision to be made: how do we feel about the mission statement. Any changes?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notesSlide" Target="../notesSlides/notesSlide5.xml"/><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flipH="1" flipV="1">
            <a:off x="13657287" y="1028700"/>
            <a:ext cx="4630713" cy="7733967"/>
          </a:xfrm>
          <a:custGeom>
            <a:avLst/>
            <a:gdLst/>
            <a:ahLst/>
            <a:cxnLst/>
            <a:rect l="l" t="t" r="r" b="b"/>
            <a:pathLst>
              <a:path w="4630713" h="7733967">
                <a:moveTo>
                  <a:pt x="4630713" y="7733967"/>
                </a:moveTo>
                <a:lnTo>
                  <a:pt x="0" y="7733967"/>
                </a:lnTo>
                <a:lnTo>
                  <a:pt x="0" y="0"/>
                </a:lnTo>
                <a:lnTo>
                  <a:pt x="4630713" y="0"/>
                </a:lnTo>
                <a:lnTo>
                  <a:pt x="4630713" y="7733967"/>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7561670" y="2454314"/>
            <a:ext cx="10726330" cy="6308353"/>
            <a:chOff x="0" y="0"/>
            <a:chExt cx="577859" cy="339850"/>
          </a:xfrm>
        </p:grpSpPr>
        <p:sp>
          <p:nvSpPr>
            <p:cNvPr id="4" name="Freeform 4"/>
            <p:cNvSpPr/>
            <p:nvPr/>
          </p:nvSpPr>
          <p:spPr>
            <a:xfrm>
              <a:off x="0" y="0"/>
              <a:ext cx="577859" cy="339850"/>
            </a:xfrm>
            <a:custGeom>
              <a:avLst/>
              <a:gdLst/>
              <a:ahLst/>
              <a:cxnLst/>
              <a:rect l="l" t="t" r="r" b="b"/>
              <a:pathLst>
                <a:path w="577859" h="339850">
                  <a:moveTo>
                    <a:pt x="374659" y="0"/>
                  </a:moveTo>
                  <a:lnTo>
                    <a:pt x="0" y="0"/>
                  </a:lnTo>
                  <a:lnTo>
                    <a:pt x="203200" y="339850"/>
                  </a:lnTo>
                  <a:lnTo>
                    <a:pt x="577859" y="339850"/>
                  </a:lnTo>
                  <a:lnTo>
                    <a:pt x="374659" y="0"/>
                  </a:lnTo>
                  <a:close/>
                </a:path>
              </a:pathLst>
            </a:custGeom>
            <a:blipFill>
              <a:blip r:embed="rId5"/>
              <a:stretch>
                <a:fillRect t="-13762" b="-13762"/>
              </a:stretch>
            </a:blipFill>
          </p:spPr>
          <p:txBody>
            <a:bodyPr/>
            <a:lstStyle/>
            <a:p>
              <a:endParaRPr lang="en-US"/>
            </a:p>
          </p:txBody>
        </p:sp>
      </p:grpSp>
      <p:grpSp>
        <p:nvGrpSpPr>
          <p:cNvPr id="5" name="Group 5"/>
          <p:cNvGrpSpPr/>
          <p:nvPr/>
        </p:nvGrpSpPr>
        <p:grpSpPr>
          <a:xfrm>
            <a:off x="12793075" y="1028700"/>
            <a:ext cx="1709392" cy="1425614"/>
            <a:chOff x="0" y="0"/>
            <a:chExt cx="812800" cy="677866"/>
          </a:xfrm>
        </p:grpSpPr>
        <p:sp>
          <p:nvSpPr>
            <p:cNvPr id="6" name="Freeform 6"/>
            <p:cNvSpPr/>
            <p:nvPr/>
          </p:nvSpPr>
          <p:spPr>
            <a:xfrm>
              <a:off x="0" y="0"/>
              <a:ext cx="812800" cy="677866"/>
            </a:xfrm>
            <a:custGeom>
              <a:avLst/>
              <a:gdLst/>
              <a:ahLst/>
              <a:cxnLst/>
              <a:rect l="l" t="t" r="r" b="b"/>
              <a:pathLst>
                <a:path w="812800" h="677866">
                  <a:moveTo>
                    <a:pt x="406400" y="0"/>
                  </a:moveTo>
                  <a:lnTo>
                    <a:pt x="812800" y="677866"/>
                  </a:lnTo>
                  <a:lnTo>
                    <a:pt x="0" y="677866"/>
                  </a:lnTo>
                  <a:lnTo>
                    <a:pt x="406400" y="0"/>
                  </a:lnTo>
                  <a:close/>
                </a:path>
              </a:pathLst>
            </a:custGeom>
            <a:solidFill>
              <a:srgbClr val="549705"/>
            </a:solidFill>
          </p:spPr>
          <p:txBody>
            <a:bodyPr/>
            <a:lstStyle/>
            <a:p>
              <a:endParaRPr lang="en-US"/>
            </a:p>
          </p:txBody>
        </p:sp>
        <p:sp>
          <p:nvSpPr>
            <p:cNvPr id="7" name="TextBox 7"/>
            <p:cNvSpPr txBox="1"/>
            <p:nvPr/>
          </p:nvSpPr>
          <p:spPr>
            <a:xfrm>
              <a:off x="127000" y="276623"/>
              <a:ext cx="558800" cy="352823"/>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3966553" y="2454314"/>
            <a:ext cx="15059830" cy="6308353"/>
            <a:chOff x="0" y="0"/>
            <a:chExt cx="812800" cy="340471"/>
          </a:xfrm>
        </p:grpSpPr>
        <p:sp>
          <p:nvSpPr>
            <p:cNvPr id="9" name="Freeform 9"/>
            <p:cNvSpPr/>
            <p:nvPr/>
          </p:nvSpPr>
          <p:spPr>
            <a:xfrm>
              <a:off x="0" y="0"/>
              <a:ext cx="812800" cy="340471"/>
            </a:xfrm>
            <a:custGeom>
              <a:avLst/>
              <a:gdLst/>
              <a:ahLst/>
              <a:cxnLst/>
              <a:rect l="l" t="t" r="r" b="b"/>
              <a:pathLst>
                <a:path w="812800" h="340471">
                  <a:moveTo>
                    <a:pt x="609600" y="0"/>
                  </a:moveTo>
                  <a:lnTo>
                    <a:pt x="0" y="0"/>
                  </a:lnTo>
                  <a:lnTo>
                    <a:pt x="203200" y="340471"/>
                  </a:lnTo>
                  <a:lnTo>
                    <a:pt x="812800" y="340471"/>
                  </a:lnTo>
                  <a:lnTo>
                    <a:pt x="609600" y="0"/>
                  </a:lnTo>
                  <a:close/>
                </a:path>
              </a:pathLst>
            </a:custGeom>
            <a:solidFill>
              <a:srgbClr val="D9D9D9"/>
            </a:solidFill>
          </p:spPr>
          <p:txBody>
            <a:bodyPr/>
            <a:lstStyle/>
            <a:p>
              <a:endParaRPr lang="en-US"/>
            </a:p>
          </p:txBody>
        </p:sp>
        <p:sp>
          <p:nvSpPr>
            <p:cNvPr id="10" name="TextBox 10"/>
            <p:cNvSpPr txBox="1"/>
            <p:nvPr/>
          </p:nvSpPr>
          <p:spPr>
            <a:xfrm>
              <a:off x="101600" y="-38100"/>
              <a:ext cx="609600" cy="378571"/>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0" y="8762667"/>
            <a:ext cx="5931202" cy="318056"/>
            <a:chOff x="0" y="0"/>
            <a:chExt cx="1562127" cy="83768"/>
          </a:xfrm>
        </p:grpSpPr>
        <p:sp>
          <p:nvSpPr>
            <p:cNvPr id="12" name="Freeform 12"/>
            <p:cNvSpPr/>
            <p:nvPr/>
          </p:nvSpPr>
          <p:spPr>
            <a:xfrm>
              <a:off x="0" y="0"/>
              <a:ext cx="1562127" cy="83768"/>
            </a:xfrm>
            <a:custGeom>
              <a:avLst/>
              <a:gdLst/>
              <a:ahLst/>
              <a:cxnLst/>
              <a:rect l="l" t="t" r="r" b="b"/>
              <a:pathLst>
                <a:path w="1562127" h="83768">
                  <a:moveTo>
                    <a:pt x="0" y="0"/>
                  </a:moveTo>
                  <a:lnTo>
                    <a:pt x="1562127" y="0"/>
                  </a:lnTo>
                  <a:lnTo>
                    <a:pt x="1562127" y="83768"/>
                  </a:lnTo>
                  <a:lnTo>
                    <a:pt x="0" y="83768"/>
                  </a:lnTo>
                  <a:close/>
                </a:path>
              </a:pathLst>
            </a:custGeom>
            <a:solidFill>
              <a:srgbClr val="549705"/>
            </a:solidFill>
          </p:spPr>
          <p:txBody>
            <a:bodyPr/>
            <a:lstStyle/>
            <a:p>
              <a:endParaRPr lang="en-US"/>
            </a:p>
          </p:txBody>
        </p:sp>
        <p:sp>
          <p:nvSpPr>
            <p:cNvPr id="13" name="TextBox 13"/>
            <p:cNvSpPr txBox="1"/>
            <p:nvPr/>
          </p:nvSpPr>
          <p:spPr>
            <a:xfrm>
              <a:off x="0" y="-38100"/>
              <a:ext cx="1562127" cy="121868"/>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246593" y="145955"/>
            <a:ext cx="1564214" cy="2146434"/>
          </a:xfrm>
          <a:custGeom>
            <a:avLst/>
            <a:gdLst/>
            <a:ahLst/>
            <a:cxnLst/>
            <a:rect l="l" t="t" r="r" b="b"/>
            <a:pathLst>
              <a:path w="1564214" h="2146434">
                <a:moveTo>
                  <a:pt x="0" y="0"/>
                </a:moveTo>
                <a:lnTo>
                  <a:pt x="1564214" y="0"/>
                </a:lnTo>
                <a:lnTo>
                  <a:pt x="1564214" y="2146434"/>
                </a:lnTo>
                <a:lnTo>
                  <a:pt x="0" y="2146434"/>
                </a:lnTo>
                <a:lnTo>
                  <a:pt x="0" y="0"/>
                </a:lnTo>
                <a:close/>
              </a:path>
            </a:pathLst>
          </a:custGeom>
          <a:blipFill>
            <a:blip r:embed="rId6"/>
            <a:stretch>
              <a:fillRect/>
            </a:stretch>
          </a:blipFill>
        </p:spPr>
        <p:txBody>
          <a:bodyPr/>
          <a:lstStyle/>
          <a:p>
            <a:endParaRPr lang="en-US"/>
          </a:p>
        </p:txBody>
      </p:sp>
      <p:sp>
        <p:nvSpPr>
          <p:cNvPr id="15" name="Freeform 15"/>
          <p:cNvSpPr/>
          <p:nvPr/>
        </p:nvSpPr>
        <p:spPr>
          <a:xfrm>
            <a:off x="6956850" y="300569"/>
            <a:ext cx="4374300" cy="1837206"/>
          </a:xfrm>
          <a:custGeom>
            <a:avLst/>
            <a:gdLst/>
            <a:ahLst/>
            <a:cxnLst/>
            <a:rect l="l" t="t" r="r" b="b"/>
            <a:pathLst>
              <a:path w="4374300" h="1837206">
                <a:moveTo>
                  <a:pt x="0" y="0"/>
                </a:moveTo>
                <a:lnTo>
                  <a:pt x="4374300" y="0"/>
                </a:lnTo>
                <a:lnTo>
                  <a:pt x="4374300" y="1837206"/>
                </a:lnTo>
                <a:lnTo>
                  <a:pt x="0" y="1837206"/>
                </a:lnTo>
                <a:lnTo>
                  <a:pt x="0" y="0"/>
                </a:lnTo>
                <a:close/>
              </a:path>
            </a:pathLst>
          </a:custGeom>
          <a:blipFill>
            <a:blip r:embed="rId7"/>
            <a:stretch>
              <a:fillRect/>
            </a:stretch>
          </a:blipFill>
        </p:spPr>
        <p:txBody>
          <a:bodyPr/>
          <a:lstStyle/>
          <a:p>
            <a:endParaRPr lang="en-US"/>
          </a:p>
        </p:txBody>
      </p:sp>
      <p:sp>
        <p:nvSpPr>
          <p:cNvPr id="16" name="TextBox 16"/>
          <p:cNvSpPr txBox="1"/>
          <p:nvPr/>
        </p:nvSpPr>
        <p:spPr>
          <a:xfrm>
            <a:off x="1916689" y="455004"/>
            <a:ext cx="3463984" cy="1389321"/>
          </a:xfrm>
          <a:prstGeom prst="rect">
            <a:avLst/>
          </a:prstGeom>
        </p:spPr>
        <p:txBody>
          <a:bodyPr lIns="0" tIns="0" rIns="0" bIns="0" rtlCol="0" anchor="t">
            <a:spAutoFit/>
          </a:bodyPr>
          <a:lstStyle/>
          <a:p>
            <a:pPr algn="l">
              <a:lnSpc>
                <a:spcPts val="3748"/>
              </a:lnSpc>
              <a:spcBef>
                <a:spcPct val="0"/>
              </a:spcBef>
            </a:pPr>
            <a:r>
              <a:rPr lang="en-US" sz="2677" b="1">
                <a:solidFill>
                  <a:srgbClr val="5471FF"/>
                </a:solidFill>
                <a:latin typeface="Montserrat Bold"/>
                <a:ea typeface="Montserrat Bold"/>
                <a:cs typeface="Montserrat Bold"/>
                <a:sym typeface="Montserrat Bold"/>
              </a:rPr>
              <a:t>EMERGING LEADERS IN CONSERVATION</a:t>
            </a:r>
          </a:p>
        </p:txBody>
      </p:sp>
      <p:sp>
        <p:nvSpPr>
          <p:cNvPr id="17" name="TextBox 17"/>
          <p:cNvSpPr txBox="1"/>
          <p:nvPr/>
        </p:nvSpPr>
        <p:spPr>
          <a:xfrm>
            <a:off x="1954789" y="1815750"/>
            <a:ext cx="2605597" cy="165918"/>
          </a:xfrm>
          <a:prstGeom prst="rect">
            <a:avLst/>
          </a:prstGeom>
        </p:spPr>
        <p:txBody>
          <a:bodyPr lIns="0" tIns="0" rIns="0" bIns="0" rtlCol="0" anchor="t">
            <a:spAutoFit/>
          </a:bodyPr>
          <a:lstStyle/>
          <a:p>
            <a:pPr algn="l">
              <a:lnSpc>
                <a:spcPts val="1354"/>
              </a:lnSpc>
              <a:spcBef>
                <a:spcPct val="0"/>
              </a:spcBef>
            </a:pPr>
            <a:r>
              <a:rPr lang="en-US" sz="967" spc="78">
                <a:solidFill>
                  <a:srgbClr val="545454"/>
                </a:solidFill>
                <a:latin typeface="Montserrat"/>
                <a:ea typeface="Montserrat"/>
                <a:cs typeface="Montserrat"/>
                <a:sym typeface="Montserrat"/>
              </a:rPr>
              <a:t>SOIL AND WATER CONSERVATION</a:t>
            </a:r>
          </a:p>
        </p:txBody>
      </p:sp>
      <p:sp>
        <p:nvSpPr>
          <p:cNvPr id="18" name="TextBox 18"/>
          <p:cNvSpPr txBox="1"/>
          <p:nvPr/>
        </p:nvSpPr>
        <p:spPr>
          <a:xfrm>
            <a:off x="923925" y="3832712"/>
            <a:ext cx="7865093" cy="3162300"/>
          </a:xfrm>
          <a:prstGeom prst="rect">
            <a:avLst/>
          </a:prstGeom>
        </p:spPr>
        <p:txBody>
          <a:bodyPr lIns="0" tIns="0" rIns="0" bIns="0" rtlCol="0" anchor="t">
            <a:spAutoFit/>
          </a:bodyPr>
          <a:lstStyle/>
          <a:p>
            <a:pPr algn="l">
              <a:lnSpc>
                <a:spcPts val="8250"/>
              </a:lnSpc>
            </a:pPr>
            <a:r>
              <a:rPr lang="en-US" sz="7500" b="1">
                <a:solidFill>
                  <a:srgbClr val="005CB8"/>
                </a:solidFill>
                <a:latin typeface="Cerebri Bold"/>
                <a:ea typeface="Cerebri Bold"/>
                <a:cs typeface="Cerebri Bold"/>
                <a:sym typeface="Cerebri Bold"/>
              </a:rPr>
              <a:t>EMERGING LEADERS IN CONSERVATION</a:t>
            </a:r>
          </a:p>
        </p:txBody>
      </p:sp>
      <p:sp>
        <p:nvSpPr>
          <p:cNvPr id="19" name="TextBox 19"/>
          <p:cNvSpPr txBox="1"/>
          <p:nvPr/>
        </p:nvSpPr>
        <p:spPr>
          <a:xfrm>
            <a:off x="1695846" y="7130269"/>
            <a:ext cx="6886621" cy="330200"/>
          </a:xfrm>
          <a:prstGeom prst="rect">
            <a:avLst/>
          </a:prstGeom>
        </p:spPr>
        <p:txBody>
          <a:bodyPr lIns="0" tIns="0" rIns="0" bIns="0" rtlCol="0" anchor="t">
            <a:spAutoFit/>
          </a:bodyPr>
          <a:lstStyle/>
          <a:p>
            <a:pPr algn="l">
              <a:lnSpc>
                <a:spcPts val="2799"/>
              </a:lnSpc>
              <a:spcBef>
                <a:spcPct val="0"/>
              </a:spcBef>
            </a:pPr>
            <a:r>
              <a:rPr lang="en-US" sz="1999">
                <a:solidFill>
                  <a:srgbClr val="FFFFFF"/>
                </a:solidFill>
                <a:latin typeface="Montserrat"/>
                <a:ea typeface="Montserrat"/>
                <a:cs typeface="Montserrat"/>
                <a:sym typeface="Montserrat"/>
              </a:rPr>
              <a:t>Alabama Soil and Water Conservation Committee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3122966" y="4339137"/>
            <a:ext cx="7665888" cy="1258039"/>
            <a:chOff x="0" y="0"/>
            <a:chExt cx="4149904" cy="681035"/>
          </a:xfrm>
        </p:grpSpPr>
        <p:sp>
          <p:nvSpPr>
            <p:cNvPr id="3" name="Freeform 3"/>
            <p:cNvSpPr/>
            <p:nvPr/>
          </p:nvSpPr>
          <p:spPr>
            <a:xfrm>
              <a:off x="0" y="0"/>
              <a:ext cx="4149904" cy="681035"/>
            </a:xfrm>
            <a:custGeom>
              <a:avLst/>
              <a:gdLst/>
              <a:ahLst/>
              <a:cxnLst/>
              <a:rect l="l" t="t" r="r" b="b"/>
              <a:pathLst>
                <a:path w="4149904" h="681035">
                  <a:moveTo>
                    <a:pt x="0" y="0"/>
                  </a:moveTo>
                  <a:lnTo>
                    <a:pt x="4149904" y="0"/>
                  </a:lnTo>
                  <a:lnTo>
                    <a:pt x="4149904" y="681035"/>
                  </a:lnTo>
                  <a:lnTo>
                    <a:pt x="0" y="681035"/>
                  </a:lnTo>
                  <a:close/>
                </a:path>
              </a:pathLst>
            </a:custGeom>
            <a:solidFill>
              <a:srgbClr val="FFFFFF"/>
            </a:solidFill>
          </p:spPr>
          <p:txBody>
            <a:bodyPr/>
            <a:lstStyle/>
            <a:p>
              <a:endParaRPr lang="en-US"/>
            </a:p>
          </p:txBody>
        </p:sp>
      </p:grpSp>
      <p:grpSp>
        <p:nvGrpSpPr>
          <p:cNvPr id="4" name="Group 4"/>
          <p:cNvGrpSpPr/>
          <p:nvPr/>
        </p:nvGrpSpPr>
        <p:grpSpPr>
          <a:xfrm>
            <a:off x="3122966" y="6134033"/>
            <a:ext cx="7665888" cy="1258039"/>
            <a:chOff x="0" y="0"/>
            <a:chExt cx="4149904" cy="681035"/>
          </a:xfrm>
        </p:grpSpPr>
        <p:sp>
          <p:nvSpPr>
            <p:cNvPr id="5" name="Freeform 5"/>
            <p:cNvSpPr/>
            <p:nvPr/>
          </p:nvSpPr>
          <p:spPr>
            <a:xfrm>
              <a:off x="0" y="0"/>
              <a:ext cx="4149904" cy="681035"/>
            </a:xfrm>
            <a:custGeom>
              <a:avLst/>
              <a:gdLst/>
              <a:ahLst/>
              <a:cxnLst/>
              <a:rect l="l" t="t" r="r" b="b"/>
              <a:pathLst>
                <a:path w="4149904" h="681035">
                  <a:moveTo>
                    <a:pt x="0" y="0"/>
                  </a:moveTo>
                  <a:lnTo>
                    <a:pt x="4149904" y="0"/>
                  </a:lnTo>
                  <a:lnTo>
                    <a:pt x="4149904" y="681035"/>
                  </a:lnTo>
                  <a:lnTo>
                    <a:pt x="0" y="681035"/>
                  </a:lnTo>
                  <a:close/>
                </a:path>
              </a:pathLst>
            </a:custGeom>
            <a:solidFill>
              <a:srgbClr val="FFFFFF"/>
            </a:solidFill>
          </p:spPr>
          <p:txBody>
            <a:bodyPr/>
            <a:lstStyle/>
            <a:p>
              <a:endParaRPr lang="en-US"/>
            </a:p>
          </p:txBody>
        </p:sp>
      </p:grpSp>
      <p:grpSp>
        <p:nvGrpSpPr>
          <p:cNvPr id="6" name="Group 6"/>
          <p:cNvGrpSpPr/>
          <p:nvPr/>
        </p:nvGrpSpPr>
        <p:grpSpPr>
          <a:xfrm>
            <a:off x="10631559" y="1264642"/>
            <a:ext cx="6627741" cy="8229600"/>
            <a:chOff x="0" y="0"/>
            <a:chExt cx="3587907" cy="4455068"/>
          </a:xfrm>
        </p:grpSpPr>
        <p:sp>
          <p:nvSpPr>
            <p:cNvPr id="7" name="Freeform 7"/>
            <p:cNvSpPr/>
            <p:nvPr/>
          </p:nvSpPr>
          <p:spPr>
            <a:xfrm>
              <a:off x="0" y="0"/>
              <a:ext cx="3587907" cy="4455068"/>
            </a:xfrm>
            <a:custGeom>
              <a:avLst/>
              <a:gdLst/>
              <a:ahLst/>
              <a:cxnLst/>
              <a:rect l="l" t="t" r="r" b="b"/>
              <a:pathLst>
                <a:path w="3587907" h="4455068">
                  <a:moveTo>
                    <a:pt x="0" y="0"/>
                  </a:moveTo>
                  <a:lnTo>
                    <a:pt x="3587907" y="0"/>
                  </a:lnTo>
                  <a:lnTo>
                    <a:pt x="3587907" y="4455068"/>
                  </a:lnTo>
                  <a:lnTo>
                    <a:pt x="0" y="4455068"/>
                  </a:lnTo>
                  <a:close/>
                </a:path>
              </a:pathLst>
            </a:custGeom>
            <a:solidFill>
              <a:srgbClr val="FFFFFF"/>
            </a:solidFill>
          </p:spPr>
          <p:txBody>
            <a:bodyPr/>
            <a:lstStyle/>
            <a:p>
              <a:endParaRPr lang="en-US"/>
            </a:p>
          </p:txBody>
        </p:sp>
      </p:grpSp>
      <p:grpSp>
        <p:nvGrpSpPr>
          <p:cNvPr id="8" name="Group 8"/>
          <p:cNvGrpSpPr/>
          <p:nvPr/>
        </p:nvGrpSpPr>
        <p:grpSpPr>
          <a:xfrm>
            <a:off x="11128332" y="1840509"/>
            <a:ext cx="5634196" cy="7077866"/>
            <a:chOff x="0" y="0"/>
            <a:chExt cx="7512261" cy="9437155"/>
          </a:xfrm>
        </p:grpSpPr>
        <p:pic>
          <p:nvPicPr>
            <p:cNvPr id="9" name="Picture 9"/>
            <p:cNvPicPr>
              <a:picLocks noChangeAspect="1"/>
            </p:cNvPicPr>
            <p:nvPr/>
          </p:nvPicPr>
          <p:blipFill>
            <a:blip r:embed="rId2"/>
            <a:srcRect l="27611" r="27611"/>
            <a:stretch>
              <a:fillRect/>
            </a:stretch>
          </p:blipFill>
          <p:spPr>
            <a:xfrm>
              <a:off x="0" y="0"/>
              <a:ext cx="7512261" cy="9437155"/>
            </a:xfrm>
            <a:prstGeom prst="rect">
              <a:avLst/>
            </a:prstGeom>
          </p:spPr>
        </p:pic>
      </p:grpSp>
      <p:grpSp>
        <p:nvGrpSpPr>
          <p:cNvPr id="10" name="Group 10"/>
          <p:cNvGrpSpPr/>
          <p:nvPr/>
        </p:nvGrpSpPr>
        <p:grpSpPr>
          <a:xfrm>
            <a:off x="2965671" y="7990736"/>
            <a:ext cx="7665888" cy="1258039"/>
            <a:chOff x="0" y="0"/>
            <a:chExt cx="4149904" cy="681035"/>
          </a:xfrm>
        </p:grpSpPr>
        <p:sp>
          <p:nvSpPr>
            <p:cNvPr id="11" name="Freeform 11"/>
            <p:cNvSpPr/>
            <p:nvPr/>
          </p:nvSpPr>
          <p:spPr>
            <a:xfrm>
              <a:off x="0" y="0"/>
              <a:ext cx="4149904" cy="681035"/>
            </a:xfrm>
            <a:custGeom>
              <a:avLst/>
              <a:gdLst/>
              <a:ahLst/>
              <a:cxnLst/>
              <a:rect l="l" t="t" r="r" b="b"/>
              <a:pathLst>
                <a:path w="4149904" h="681035">
                  <a:moveTo>
                    <a:pt x="0" y="0"/>
                  </a:moveTo>
                  <a:lnTo>
                    <a:pt x="4149904" y="0"/>
                  </a:lnTo>
                  <a:lnTo>
                    <a:pt x="4149904" y="681035"/>
                  </a:lnTo>
                  <a:lnTo>
                    <a:pt x="0" y="681035"/>
                  </a:lnTo>
                  <a:close/>
                </a:path>
              </a:pathLst>
            </a:custGeom>
            <a:solidFill>
              <a:srgbClr val="FFFFFF"/>
            </a:solidFill>
          </p:spPr>
          <p:txBody>
            <a:bodyPr/>
            <a:lstStyle/>
            <a:p>
              <a:endParaRPr lang="en-US"/>
            </a:p>
          </p:txBody>
        </p:sp>
      </p:grpSp>
      <p:sp>
        <p:nvSpPr>
          <p:cNvPr id="12" name="TextBox 12"/>
          <p:cNvSpPr txBox="1"/>
          <p:nvPr/>
        </p:nvSpPr>
        <p:spPr>
          <a:xfrm>
            <a:off x="1028700" y="1310185"/>
            <a:ext cx="9452444" cy="1276352"/>
          </a:xfrm>
          <a:prstGeom prst="rect">
            <a:avLst/>
          </a:prstGeom>
        </p:spPr>
        <p:txBody>
          <a:bodyPr lIns="0" tIns="0" rIns="0" bIns="0" rtlCol="0" anchor="t">
            <a:spAutoFit/>
          </a:bodyPr>
          <a:lstStyle/>
          <a:p>
            <a:pPr algn="r">
              <a:lnSpc>
                <a:spcPts val="10499"/>
              </a:lnSpc>
            </a:pPr>
            <a:r>
              <a:rPr lang="en-US" sz="7499" b="1">
                <a:solidFill>
                  <a:srgbClr val="000000"/>
                </a:solidFill>
                <a:latin typeface="Cerebri Bold"/>
                <a:ea typeface="Cerebri Bold"/>
                <a:cs typeface="Cerebri Bold"/>
                <a:sym typeface="Cerebri Bold"/>
              </a:rPr>
              <a:t>KEEP IN TOUCH</a:t>
            </a:r>
          </a:p>
        </p:txBody>
      </p:sp>
      <p:sp>
        <p:nvSpPr>
          <p:cNvPr id="13" name="TextBox 13"/>
          <p:cNvSpPr txBox="1"/>
          <p:nvPr/>
        </p:nvSpPr>
        <p:spPr>
          <a:xfrm>
            <a:off x="3122966" y="4696694"/>
            <a:ext cx="6949495" cy="495300"/>
          </a:xfrm>
          <a:prstGeom prst="rect">
            <a:avLst/>
          </a:prstGeom>
        </p:spPr>
        <p:txBody>
          <a:bodyPr lIns="0" tIns="0" rIns="0" bIns="0" rtlCol="0" anchor="t">
            <a:spAutoFit/>
          </a:bodyPr>
          <a:lstStyle/>
          <a:p>
            <a:pPr algn="r">
              <a:lnSpc>
                <a:spcPts val="4199"/>
              </a:lnSpc>
            </a:pPr>
            <a:r>
              <a:rPr lang="en-US" sz="2999">
                <a:solidFill>
                  <a:srgbClr val="000000"/>
                </a:solidFill>
                <a:latin typeface="Montserrat"/>
                <a:ea typeface="Montserrat"/>
                <a:cs typeface="Montserrat"/>
                <a:sym typeface="Montserrat"/>
              </a:rPr>
              <a:t>harli.willis@swcc.alabama.gov</a:t>
            </a:r>
          </a:p>
        </p:txBody>
      </p:sp>
      <p:sp>
        <p:nvSpPr>
          <p:cNvPr id="14" name="TextBox 14"/>
          <p:cNvSpPr txBox="1"/>
          <p:nvPr/>
        </p:nvSpPr>
        <p:spPr>
          <a:xfrm>
            <a:off x="3122966" y="6491590"/>
            <a:ext cx="6949495" cy="495300"/>
          </a:xfrm>
          <a:prstGeom prst="rect">
            <a:avLst/>
          </a:prstGeom>
        </p:spPr>
        <p:txBody>
          <a:bodyPr lIns="0" tIns="0" rIns="0" bIns="0" rtlCol="0" anchor="t">
            <a:spAutoFit/>
          </a:bodyPr>
          <a:lstStyle/>
          <a:p>
            <a:pPr algn="r">
              <a:lnSpc>
                <a:spcPts val="4199"/>
              </a:lnSpc>
            </a:pPr>
            <a:r>
              <a:rPr lang="en-US" sz="2999">
                <a:solidFill>
                  <a:srgbClr val="000000"/>
                </a:solidFill>
                <a:latin typeface="Montserrat"/>
                <a:ea typeface="Montserrat"/>
                <a:cs typeface="Montserrat"/>
                <a:sym typeface="Montserrat"/>
              </a:rPr>
              <a:t>(334) 832-8569</a:t>
            </a:r>
          </a:p>
        </p:txBody>
      </p:sp>
      <p:sp>
        <p:nvSpPr>
          <p:cNvPr id="15" name="TextBox 15"/>
          <p:cNvSpPr txBox="1"/>
          <p:nvPr/>
        </p:nvSpPr>
        <p:spPr>
          <a:xfrm>
            <a:off x="1028700" y="8348293"/>
            <a:ext cx="9043761" cy="495300"/>
          </a:xfrm>
          <a:prstGeom prst="rect">
            <a:avLst/>
          </a:prstGeom>
        </p:spPr>
        <p:txBody>
          <a:bodyPr lIns="0" tIns="0" rIns="0" bIns="0" rtlCol="0" anchor="t">
            <a:spAutoFit/>
          </a:bodyPr>
          <a:lstStyle/>
          <a:p>
            <a:pPr algn="r">
              <a:lnSpc>
                <a:spcPts val="4199"/>
              </a:lnSpc>
            </a:pPr>
            <a:r>
              <a:rPr lang="en-US" sz="2999">
                <a:solidFill>
                  <a:srgbClr val="000000"/>
                </a:solidFill>
                <a:latin typeface="Montserrat"/>
                <a:ea typeface="Montserrat"/>
                <a:cs typeface="Montserrat"/>
                <a:sym typeface="Montserrat"/>
              </a:rPr>
              <a:t>Harli Willis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3293952" y="0"/>
            <a:ext cx="4994048" cy="5143500"/>
            <a:chOff x="0" y="0"/>
            <a:chExt cx="1233442" cy="1270354"/>
          </a:xfrm>
        </p:grpSpPr>
        <p:sp>
          <p:nvSpPr>
            <p:cNvPr id="3" name="Freeform 3"/>
            <p:cNvSpPr/>
            <p:nvPr/>
          </p:nvSpPr>
          <p:spPr>
            <a:xfrm>
              <a:off x="0" y="0"/>
              <a:ext cx="1233442" cy="1270354"/>
            </a:xfrm>
            <a:custGeom>
              <a:avLst/>
              <a:gdLst/>
              <a:ahLst/>
              <a:cxnLst/>
              <a:rect l="l" t="t" r="r" b="b"/>
              <a:pathLst>
                <a:path w="1233442" h="1270354">
                  <a:moveTo>
                    <a:pt x="0" y="0"/>
                  </a:moveTo>
                  <a:lnTo>
                    <a:pt x="1233442" y="0"/>
                  </a:lnTo>
                  <a:lnTo>
                    <a:pt x="1233442" y="1270354"/>
                  </a:lnTo>
                  <a:lnTo>
                    <a:pt x="0" y="1270354"/>
                  </a:lnTo>
                  <a:close/>
                </a:path>
              </a:pathLst>
            </a:custGeom>
            <a:solidFill>
              <a:srgbClr val="509E2F"/>
            </a:solidFill>
          </p:spPr>
          <p:txBody>
            <a:bodyPr/>
            <a:lstStyle/>
            <a:p>
              <a:endParaRPr lang="en-US"/>
            </a:p>
          </p:txBody>
        </p:sp>
        <p:sp>
          <p:nvSpPr>
            <p:cNvPr id="4" name="TextBox 4"/>
            <p:cNvSpPr txBox="1"/>
            <p:nvPr/>
          </p:nvSpPr>
          <p:spPr>
            <a:xfrm>
              <a:off x="0" y="-38100"/>
              <a:ext cx="1233442" cy="130845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293952" y="5143500"/>
            <a:ext cx="4994048" cy="5143500"/>
            <a:chOff x="0" y="0"/>
            <a:chExt cx="6658731" cy="6858000"/>
          </a:xfrm>
        </p:grpSpPr>
        <p:pic>
          <p:nvPicPr>
            <p:cNvPr id="6" name="Picture 6"/>
            <p:cNvPicPr>
              <a:picLocks noChangeAspect="1"/>
            </p:cNvPicPr>
            <p:nvPr/>
          </p:nvPicPr>
          <p:blipFill>
            <a:blip r:embed="rId3"/>
            <a:srcRect l="13633" r="13633"/>
            <a:stretch>
              <a:fillRect/>
            </a:stretch>
          </p:blipFill>
          <p:spPr>
            <a:xfrm>
              <a:off x="0" y="0"/>
              <a:ext cx="6658731" cy="6858000"/>
            </a:xfrm>
            <a:prstGeom prst="rect">
              <a:avLst/>
            </a:prstGeom>
          </p:spPr>
        </p:pic>
      </p:grpSp>
      <p:grpSp>
        <p:nvGrpSpPr>
          <p:cNvPr id="7" name="Group 7"/>
          <p:cNvGrpSpPr/>
          <p:nvPr/>
        </p:nvGrpSpPr>
        <p:grpSpPr>
          <a:xfrm>
            <a:off x="8299903" y="0"/>
            <a:ext cx="4994048" cy="5143500"/>
            <a:chOff x="0" y="0"/>
            <a:chExt cx="1233442" cy="1270354"/>
          </a:xfrm>
        </p:grpSpPr>
        <p:sp>
          <p:nvSpPr>
            <p:cNvPr id="8" name="Freeform 8"/>
            <p:cNvSpPr/>
            <p:nvPr/>
          </p:nvSpPr>
          <p:spPr>
            <a:xfrm>
              <a:off x="0" y="0"/>
              <a:ext cx="1233442" cy="1270354"/>
            </a:xfrm>
            <a:custGeom>
              <a:avLst/>
              <a:gdLst/>
              <a:ahLst/>
              <a:cxnLst/>
              <a:rect l="l" t="t" r="r" b="b"/>
              <a:pathLst>
                <a:path w="1233442" h="1270354">
                  <a:moveTo>
                    <a:pt x="0" y="0"/>
                  </a:moveTo>
                  <a:lnTo>
                    <a:pt x="1233442" y="0"/>
                  </a:lnTo>
                  <a:lnTo>
                    <a:pt x="1233442" y="1270354"/>
                  </a:lnTo>
                  <a:lnTo>
                    <a:pt x="0" y="1270354"/>
                  </a:lnTo>
                  <a:close/>
                </a:path>
              </a:pathLst>
            </a:custGeom>
            <a:solidFill>
              <a:srgbClr val="005CB8"/>
            </a:solidFill>
          </p:spPr>
          <p:txBody>
            <a:bodyPr/>
            <a:lstStyle/>
            <a:p>
              <a:endParaRPr lang="en-US"/>
            </a:p>
          </p:txBody>
        </p:sp>
        <p:sp>
          <p:nvSpPr>
            <p:cNvPr id="9" name="TextBox 9"/>
            <p:cNvSpPr txBox="1"/>
            <p:nvPr/>
          </p:nvSpPr>
          <p:spPr>
            <a:xfrm>
              <a:off x="0" y="-38100"/>
              <a:ext cx="1233442" cy="1308454"/>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0279049" y="1129059"/>
            <a:ext cx="1035757" cy="103575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FFFFFF"/>
              </a:solidFill>
              <a:prstDash val="solid"/>
              <a:miter/>
            </a:ln>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r>
                <a:rPr lang="en-US" sz="1899" b="1">
                  <a:solidFill>
                    <a:srgbClr val="FFFFFF"/>
                  </a:solidFill>
                  <a:latin typeface="Montserrat Bold"/>
                  <a:ea typeface="Montserrat Bold"/>
                  <a:cs typeface="Montserrat Bold"/>
                  <a:sym typeface="Montserrat Bold"/>
                </a:rPr>
                <a:t>01</a:t>
              </a:r>
            </a:p>
          </p:txBody>
        </p:sp>
      </p:grpSp>
      <p:grpSp>
        <p:nvGrpSpPr>
          <p:cNvPr id="13" name="Group 13"/>
          <p:cNvGrpSpPr/>
          <p:nvPr/>
        </p:nvGrpSpPr>
        <p:grpSpPr>
          <a:xfrm>
            <a:off x="15273097" y="1129059"/>
            <a:ext cx="1035757" cy="103575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FFFFFF"/>
              </a:solidFill>
              <a:prstDash val="solid"/>
              <a:miter/>
            </a:ln>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r>
                <a:rPr lang="en-US" sz="1899" b="1">
                  <a:solidFill>
                    <a:srgbClr val="FFFFFF"/>
                  </a:solidFill>
                  <a:latin typeface="Montserrat Bold"/>
                  <a:ea typeface="Montserrat Bold"/>
                  <a:cs typeface="Montserrat Bold"/>
                  <a:sym typeface="Montserrat Bold"/>
                </a:rPr>
                <a:t>02</a:t>
              </a:r>
            </a:p>
          </p:txBody>
        </p:sp>
      </p:grpSp>
      <p:grpSp>
        <p:nvGrpSpPr>
          <p:cNvPr id="16" name="Group 16"/>
          <p:cNvGrpSpPr/>
          <p:nvPr/>
        </p:nvGrpSpPr>
        <p:grpSpPr>
          <a:xfrm>
            <a:off x="8299903" y="5143500"/>
            <a:ext cx="4994048" cy="5143500"/>
            <a:chOff x="0" y="0"/>
            <a:chExt cx="1233442" cy="1270354"/>
          </a:xfrm>
        </p:grpSpPr>
        <p:sp>
          <p:nvSpPr>
            <p:cNvPr id="17" name="Freeform 17"/>
            <p:cNvSpPr/>
            <p:nvPr/>
          </p:nvSpPr>
          <p:spPr>
            <a:xfrm>
              <a:off x="0" y="0"/>
              <a:ext cx="1233442" cy="1270354"/>
            </a:xfrm>
            <a:custGeom>
              <a:avLst/>
              <a:gdLst/>
              <a:ahLst/>
              <a:cxnLst/>
              <a:rect l="l" t="t" r="r" b="b"/>
              <a:pathLst>
                <a:path w="1233442" h="1270354">
                  <a:moveTo>
                    <a:pt x="0" y="0"/>
                  </a:moveTo>
                  <a:lnTo>
                    <a:pt x="1233442" y="0"/>
                  </a:lnTo>
                  <a:lnTo>
                    <a:pt x="1233442" y="1270354"/>
                  </a:lnTo>
                  <a:lnTo>
                    <a:pt x="0" y="1270354"/>
                  </a:lnTo>
                  <a:close/>
                </a:path>
              </a:pathLst>
            </a:custGeom>
            <a:solidFill>
              <a:srgbClr val="EDEDED"/>
            </a:solidFill>
          </p:spPr>
          <p:txBody>
            <a:bodyPr/>
            <a:lstStyle/>
            <a:p>
              <a:endParaRPr lang="en-US"/>
            </a:p>
          </p:txBody>
        </p:sp>
        <p:sp>
          <p:nvSpPr>
            <p:cNvPr id="18" name="TextBox 18"/>
            <p:cNvSpPr txBox="1"/>
            <p:nvPr/>
          </p:nvSpPr>
          <p:spPr>
            <a:xfrm>
              <a:off x="0" y="-38100"/>
              <a:ext cx="1233442" cy="1308454"/>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0279049" y="6272559"/>
            <a:ext cx="1035757" cy="103575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005CB8"/>
              </a:solidFill>
              <a:prstDash val="solid"/>
              <a:miter/>
            </a:ln>
          </p:spPr>
          <p:txBody>
            <a:bodyPr/>
            <a:lstStyle/>
            <a:p>
              <a:endParaRPr lang="en-US"/>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r>
                <a:rPr lang="en-US" sz="1899" b="1">
                  <a:solidFill>
                    <a:srgbClr val="363755"/>
                  </a:solidFill>
                  <a:latin typeface="Montserrat Bold"/>
                  <a:ea typeface="Montserrat Bold"/>
                  <a:cs typeface="Montserrat Bold"/>
                  <a:sym typeface="Montserrat Bold"/>
                </a:rPr>
                <a:t>03</a:t>
              </a:r>
            </a:p>
          </p:txBody>
        </p:sp>
      </p:grpSp>
      <p:sp>
        <p:nvSpPr>
          <p:cNvPr id="22" name="TextBox 22"/>
          <p:cNvSpPr txBox="1"/>
          <p:nvPr/>
        </p:nvSpPr>
        <p:spPr>
          <a:xfrm>
            <a:off x="1028700" y="2744286"/>
            <a:ext cx="6199326" cy="918210"/>
          </a:xfrm>
          <a:prstGeom prst="rect">
            <a:avLst/>
          </a:prstGeom>
        </p:spPr>
        <p:txBody>
          <a:bodyPr lIns="0" tIns="0" rIns="0" bIns="0" rtlCol="0" anchor="t">
            <a:spAutoFit/>
          </a:bodyPr>
          <a:lstStyle/>
          <a:p>
            <a:pPr algn="l">
              <a:lnSpc>
                <a:spcPts val="7409"/>
              </a:lnSpc>
            </a:pPr>
            <a:r>
              <a:rPr lang="en-US" sz="5699" b="1">
                <a:solidFill>
                  <a:srgbClr val="363755"/>
                </a:solidFill>
                <a:latin typeface="Cerebri Bold"/>
                <a:ea typeface="Cerebri Bold"/>
                <a:cs typeface="Cerebri Bold"/>
                <a:sym typeface="Cerebri Bold"/>
              </a:rPr>
              <a:t>OUR OBJECTIVES</a:t>
            </a:r>
          </a:p>
        </p:txBody>
      </p:sp>
      <p:sp>
        <p:nvSpPr>
          <p:cNvPr id="23" name="TextBox 23"/>
          <p:cNvSpPr txBox="1"/>
          <p:nvPr/>
        </p:nvSpPr>
        <p:spPr>
          <a:xfrm>
            <a:off x="555586" y="4223125"/>
            <a:ext cx="7145554" cy="5269893"/>
          </a:xfrm>
          <a:prstGeom prst="rect">
            <a:avLst/>
          </a:prstGeom>
        </p:spPr>
        <p:txBody>
          <a:bodyPr lIns="0" tIns="0" rIns="0" bIns="0" rtlCol="0" anchor="t">
            <a:spAutoFit/>
          </a:bodyPr>
          <a:lstStyle/>
          <a:p>
            <a:pPr algn="ctr">
              <a:lnSpc>
                <a:spcPts val="3227"/>
              </a:lnSpc>
            </a:pPr>
            <a:r>
              <a:rPr lang="en-US" sz="2305">
                <a:solidFill>
                  <a:srgbClr val="363755"/>
                </a:solidFill>
                <a:latin typeface="Montserrat"/>
                <a:ea typeface="Montserrat"/>
                <a:cs typeface="Montserrat"/>
                <a:sym typeface="Montserrat"/>
              </a:rPr>
              <a:t>Empowering a new generation of leaders to champion soil and water conservation through policy (Policy and Political Structure), professional (business partnerships), and personal development (Communication &amp; Leadership). </a:t>
            </a:r>
          </a:p>
          <a:p>
            <a:pPr algn="ctr">
              <a:lnSpc>
                <a:spcPts val="3227"/>
              </a:lnSpc>
            </a:pPr>
            <a:endParaRPr lang="en-US" sz="2305">
              <a:solidFill>
                <a:srgbClr val="363755"/>
              </a:solidFill>
              <a:latin typeface="Montserrat"/>
              <a:ea typeface="Montserrat"/>
              <a:cs typeface="Montserrat"/>
              <a:sym typeface="Montserrat"/>
            </a:endParaRPr>
          </a:p>
          <a:p>
            <a:pPr algn="ctr">
              <a:lnSpc>
                <a:spcPts val="3227"/>
              </a:lnSpc>
            </a:pPr>
            <a:endParaRPr lang="en-US" sz="2305">
              <a:solidFill>
                <a:srgbClr val="363755"/>
              </a:solidFill>
              <a:latin typeface="Montserrat"/>
              <a:ea typeface="Montserrat"/>
              <a:cs typeface="Montserrat"/>
              <a:sym typeface="Montserrat"/>
            </a:endParaRPr>
          </a:p>
          <a:p>
            <a:pPr algn="ctr">
              <a:lnSpc>
                <a:spcPts val="3227"/>
              </a:lnSpc>
              <a:spcBef>
                <a:spcPct val="0"/>
              </a:spcBef>
            </a:pPr>
            <a:r>
              <a:rPr lang="en-US" sz="2305">
                <a:solidFill>
                  <a:srgbClr val="363755"/>
                </a:solidFill>
                <a:latin typeface="Montserrat"/>
                <a:ea typeface="Montserrat"/>
                <a:cs typeface="Montserrat"/>
                <a:sym typeface="Montserrat"/>
              </a:rPr>
              <a:t>The Emerging Leaders in Conservation (ELC) equips emerging leaders with the skill, knowledge and networks to drive sustainability, inspire their districts, and build a more resilient future for the state of Alabama.</a:t>
            </a:r>
          </a:p>
        </p:txBody>
      </p:sp>
      <p:sp>
        <p:nvSpPr>
          <p:cNvPr id="24" name="TextBox 24"/>
          <p:cNvSpPr txBox="1"/>
          <p:nvPr/>
        </p:nvSpPr>
        <p:spPr>
          <a:xfrm>
            <a:off x="9159522" y="2494944"/>
            <a:ext cx="3274811" cy="335280"/>
          </a:xfrm>
          <a:prstGeom prst="rect">
            <a:avLst/>
          </a:prstGeom>
        </p:spPr>
        <p:txBody>
          <a:bodyPr lIns="0" tIns="0" rIns="0" bIns="0" rtlCol="0" anchor="t">
            <a:spAutoFit/>
          </a:bodyPr>
          <a:lstStyle/>
          <a:p>
            <a:pPr algn="ctr">
              <a:lnSpc>
                <a:spcPts val="2730"/>
              </a:lnSpc>
            </a:pPr>
            <a:r>
              <a:rPr lang="en-US" sz="2100" b="1">
                <a:solidFill>
                  <a:srgbClr val="FFFFFF"/>
                </a:solidFill>
                <a:latin typeface="Cerebri Bold"/>
                <a:ea typeface="Cerebri Bold"/>
                <a:cs typeface="Cerebri Bold"/>
                <a:sym typeface="Cerebri Bold"/>
              </a:rPr>
              <a:t>PERSONAL</a:t>
            </a:r>
          </a:p>
        </p:txBody>
      </p:sp>
      <p:sp>
        <p:nvSpPr>
          <p:cNvPr id="25" name="TextBox 25"/>
          <p:cNvSpPr txBox="1"/>
          <p:nvPr/>
        </p:nvSpPr>
        <p:spPr>
          <a:xfrm>
            <a:off x="9159522" y="2979391"/>
            <a:ext cx="3274811" cy="682625"/>
          </a:xfrm>
          <a:prstGeom prst="rect">
            <a:avLst/>
          </a:prstGeom>
        </p:spPr>
        <p:txBody>
          <a:bodyPr lIns="0" tIns="0" rIns="0" bIns="0" rtlCol="0" anchor="t">
            <a:spAutoFit/>
          </a:bodyPr>
          <a:lstStyle/>
          <a:p>
            <a:pPr algn="ctr">
              <a:lnSpc>
                <a:spcPts val="2799"/>
              </a:lnSpc>
              <a:spcBef>
                <a:spcPct val="0"/>
              </a:spcBef>
            </a:pPr>
            <a:r>
              <a:rPr lang="en-US" sz="1999">
                <a:solidFill>
                  <a:srgbClr val="FFFFFF"/>
                </a:solidFill>
                <a:latin typeface="Montserrat"/>
                <a:ea typeface="Montserrat"/>
                <a:cs typeface="Montserrat"/>
                <a:sym typeface="Montserrat"/>
              </a:rPr>
              <a:t>Communication Leadership</a:t>
            </a:r>
          </a:p>
        </p:txBody>
      </p:sp>
      <p:sp>
        <p:nvSpPr>
          <p:cNvPr id="26" name="TextBox 26"/>
          <p:cNvSpPr txBox="1"/>
          <p:nvPr/>
        </p:nvSpPr>
        <p:spPr>
          <a:xfrm>
            <a:off x="14153570" y="2494944"/>
            <a:ext cx="3274811" cy="335280"/>
          </a:xfrm>
          <a:prstGeom prst="rect">
            <a:avLst/>
          </a:prstGeom>
        </p:spPr>
        <p:txBody>
          <a:bodyPr lIns="0" tIns="0" rIns="0" bIns="0" rtlCol="0" anchor="t">
            <a:spAutoFit/>
          </a:bodyPr>
          <a:lstStyle/>
          <a:p>
            <a:pPr algn="ctr">
              <a:lnSpc>
                <a:spcPts val="2730"/>
              </a:lnSpc>
            </a:pPr>
            <a:r>
              <a:rPr lang="en-US" sz="2100" b="1">
                <a:solidFill>
                  <a:srgbClr val="FFFFFF"/>
                </a:solidFill>
                <a:latin typeface="Cerebri Bold"/>
                <a:ea typeface="Cerebri Bold"/>
                <a:cs typeface="Cerebri Bold"/>
                <a:sym typeface="Cerebri Bold"/>
              </a:rPr>
              <a:t>PROFESSIONAL</a:t>
            </a:r>
          </a:p>
        </p:txBody>
      </p:sp>
      <p:sp>
        <p:nvSpPr>
          <p:cNvPr id="27" name="TextBox 27"/>
          <p:cNvSpPr txBox="1"/>
          <p:nvPr/>
        </p:nvSpPr>
        <p:spPr>
          <a:xfrm>
            <a:off x="14153570" y="2979391"/>
            <a:ext cx="3274811" cy="682625"/>
          </a:xfrm>
          <a:prstGeom prst="rect">
            <a:avLst/>
          </a:prstGeom>
        </p:spPr>
        <p:txBody>
          <a:bodyPr lIns="0" tIns="0" rIns="0" bIns="0" rtlCol="0" anchor="t">
            <a:spAutoFit/>
          </a:bodyPr>
          <a:lstStyle/>
          <a:p>
            <a:pPr algn="ctr">
              <a:lnSpc>
                <a:spcPts val="2799"/>
              </a:lnSpc>
            </a:pPr>
            <a:r>
              <a:rPr lang="en-US" sz="1999">
                <a:solidFill>
                  <a:srgbClr val="FFFFFF"/>
                </a:solidFill>
                <a:latin typeface="Montserrat"/>
                <a:ea typeface="Montserrat"/>
                <a:cs typeface="Montserrat"/>
                <a:sym typeface="Montserrat"/>
              </a:rPr>
              <a:t>Business</a:t>
            </a:r>
          </a:p>
          <a:p>
            <a:pPr algn="ctr">
              <a:lnSpc>
                <a:spcPts val="2799"/>
              </a:lnSpc>
              <a:spcBef>
                <a:spcPct val="0"/>
              </a:spcBef>
            </a:pPr>
            <a:r>
              <a:rPr lang="en-US" sz="1999">
                <a:solidFill>
                  <a:srgbClr val="FFFFFF"/>
                </a:solidFill>
                <a:latin typeface="Montserrat"/>
                <a:ea typeface="Montserrat"/>
                <a:cs typeface="Montserrat"/>
                <a:sym typeface="Montserrat"/>
              </a:rPr>
              <a:t>Partnerships</a:t>
            </a:r>
          </a:p>
        </p:txBody>
      </p:sp>
      <p:sp>
        <p:nvSpPr>
          <p:cNvPr id="28" name="TextBox 28"/>
          <p:cNvSpPr txBox="1"/>
          <p:nvPr/>
        </p:nvSpPr>
        <p:spPr>
          <a:xfrm>
            <a:off x="8955692" y="7638444"/>
            <a:ext cx="3682471" cy="335280"/>
          </a:xfrm>
          <a:prstGeom prst="rect">
            <a:avLst/>
          </a:prstGeom>
        </p:spPr>
        <p:txBody>
          <a:bodyPr lIns="0" tIns="0" rIns="0" bIns="0" rtlCol="0" anchor="t">
            <a:spAutoFit/>
          </a:bodyPr>
          <a:lstStyle/>
          <a:p>
            <a:pPr algn="ctr">
              <a:lnSpc>
                <a:spcPts val="2730"/>
              </a:lnSpc>
            </a:pPr>
            <a:r>
              <a:rPr lang="en-US" sz="2100" b="1">
                <a:solidFill>
                  <a:srgbClr val="363755"/>
                </a:solidFill>
                <a:latin typeface="Cerebri Bold"/>
                <a:ea typeface="Cerebri Bold"/>
                <a:cs typeface="Cerebri Bold"/>
                <a:sym typeface="Cerebri Bold"/>
              </a:rPr>
              <a:t>POLICY &amp; EDUCATION</a:t>
            </a:r>
          </a:p>
        </p:txBody>
      </p:sp>
      <p:sp>
        <p:nvSpPr>
          <p:cNvPr id="29" name="TextBox 29"/>
          <p:cNvSpPr txBox="1"/>
          <p:nvPr/>
        </p:nvSpPr>
        <p:spPr>
          <a:xfrm>
            <a:off x="9159522" y="8122891"/>
            <a:ext cx="3274811" cy="682625"/>
          </a:xfrm>
          <a:prstGeom prst="rect">
            <a:avLst/>
          </a:prstGeom>
        </p:spPr>
        <p:txBody>
          <a:bodyPr lIns="0" tIns="0" rIns="0" bIns="0" rtlCol="0" anchor="t">
            <a:spAutoFit/>
          </a:bodyPr>
          <a:lstStyle/>
          <a:p>
            <a:pPr algn="ctr">
              <a:lnSpc>
                <a:spcPts val="2799"/>
              </a:lnSpc>
            </a:pPr>
            <a:r>
              <a:rPr lang="en-US" sz="1999">
                <a:solidFill>
                  <a:srgbClr val="363755"/>
                </a:solidFill>
                <a:latin typeface="Montserrat"/>
                <a:ea typeface="Montserrat"/>
                <a:cs typeface="Montserrat"/>
                <a:sym typeface="Montserrat"/>
              </a:rPr>
              <a:t>Policy</a:t>
            </a:r>
          </a:p>
          <a:p>
            <a:pPr algn="ctr">
              <a:lnSpc>
                <a:spcPts val="2799"/>
              </a:lnSpc>
              <a:spcBef>
                <a:spcPct val="0"/>
              </a:spcBef>
            </a:pPr>
            <a:r>
              <a:rPr lang="en-US" sz="1999">
                <a:solidFill>
                  <a:srgbClr val="363755"/>
                </a:solidFill>
                <a:latin typeface="Montserrat"/>
                <a:ea typeface="Montserrat"/>
                <a:cs typeface="Montserrat"/>
                <a:sym typeface="Montserrat"/>
              </a:rPr>
              <a:t>Political Structure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9110476" y="977677"/>
            <a:ext cx="7315858" cy="2256469"/>
          </a:xfrm>
          <a:prstGeom prst="rect">
            <a:avLst/>
          </a:prstGeom>
        </p:spPr>
      </p:pic>
      <p:pic>
        <p:nvPicPr>
          <p:cNvPr id="3" name="Picture 3"/>
          <p:cNvPicPr>
            <a:picLocks noChangeAspect="1"/>
          </p:cNvPicPr>
          <p:nvPr/>
        </p:nvPicPr>
        <p:blipFill>
          <a:blip r:embed="rId4"/>
          <a:stretch>
            <a:fillRect/>
          </a:stretch>
        </p:blipFill>
        <p:spPr>
          <a:xfrm>
            <a:off x="6510364" y="3485917"/>
            <a:ext cx="12434470" cy="6731892"/>
          </a:xfrm>
          <a:prstGeom prst="rect">
            <a:avLst/>
          </a:prstGeom>
        </p:spPr>
      </p:pic>
      <p:grpSp>
        <p:nvGrpSpPr>
          <p:cNvPr id="4" name="Group 4"/>
          <p:cNvGrpSpPr/>
          <p:nvPr/>
        </p:nvGrpSpPr>
        <p:grpSpPr>
          <a:xfrm>
            <a:off x="0" y="0"/>
            <a:ext cx="7331851" cy="10287000"/>
            <a:chOff x="0" y="0"/>
            <a:chExt cx="1931023" cy="2709333"/>
          </a:xfrm>
        </p:grpSpPr>
        <p:sp>
          <p:nvSpPr>
            <p:cNvPr id="5" name="Freeform 5"/>
            <p:cNvSpPr/>
            <p:nvPr/>
          </p:nvSpPr>
          <p:spPr>
            <a:xfrm>
              <a:off x="0" y="0"/>
              <a:ext cx="1931022" cy="2709333"/>
            </a:xfrm>
            <a:custGeom>
              <a:avLst/>
              <a:gdLst/>
              <a:ahLst/>
              <a:cxnLst/>
              <a:rect l="l" t="t" r="r" b="b"/>
              <a:pathLst>
                <a:path w="1931022" h="2709333">
                  <a:moveTo>
                    <a:pt x="0" y="0"/>
                  </a:moveTo>
                  <a:lnTo>
                    <a:pt x="1931022" y="0"/>
                  </a:lnTo>
                  <a:lnTo>
                    <a:pt x="1931022" y="2709333"/>
                  </a:lnTo>
                  <a:lnTo>
                    <a:pt x="0" y="2709333"/>
                  </a:lnTo>
                  <a:close/>
                </a:path>
              </a:pathLst>
            </a:custGeom>
            <a:solidFill>
              <a:srgbClr val="005CB8"/>
            </a:solidFill>
          </p:spPr>
          <p:txBody>
            <a:bodyPr/>
            <a:lstStyle/>
            <a:p>
              <a:endParaRPr lang="en-US"/>
            </a:p>
          </p:txBody>
        </p:sp>
        <p:sp>
          <p:nvSpPr>
            <p:cNvPr id="6" name="TextBox 6"/>
            <p:cNvSpPr txBox="1"/>
            <p:nvPr/>
          </p:nvSpPr>
          <p:spPr>
            <a:xfrm>
              <a:off x="0" y="-38100"/>
              <a:ext cx="1931023" cy="2747433"/>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547053" y="3050145"/>
            <a:ext cx="6199326" cy="1851660"/>
          </a:xfrm>
          <a:prstGeom prst="rect">
            <a:avLst/>
          </a:prstGeom>
        </p:spPr>
        <p:txBody>
          <a:bodyPr lIns="0" tIns="0" rIns="0" bIns="0" rtlCol="0" anchor="t">
            <a:spAutoFit/>
          </a:bodyPr>
          <a:lstStyle/>
          <a:p>
            <a:pPr algn="l">
              <a:lnSpc>
                <a:spcPts val="7409"/>
              </a:lnSpc>
            </a:pPr>
            <a:r>
              <a:rPr lang="en-US" sz="5699" b="1">
                <a:solidFill>
                  <a:srgbClr val="FFFFFF"/>
                </a:solidFill>
                <a:latin typeface="Cerebri Bold"/>
                <a:ea typeface="Cerebri Bold"/>
                <a:cs typeface="Cerebri Bold"/>
                <a:sym typeface="Cerebri Bold"/>
              </a:rPr>
              <a:t>ORGANIZATION RESEARCH</a:t>
            </a:r>
          </a:p>
        </p:txBody>
      </p:sp>
      <p:sp>
        <p:nvSpPr>
          <p:cNvPr id="8" name="TextBox 8"/>
          <p:cNvSpPr txBox="1"/>
          <p:nvPr/>
        </p:nvSpPr>
        <p:spPr>
          <a:xfrm>
            <a:off x="623253" y="5226105"/>
            <a:ext cx="6199326" cy="1045211"/>
          </a:xfrm>
          <a:prstGeom prst="rect">
            <a:avLst/>
          </a:prstGeom>
        </p:spPr>
        <p:txBody>
          <a:bodyPr lIns="0" tIns="0" rIns="0" bIns="0" rtlCol="0" anchor="t">
            <a:spAutoFit/>
          </a:bodyPr>
          <a:lstStyle/>
          <a:p>
            <a:pPr algn="just">
              <a:lnSpc>
                <a:spcPts val="2799"/>
              </a:lnSpc>
            </a:pPr>
            <a:endParaRPr/>
          </a:p>
          <a:p>
            <a:pPr algn="just">
              <a:lnSpc>
                <a:spcPts val="5879"/>
              </a:lnSpc>
              <a:spcBef>
                <a:spcPct val="0"/>
              </a:spcBef>
            </a:pPr>
            <a:r>
              <a:rPr lang="en-US" sz="4199">
                <a:solidFill>
                  <a:srgbClr val="FFFFFF"/>
                </a:solidFill>
                <a:latin typeface="Montserrat"/>
                <a:ea typeface="Montserrat"/>
                <a:cs typeface="Montserrat"/>
                <a:sym typeface="Montserrat"/>
              </a:rPr>
              <a:t>AGE</a:t>
            </a:r>
          </a:p>
        </p:txBody>
      </p:sp>
      <p:sp>
        <p:nvSpPr>
          <p:cNvPr id="9" name="TextBox 9"/>
          <p:cNvSpPr txBox="1"/>
          <p:nvPr/>
        </p:nvSpPr>
        <p:spPr>
          <a:xfrm>
            <a:off x="9331490" y="3078720"/>
            <a:ext cx="6873829" cy="1387475"/>
          </a:xfrm>
          <a:prstGeom prst="rect">
            <a:avLst/>
          </a:prstGeom>
        </p:spPr>
        <p:txBody>
          <a:bodyPr lIns="0" tIns="0" rIns="0" bIns="0" rtlCol="0" anchor="t">
            <a:spAutoFit/>
          </a:bodyPr>
          <a:lstStyle/>
          <a:p>
            <a:pPr algn="just">
              <a:lnSpc>
                <a:spcPts val="2799"/>
              </a:lnSpc>
            </a:pPr>
            <a:r>
              <a:rPr lang="en-US" sz="1999">
                <a:solidFill>
                  <a:srgbClr val="363755"/>
                </a:solidFill>
                <a:latin typeface="Montserrat"/>
                <a:ea typeface="Montserrat"/>
                <a:cs typeface="Montserrat"/>
                <a:sym typeface="Montserrat"/>
              </a:rPr>
              <a:t>Supervisors and Advisors in our organization under the age of 50 are outnumbered eight to two.</a:t>
            </a:r>
          </a:p>
          <a:p>
            <a:pPr algn="just">
              <a:lnSpc>
                <a:spcPts val="2799"/>
              </a:lnSpc>
            </a:pPr>
            <a:endParaRPr lang="en-US" sz="1999">
              <a:solidFill>
                <a:srgbClr val="363755"/>
              </a:solidFill>
              <a:latin typeface="Montserrat"/>
              <a:ea typeface="Montserrat"/>
              <a:cs typeface="Montserrat"/>
              <a:sym typeface="Montserrat"/>
            </a:endParaRPr>
          </a:p>
          <a:p>
            <a:pPr algn="just">
              <a:lnSpc>
                <a:spcPts val="2799"/>
              </a:lnSpc>
              <a:spcBef>
                <a:spcPct val="0"/>
              </a:spcBef>
            </a:pPr>
            <a:r>
              <a:rPr lang="en-US" sz="1999">
                <a:solidFill>
                  <a:srgbClr val="363755"/>
                </a:solidFill>
                <a:latin typeface="Montserrat"/>
                <a:ea typeface="Montserrat"/>
                <a:cs typeface="Montserrat"/>
                <a:sym typeface="Montserrat"/>
              </a:rPr>
              <a:t>We have under 23 total under the age of 40.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9110476" y="977677"/>
            <a:ext cx="7315858" cy="2256469"/>
          </a:xfrm>
          <a:prstGeom prst="rect">
            <a:avLst/>
          </a:prstGeom>
        </p:spPr>
      </p:pic>
      <p:pic>
        <p:nvPicPr>
          <p:cNvPr id="3" name="Picture 3"/>
          <p:cNvPicPr>
            <a:picLocks noChangeAspect="1"/>
          </p:cNvPicPr>
          <p:nvPr/>
        </p:nvPicPr>
        <p:blipFill>
          <a:blip r:embed="rId4"/>
          <a:stretch>
            <a:fillRect/>
          </a:stretch>
        </p:blipFill>
        <p:spPr>
          <a:xfrm>
            <a:off x="6606428" y="3494650"/>
            <a:ext cx="12329672" cy="6722291"/>
          </a:xfrm>
          <a:prstGeom prst="rect">
            <a:avLst/>
          </a:prstGeom>
        </p:spPr>
      </p:pic>
      <p:grpSp>
        <p:nvGrpSpPr>
          <p:cNvPr id="4" name="Group 4"/>
          <p:cNvGrpSpPr/>
          <p:nvPr/>
        </p:nvGrpSpPr>
        <p:grpSpPr>
          <a:xfrm>
            <a:off x="0" y="0"/>
            <a:ext cx="7331851" cy="10287000"/>
            <a:chOff x="0" y="0"/>
            <a:chExt cx="1931023" cy="2709333"/>
          </a:xfrm>
        </p:grpSpPr>
        <p:sp>
          <p:nvSpPr>
            <p:cNvPr id="5" name="Freeform 5"/>
            <p:cNvSpPr/>
            <p:nvPr/>
          </p:nvSpPr>
          <p:spPr>
            <a:xfrm>
              <a:off x="0" y="0"/>
              <a:ext cx="1931022" cy="2709333"/>
            </a:xfrm>
            <a:custGeom>
              <a:avLst/>
              <a:gdLst/>
              <a:ahLst/>
              <a:cxnLst/>
              <a:rect l="l" t="t" r="r" b="b"/>
              <a:pathLst>
                <a:path w="1931022" h="2709333">
                  <a:moveTo>
                    <a:pt x="0" y="0"/>
                  </a:moveTo>
                  <a:lnTo>
                    <a:pt x="1931022" y="0"/>
                  </a:lnTo>
                  <a:lnTo>
                    <a:pt x="1931022" y="2709333"/>
                  </a:lnTo>
                  <a:lnTo>
                    <a:pt x="0" y="2709333"/>
                  </a:lnTo>
                  <a:close/>
                </a:path>
              </a:pathLst>
            </a:custGeom>
            <a:solidFill>
              <a:srgbClr val="005CB8"/>
            </a:solidFill>
          </p:spPr>
          <p:txBody>
            <a:bodyPr/>
            <a:lstStyle/>
            <a:p>
              <a:endParaRPr lang="en-US"/>
            </a:p>
          </p:txBody>
        </p:sp>
        <p:sp>
          <p:nvSpPr>
            <p:cNvPr id="6" name="TextBox 6"/>
            <p:cNvSpPr txBox="1"/>
            <p:nvPr/>
          </p:nvSpPr>
          <p:spPr>
            <a:xfrm>
              <a:off x="0" y="-38100"/>
              <a:ext cx="1931023" cy="2747433"/>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547053" y="3050145"/>
            <a:ext cx="6199326" cy="1851660"/>
          </a:xfrm>
          <a:prstGeom prst="rect">
            <a:avLst/>
          </a:prstGeom>
        </p:spPr>
        <p:txBody>
          <a:bodyPr lIns="0" tIns="0" rIns="0" bIns="0" rtlCol="0" anchor="t">
            <a:spAutoFit/>
          </a:bodyPr>
          <a:lstStyle/>
          <a:p>
            <a:pPr algn="l">
              <a:lnSpc>
                <a:spcPts val="7409"/>
              </a:lnSpc>
            </a:pPr>
            <a:r>
              <a:rPr lang="en-US" sz="5699" b="1">
                <a:solidFill>
                  <a:srgbClr val="FFFFFF"/>
                </a:solidFill>
                <a:latin typeface="Cerebri Bold"/>
                <a:ea typeface="Cerebri Bold"/>
                <a:cs typeface="Cerebri Bold"/>
                <a:sym typeface="Cerebri Bold"/>
              </a:rPr>
              <a:t>ORGANIZATION RESEARCH</a:t>
            </a:r>
          </a:p>
        </p:txBody>
      </p:sp>
      <p:sp>
        <p:nvSpPr>
          <p:cNvPr id="8" name="TextBox 8"/>
          <p:cNvSpPr txBox="1"/>
          <p:nvPr/>
        </p:nvSpPr>
        <p:spPr>
          <a:xfrm>
            <a:off x="623253" y="5226105"/>
            <a:ext cx="6199326" cy="2112646"/>
          </a:xfrm>
          <a:prstGeom prst="rect">
            <a:avLst/>
          </a:prstGeom>
        </p:spPr>
        <p:txBody>
          <a:bodyPr lIns="0" tIns="0" rIns="0" bIns="0" rtlCol="0" anchor="t">
            <a:spAutoFit/>
          </a:bodyPr>
          <a:lstStyle/>
          <a:p>
            <a:pPr algn="just">
              <a:lnSpc>
                <a:spcPts val="2799"/>
              </a:lnSpc>
            </a:pPr>
            <a:endParaRPr/>
          </a:p>
          <a:p>
            <a:pPr algn="just">
              <a:lnSpc>
                <a:spcPts val="4759"/>
              </a:lnSpc>
            </a:pPr>
            <a:r>
              <a:rPr lang="en-US" sz="3399">
                <a:solidFill>
                  <a:srgbClr val="FFFFFF"/>
                </a:solidFill>
                <a:latin typeface="Montserrat"/>
                <a:ea typeface="Montserrat"/>
                <a:cs typeface="Montserrat"/>
                <a:sym typeface="Montserrat"/>
              </a:rPr>
              <a:t>YEARS OF SERVICE </a:t>
            </a:r>
          </a:p>
          <a:p>
            <a:pPr algn="just">
              <a:lnSpc>
                <a:spcPts val="4759"/>
              </a:lnSpc>
            </a:pPr>
            <a:r>
              <a:rPr lang="en-US" sz="3399">
                <a:solidFill>
                  <a:srgbClr val="FFFFFF"/>
                </a:solidFill>
                <a:latin typeface="Montserrat"/>
                <a:ea typeface="Montserrat"/>
                <a:cs typeface="Montserrat"/>
                <a:sym typeface="Montserrat"/>
              </a:rPr>
              <a:t>AS MEMBERS</a:t>
            </a:r>
          </a:p>
          <a:p>
            <a:pPr algn="just">
              <a:lnSpc>
                <a:spcPts val="4759"/>
              </a:lnSpc>
              <a:spcBef>
                <a:spcPct val="0"/>
              </a:spcBef>
            </a:pPr>
            <a:endParaRPr lang="en-US" sz="3399">
              <a:solidFill>
                <a:srgbClr val="FFFFFF"/>
              </a:solidFill>
              <a:latin typeface="Montserrat"/>
              <a:ea typeface="Montserrat"/>
              <a:cs typeface="Montserrat"/>
              <a:sym typeface="Montserrat"/>
            </a:endParaRPr>
          </a:p>
        </p:txBody>
      </p:sp>
      <p:sp>
        <p:nvSpPr>
          <p:cNvPr id="9" name="TextBox 9"/>
          <p:cNvSpPr txBox="1"/>
          <p:nvPr/>
        </p:nvSpPr>
        <p:spPr>
          <a:xfrm>
            <a:off x="9331490" y="3078720"/>
            <a:ext cx="6873829" cy="682625"/>
          </a:xfrm>
          <a:prstGeom prst="rect">
            <a:avLst/>
          </a:prstGeom>
        </p:spPr>
        <p:txBody>
          <a:bodyPr lIns="0" tIns="0" rIns="0" bIns="0" rtlCol="0" anchor="t">
            <a:spAutoFit/>
          </a:bodyPr>
          <a:lstStyle/>
          <a:p>
            <a:pPr algn="just">
              <a:lnSpc>
                <a:spcPts val="2799"/>
              </a:lnSpc>
              <a:spcBef>
                <a:spcPct val="0"/>
              </a:spcBef>
            </a:pPr>
            <a:r>
              <a:rPr lang="en-US" sz="1999">
                <a:solidFill>
                  <a:srgbClr val="363755"/>
                </a:solidFill>
                <a:latin typeface="Montserrat"/>
                <a:ea typeface="Montserrat"/>
                <a:cs typeface="Montserrat"/>
                <a:sym typeface="Montserrat"/>
              </a:rPr>
              <a:t>Four Supervisors and Advisors out of Ten in our organization are under five years of service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2791765" y="4187425"/>
            <a:ext cx="653241" cy="1775"/>
          </a:xfrm>
          <a:prstGeom prst="line">
            <a:avLst/>
          </a:prstGeom>
          <a:ln w="57150" cap="flat">
            <a:solidFill>
              <a:srgbClr val="86EAE9"/>
            </a:solidFill>
            <a:prstDash val="solid"/>
            <a:headEnd type="none" w="sm" len="sm"/>
            <a:tailEnd type="none" w="sm" len="sm"/>
          </a:ln>
        </p:spPr>
        <p:txBody>
          <a:bodyPr/>
          <a:lstStyle/>
          <a:p>
            <a:endParaRPr lang="en-US"/>
          </a:p>
        </p:txBody>
      </p:sp>
      <p:sp>
        <p:nvSpPr>
          <p:cNvPr id="3" name="AutoShape 3"/>
          <p:cNvSpPr/>
          <p:nvPr/>
        </p:nvSpPr>
        <p:spPr>
          <a:xfrm flipV="1">
            <a:off x="4825115" y="4187425"/>
            <a:ext cx="665430" cy="0"/>
          </a:xfrm>
          <a:prstGeom prst="line">
            <a:avLst/>
          </a:prstGeom>
          <a:ln w="57150" cap="flat">
            <a:solidFill>
              <a:srgbClr val="3EDAD8"/>
            </a:solidFill>
            <a:prstDash val="solid"/>
            <a:headEnd type="none" w="sm" len="sm"/>
            <a:tailEnd type="none" w="sm" len="sm"/>
          </a:ln>
        </p:spPr>
        <p:txBody>
          <a:bodyPr/>
          <a:lstStyle/>
          <a:p>
            <a:endParaRPr lang="en-US"/>
          </a:p>
        </p:txBody>
      </p:sp>
      <p:sp>
        <p:nvSpPr>
          <p:cNvPr id="4" name="AutoShape 4"/>
          <p:cNvSpPr/>
          <p:nvPr/>
        </p:nvSpPr>
        <p:spPr>
          <a:xfrm>
            <a:off x="6870654" y="4187425"/>
            <a:ext cx="659255" cy="0"/>
          </a:xfrm>
          <a:prstGeom prst="line">
            <a:avLst/>
          </a:prstGeom>
          <a:ln w="57150" cap="flat">
            <a:solidFill>
              <a:srgbClr val="18AFD6"/>
            </a:solidFill>
            <a:prstDash val="solid"/>
            <a:headEnd type="none" w="sm" len="sm"/>
            <a:tailEnd type="none" w="sm" len="sm"/>
          </a:ln>
        </p:spPr>
        <p:txBody>
          <a:bodyPr/>
          <a:lstStyle/>
          <a:p>
            <a:endParaRPr lang="en-US"/>
          </a:p>
        </p:txBody>
      </p:sp>
      <p:sp>
        <p:nvSpPr>
          <p:cNvPr id="5" name="AutoShape 5"/>
          <p:cNvSpPr/>
          <p:nvPr/>
        </p:nvSpPr>
        <p:spPr>
          <a:xfrm>
            <a:off x="8910018" y="4187425"/>
            <a:ext cx="683665" cy="0"/>
          </a:xfrm>
          <a:prstGeom prst="line">
            <a:avLst/>
          </a:prstGeom>
          <a:ln w="57150" cap="flat">
            <a:solidFill>
              <a:srgbClr val="1C88CF"/>
            </a:solidFill>
            <a:prstDash val="solid"/>
            <a:headEnd type="none" w="sm" len="sm"/>
            <a:tailEnd type="none" w="sm" len="sm"/>
          </a:ln>
        </p:spPr>
        <p:txBody>
          <a:bodyPr/>
          <a:lstStyle/>
          <a:p>
            <a:endParaRPr lang="en-US"/>
          </a:p>
        </p:txBody>
      </p:sp>
      <p:sp>
        <p:nvSpPr>
          <p:cNvPr id="6" name="AutoShape 6"/>
          <p:cNvSpPr/>
          <p:nvPr/>
        </p:nvSpPr>
        <p:spPr>
          <a:xfrm flipV="1">
            <a:off x="10973792" y="4186537"/>
            <a:ext cx="683665" cy="887"/>
          </a:xfrm>
          <a:prstGeom prst="line">
            <a:avLst/>
          </a:prstGeom>
          <a:ln w="57150" cap="flat">
            <a:solidFill>
              <a:srgbClr val="005CB8"/>
            </a:solidFill>
            <a:prstDash val="solid"/>
            <a:headEnd type="none" w="sm" len="sm"/>
            <a:tailEnd type="none" w="sm" len="sm"/>
          </a:ln>
        </p:spPr>
        <p:txBody>
          <a:bodyPr/>
          <a:lstStyle/>
          <a:p>
            <a:endParaRPr lang="en-US"/>
          </a:p>
        </p:txBody>
      </p:sp>
      <p:grpSp>
        <p:nvGrpSpPr>
          <p:cNvPr id="7" name="Group 7"/>
          <p:cNvGrpSpPr/>
          <p:nvPr/>
        </p:nvGrpSpPr>
        <p:grpSpPr>
          <a:xfrm>
            <a:off x="1411656" y="3499145"/>
            <a:ext cx="1380109" cy="138010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6EAE9"/>
            </a:solidFill>
          </p:spPr>
          <p:txBody>
            <a:bodyPr/>
            <a:lstStyle/>
            <a:p>
              <a:endParaRPr lang="en-US"/>
            </a:p>
          </p:txBody>
        </p:sp>
        <p:sp>
          <p:nvSpPr>
            <p:cNvPr id="9" name="TextBox 9"/>
            <p:cNvSpPr txBox="1"/>
            <p:nvPr/>
          </p:nvSpPr>
          <p:spPr>
            <a:xfrm>
              <a:off x="76200" y="47625"/>
              <a:ext cx="660400" cy="688975"/>
            </a:xfrm>
            <a:prstGeom prst="rect">
              <a:avLst/>
            </a:prstGeom>
          </p:spPr>
          <p:txBody>
            <a:bodyPr lIns="50726" tIns="50726" rIns="50726" bIns="50726" rtlCol="0" anchor="ctr"/>
            <a:lstStyle/>
            <a:p>
              <a:pPr algn="ctr">
                <a:lnSpc>
                  <a:spcPts val="2099"/>
                </a:lnSpc>
              </a:pPr>
              <a:endParaRPr/>
            </a:p>
          </p:txBody>
        </p:sp>
      </p:grpSp>
      <p:grpSp>
        <p:nvGrpSpPr>
          <p:cNvPr id="10" name="Group 10"/>
          <p:cNvGrpSpPr/>
          <p:nvPr/>
        </p:nvGrpSpPr>
        <p:grpSpPr>
          <a:xfrm>
            <a:off x="3445006" y="3497370"/>
            <a:ext cx="1380109" cy="138010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EDAD8"/>
            </a:solidFill>
          </p:spPr>
          <p:txBody>
            <a:bodyPr/>
            <a:lstStyle/>
            <a:p>
              <a:endParaRPr lang="en-US"/>
            </a:p>
          </p:txBody>
        </p:sp>
        <p:sp>
          <p:nvSpPr>
            <p:cNvPr id="12" name="TextBox 12"/>
            <p:cNvSpPr txBox="1"/>
            <p:nvPr/>
          </p:nvSpPr>
          <p:spPr>
            <a:xfrm>
              <a:off x="76200" y="47625"/>
              <a:ext cx="660400" cy="688975"/>
            </a:xfrm>
            <a:prstGeom prst="rect">
              <a:avLst/>
            </a:prstGeom>
          </p:spPr>
          <p:txBody>
            <a:bodyPr lIns="50726" tIns="50726" rIns="50726" bIns="50726" rtlCol="0" anchor="ctr"/>
            <a:lstStyle/>
            <a:p>
              <a:pPr algn="ctr">
                <a:lnSpc>
                  <a:spcPts val="2099"/>
                </a:lnSpc>
              </a:pPr>
              <a:endParaRPr/>
            </a:p>
          </p:txBody>
        </p:sp>
      </p:grpSp>
      <p:grpSp>
        <p:nvGrpSpPr>
          <p:cNvPr id="13" name="Group 13"/>
          <p:cNvGrpSpPr/>
          <p:nvPr/>
        </p:nvGrpSpPr>
        <p:grpSpPr>
          <a:xfrm>
            <a:off x="5490545" y="3497370"/>
            <a:ext cx="1380109" cy="1380109"/>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7C9EF"/>
            </a:solidFill>
          </p:spPr>
          <p:txBody>
            <a:bodyPr/>
            <a:lstStyle/>
            <a:p>
              <a:endParaRPr lang="en-US"/>
            </a:p>
          </p:txBody>
        </p:sp>
        <p:sp>
          <p:nvSpPr>
            <p:cNvPr id="15" name="TextBox 15"/>
            <p:cNvSpPr txBox="1"/>
            <p:nvPr/>
          </p:nvSpPr>
          <p:spPr>
            <a:xfrm>
              <a:off x="76200" y="47625"/>
              <a:ext cx="660400" cy="688975"/>
            </a:xfrm>
            <a:prstGeom prst="rect">
              <a:avLst/>
            </a:prstGeom>
          </p:spPr>
          <p:txBody>
            <a:bodyPr lIns="50726" tIns="50726" rIns="50726" bIns="50726" rtlCol="0" anchor="ctr"/>
            <a:lstStyle/>
            <a:p>
              <a:pPr algn="ctr">
                <a:lnSpc>
                  <a:spcPts val="2099"/>
                </a:lnSpc>
              </a:pPr>
              <a:endParaRPr/>
            </a:p>
          </p:txBody>
        </p:sp>
      </p:grpSp>
      <p:grpSp>
        <p:nvGrpSpPr>
          <p:cNvPr id="16" name="Group 16"/>
          <p:cNvGrpSpPr/>
          <p:nvPr/>
        </p:nvGrpSpPr>
        <p:grpSpPr>
          <a:xfrm>
            <a:off x="7529909" y="3497370"/>
            <a:ext cx="1380109" cy="1380109"/>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AFD6"/>
            </a:solidFill>
          </p:spPr>
          <p:txBody>
            <a:bodyPr/>
            <a:lstStyle/>
            <a:p>
              <a:endParaRPr lang="en-US"/>
            </a:p>
          </p:txBody>
        </p:sp>
        <p:sp>
          <p:nvSpPr>
            <p:cNvPr id="18" name="TextBox 18"/>
            <p:cNvSpPr txBox="1"/>
            <p:nvPr/>
          </p:nvSpPr>
          <p:spPr>
            <a:xfrm>
              <a:off x="76200" y="47625"/>
              <a:ext cx="660400" cy="688975"/>
            </a:xfrm>
            <a:prstGeom prst="rect">
              <a:avLst/>
            </a:prstGeom>
          </p:spPr>
          <p:txBody>
            <a:bodyPr lIns="50726" tIns="50726" rIns="50726" bIns="50726" rtlCol="0" anchor="ctr"/>
            <a:lstStyle/>
            <a:p>
              <a:pPr algn="ctr">
                <a:lnSpc>
                  <a:spcPts val="2099"/>
                </a:lnSpc>
              </a:pPr>
              <a:endParaRPr/>
            </a:p>
          </p:txBody>
        </p:sp>
      </p:grpSp>
      <p:grpSp>
        <p:nvGrpSpPr>
          <p:cNvPr id="19" name="Group 19"/>
          <p:cNvGrpSpPr/>
          <p:nvPr/>
        </p:nvGrpSpPr>
        <p:grpSpPr>
          <a:xfrm>
            <a:off x="9593683" y="3497370"/>
            <a:ext cx="1380109" cy="1380109"/>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88CF"/>
            </a:solidFill>
          </p:spPr>
          <p:txBody>
            <a:bodyPr/>
            <a:lstStyle/>
            <a:p>
              <a:endParaRPr lang="en-US"/>
            </a:p>
          </p:txBody>
        </p:sp>
        <p:sp>
          <p:nvSpPr>
            <p:cNvPr id="21" name="TextBox 21"/>
            <p:cNvSpPr txBox="1"/>
            <p:nvPr/>
          </p:nvSpPr>
          <p:spPr>
            <a:xfrm>
              <a:off x="76200" y="47625"/>
              <a:ext cx="660400" cy="688975"/>
            </a:xfrm>
            <a:prstGeom prst="rect">
              <a:avLst/>
            </a:prstGeom>
          </p:spPr>
          <p:txBody>
            <a:bodyPr lIns="50726" tIns="50726" rIns="50726" bIns="50726" rtlCol="0" anchor="ctr"/>
            <a:lstStyle/>
            <a:p>
              <a:pPr algn="ctr">
                <a:lnSpc>
                  <a:spcPts val="2099"/>
                </a:lnSpc>
              </a:pPr>
              <a:endParaRPr/>
            </a:p>
          </p:txBody>
        </p:sp>
      </p:grpSp>
      <p:grpSp>
        <p:nvGrpSpPr>
          <p:cNvPr id="22" name="Group 22"/>
          <p:cNvGrpSpPr/>
          <p:nvPr/>
        </p:nvGrpSpPr>
        <p:grpSpPr>
          <a:xfrm>
            <a:off x="11657457" y="3496483"/>
            <a:ext cx="1380109" cy="1380109"/>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CB8"/>
            </a:solidFill>
          </p:spPr>
          <p:txBody>
            <a:bodyPr/>
            <a:lstStyle/>
            <a:p>
              <a:endParaRPr lang="en-US"/>
            </a:p>
          </p:txBody>
        </p:sp>
        <p:sp>
          <p:nvSpPr>
            <p:cNvPr id="24" name="TextBox 24"/>
            <p:cNvSpPr txBox="1"/>
            <p:nvPr/>
          </p:nvSpPr>
          <p:spPr>
            <a:xfrm>
              <a:off x="76200" y="47625"/>
              <a:ext cx="660400" cy="688975"/>
            </a:xfrm>
            <a:prstGeom prst="rect">
              <a:avLst/>
            </a:prstGeom>
          </p:spPr>
          <p:txBody>
            <a:bodyPr lIns="50726" tIns="50726" rIns="50726" bIns="50726" rtlCol="0" anchor="ctr"/>
            <a:lstStyle/>
            <a:p>
              <a:pPr algn="ctr">
                <a:lnSpc>
                  <a:spcPts val="2099"/>
                </a:lnSpc>
              </a:pPr>
              <a:endParaRPr/>
            </a:p>
          </p:txBody>
        </p:sp>
      </p:grpSp>
      <p:sp>
        <p:nvSpPr>
          <p:cNvPr id="25" name="AutoShape 25"/>
          <p:cNvSpPr/>
          <p:nvPr/>
        </p:nvSpPr>
        <p:spPr>
          <a:xfrm>
            <a:off x="15076512" y="4189200"/>
            <a:ext cx="1315170" cy="0"/>
          </a:xfrm>
          <a:prstGeom prst="line">
            <a:avLst/>
          </a:prstGeom>
          <a:ln w="57150" cap="flat">
            <a:solidFill>
              <a:srgbClr val="363755"/>
            </a:solidFill>
            <a:prstDash val="solid"/>
            <a:headEnd type="none" w="sm" len="sm"/>
            <a:tailEnd type="none" w="sm" len="sm"/>
          </a:ln>
        </p:spPr>
        <p:txBody>
          <a:bodyPr/>
          <a:lstStyle/>
          <a:p>
            <a:endParaRPr lang="en-US"/>
          </a:p>
        </p:txBody>
      </p:sp>
      <p:grpSp>
        <p:nvGrpSpPr>
          <p:cNvPr id="26" name="Group 26"/>
          <p:cNvGrpSpPr/>
          <p:nvPr/>
        </p:nvGrpSpPr>
        <p:grpSpPr>
          <a:xfrm>
            <a:off x="13696403" y="3499145"/>
            <a:ext cx="1380109" cy="1380109"/>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538A"/>
            </a:solidFill>
          </p:spPr>
          <p:txBody>
            <a:bodyPr/>
            <a:lstStyle/>
            <a:p>
              <a:endParaRPr lang="en-US"/>
            </a:p>
          </p:txBody>
        </p:sp>
        <p:sp>
          <p:nvSpPr>
            <p:cNvPr id="28" name="TextBox 28"/>
            <p:cNvSpPr txBox="1"/>
            <p:nvPr/>
          </p:nvSpPr>
          <p:spPr>
            <a:xfrm>
              <a:off x="76200" y="47625"/>
              <a:ext cx="660400" cy="688975"/>
            </a:xfrm>
            <a:prstGeom prst="rect">
              <a:avLst/>
            </a:prstGeom>
          </p:spPr>
          <p:txBody>
            <a:bodyPr lIns="50726" tIns="50726" rIns="50726" bIns="50726" rtlCol="0" anchor="ctr"/>
            <a:lstStyle/>
            <a:p>
              <a:pPr algn="ctr">
                <a:lnSpc>
                  <a:spcPts val="2099"/>
                </a:lnSpc>
              </a:pPr>
              <a:endParaRPr/>
            </a:p>
          </p:txBody>
        </p:sp>
      </p:grpSp>
      <p:grpSp>
        <p:nvGrpSpPr>
          <p:cNvPr id="29" name="Group 29"/>
          <p:cNvGrpSpPr/>
          <p:nvPr/>
        </p:nvGrpSpPr>
        <p:grpSpPr>
          <a:xfrm>
            <a:off x="15645209" y="3496483"/>
            <a:ext cx="1380109" cy="1380109"/>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3755"/>
            </a:solidFill>
          </p:spPr>
          <p:txBody>
            <a:bodyPr/>
            <a:lstStyle/>
            <a:p>
              <a:endParaRPr lang="en-US"/>
            </a:p>
          </p:txBody>
        </p:sp>
        <p:sp>
          <p:nvSpPr>
            <p:cNvPr id="31" name="TextBox 31"/>
            <p:cNvSpPr txBox="1"/>
            <p:nvPr/>
          </p:nvSpPr>
          <p:spPr>
            <a:xfrm>
              <a:off x="76200" y="47625"/>
              <a:ext cx="660400" cy="688975"/>
            </a:xfrm>
            <a:prstGeom prst="rect">
              <a:avLst/>
            </a:prstGeom>
          </p:spPr>
          <p:txBody>
            <a:bodyPr lIns="50726" tIns="50726" rIns="50726" bIns="50726" rtlCol="0" anchor="ctr"/>
            <a:lstStyle/>
            <a:p>
              <a:pPr algn="ctr">
                <a:lnSpc>
                  <a:spcPts val="2099"/>
                </a:lnSpc>
              </a:pPr>
              <a:endParaRPr/>
            </a:p>
          </p:txBody>
        </p:sp>
      </p:grpSp>
      <p:sp>
        <p:nvSpPr>
          <p:cNvPr id="32" name="AutoShape 32"/>
          <p:cNvSpPr/>
          <p:nvPr/>
        </p:nvSpPr>
        <p:spPr>
          <a:xfrm flipV="1">
            <a:off x="13037603" y="4188756"/>
            <a:ext cx="683665" cy="887"/>
          </a:xfrm>
          <a:prstGeom prst="line">
            <a:avLst/>
          </a:prstGeom>
          <a:ln w="57150" cap="flat">
            <a:solidFill>
              <a:srgbClr val="13538A"/>
            </a:solidFill>
            <a:prstDash val="solid"/>
            <a:headEnd type="none" w="sm" len="sm"/>
            <a:tailEnd type="none" w="sm" len="sm"/>
          </a:ln>
        </p:spPr>
        <p:txBody>
          <a:bodyPr/>
          <a:lstStyle/>
          <a:p>
            <a:endParaRPr lang="en-US"/>
          </a:p>
        </p:txBody>
      </p:sp>
      <p:sp>
        <p:nvSpPr>
          <p:cNvPr id="33" name="Freeform 33"/>
          <p:cNvSpPr/>
          <p:nvPr/>
        </p:nvSpPr>
        <p:spPr>
          <a:xfrm>
            <a:off x="1776698" y="3852235"/>
            <a:ext cx="668604" cy="668604"/>
          </a:xfrm>
          <a:custGeom>
            <a:avLst/>
            <a:gdLst/>
            <a:ahLst/>
            <a:cxnLst/>
            <a:rect l="l" t="t" r="r" b="b"/>
            <a:pathLst>
              <a:path w="668604" h="668604">
                <a:moveTo>
                  <a:pt x="0" y="0"/>
                </a:moveTo>
                <a:lnTo>
                  <a:pt x="668603" y="0"/>
                </a:lnTo>
                <a:lnTo>
                  <a:pt x="668603" y="668604"/>
                </a:lnTo>
                <a:lnTo>
                  <a:pt x="0" y="6686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4" name="Freeform 34"/>
          <p:cNvSpPr/>
          <p:nvPr/>
        </p:nvSpPr>
        <p:spPr>
          <a:xfrm>
            <a:off x="3702465" y="3753902"/>
            <a:ext cx="865270" cy="865270"/>
          </a:xfrm>
          <a:custGeom>
            <a:avLst/>
            <a:gdLst/>
            <a:ahLst/>
            <a:cxnLst/>
            <a:rect l="l" t="t" r="r" b="b"/>
            <a:pathLst>
              <a:path w="865270" h="865270">
                <a:moveTo>
                  <a:pt x="0" y="0"/>
                </a:moveTo>
                <a:lnTo>
                  <a:pt x="865270" y="0"/>
                </a:lnTo>
                <a:lnTo>
                  <a:pt x="865270" y="865270"/>
                </a:lnTo>
                <a:lnTo>
                  <a:pt x="0" y="8652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5" name="Freeform 35"/>
          <p:cNvSpPr/>
          <p:nvPr/>
        </p:nvSpPr>
        <p:spPr>
          <a:xfrm>
            <a:off x="9870011" y="3725499"/>
            <a:ext cx="827414" cy="865270"/>
          </a:xfrm>
          <a:custGeom>
            <a:avLst/>
            <a:gdLst/>
            <a:ahLst/>
            <a:cxnLst/>
            <a:rect l="l" t="t" r="r" b="b"/>
            <a:pathLst>
              <a:path w="827414" h="865270">
                <a:moveTo>
                  <a:pt x="0" y="0"/>
                </a:moveTo>
                <a:lnTo>
                  <a:pt x="827415" y="0"/>
                </a:lnTo>
                <a:lnTo>
                  <a:pt x="827415" y="865270"/>
                </a:lnTo>
                <a:lnTo>
                  <a:pt x="0" y="8652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6" name="Freeform 36"/>
          <p:cNvSpPr/>
          <p:nvPr/>
        </p:nvSpPr>
        <p:spPr>
          <a:xfrm>
            <a:off x="11867044" y="3723847"/>
            <a:ext cx="929818" cy="929818"/>
          </a:xfrm>
          <a:custGeom>
            <a:avLst/>
            <a:gdLst/>
            <a:ahLst/>
            <a:cxnLst/>
            <a:rect l="l" t="t" r="r" b="b"/>
            <a:pathLst>
              <a:path w="929818" h="929818">
                <a:moveTo>
                  <a:pt x="0" y="0"/>
                </a:moveTo>
                <a:lnTo>
                  <a:pt x="929818" y="0"/>
                </a:lnTo>
                <a:lnTo>
                  <a:pt x="929818" y="929818"/>
                </a:lnTo>
                <a:lnTo>
                  <a:pt x="0" y="9298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37" name="Freeform 37"/>
          <p:cNvSpPr/>
          <p:nvPr/>
        </p:nvSpPr>
        <p:spPr>
          <a:xfrm>
            <a:off x="15886018" y="3735601"/>
            <a:ext cx="898490" cy="901872"/>
          </a:xfrm>
          <a:custGeom>
            <a:avLst/>
            <a:gdLst/>
            <a:ahLst/>
            <a:cxnLst/>
            <a:rect l="l" t="t" r="r" b="b"/>
            <a:pathLst>
              <a:path w="898490" h="901872">
                <a:moveTo>
                  <a:pt x="0" y="0"/>
                </a:moveTo>
                <a:lnTo>
                  <a:pt x="898490" y="0"/>
                </a:lnTo>
                <a:lnTo>
                  <a:pt x="898490" y="901872"/>
                </a:lnTo>
                <a:lnTo>
                  <a:pt x="0" y="90187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8" name="Freeform 38"/>
          <p:cNvSpPr/>
          <p:nvPr/>
        </p:nvSpPr>
        <p:spPr>
          <a:xfrm>
            <a:off x="5725921" y="3729792"/>
            <a:ext cx="909356" cy="919703"/>
          </a:xfrm>
          <a:custGeom>
            <a:avLst/>
            <a:gdLst/>
            <a:ahLst/>
            <a:cxnLst/>
            <a:rect l="l" t="t" r="r" b="b"/>
            <a:pathLst>
              <a:path w="909356" h="919703">
                <a:moveTo>
                  <a:pt x="0" y="0"/>
                </a:moveTo>
                <a:lnTo>
                  <a:pt x="909357" y="0"/>
                </a:lnTo>
                <a:lnTo>
                  <a:pt x="909357" y="919703"/>
                </a:lnTo>
                <a:lnTo>
                  <a:pt x="0" y="91970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nvGrpSpPr>
          <p:cNvPr id="39" name="Group 39"/>
          <p:cNvGrpSpPr/>
          <p:nvPr/>
        </p:nvGrpSpPr>
        <p:grpSpPr>
          <a:xfrm>
            <a:off x="2946856" y="476448"/>
            <a:ext cx="11735033" cy="1104505"/>
            <a:chOff x="0" y="0"/>
            <a:chExt cx="15646711" cy="1472673"/>
          </a:xfrm>
        </p:grpSpPr>
        <p:sp>
          <p:nvSpPr>
            <p:cNvPr id="40" name="TextBox 40"/>
            <p:cNvSpPr txBox="1"/>
            <p:nvPr/>
          </p:nvSpPr>
          <p:spPr>
            <a:xfrm>
              <a:off x="14525" y="-9525"/>
              <a:ext cx="15632187" cy="835025"/>
            </a:xfrm>
            <a:prstGeom prst="rect">
              <a:avLst/>
            </a:prstGeom>
          </p:spPr>
          <p:txBody>
            <a:bodyPr lIns="0" tIns="0" rIns="0" bIns="0" rtlCol="0" anchor="t">
              <a:spAutoFit/>
            </a:bodyPr>
            <a:lstStyle/>
            <a:p>
              <a:pPr algn="ctr">
                <a:lnSpc>
                  <a:spcPts val="4919"/>
                </a:lnSpc>
              </a:pPr>
              <a:r>
                <a:rPr lang="en-US" sz="4099" b="1" spc="122">
                  <a:solidFill>
                    <a:srgbClr val="191919"/>
                  </a:solidFill>
                  <a:latin typeface="Cerebri Bold"/>
                  <a:ea typeface="Cerebri Bold"/>
                  <a:cs typeface="Cerebri Bold"/>
                  <a:sym typeface="Cerebri Bold"/>
                </a:rPr>
                <a:t>SESSION TIMELINE </a:t>
              </a:r>
            </a:p>
          </p:txBody>
        </p:sp>
        <p:sp>
          <p:nvSpPr>
            <p:cNvPr id="41" name="TextBox 41"/>
            <p:cNvSpPr txBox="1"/>
            <p:nvPr/>
          </p:nvSpPr>
          <p:spPr>
            <a:xfrm>
              <a:off x="0" y="1010393"/>
              <a:ext cx="15632187" cy="462280"/>
            </a:xfrm>
            <a:prstGeom prst="rect">
              <a:avLst/>
            </a:prstGeom>
          </p:spPr>
          <p:txBody>
            <a:bodyPr lIns="0" tIns="0" rIns="0" bIns="0" rtlCol="0" anchor="t">
              <a:spAutoFit/>
            </a:bodyPr>
            <a:lstStyle/>
            <a:p>
              <a:pPr algn="ctr">
                <a:lnSpc>
                  <a:spcPts val="2939"/>
                </a:lnSpc>
              </a:pPr>
              <a:r>
                <a:rPr lang="en-US" sz="2099" spc="62">
                  <a:solidFill>
                    <a:srgbClr val="191919"/>
                  </a:solidFill>
                  <a:latin typeface="Montserrat"/>
                  <a:ea typeface="Montserrat"/>
                  <a:cs typeface="Montserrat"/>
                  <a:sym typeface="Montserrat"/>
                </a:rPr>
                <a:t>Cohort One</a:t>
              </a:r>
            </a:p>
          </p:txBody>
        </p:sp>
      </p:grpSp>
      <p:sp>
        <p:nvSpPr>
          <p:cNvPr id="42" name="Freeform 42"/>
          <p:cNvSpPr/>
          <p:nvPr/>
        </p:nvSpPr>
        <p:spPr>
          <a:xfrm>
            <a:off x="7875616" y="3691839"/>
            <a:ext cx="653368" cy="995608"/>
          </a:xfrm>
          <a:custGeom>
            <a:avLst/>
            <a:gdLst/>
            <a:ahLst/>
            <a:cxnLst/>
            <a:rect l="l" t="t" r="r" b="b"/>
            <a:pathLst>
              <a:path w="653368" h="995608">
                <a:moveTo>
                  <a:pt x="0" y="0"/>
                </a:moveTo>
                <a:lnTo>
                  <a:pt x="653368" y="0"/>
                </a:lnTo>
                <a:lnTo>
                  <a:pt x="653368" y="995608"/>
                </a:lnTo>
                <a:lnTo>
                  <a:pt x="0" y="99560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43" name="Freeform 43"/>
          <p:cNvSpPr/>
          <p:nvPr/>
        </p:nvSpPr>
        <p:spPr>
          <a:xfrm>
            <a:off x="13997530" y="3723847"/>
            <a:ext cx="840346" cy="868575"/>
          </a:xfrm>
          <a:custGeom>
            <a:avLst/>
            <a:gdLst/>
            <a:ahLst/>
            <a:cxnLst/>
            <a:rect l="l" t="t" r="r" b="b"/>
            <a:pathLst>
              <a:path w="840346" h="868575">
                <a:moveTo>
                  <a:pt x="0" y="0"/>
                </a:moveTo>
                <a:lnTo>
                  <a:pt x="840346" y="0"/>
                </a:lnTo>
                <a:lnTo>
                  <a:pt x="840346" y="868575"/>
                </a:lnTo>
                <a:lnTo>
                  <a:pt x="0" y="86857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44" name="TextBox 44"/>
          <p:cNvSpPr txBox="1"/>
          <p:nvPr/>
        </p:nvSpPr>
        <p:spPr>
          <a:xfrm>
            <a:off x="933055" y="5278656"/>
            <a:ext cx="2197626" cy="2979519"/>
          </a:xfrm>
          <a:prstGeom prst="rect">
            <a:avLst/>
          </a:prstGeom>
        </p:spPr>
        <p:txBody>
          <a:bodyPr lIns="0" tIns="0" rIns="0" bIns="0" rtlCol="0" anchor="t">
            <a:spAutoFit/>
          </a:bodyPr>
          <a:lstStyle/>
          <a:p>
            <a:pPr algn="ctr">
              <a:lnSpc>
                <a:spcPts val="2696"/>
              </a:lnSpc>
            </a:pPr>
            <a:r>
              <a:rPr lang="en-US" sz="1797" i="1" spc="26">
                <a:solidFill>
                  <a:srgbClr val="191919"/>
                </a:solidFill>
                <a:latin typeface="Montserrat Italics"/>
                <a:ea typeface="Montserrat Italics"/>
                <a:cs typeface="Montserrat Italics"/>
                <a:sym typeface="Montserrat Italics"/>
              </a:rPr>
              <a:t>Personal Development</a:t>
            </a:r>
          </a:p>
          <a:p>
            <a:pPr algn="ctr">
              <a:lnSpc>
                <a:spcPts val="2696"/>
              </a:lnSpc>
            </a:pPr>
            <a:r>
              <a:rPr lang="en-US" sz="1797" b="1" spc="26">
                <a:solidFill>
                  <a:srgbClr val="191919"/>
                </a:solidFill>
                <a:latin typeface="Montserrat Bold"/>
                <a:ea typeface="Montserrat Bold"/>
                <a:cs typeface="Montserrat Bold"/>
                <a:sym typeface="Montserrat Bold"/>
              </a:rPr>
              <a:t>East Central AL</a:t>
            </a:r>
          </a:p>
          <a:p>
            <a:pPr algn="ctr">
              <a:lnSpc>
                <a:spcPts val="2696"/>
              </a:lnSpc>
            </a:pPr>
            <a:r>
              <a:rPr lang="en-US" sz="1797" spc="26">
                <a:solidFill>
                  <a:srgbClr val="191919"/>
                </a:solidFill>
                <a:latin typeface="Montserrat"/>
                <a:ea typeface="Montserrat"/>
                <a:cs typeface="Montserrat"/>
                <a:sym typeface="Montserrat"/>
              </a:rPr>
              <a:t>Know Yourself Content</a:t>
            </a:r>
          </a:p>
          <a:p>
            <a:pPr algn="ctr">
              <a:lnSpc>
                <a:spcPts val="2696"/>
              </a:lnSpc>
            </a:pPr>
            <a:r>
              <a:rPr lang="en-US" sz="1797" spc="26">
                <a:solidFill>
                  <a:srgbClr val="191919"/>
                </a:solidFill>
                <a:latin typeface="Montserrat"/>
                <a:ea typeface="Montserrat"/>
                <a:cs typeface="Montserrat"/>
                <a:sym typeface="Montserrat"/>
              </a:rPr>
              <a:t>&amp;</a:t>
            </a:r>
          </a:p>
          <a:p>
            <a:pPr algn="ctr">
              <a:lnSpc>
                <a:spcPts val="2696"/>
              </a:lnSpc>
            </a:pPr>
            <a:r>
              <a:rPr lang="en-US" sz="1797" spc="26">
                <a:solidFill>
                  <a:srgbClr val="191919"/>
                </a:solidFill>
                <a:latin typeface="Montserrat"/>
                <a:ea typeface="Montserrat"/>
                <a:cs typeface="Montserrat"/>
                <a:sym typeface="Montserrat"/>
              </a:rPr>
              <a:t>Basics of Leadership Content</a:t>
            </a:r>
          </a:p>
        </p:txBody>
      </p:sp>
      <p:sp>
        <p:nvSpPr>
          <p:cNvPr id="45" name="TextBox 45"/>
          <p:cNvSpPr txBox="1"/>
          <p:nvPr/>
        </p:nvSpPr>
        <p:spPr>
          <a:xfrm>
            <a:off x="1091318" y="2645574"/>
            <a:ext cx="2039364" cy="388664"/>
          </a:xfrm>
          <a:prstGeom prst="rect">
            <a:avLst/>
          </a:prstGeom>
        </p:spPr>
        <p:txBody>
          <a:bodyPr lIns="0" tIns="0" rIns="0" bIns="0" rtlCol="0" anchor="t">
            <a:spAutoFit/>
          </a:bodyPr>
          <a:lstStyle/>
          <a:p>
            <a:pPr algn="ctr">
              <a:lnSpc>
                <a:spcPts val="3115"/>
              </a:lnSpc>
            </a:pPr>
            <a:r>
              <a:rPr lang="en-US" sz="2396" b="1">
                <a:solidFill>
                  <a:srgbClr val="191919"/>
                </a:solidFill>
                <a:latin typeface="Cerebri Bold"/>
                <a:ea typeface="Cerebri Bold"/>
                <a:cs typeface="Cerebri Bold"/>
                <a:sym typeface="Cerebri Bold"/>
              </a:rPr>
              <a:t>MAY</a:t>
            </a:r>
          </a:p>
        </p:txBody>
      </p:sp>
      <p:sp>
        <p:nvSpPr>
          <p:cNvPr id="46" name="TextBox 46"/>
          <p:cNvSpPr txBox="1"/>
          <p:nvPr/>
        </p:nvSpPr>
        <p:spPr>
          <a:xfrm>
            <a:off x="3094367" y="5277768"/>
            <a:ext cx="2066551" cy="1979394"/>
          </a:xfrm>
          <a:prstGeom prst="rect">
            <a:avLst/>
          </a:prstGeom>
        </p:spPr>
        <p:txBody>
          <a:bodyPr lIns="0" tIns="0" rIns="0" bIns="0" rtlCol="0" anchor="t">
            <a:spAutoFit/>
          </a:bodyPr>
          <a:lstStyle/>
          <a:p>
            <a:pPr algn="ctr">
              <a:lnSpc>
                <a:spcPts val="2696"/>
              </a:lnSpc>
            </a:pPr>
            <a:r>
              <a:rPr lang="en-US" sz="1797" i="1" spc="26">
                <a:solidFill>
                  <a:srgbClr val="191919"/>
                </a:solidFill>
                <a:latin typeface="Montserrat Italics"/>
                <a:ea typeface="Montserrat Italics"/>
                <a:cs typeface="Montserrat Italics"/>
                <a:sym typeface="Montserrat Italics"/>
              </a:rPr>
              <a:t>Professional Development</a:t>
            </a:r>
          </a:p>
          <a:p>
            <a:pPr algn="ctr">
              <a:lnSpc>
                <a:spcPts val="2696"/>
              </a:lnSpc>
            </a:pPr>
            <a:r>
              <a:rPr lang="en-US" sz="1797" b="1" spc="26">
                <a:solidFill>
                  <a:srgbClr val="191919"/>
                </a:solidFill>
                <a:latin typeface="Montserrat Bold"/>
                <a:ea typeface="Montserrat Bold"/>
                <a:cs typeface="Montserrat Bold"/>
                <a:sym typeface="Montserrat Bold"/>
              </a:rPr>
              <a:t>Southeast AL</a:t>
            </a:r>
          </a:p>
          <a:p>
            <a:pPr algn="ctr">
              <a:lnSpc>
                <a:spcPts val="2696"/>
              </a:lnSpc>
            </a:pPr>
            <a:r>
              <a:rPr lang="en-US" sz="1797" spc="26">
                <a:solidFill>
                  <a:srgbClr val="191919"/>
                </a:solidFill>
                <a:latin typeface="Montserrat"/>
                <a:ea typeface="Montserrat"/>
                <a:cs typeface="Montserrat"/>
                <a:sym typeface="Montserrat"/>
              </a:rPr>
              <a:t>Organization and Farm Structure Content</a:t>
            </a:r>
          </a:p>
        </p:txBody>
      </p:sp>
      <p:sp>
        <p:nvSpPr>
          <p:cNvPr id="47" name="TextBox 47"/>
          <p:cNvSpPr txBox="1"/>
          <p:nvPr/>
        </p:nvSpPr>
        <p:spPr>
          <a:xfrm>
            <a:off x="3107961" y="2647349"/>
            <a:ext cx="2039364" cy="388664"/>
          </a:xfrm>
          <a:prstGeom prst="rect">
            <a:avLst/>
          </a:prstGeom>
        </p:spPr>
        <p:txBody>
          <a:bodyPr lIns="0" tIns="0" rIns="0" bIns="0" rtlCol="0" anchor="t">
            <a:spAutoFit/>
          </a:bodyPr>
          <a:lstStyle/>
          <a:p>
            <a:pPr algn="ctr">
              <a:lnSpc>
                <a:spcPts val="3115"/>
              </a:lnSpc>
            </a:pPr>
            <a:r>
              <a:rPr lang="en-US" sz="2396" b="1">
                <a:solidFill>
                  <a:srgbClr val="191919"/>
                </a:solidFill>
                <a:latin typeface="Cerebri Bold"/>
                <a:ea typeface="Cerebri Bold"/>
                <a:cs typeface="Cerebri Bold"/>
                <a:sym typeface="Cerebri Bold"/>
              </a:rPr>
              <a:t>JULY</a:t>
            </a:r>
          </a:p>
        </p:txBody>
      </p:sp>
      <p:sp>
        <p:nvSpPr>
          <p:cNvPr id="48" name="TextBox 48"/>
          <p:cNvSpPr txBox="1"/>
          <p:nvPr/>
        </p:nvSpPr>
        <p:spPr>
          <a:xfrm>
            <a:off x="7190756" y="5276642"/>
            <a:ext cx="2039364" cy="2979519"/>
          </a:xfrm>
          <a:prstGeom prst="rect">
            <a:avLst/>
          </a:prstGeom>
        </p:spPr>
        <p:txBody>
          <a:bodyPr lIns="0" tIns="0" rIns="0" bIns="0" rtlCol="0" anchor="t">
            <a:spAutoFit/>
          </a:bodyPr>
          <a:lstStyle/>
          <a:p>
            <a:pPr algn="ctr">
              <a:lnSpc>
                <a:spcPts val="2696"/>
              </a:lnSpc>
            </a:pPr>
            <a:r>
              <a:rPr lang="en-US" sz="1797" i="1" spc="26">
                <a:solidFill>
                  <a:srgbClr val="191919"/>
                </a:solidFill>
                <a:latin typeface="Montserrat Italics"/>
                <a:ea typeface="Montserrat Italics"/>
                <a:cs typeface="Montserrat Italics"/>
                <a:sym typeface="Montserrat Italics"/>
              </a:rPr>
              <a:t>Professional Development</a:t>
            </a:r>
          </a:p>
          <a:p>
            <a:pPr algn="ctr">
              <a:lnSpc>
                <a:spcPts val="2696"/>
              </a:lnSpc>
            </a:pPr>
            <a:r>
              <a:rPr lang="en-US" sz="1797" b="1" spc="26">
                <a:solidFill>
                  <a:srgbClr val="191919"/>
                </a:solidFill>
                <a:latin typeface="Montserrat Bold"/>
                <a:ea typeface="Montserrat Bold"/>
                <a:cs typeface="Montserrat Bold"/>
                <a:sym typeface="Montserrat Bold"/>
              </a:rPr>
              <a:t>Northwest AL</a:t>
            </a:r>
          </a:p>
          <a:p>
            <a:pPr algn="ctr">
              <a:lnSpc>
                <a:spcPts val="2696"/>
              </a:lnSpc>
            </a:pPr>
            <a:r>
              <a:rPr lang="en-US" sz="1797" spc="26">
                <a:solidFill>
                  <a:srgbClr val="191919"/>
                </a:solidFill>
                <a:latin typeface="Montserrat"/>
                <a:ea typeface="Montserrat"/>
                <a:cs typeface="Montserrat"/>
                <a:sym typeface="Montserrat"/>
              </a:rPr>
              <a:t>Business Content,</a:t>
            </a:r>
          </a:p>
          <a:p>
            <a:pPr algn="ctr">
              <a:lnSpc>
                <a:spcPts val="2696"/>
              </a:lnSpc>
            </a:pPr>
            <a:r>
              <a:rPr lang="en-US" sz="1797" spc="26">
                <a:solidFill>
                  <a:srgbClr val="191919"/>
                </a:solidFill>
                <a:latin typeface="Montserrat"/>
                <a:ea typeface="Montserrat"/>
                <a:cs typeface="Montserrat"/>
                <a:sym typeface="Montserrat"/>
              </a:rPr>
              <a:t>Policy Content,</a:t>
            </a:r>
          </a:p>
          <a:p>
            <a:pPr algn="ctr">
              <a:lnSpc>
                <a:spcPts val="2696"/>
              </a:lnSpc>
            </a:pPr>
            <a:r>
              <a:rPr lang="en-US" sz="1797" spc="26">
                <a:solidFill>
                  <a:srgbClr val="191919"/>
                </a:solidFill>
                <a:latin typeface="Montserrat"/>
                <a:ea typeface="Montserrat"/>
                <a:cs typeface="Montserrat"/>
                <a:sym typeface="Montserrat"/>
              </a:rPr>
              <a:t>&amp;</a:t>
            </a:r>
          </a:p>
          <a:p>
            <a:pPr algn="ctr">
              <a:lnSpc>
                <a:spcPts val="2696"/>
              </a:lnSpc>
            </a:pPr>
            <a:r>
              <a:rPr lang="en-US" sz="1797" spc="26">
                <a:solidFill>
                  <a:srgbClr val="191919"/>
                </a:solidFill>
                <a:latin typeface="Montserrat"/>
                <a:ea typeface="Montserrat"/>
                <a:cs typeface="Montserrat"/>
                <a:sym typeface="Montserrat"/>
              </a:rPr>
              <a:t>Etiquette Content</a:t>
            </a:r>
          </a:p>
        </p:txBody>
      </p:sp>
      <p:sp>
        <p:nvSpPr>
          <p:cNvPr id="49" name="TextBox 49"/>
          <p:cNvSpPr txBox="1"/>
          <p:nvPr/>
        </p:nvSpPr>
        <p:spPr>
          <a:xfrm>
            <a:off x="5038937" y="2660792"/>
            <a:ext cx="2283326" cy="388664"/>
          </a:xfrm>
          <a:prstGeom prst="rect">
            <a:avLst/>
          </a:prstGeom>
        </p:spPr>
        <p:txBody>
          <a:bodyPr lIns="0" tIns="0" rIns="0" bIns="0" rtlCol="0" anchor="t">
            <a:spAutoFit/>
          </a:bodyPr>
          <a:lstStyle/>
          <a:p>
            <a:pPr algn="ctr">
              <a:lnSpc>
                <a:spcPts val="3115"/>
              </a:lnSpc>
            </a:pPr>
            <a:r>
              <a:rPr lang="en-US" sz="2396" b="1">
                <a:solidFill>
                  <a:srgbClr val="191919"/>
                </a:solidFill>
                <a:latin typeface="Cerebri Bold"/>
                <a:ea typeface="Cerebri Bold"/>
                <a:cs typeface="Cerebri Bold"/>
                <a:sym typeface="Cerebri Bold"/>
              </a:rPr>
              <a:t>NOVEMBER</a:t>
            </a:r>
          </a:p>
        </p:txBody>
      </p:sp>
      <p:sp>
        <p:nvSpPr>
          <p:cNvPr id="50" name="TextBox 50"/>
          <p:cNvSpPr txBox="1"/>
          <p:nvPr/>
        </p:nvSpPr>
        <p:spPr>
          <a:xfrm>
            <a:off x="5151393" y="5278656"/>
            <a:ext cx="2039364" cy="1646019"/>
          </a:xfrm>
          <a:prstGeom prst="rect">
            <a:avLst/>
          </a:prstGeom>
        </p:spPr>
        <p:txBody>
          <a:bodyPr lIns="0" tIns="0" rIns="0" bIns="0" rtlCol="0" anchor="t">
            <a:spAutoFit/>
          </a:bodyPr>
          <a:lstStyle/>
          <a:p>
            <a:pPr algn="ctr">
              <a:lnSpc>
                <a:spcPts val="2696"/>
              </a:lnSpc>
            </a:pPr>
            <a:r>
              <a:rPr lang="en-US" sz="1797" i="1" spc="26">
                <a:solidFill>
                  <a:srgbClr val="191919"/>
                </a:solidFill>
                <a:latin typeface="Montserrat Italics"/>
                <a:ea typeface="Montserrat Italics"/>
                <a:cs typeface="Montserrat Italics"/>
                <a:sym typeface="Montserrat Italics"/>
              </a:rPr>
              <a:t>Professional Development</a:t>
            </a:r>
          </a:p>
          <a:p>
            <a:pPr algn="ctr">
              <a:lnSpc>
                <a:spcPts val="2696"/>
              </a:lnSpc>
            </a:pPr>
            <a:r>
              <a:rPr lang="en-US" sz="1797" b="1" spc="26">
                <a:solidFill>
                  <a:srgbClr val="191919"/>
                </a:solidFill>
                <a:latin typeface="Montserrat Bold"/>
                <a:ea typeface="Montserrat Bold"/>
                <a:cs typeface="Montserrat Bold"/>
                <a:sym typeface="Montserrat Bold"/>
              </a:rPr>
              <a:t>Southwest AL</a:t>
            </a:r>
          </a:p>
          <a:p>
            <a:pPr algn="ctr">
              <a:lnSpc>
                <a:spcPts val="2696"/>
              </a:lnSpc>
            </a:pPr>
            <a:r>
              <a:rPr lang="en-US" sz="1797" spc="26">
                <a:solidFill>
                  <a:srgbClr val="191919"/>
                </a:solidFill>
                <a:latin typeface="Montserrat"/>
                <a:ea typeface="Montserrat"/>
                <a:cs typeface="Montserrat"/>
                <a:sym typeface="Montserrat"/>
              </a:rPr>
              <a:t>Capstone &amp; Luncheon</a:t>
            </a:r>
          </a:p>
        </p:txBody>
      </p:sp>
      <p:sp>
        <p:nvSpPr>
          <p:cNvPr id="51" name="TextBox 51"/>
          <p:cNvSpPr txBox="1"/>
          <p:nvPr/>
        </p:nvSpPr>
        <p:spPr>
          <a:xfrm>
            <a:off x="7190756" y="2660792"/>
            <a:ext cx="2039364" cy="388664"/>
          </a:xfrm>
          <a:prstGeom prst="rect">
            <a:avLst/>
          </a:prstGeom>
        </p:spPr>
        <p:txBody>
          <a:bodyPr lIns="0" tIns="0" rIns="0" bIns="0" rtlCol="0" anchor="t">
            <a:spAutoFit/>
          </a:bodyPr>
          <a:lstStyle/>
          <a:p>
            <a:pPr algn="ctr">
              <a:lnSpc>
                <a:spcPts val="3115"/>
              </a:lnSpc>
            </a:pPr>
            <a:r>
              <a:rPr lang="en-US" sz="2396" b="1">
                <a:solidFill>
                  <a:srgbClr val="191919"/>
                </a:solidFill>
                <a:latin typeface="Cerebri Bold"/>
                <a:ea typeface="Cerebri Bold"/>
                <a:cs typeface="Cerebri Bold"/>
                <a:sym typeface="Cerebri Bold"/>
              </a:rPr>
              <a:t>JANUARY</a:t>
            </a:r>
          </a:p>
        </p:txBody>
      </p:sp>
      <p:sp>
        <p:nvSpPr>
          <p:cNvPr id="52" name="TextBox 52"/>
          <p:cNvSpPr txBox="1"/>
          <p:nvPr/>
        </p:nvSpPr>
        <p:spPr>
          <a:xfrm>
            <a:off x="11287860" y="5276642"/>
            <a:ext cx="2088184" cy="1646019"/>
          </a:xfrm>
          <a:prstGeom prst="rect">
            <a:avLst/>
          </a:prstGeom>
        </p:spPr>
        <p:txBody>
          <a:bodyPr lIns="0" tIns="0" rIns="0" bIns="0" rtlCol="0" anchor="t">
            <a:spAutoFit/>
          </a:bodyPr>
          <a:lstStyle/>
          <a:p>
            <a:pPr algn="ctr">
              <a:lnSpc>
                <a:spcPts val="2696"/>
              </a:lnSpc>
            </a:pPr>
            <a:r>
              <a:rPr lang="en-US" sz="1797" i="1" spc="26">
                <a:solidFill>
                  <a:srgbClr val="191919"/>
                </a:solidFill>
                <a:latin typeface="Montserrat Italics"/>
                <a:ea typeface="Montserrat Italics"/>
                <a:cs typeface="Montserrat Italics"/>
                <a:sym typeface="Montserrat Italics"/>
              </a:rPr>
              <a:t>Professional Development</a:t>
            </a:r>
          </a:p>
          <a:p>
            <a:pPr algn="ctr">
              <a:lnSpc>
                <a:spcPts val="2696"/>
              </a:lnSpc>
            </a:pPr>
            <a:r>
              <a:rPr lang="en-US" sz="1797" b="1" spc="26">
                <a:solidFill>
                  <a:srgbClr val="191919"/>
                </a:solidFill>
                <a:latin typeface="Montserrat Bold"/>
                <a:ea typeface="Montserrat Bold"/>
                <a:cs typeface="Montserrat Bold"/>
                <a:sym typeface="Montserrat Bold"/>
              </a:rPr>
              <a:t>West Central AL </a:t>
            </a:r>
            <a:r>
              <a:rPr lang="en-US" sz="1797" spc="26">
                <a:solidFill>
                  <a:srgbClr val="191919"/>
                </a:solidFill>
                <a:latin typeface="Montserrat"/>
                <a:ea typeface="Montserrat"/>
                <a:cs typeface="Montserrat"/>
                <a:sym typeface="Montserrat"/>
              </a:rPr>
              <a:t>Partnerships Content</a:t>
            </a:r>
          </a:p>
        </p:txBody>
      </p:sp>
      <p:sp>
        <p:nvSpPr>
          <p:cNvPr id="53" name="TextBox 53"/>
          <p:cNvSpPr txBox="1"/>
          <p:nvPr/>
        </p:nvSpPr>
        <p:spPr>
          <a:xfrm>
            <a:off x="9264055" y="2660792"/>
            <a:ext cx="2039364" cy="388664"/>
          </a:xfrm>
          <a:prstGeom prst="rect">
            <a:avLst/>
          </a:prstGeom>
        </p:spPr>
        <p:txBody>
          <a:bodyPr lIns="0" tIns="0" rIns="0" bIns="0" rtlCol="0" anchor="t">
            <a:spAutoFit/>
          </a:bodyPr>
          <a:lstStyle/>
          <a:p>
            <a:pPr algn="ctr">
              <a:lnSpc>
                <a:spcPts val="3115"/>
              </a:lnSpc>
            </a:pPr>
            <a:r>
              <a:rPr lang="en-US" sz="2396" b="1">
                <a:solidFill>
                  <a:srgbClr val="191919"/>
                </a:solidFill>
                <a:latin typeface="Cerebri Bold"/>
                <a:ea typeface="Cerebri Bold"/>
                <a:cs typeface="Cerebri Bold"/>
                <a:sym typeface="Cerebri Bold"/>
              </a:rPr>
              <a:t>APRIL</a:t>
            </a:r>
          </a:p>
        </p:txBody>
      </p:sp>
      <p:sp>
        <p:nvSpPr>
          <p:cNvPr id="54" name="TextBox 54"/>
          <p:cNvSpPr txBox="1"/>
          <p:nvPr/>
        </p:nvSpPr>
        <p:spPr>
          <a:xfrm>
            <a:off x="9239645" y="5276881"/>
            <a:ext cx="2039364" cy="2979519"/>
          </a:xfrm>
          <a:prstGeom prst="rect">
            <a:avLst/>
          </a:prstGeom>
        </p:spPr>
        <p:txBody>
          <a:bodyPr lIns="0" tIns="0" rIns="0" bIns="0" rtlCol="0" anchor="t">
            <a:spAutoFit/>
          </a:bodyPr>
          <a:lstStyle/>
          <a:p>
            <a:pPr algn="ctr">
              <a:lnSpc>
                <a:spcPts val="2696"/>
              </a:lnSpc>
            </a:pPr>
            <a:r>
              <a:rPr lang="en-US" sz="1797" spc="26">
                <a:solidFill>
                  <a:srgbClr val="191919"/>
                </a:solidFill>
                <a:latin typeface="Montserrat"/>
                <a:ea typeface="Montserrat"/>
                <a:cs typeface="Montserrat"/>
                <a:sym typeface="Montserrat"/>
              </a:rPr>
              <a:t>Policy &amp; Educational Development</a:t>
            </a:r>
          </a:p>
          <a:p>
            <a:pPr algn="ctr">
              <a:lnSpc>
                <a:spcPts val="2696"/>
              </a:lnSpc>
            </a:pPr>
            <a:r>
              <a:rPr lang="en-US" sz="1797" b="1" spc="26">
                <a:solidFill>
                  <a:srgbClr val="191919"/>
                </a:solidFill>
                <a:latin typeface="Montserrat Bold"/>
                <a:ea typeface="Montserrat Bold"/>
                <a:cs typeface="Montserrat Bold"/>
                <a:sym typeface="Montserrat Bold"/>
              </a:rPr>
              <a:t>Central AL</a:t>
            </a:r>
          </a:p>
          <a:p>
            <a:pPr algn="ctr">
              <a:lnSpc>
                <a:spcPts val="2696"/>
              </a:lnSpc>
            </a:pPr>
            <a:r>
              <a:rPr lang="en-US" sz="1797" spc="26">
                <a:solidFill>
                  <a:srgbClr val="191919"/>
                </a:solidFill>
                <a:latin typeface="Montserrat"/>
                <a:ea typeface="Montserrat"/>
                <a:cs typeface="Montserrat"/>
                <a:sym typeface="Montserrat"/>
              </a:rPr>
              <a:t> State House Visit</a:t>
            </a:r>
          </a:p>
          <a:p>
            <a:pPr algn="ctr">
              <a:lnSpc>
                <a:spcPts val="2696"/>
              </a:lnSpc>
            </a:pPr>
            <a:r>
              <a:rPr lang="en-US" sz="1797" spc="26">
                <a:solidFill>
                  <a:srgbClr val="191919"/>
                </a:solidFill>
                <a:latin typeface="Montserrat"/>
                <a:ea typeface="Montserrat"/>
                <a:cs typeface="Montserrat"/>
                <a:sym typeface="Montserrat"/>
              </a:rPr>
              <a:t>&amp;</a:t>
            </a:r>
          </a:p>
          <a:p>
            <a:pPr algn="ctr">
              <a:lnSpc>
                <a:spcPts val="2696"/>
              </a:lnSpc>
            </a:pPr>
            <a:r>
              <a:rPr lang="en-US" sz="1797" spc="26">
                <a:solidFill>
                  <a:srgbClr val="191919"/>
                </a:solidFill>
                <a:latin typeface="Montserrat"/>
                <a:ea typeface="Montserrat"/>
                <a:cs typeface="Montserrat"/>
                <a:sym typeface="Montserrat"/>
              </a:rPr>
              <a:t>Media Training Content</a:t>
            </a:r>
          </a:p>
        </p:txBody>
      </p:sp>
      <p:sp>
        <p:nvSpPr>
          <p:cNvPr id="55" name="TextBox 55"/>
          <p:cNvSpPr txBox="1"/>
          <p:nvPr/>
        </p:nvSpPr>
        <p:spPr>
          <a:xfrm>
            <a:off x="11327829" y="2660792"/>
            <a:ext cx="2039364" cy="388664"/>
          </a:xfrm>
          <a:prstGeom prst="rect">
            <a:avLst/>
          </a:prstGeom>
        </p:spPr>
        <p:txBody>
          <a:bodyPr lIns="0" tIns="0" rIns="0" bIns="0" rtlCol="0" anchor="t">
            <a:spAutoFit/>
          </a:bodyPr>
          <a:lstStyle/>
          <a:p>
            <a:pPr algn="ctr">
              <a:lnSpc>
                <a:spcPts val="3115"/>
              </a:lnSpc>
            </a:pPr>
            <a:r>
              <a:rPr lang="en-US" sz="2396" b="1">
                <a:solidFill>
                  <a:srgbClr val="191919"/>
                </a:solidFill>
                <a:latin typeface="Cerebri Bold"/>
                <a:ea typeface="Cerebri Bold"/>
                <a:cs typeface="Cerebri Bold"/>
                <a:sym typeface="Cerebri Bold"/>
              </a:rPr>
              <a:t>JULY</a:t>
            </a:r>
          </a:p>
        </p:txBody>
      </p:sp>
      <p:sp>
        <p:nvSpPr>
          <p:cNvPr id="56" name="TextBox 56"/>
          <p:cNvSpPr txBox="1"/>
          <p:nvPr/>
        </p:nvSpPr>
        <p:spPr>
          <a:xfrm>
            <a:off x="13342366" y="5278656"/>
            <a:ext cx="2088184" cy="1979394"/>
          </a:xfrm>
          <a:prstGeom prst="rect">
            <a:avLst/>
          </a:prstGeom>
        </p:spPr>
        <p:txBody>
          <a:bodyPr lIns="0" tIns="0" rIns="0" bIns="0" rtlCol="0" anchor="t">
            <a:spAutoFit/>
          </a:bodyPr>
          <a:lstStyle/>
          <a:p>
            <a:pPr algn="ctr">
              <a:lnSpc>
                <a:spcPts val="2696"/>
              </a:lnSpc>
            </a:pPr>
            <a:r>
              <a:rPr lang="en-US" sz="1797" i="1" spc="26">
                <a:solidFill>
                  <a:srgbClr val="191919"/>
                </a:solidFill>
                <a:latin typeface="Montserrat Italics"/>
                <a:ea typeface="Montserrat Italics"/>
                <a:cs typeface="Montserrat Italics"/>
                <a:sym typeface="Montserrat Italics"/>
              </a:rPr>
              <a:t>Policy &amp; Educational</a:t>
            </a:r>
          </a:p>
          <a:p>
            <a:pPr algn="ctr">
              <a:lnSpc>
                <a:spcPts val="2696"/>
              </a:lnSpc>
            </a:pPr>
            <a:r>
              <a:rPr lang="en-US" sz="1797" i="1" spc="26">
                <a:solidFill>
                  <a:srgbClr val="191919"/>
                </a:solidFill>
                <a:latin typeface="Montserrat Italics"/>
                <a:ea typeface="Montserrat Italics"/>
                <a:cs typeface="Montserrat Italics"/>
                <a:sym typeface="Montserrat Italics"/>
              </a:rPr>
              <a:t>Development</a:t>
            </a:r>
          </a:p>
          <a:p>
            <a:pPr algn="ctr">
              <a:lnSpc>
                <a:spcPts val="2696"/>
              </a:lnSpc>
            </a:pPr>
            <a:r>
              <a:rPr lang="en-US" sz="1797" b="1" spc="26">
                <a:solidFill>
                  <a:srgbClr val="191919"/>
                </a:solidFill>
                <a:latin typeface="Montserrat Bold"/>
                <a:ea typeface="Montserrat Bold"/>
                <a:cs typeface="Montserrat Bold"/>
                <a:sym typeface="Montserrat Bold"/>
              </a:rPr>
              <a:t>Southwest AL</a:t>
            </a:r>
            <a:r>
              <a:rPr lang="en-US" sz="1797" spc="26">
                <a:solidFill>
                  <a:srgbClr val="191919"/>
                </a:solidFill>
                <a:latin typeface="Montserrat"/>
                <a:ea typeface="Montserrat"/>
                <a:cs typeface="Montserrat"/>
                <a:sym typeface="Montserrat"/>
              </a:rPr>
              <a:t> </a:t>
            </a:r>
          </a:p>
          <a:p>
            <a:pPr algn="ctr">
              <a:lnSpc>
                <a:spcPts val="2696"/>
              </a:lnSpc>
            </a:pPr>
            <a:r>
              <a:rPr lang="en-US" sz="1797" spc="26">
                <a:solidFill>
                  <a:srgbClr val="191919"/>
                </a:solidFill>
                <a:latin typeface="Montserrat"/>
                <a:ea typeface="Montserrat"/>
                <a:cs typeface="Montserrat"/>
                <a:sym typeface="Montserrat"/>
              </a:rPr>
              <a:t>Graduation Banquet</a:t>
            </a:r>
          </a:p>
        </p:txBody>
      </p:sp>
      <p:sp>
        <p:nvSpPr>
          <p:cNvPr id="57" name="TextBox 57"/>
          <p:cNvSpPr txBox="1"/>
          <p:nvPr/>
        </p:nvSpPr>
        <p:spPr>
          <a:xfrm>
            <a:off x="13366776" y="2662567"/>
            <a:ext cx="2039364" cy="388664"/>
          </a:xfrm>
          <a:prstGeom prst="rect">
            <a:avLst/>
          </a:prstGeom>
        </p:spPr>
        <p:txBody>
          <a:bodyPr lIns="0" tIns="0" rIns="0" bIns="0" rtlCol="0" anchor="t">
            <a:spAutoFit/>
          </a:bodyPr>
          <a:lstStyle/>
          <a:p>
            <a:pPr algn="ctr">
              <a:lnSpc>
                <a:spcPts val="3115"/>
              </a:lnSpc>
            </a:pPr>
            <a:r>
              <a:rPr lang="en-US" sz="2396" b="1">
                <a:solidFill>
                  <a:srgbClr val="191919"/>
                </a:solidFill>
                <a:latin typeface="Cerebri Bold"/>
                <a:ea typeface="Cerebri Bold"/>
                <a:cs typeface="Cerebri Bold"/>
                <a:sym typeface="Cerebri Bold"/>
              </a:rPr>
              <a:t>NOVEMBER</a:t>
            </a:r>
          </a:p>
        </p:txBody>
      </p:sp>
      <p:sp>
        <p:nvSpPr>
          <p:cNvPr id="58" name="TextBox 58"/>
          <p:cNvSpPr txBox="1"/>
          <p:nvPr/>
        </p:nvSpPr>
        <p:spPr>
          <a:xfrm>
            <a:off x="15315581" y="5276881"/>
            <a:ext cx="2039364" cy="1979394"/>
          </a:xfrm>
          <a:prstGeom prst="rect">
            <a:avLst/>
          </a:prstGeom>
        </p:spPr>
        <p:txBody>
          <a:bodyPr lIns="0" tIns="0" rIns="0" bIns="0" rtlCol="0" anchor="t">
            <a:spAutoFit/>
          </a:bodyPr>
          <a:lstStyle/>
          <a:p>
            <a:pPr algn="ctr">
              <a:lnSpc>
                <a:spcPts val="2696"/>
              </a:lnSpc>
            </a:pPr>
            <a:r>
              <a:rPr lang="en-US" sz="1797" i="1" spc="26">
                <a:solidFill>
                  <a:srgbClr val="191919"/>
                </a:solidFill>
                <a:latin typeface="Montserrat Italics"/>
                <a:ea typeface="Montserrat Italics"/>
                <a:cs typeface="Montserrat Italics"/>
                <a:sym typeface="Montserrat Italics"/>
              </a:rPr>
              <a:t>Policy &amp; Educational Development</a:t>
            </a:r>
          </a:p>
          <a:p>
            <a:pPr algn="ctr">
              <a:lnSpc>
                <a:spcPts val="2696"/>
              </a:lnSpc>
            </a:pPr>
            <a:r>
              <a:rPr lang="en-US" sz="1797" b="1" spc="26">
                <a:solidFill>
                  <a:srgbClr val="191919"/>
                </a:solidFill>
                <a:latin typeface="Montserrat Bold"/>
                <a:ea typeface="Montserrat Bold"/>
                <a:cs typeface="Montserrat Bold"/>
                <a:sym typeface="Montserrat Bold"/>
              </a:rPr>
              <a:t>Washington D.C.</a:t>
            </a:r>
          </a:p>
          <a:p>
            <a:pPr algn="ctr">
              <a:lnSpc>
                <a:spcPts val="2696"/>
              </a:lnSpc>
            </a:pPr>
            <a:r>
              <a:rPr lang="en-US" sz="1797" b="1" spc="26">
                <a:solidFill>
                  <a:srgbClr val="191919"/>
                </a:solidFill>
                <a:latin typeface="Montserrat Bold"/>
                <a:ea typeface="Montserrat Bold"/>
                <a:cs typeface="Montserrat Bold"/>
                <a:sym typeface="Montserrat Bold"/>
              </a:rPr>
              <a:t>NACD Fly-In</a:t>
            </a:r>
          </a:p>
        </p:txBody>
      </p:sp>
      <p:sp>
        <p:nvSpPr>
          <p:cNvPr id="59" name="TextBox 59"/>
          <p:cNvSpPr txBox="1"/>
          <p:nvPr/>
        </p:nvSpPr>
        <p:spPr>
          <a:xfrm>
            <a:off x="15315581" y="2660792"/>
            <a:ext cx="2039364" cy="388664"/>
          </a:xfrm>
          <a:prstGeom prst="rect">
            <a:avLst/>
          </a:prstGeom>
        </p:spPr>
        <p:txBody>
          <a:bodyPr lIns="0" tIns="0" rIns="0" bIns="0" rtlCol="0" anchor="t">
            <a:spAutoFit/>
          </a:bodyPr>
          <a:lstStyle/>
          <a:p>
            <a:pPr algn="ctr">
              <a:lnSpc>
                <a:spcPts val="3115"/>
              </a:lnSpc>
            </a:pPr>
            <a:r>
              <a:rPr lang="en-US" sz="2396" b="1">
                <a:solidFill>
                  <a:srgbClr val="191919"/>
                </a:solidFill>
                <a:latin typeface="Cerebri Bold"/>
                <a:ea typeface="Cerebri Bold"/>
                <a:cs typeface="Cerebri Bold"/>
                <a:sym typeface="Cerebri Bold"/>
              </a:rPr>
              <a:t>MARCH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3293952" y="5143500"/>
            <a:ext cx="4994048" cy="5143500"/>
            <a:chOff x="0" y="0"/>
            <a:chExt cx="6658731" cy="6858000"/>
          </a:xfrm>
        </p:grpSpPr>
        <p:pic>
          <p:nvPicPr>
            <p:cNvPr id="3" name="Picture 3"/>
            <p:cNvPicPr>
              <a:picLocks noChangeAspect="1"/>
            </p:cNvPicPr>
            <p:nvPr/>
          </p:nvPicPr>
          <p:blipFill>
            <a:blip r:embed="rId3"/>
            <a:srcRect l="7432" r="19835"/>
            <a:stretch>
              <a:fillRect/>
            </a:stretch>
          </p:blipFill>
          <p:spPr>
            <a:xfrm>
              <a:off x="0" y="0"/>
              <a:ext cx="6658731" cy="6858000"/>
            </a:xfrm>
            <a:prstGeom prst="rect">
              <a:avLst/>
            </a:prstGeom>
          </p:spPr>
        </p:pic>
      </p:grpSp>
      <p:sp>
        <p:nvSpPr>
          <p:cNvPr id="4" name="Freeform 4"/>
          <p:cNvSpPr/>
          <p:nvPr/>
        </p:nvSpPr>
        <p:spPr>
          <a:xfrm>
            <a:off x="8299903" y="5143500"/>
            <a:ext cx="4994048" cy="5143500"/>
          </a:xfrm>
          <a:custGeom>
            <a:avLst/>
            <a:gdLst/>
            <a:ahLst/>
            <a:cxnLst/>
            <a:rect l="l" t="t" r="r" b="b"/>
            <a:pathLst>
              <a:path w="4994048" h="5143500">
                <a:moveTo>
                  <a:pt x="0" y="0"/>
                </a:moveTo>
                <a:lnTo>
                  <a:pt x="4994049" y="0"/>
                </a:lnTo>
                <a:lnTo>
                  <a:pt x="4994049" y="5143500"/>
                </a:lnTo>
                <a:lnTo>
                  <a:pt x="0" y="5143500"/>
                </a:lnTo>
                <a:lnTo>
                  <a:pt x="0" y="0"/>
                </a:lnTo>
                <a:close/>
              </a:path>
            </a:pathLst>
          </a:custGeom>
          <a:blipFill>
            <a:blip r:embed="rId4"/>
            <a:stretch>
              <a:fillRect t="-29459"/>
            </a:stretch>
          </a:blipFill>
        </p:spPr>
        <p:txBody>
          <a:bodyPr/>
          <a:lstStyle/>
          <a:p>
            <a:endParaRPr lang="en-US"/>
          </a:p>
        </p:txBody>
      </p:sp>
      <p:sp>
        <p:nvSpPr>
          <p:cNvPr id="5" name="Freeform 5"/>
          <p:cNvSpPr/>
          <p:nvPr/>
        </p:nvSpPr>
        <p:spPr>
          <a:xfrm>
            <a:off x="8299903" y="0"/>
            <a:ext cx="5001523" cy="5143500"/>
          </a:xfrm>
          <a:custGeom>
            <a:avLst/>
            <a:gdLst/>
            <a:ahLst/>
            <a:cxnLst/>
            <a:rect l="l" t="t" r="r" b="b"/>
            <a:pathLst>
              <a:path w="5001523" h="5143500">
                <a:moveTo>
                  <a:pt x="0" y="0"/>
                </a:moveTo>
                <a:lnTo>
                  <a:pt x="5001523" y="0"/>
                </a:lnTo>
                <a:lnTo>
                  <a:pt x="5001523" y="5143500"/>
                </a:lnTo>
                <a:lnTo>
                  <a:pt x="0" y="5143500"/>
                </a:lnTo>
                <a:lnTo>
                  <a:pt x="0" y="0"/>
                </a:lnTo>
                <a:close/>
              </a:path>
            </a:pathLst>
          </a:custGeom>
          <a:blipFill>
            <a:blip r:embed="rId5"/>
            <a:stretch>
              <a:fillRect l="-7356" r="-29761"/>
            </a:stretch>
          </a:blipFill>
        </p:spPr>
        <p:txBody>
          <a:bodyPr/>
          <a:lstStyle/>
          <a:p>
            <a:endParaRPr lang="en-US"/>
          </a:p>
        </p:txBody>
      </p:sp>
      <p:sp>
        <p:nvSpPr>
          <p:cNvPr id="6" name="Freeform 6"/>
          <p:cNvSpPr/>
          <p:nvPr/>
        </p:nvSpPr>
        <p:spPr>
          <a:xfrm>
            <a:off x="13301426" y="0"/>
            <a:ext cx="4986574" cy="5143500"/>
          </a:xfrm>
          <a:custGeom>
            <a:avLst/>
            <a:gdLst/>
            <a:ahLst/>
            <a:cxnLst/>
            <a:rect l="l" t="t" r="r" b="b"/>
            <a:pathLst>
              <a:path w="4986574" h="5143500">
                <a:moveTo>
                  <a:pt x="0" y="0"/>
                </a:moveTo>
                <a:lnTo>
                  <a:pt x="4986574" y="0"/>
                </a:lnTo>
                <a:lnTo>
                  <a:pt x="4986574" y="5143500"/>
                </a:lnTo>
                <a:lnTo>
                  <a:pt x="0" y="5143500"/>
                </a:lnTo>
                <a:lnTo>
                  <a:pt x="0" y="0"/>
                </a:lnTo>
                <a:close/>
              </a:path>
            </a:pathLst>
          </a:custGeom>
          <a:blipFill>
            <a:blip r:embed="rId6"/>
            <a:stretch>
              <a:fillRect l="-26067" r="-11461"/>
            </a:stretch>
          </a:blipFill>
        </p:spPr>
        <p:txBody>
          <a:bodyPr/>
          <a:lstStyle/>
          <a:p>
            <a:endParaRPr lang="en-US"/>
          </a:p>
        </p:txBody>
      </p:sp>
      <p:sp>
        <p:nvSpPr>
          <p:cNvPr id="7" name="TextBox 7"/>
          <p:cNvSpPr txBox="1"/>
          <p:nvPr/>
        </p:nvSpPr>
        <p:spPr>
          <a:xfrm>
            <a:off x="1028700" y="819150"/>
            <a:ext cx="6199326" cy="918210"/>
          </a:xfrm>
          <a:prstGeom prst="rect">
            <a:avLst/>
          </a:prstGeom>
        </p:spPr>
        <p:txBody>
          <a:bodyPr lIns="0" tIns="0" rIns="0" bIns="0" rtlCol="0" anchor="t">
            <a:spAutoFit/>
          </a:bodyPr>
          <a:lstStyle/>
          <a:p>
            <a:pPr algn="ctr">
              <a:lnSpc>
                <a:spcPts val="7409"/>
              </a:lnSpc>
            </a:pPr>
            <a:r>
              <a:rPr lang="en-US" sz="5699" b="1">
                <a:solidFill>
                  <a:srgbClr val="363755"/>
                </a:solidFill>
                <a:latin typeface="Cerebri Bold"/>
                <a:ea typeface="Cerebri Bold"/>
                <a:cs typeface="Cerebri Bold"/>
                <a:sym typeface="Cerebri Bold"/>
              </a:rPr>
              <a:t>SESSION ONE</a:t>
            </a:r>
          </a:p>
        </p:txBody>
      </p:sp>
      <p:sp>
        <p:nvSpPr>
          <p:cNvPr id="8" name="TextBox 8"/>
          <p:cNvSpPr txBox="1"/>
          <p:nvPr/>
        </p:nvSpPr>
        <p:spPr>
          <a:xfrm>
            <a:off x="555586" y="2031066"/>
            <a:ext cx="7145554" cy="7753851"/>
          </a:xfrm>
          <a:prstGeom prst="rect">
            <a:avLst/>
          </a:prstGeom>
        </p:spPr>
        <p:txBody>
          <a:bodyPr lIns="0" tIns="0" rIns="0" bIns="0" rtlCol="0" anchor="t">
            <a:spAutoFit/>
          </a:bodyPr>
          <a:lstStyle/>
          <a:p>
            <a:pPr algn="ctr">
              <a:lnSpc>
                <a:spcPts val="3647"/>
              </a:lnSpc>
            </a:pPr>
            <a:r>
              <a:rPr lang="en-US" sz="2605" b="1">
                <a:solidFill>
                  <a:srgbClr val="363755"/>
                </a:solidFill>
                <a:latin typeface="Montserrat Bold"/>
                <a:ea typeface="Montserrat Bold"/>
                <a:cs typeface="Montserrat Bold"/>
                <a:sym typeface="Montserrat Bold"/>
              </a:rPr>
              <a:t>Sessions:</a:t>
            </a:r>
          </a:p>
          <a:p>
            <a:pPr algn="ctr">
              <a:lnSpc>
                <a:spcPts val="3647"/>
              </a:lnSpc>
            </a:pPr>
            <a:r>
              <a:rPr lang="en-US" sz="2605">
                <a:solidFill>
                  <a:srgbClr val="363755"/>
                </a:solidFill>
                <a:latin typeface="Montserrat"/>
                <a:ea typeface="Montserrat"/>
                <a:cs typeface="Montserrat"/>
                <a:sym typeface="Montserrat"/>
              </a:rPr>
              <a:t>Generational Divides</a:t>
            </a:r>
          </a:p>
          <a:p>
            <a:pPr algn="ctr">
              <a:lnSpc>
                <a:spcPts val="3647"/>
              </a:lnSpc>
            </a:pPr>
            <a:r>
              <a:rPr lang="en-US" sz="2605">
                <a:solidFill>
                  <a:srgbClr val="363755"/>
                </a:solidFill>
                <a:latin typeface="Montserrat"/>
                <a:ea typeface="Montserrat"/>
                <a:cs typeface="Montserrat"/>
                <a:sym typeface="Montserrat"/>
              </a:rPr>
              <a:t>DISC</a:t>
            </a:r>
          </a:p>
          <a:p>
            <a:pPr algn="ctr">
              <a:lnSpc>
                <a:spcPts val="3647"/>
              </a:lnSpc>
            </a:pPr>
            <a:r>
              <a:rPr lang="en-US" sz="2605">
                <a:solidFill>
                  <a:srgbClr val="363755"/>
                </a:solidFill>
                <a:latin typeface="Montserrat"/>
                <a:ea typeface="Montserrat"/>
                <a:cs typeface="Montserrat"/>
                <a:sym typeface="Montserrat"/>
              </a:rPr>
              <a:t>KAI - Problem Solving</a:t>
            </a:r>
          </a:p>
          <a:p>
            <a:pPr algn="ctr">
              <a:lnSpc>
                <a:spcPts val="3647"/>
              </a:lnSpc>
            </a:pPr>
            <a:r>
              <a:rPr lang="en-US" sz="2605">
                <a:solidFill>
                  <a:srgbClr val="363755"/>
                </a:solidFill>
                <a:latin typeface="Montserrat"/>
                <a:ea typeface="Montserrat"/>
                <a:cs typeface="Montserrat"/>
                <a:sym typeface="Montserrat"/>
              </a:rPr>
              <a:t>Strength Finders</a:t>
            </a:r>
          </a:p>
          <a:p>
            <a:pPr algn="ctr">
              <a:lnSpc>
                <a:spcPts val="3647"/>
              </a:lnSpc>
            </a:pPr>
            <a:r>
              <a:rPr lang="en-US" sz="2605">
                <a:solidFill>
                  <a:srgbClr val="363755"/>
                </a:solidFill>
                <a:latin typeface="Montserrat"/>
                <a:ea typeface="Montserrat"/>
                <a:cs typeface="Montserrat"/>
                <a:sym typeface="Montserrat"/>
              </a:rPr>
              <a:t>Filing Travel</a:t>
            </a:r>
          </a:p>
          <a:p>
            <a:pPr algn="ctr">
              <a:lnSpc>
                <a:spcPts val="3647"/>
              </a:lnSpc>
            </a:pPr>
            <a:r>
              <a:rPr lang="en-US" sz="2605">
                <a:solidFill>
                  <a:srgbClr val="363755"/>
                </a:solidFill>
                <a:latin typeface="Montserrat"/>
                <a:ea typeface="Montserrat"/>
                <a:cs typeface="Montserrat"/>
                <a:sym typeface="Montserrat"/>
              </a:rPr>
              <a:t>Productive Oral and Written Communication</a:t>
            </a:r>
          </a:p>
          <a:p>
            <a:pPr algn="ctr">
              <a:lnSpc>
                <a:spcPts val="3647"/>
              </a:lnSpc>
            </a:pPr>
            <a:r>
              <a:rPr lang="en-US" sz="2605">
                <a:solidFill>
                  <a:srgbClr val="363755"/>
                </a:solidFill>
                <a:latin typeface="Montserrat"/>
                <a:ea typeface="Montserrat"/>
                <a:cs typeface="Montserrat"/>
                <a:sym typeface="Montserrat"/>
              </a:rPr>
              <a:t>Elevator Pitching Public Speaking</a:t>
            </a:r>
          </a:p>
          <a:p>
            <a:pPr algn="ctr">
              <a:lnSpc>
                <a:spcPts val="3647"/>
              </a:lnSpc>
            </a:pPr>
            <a:endParaRPr lang="en-US" sz="2605">
              <a:solidFill>
                <a:srgbClr val="363755"/>
              </a:solidFill>
              <a:latin typeface="Montserrat"/>
              <a:ea typeface="Montserrat"/>
              <a:cs typeface="Montserrat"/>
              <a:sym typeface="Montserrat"/>
            </a:endParaRPr>
          </a:p>
          <a:p>
            <a:pPr algn="ctr">
              <a:lnSpc>
                <a:spcPts val="3647"/>
              </a:lnSpc>
            </a:pPr>
            <a:r>
              <a:rPr lang="en-US" sz="2605" b="1">
                <a:solidFill>
                  <a:srgbClr val="363755"/>
                </a:solidFill>
                <a:latin typeface="Montserrat Bold"/>
                <a:ea typeface="Montserrat Bold"/>
                <a:cs typeface="Montserrat Bold"/>
                <a:sym typeface="Montserrat Bold"/>
              </a:rPr>
              <a:t>Feedback:</a:t>
            </a:r>
          </a:p>
          <a:p>
            <a:pPr algn="ctr">
              <a:lnSpc>
                <a:spcPts val="3647"/>
              </a:lnSpc>
            </a:pPr>
            <a:r>
              <a:rPr lang="en-US" sz="2605">
                <a:solidFill>
                  <a:srgbClr val="363755"/>
                </a:solidFill>
                <a:latin typeface="Montserrat"/>
                <a:ea typeface="Montserrat"/>
                <a:cs typeface="Montserrat"/>
                <a:sym typeface="Montserrat"/>
              </a:rPr>
              <a:t>Need more breaks for business calls</a:t>
            </a:r>
          </a:p>
          <a:p>
            <a:pPr algn="ctr">
              <a:lnSpc>
                <a:spcPts val="3647"/>
              </a:lnSpc>
            </a:pPr>
            <a:r>
              <a:rPr lang="en-US" sz="2605">
                <a:solidFill>
                  <a:srgbClr val="363755"/>
                </a:solidFill>
                <a:latin typeface="Montserrat"/>
                <a:ea typeface="Montserrat"/>
                <a:cs typeface="Montserrat"/>
                <a:sym typeface="Montserrat"/>
              </a:rPr>
              <a:t>More time for organic round table discussions</a:t>
            </a:r>
          </a:p>
          <a:p>
            <a:pPr algn="ctr">
              <a:lnSpc>
                <a:spcPts val="3647"/>
              </a:lnSpc>
            </a:pPr>
            <a:r>
              <a:rPr lang="en-US" sz="2605">
                <a:solidFill>
                  <a:srgbClr val="363755"/>
                </a:solidFill>
                <a:latin typeface="Montserrat"/>
                <a:ea typeface="Montserrat"/>
                <a:cs typeface="Montserrat"/>
                <a:sym typeface="Montserrat"/>
              </a:rPr>
              <a:t>More icebreakers to learn about each other</a:t>
            </a:r>
          </a:p>
          <a:p>
            <a:pPr algn="ctr">
              <a:lnSpc>
                <a:spcPts val="3647"/>
              </a:lnSpc>
              <a:spcBef>
                <a:spcPct val="0"/>
              </a:spcBef>
            </a:pPr>
            <a:r>
              <a:rPr lang="en-US" sz="2605">
                <a:solidFill>
                  <a:srgbClr val="363755"/>
                </a:solidFill>
                <a:latin typeface="Montserrat"/>
                <a:ea typeface="Montserrat"/>
                <a:cs typeface="Montserrat"/>
                <a:sym typeface="Montserrat"/>
              </a:rPr>
              <a:t>More public speaking refreshers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3293952" y="5143500"/>
            <a:ext cx="4994048" cy="5143500"/>
            <a:chOff x="0" y="0"/>
            <a:chExt cx="6658731" cy="6858000"/>
          </a:xfrm>
        </p:grpSpPr>
        <p:pic>
          <p:nvPicPr>
            <p:cNvPr id="3" name="Picture 3"/>
            <p:cNvPicPr>
              <a:picLocks noChangeAspect="1"/>
            </p:cNvPicPr>
            <p:nvPr/>
          </p:nvPicPr>
          <p:blipFill>
            <a:blip r:embed="rId3"/>
            <a:srcRect l="2862" r="24404"/>
            <a:stretch>
              <a:fillRect/>
            </a:stretch>
          </p:blipFill>
          <p:spPr>
            <a:xfrm>
              <a:off x="0" y="0"/>
              <a:ext cx="6658731" cy="6858000"/>
            </a:xfrm>
            <a:prstGeom prst="rect">
              <a:avLst/>
            </a:prstGeom>
          </p:spPr>
        </p:pic>
      </p:grpSp>
      <p:sp>
        <p:nvSpPr>
          <p:cNvPr id="4" name="Freeform 4"/>
          <p:cNvSpPr/>
          <p:nvPr/>
        </p:nvSpPr>
        <p:spPr>
          <a:xfrm rot="-89999">
            <a:off x="8233438" y="5079017"/>
            <a:ext cx="5126978" cy="5272466"/>
          </a:xfrm>
          <a:custGeom>
            <a:avLst/>
            <a:gdLst/>
            <a:ahLst/>
            <a:cxnLst/>
            <a:rect l="l" t="t" r="r" b="b"/>
            <a:pathLst>
              <a:path w="5126978" h="5272466">
                <a:moveTo>
                  <a:pt x="134641" y="0"/>
                </a:moveTo>
                <a:lnTo>
                  <a:pt x="5126978" y="130729"/>
                </a:lnTo>
                <a:lnTo>
                  <a:pt x="4992337" y="5272466"/>
                </a:lnTo>
                <a:lnTo>
                  <a:pt x="0" y="5141737"/>
                </a:lnTo>
                <a:lnTo>
                  <a:pt x="134641" y="0"/>
                </a:lnTo>
                <a:close/>
              </a:path>
            </a:pathLst>
          </a:custGeom>
          <a:blipFill>
            <a:blip r:embed="rId4"/>
            <a:stretch>
              <a:fillRect l="-6771" t="-14910" r="-50981"/>
            </a:stretch>
          </a:blipFill>
        </p:spPr>
        <p:txBody>
          <a:bodyPr/>
          <a:lstStyle/>
          <a:p>
            <a:endParaRPr lang="en-US"/>
          </a:p>
        </p:txBody>
      </p:sp>
      <p:sp>
        <p:nvSpPr>
          <p:cNvPr id="5" name="Freeform 5"/>
          <p:cNvSpPr/>
          <p:nvPr/>
        </p:nvSpPr>
        <p:spPr>
          <a:xfrm>
            <a:off x="8299903" y="0"/>
            <a:ext cx="5001523" cy="5143500"/>
          </a:xfrm>
          <a:custGeom>
            <a:avLst/>
            <a:gdLst/>
            <a:ahLst/>
            <a:cxnLst/>
            <a:rect l="l" t="t" r="r" b="b"/>
            <a:pathLst>
              <a:path w="5001523" h="5143500">
                <a:moveTo>
                  <a:pt x="0" y="0"/>
                </a:moveTo>
                <a:lnTo>
                  <a:pt x="5001523" y="0"/>
                </a:lnTo>
                <a:lnTo>
                  <a:pt x="5001523" y="5143500"/>
                </a:lnTo>
                <a:lnTo>
                  <a:pt x="0" y="5143500"/>
                </a:lnTo>
                <a:lnTo>
                  <a:pt x="0" y="0"/>
                </a:lnTo>
                <a:close/>
              </a:path>
            </a:pathLst>
          </a:custGeom>
          <a:blipFill>
            <a:blip r:embed="rId5"/>
            <a:stretch>
              <a:fillRect l="-22608" r="-41495" b="-19535"/>
            </a:stretch>
          </a:blipFill>
        </p:spPr>
        <p:txBody>
          <a:bodyPr/>
          <a:lstStyle/>
          <a:p>
            <a:endParaRPr lang="en-US"/>
          </a:p>
        </p:txBody>
      </p:sp>
      <p:sp>
        <p:nvSpPr>
          <p:cNvPr id="6" name="Freeform 6"/>
          <p:cNvSpPr/>
          <p:nvPr/>
        </p:nvSpPr>
        <p:spPr>
          <a:xfrm>
            <a:off x="13301426" y="0"/>
            <a:ext cx="4986574" cy="5143500"/>
          </a:xfrm>
          <a:custGeom>
            <a:avLst/>
            <a:gdLst/>
            <a:ahLst/>
            <a:cxnLst/>
            <a:rect l="l" t="t" r="r" b="b"/>
            <a:pathLst>
              <a:path w="4986574" h="5143500">
                <a:moveTo>
                  <a:pt x="0" y="0"/>
                </a:moveTo>
                <a:lnTo>
                  <a:pt x="4986574" y="0"/>
                </a:lnTo>
                <a:lnTo>
                  <a:pt x="4986574" y="5143500"/>
                </a:lnTo>
                <a:lnTo>
                  <a:pt x="0" y="5143500"/>
                </a:lnTo>
                <a:lnTo>
                  <a:pt x="0" y="0"/>
                </a:lnTo>
                <a:close/>
              </a:path>
            </a:pathLst>
          </a:custGeom>
          <a:blipFill>
            <a:blip r:embed="rId6"/>
            <a:stretch>
              <a:fillRect l="-30983" r="-6713"/>
            </a:stretch>
          </a:blipFill>
        </p:spPr>
        <p:txBody>
          <a:bodyPr/>
          <a:lstStyle/>
          <a:p>
            <a:endParaRPr lang="en-US"/>
          </a:p>
        </p:txBody>
      </p:sp>
      <p:sp>
        <p:nvSpPr>
          <p:cNvPr id="7" name="TextBox 7"/>
          <p:cNvSpPr txBox="1"/>
          <p:nvPr/>
        </p:nvSpPr>
        <p:spPr>
          <a:xfrm>
            <a:off x="1028700" y="819150"/>
            <a:ext cx="6199326" cy="918210"/>
          </a:xfrm>
          <a:prstGeom prst="rect">
            <a:avLst/>
          </a:prstGeom>
        </p:spPr>
        <p:txBody>
          <a:bodyPr lIns="0" tIns="0" rIns="0" bIns="0" rtlCol="0" anchor="t">
            <a:spAutoFit/>
          </a:bodyPr>
          <a:lstStyle/>
          <a:p>
            <a:pPr algn="ctr">
              <a:lnSpc>
                <a:spcPts val="7409"/>
              </a:lnSpc>
            </a:pPr>
            <a:r>
              <a:rPr lang="en-US" sz="5699" b="1">
                <a:solidFill>
                  <a:srgbClr val="363755"/>
                </a:solidFill>
                <a:latin typeface="Cerebri Bold"/>
                <a:ea typeface="Cerebri Bold"/>
                <a:cs typeface="Cerebri Bold"/>
                <a:sym typeface="Cerebri Bold"/>
              </a:rPr>
              <a:t>SESSION TWO</a:t>
            </a:r>
          </a:p>
        </p:txBody>
      </p:sp>
      <p:sp>
        <p:nvSpPr>
          <p:cNvPr id="8" name="TextBox 8"/>
          <p:cNvSpPr txBox="1"/>
          <p:nvPr/>
        </p:nvSpPr>
        <p:spPr>
          <a:xfrm>
            <a:off x="555586" y="2031066"/>
            <a:ext cx="7145554" cy="7753851"/>
          </a:xfrm>
          <a:prstGeom prst="rect">
            <a:avLst/>
          </a:prstGeom>
        </p:spPr>
        <p:txBody>
          <a:bodyPr lIns="0" tIns="0" rIns="0" bIns="0" rtlCol="0" anchor="t">
            <a:spAutoFit/>
          </a:bodyPr>
          <a:lstStyle/>
          <a:p>
            <a:pPr algn="ctr">
              <a:lnSpc>
                <a:spcPts val="3647"/>
              </a:lnSpc>
            </a:pPr>
            <a:r>
              <a:rPr lang="en-US" sz="2605" b="1">
                <a:solidFill>
                  <a:srgbClr val="363755"/>
                </a:solidFill>
                <a:latin typeface="Montserrat Bold"/>
                <a:ea typeface="Montserrat Bold"/>
                <a:cs typeface="Montserrat Bold"/>
                <a:sym typeface="Montserrat Bold"/>
              </a:rPr>
              <a:t>Sessions:</a:t>
            </a:r>
          </a:p>
          <a:p>
            <a:pPr algn="ctr">
              <a:lnSpc>
                <a:spcPts val="3647"/>
              </a:lnSpc>
            </a:pPr>
            <a:r>
              <a:rPr lang="en-US" sz="2605">
                <a:solidFill>
                  <a:srgbClr val="363755"/>
                </a:solidFill>
                <a:latin typeface="Montserrat"/>
                <a:ea typeface="Montserrat"/>
                <a:cs typeface="Montserrat"/>
                <a:sym typeface="Montserrat"/>
              </a:rPr>
              <a:t>Acronyms</a:t>
            </a:r>
          </a:p>
          <a:p>
            <a:pPr algn="ctr">
              <a:lnSpc>
                <a:spcPts val="3647"/>
              </a:lnSpc>
            </a:pPr>
            <a:r>
              <a:rPr lang="en-US" sz="2605">
                <a:solidFill>
                  <a:srgbClr val="363755"/>
                </a:solidFill>
                <a:latin typeface="Montserrat"/>
                <a:ea typeface="Montserrat"/>
                <a:cs typeface="Montserrat"/>
                <a:sym typeface="Montserrat"/>
              </a:rPr>
              <a:t>Hugh Hammond Bennett Film</a:t>
            </a:r>
          </a:p>
          <a:p>
            <a:pPr algn="ctr">
              <a:lnSpc>
                <a:spcPts val="3647"/>
              </a:lnSpc>
            </a:pPr>
            <a:r>
              <a:rPr lang="en-US" sz="2605">
                <a:solidFill>
                  <a:srgbClr val="363755"/>
                </a:solidFill>
                <a:latin typeface="Montserrat"/>
                <a:ea typeface="Montserrat"/>
                <a:cs typeface="Montserrat"/>
                <a:sym typeface="Montserrat"/>
              </a:rPr>
              <a:t>Organizational Structure</a:t>
            </a:r>
          </a:p>
          <a:p>
            <a:pPr algn="ctr">
              <a:lnSpc>
                <a:spcPts val="3647"/>
              </a:lnSpc>
            </a:pPr>
            <a:r>
              <a:rPr lang="en-US" sz="2605">
                <a:solidFill>
                  <a:srgbClr val="363755"/>
                </a:solidFill>
                <a:latin typeface="Montserrat"/>
                <a:ea typeface="Montserrat"/>
                <a:cs typeface="Montserrat"/>
                <a:sym typeface="Montserrat"/>
              </a:rPr>
              <a:t>How Statutes Inform Roles and Responsibilities </a:t>
            </a:r>
          </a:p>
          <a:p>
            <a:pPr algn="ctr">
              <a:lnSpc>
                <a:spcPts val="3647"/>
              </a:lnSpc>
            </a:pPr>
            <a:r>
              <a:rPr lang="en-US" sz="2605">
                <a:solidFill>
                  <a:srgbClr val="363755"/>
                </a:solidFill>
                <a:latin typeface="Montserrat"/>
                <a:ea typeface="Montserrat"/>
                <a:cs typeface="Montserrat"/>
                <a:sym typeface="Montserrat"/>
              </a:rPr>
              <a:t>Discussion on Optimizing the Role</a:t>
            </a:r>
          </a:p>
          <a:p>
            <a:pPr algn="ctr">
              <a:lnSpc>
                <a:spcPts val="3647"/>
              </a:lnSpc>
            </a:pPr>
            <a:r>
              <a:rPr lang="en-US" sz="2605">
                <a:solidFill>
                  <a:srgbClr val="363755"/>
                </a:solidFill>
                <a:latin typeface="Montserrat"/>
                <a:ea typeface="Montserrat"/>
                <a:cs typeface="Montserrat"/>
                <a:sym typeface="Montserrat"/>
              </a:rPr>
              <a:t>Conservation Programs Breakdown</a:t>
            </a:r>
          </a:p>
          <a:p>
            <a:pPr algn="ctr">
              <a:lnSpc>
                <a:spcPts val="3647"/>
              </a:lnSpc>
            </a:pPr>
            <a:r>
              <a:rPr lang="en-US" sz="2605">
                <a:solidFill>
                  <a:srgbClr val="363755"/>
                </a:solidFill>
                <a:latin typeface="Montserrat"/>
                <a:ea typeface="Montserrat"/>
                <a:cs typeface="Montserrat"/>
                <a:sym typeface="Montserrat"/>
              </a:rPr>
              <a:t>Farm Tour</a:t>
            </a:r>
          </a:p>
          <a:p>
            <a:pPr algn="ctr">
              <a:lnSpc>
                <a:spcPts val="3647"/>
              </a:lnSpc>
            </a:pPr>
            <a:r>
              <a:rPr lang="en-US" sz="2605">
                <a:solidFill>
                  <a:srgbClr val="363755"/>
                </a:solidFill>
                <a:latin typeface="Montserrat"/>
                <a:ea typeface="Montserrat"/>
                <a:cs typeface="Montserrat"/>
                <a:sym typeface="Montserrat"/>
              </a:rPr>
              <a:t>Butterfly Garden Tour (District Funded)</a:t>
            </a:r>
          </a:p>
          <a:p>
            <a:pPr algn="ctr">
              <a:lnSpc>
                <a:spcPts val="3647"/>
              </a:lnSpc>
            </a:pPr>
            <a:endParaRPr lang="en-US" sz="2605">
              <a:solidFill>
                <a:srgbClr val="363755"/>
              </a:solidFill>
              <a:latin typeface="Montserrat"/>
              <a:ea typeface="Montserrat"/>
              <a:cs typeface="Montserrat"/>
              <a:sym typeface="Montserrat"/>
            </a:endParaRPr>
          </a:p>
          <a:p>
            <a:pPr algn="ctr">
              <a:lnSpc>
                <a:spcPts val="3647"/>
              </a:lnSpc>
            </a:pPr>
            <a:r>
              <a:rPr lang="en-US" sz="2605" b="1">
                <a:solidFill>
                  <a:srgbClr val="363755"/>
                </a:solidFill>
                <a:latin typeface="Montserrat Bold"/>
                <a:ea typeface="Montserrat Bold"/>
                <a:cs typeface="Montserrat Bold"/>
                <a:sym typeface="Montserrat Bold"/>
              </a:rPr>
              <a:t>Feedback:</a:t>
            </a:r>
          </a:p>
          <a:p>
            <a:pPr algn="ctr">
              <a:lnSpc>
                <a:spcPts val="3647"/>
              </a:lnSpc>
            </a:pPr>
            <a:r>
              <a:rPr lang="en-US" sz="2605">
                <a:solidFill>
                  <a:srgbClr val="363755"/>
                </a:solidFill>
                <a:latin typeface="Montserrat"/>
                <a:ea typeface="Montserrat"/>
                <a:cs typeface="Montserrat"/>
                <a:sym typeface="Montserrat"/>
              </a:rPr>
              <a:t>More information on the statutes</a:t>
            </a:r>
          </a:p>
          <a:p>
            <a:pPr algn="ctr">
              <a:lnSpc>
                <a:spcPts val="3647"/>
              </a:lnSpc>
            </a:pPr>
            <a:r>
              <a:rPr lang="en-US" sz="2605">
                <a:solidFill>
                  <a:srgbClr val="363755"/>
                </a:solidFill>
                <a:latin typeface="Montserrat"/>
                <a:ea typeface="Montserrat"/>
                <a:cs typeface="Montserrat"/>
                <a:sym typeface="Montserrat"/>
              </a:rPr>
              <a:t>Would like to learn about financial responsibilities and finding grants</a:t>
            </a:r>
          </a:p>
          <a:p>
            <a:pPr algn="ctr">
              <a:lnSpc>
                <a:spcPts val="3647"/>
              </a:lnSpc>
            </a:pPr>
            <a:r>
              <a:rPr lang="en-US" sz="2605">
                <a:solidFill>
                  <a:srgbClr val="363755"/>
                </a:solidFill>
                <a:latin typeface="Montserrat"/>
                <a:ea typeface="Montserrat"/>
                <a:cs typeface="Montserrat"/>
                <a:sym typeface="Montserrat"/>
              </a:rPr>
              <a:t>More round table discussion time</a:t>
            </a:r>
          </a:p>
          <a:p>
            <a:pPr algn="ctr">
              <a:lnSpc>
                <a:spcPts val="3647"/>
              </a:lnSpc>
              <a:spcBef>
                <a:spcPct val="0"/>
              </a:spcBef>
            </a:pPr>
            <a:r>
              <a:rPr lang="en-US" sz="2605">
                <a:solidFill>
                  <a:srgbClr val="363755"/>
                </a:solidFill>
                <a:latin typeface="Montserrat"/>
                <a:ea typeface="Montserrat"/>
                <a:cs typeface="Montserrat"/>
                <a:sym typeface="Montserrat"/>
              </a:rPr>
              <a:t>Diet Coke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9144000" y="-1261888"/>
            <a:ext cx="9423482" cy="6266615"/>
          </a:xfrm>
          <a:custGeom>
            <a:avLst/>
            <a:gdLst/>
            <a:ahLst/>
            <a:cxnLst/>
            <a:rect l="l" t="t" r="r" b="b"/>
            <a:pathLst>
              <a:path w="9423482" h="6266615">
                <a:moveTo>
                  <a:pt x="0" y="0"/>
                </a:moveTo>
                <a:lnTo>
                  <a:pt x="9423482" y="0"/>
                </a:lnTo>
                <a:lnTo>
                  <a:pt x="9423482" y="6266615"/>
                </a:lnTo>
                <a:lnTo>
                  <a:pt x="0" y="6266615"/>
                </a:lnTo>
                <a:lnTo>
                  <a:pt x="0" y="0"/>
                </a:lnTo>
                <a:close/>
              </a:path>
            </a:pathLst>
          </a:custGeom>
          <a:blipFill>
            <a:blip r:embed="rId3"/>
            <a:stretch>
              <a:fillRect/>
            </a:stretch>
          </a:blipFill>
        </p:spPr>
        <p:txBody>
          <a:bodyPr/>
          <a:lstStyle/>
          <a:p>
            <a:endParaRPr lang="en-US"/>
          </a:p>
        </p:txBody>
      </p:sp>
      <p:sp>
        <p:nvSpPr>
          <p:cNvPr id="3" name="Freeform 3"/>
          <p:cNvSpPr/>
          <p:nvPr/>
        </p:nvSpPr>
        <p:spPr>
          <a:xfrm>
            <a:off x="0" y="5004727"/>
            <a:ext cx="7960894" cy="5282273"/>
          </a:xfrm>
          <a:custGeom>
            <a:avLst/>
            <a:gdLst/>
            <a:ahLst/>
            <a:cxnLst/>
            <a:rect l="l" t="t" r="r" b="b"/>
            <a:pathLst>
              <a:path w="7960894" h="5282273">
                <a:moveTo>
                  <a:pt x="0" y="0"/>
                </a:moveTo>
                <a:lnTo>
                  <a:pt x="7960894" y="0"/>
                </a:lnTo>
                <a:lnTo>
                  <a:pt x="7960894" y="5282273"/>
                </a:lnTo>
                <a:lnTo>
                  <a:pt x="0" y="5282273"/>
                </a:lnTo>
                <a:lnTo>
                  <a:pt x="0" y="0"/>
                </a:lnTo>
                <a:close/>
              </a:path>
            </a:pathLst>
          </a:custGeom>
          <a:blipFill>
            <a:blip r:embed="rId4"/>
            <a:stretch>
              <a:fillRect t="-13032"/>
            </a:stretch>
          </a:blipFill>
        </p:spPr>
        <p:txBody>
          <a:bodyPr/>
          <a:lstStyle/>
          <a:p>
            <a:endParaRPr lang="en-US"/>
          </a:p>
        </p:txBody>
      </p:sp>
      <p:sp>
        <p:nvSpPr>
          <p:cNvPr id="4" name="TextBox 4"/>
          <p:cNvSpPr txBox="1"/>
          <p:nvPr/>
        </p:nvSpPr>
        <p:spPr>
          <a:xfrm>
            <a:off x="138968" y="1160314"/>
            <a:ext cx="9005032" cy="1336486"/>
          </a:xfrm>
          <a:prstGeom prst="rect">
            <a:avLst/>
          </a:prstGeom>
        </p:spPr>
        <p:txBody>
          <a:bodyPr lIns="0" tIns="0" rIns="0" bIns="0" rtlCol="0" anchor="t">
            <a:spAutoFit/>
          </a:bodyPr>
          <a:lstStyle/>
          <a:p>
            <a:pPr algn="ctr">
              <a:lnSpc>
                <a:spcPts val="10763"/>
              </a:lnSpc>
            </a:pPr>
            <a:r>
              <a:rPr lang="en-US" sz="8279" b="1">
                <a:solidFill>
                  <a:srgbClr val="363755"/>
                </a:solidFill>
                <a:latin typeface="Cerebri Bold"/>
                <a:ea typeface="Cerebri Bold"/>
                <a:cs typeface="Cerebri Bold"/>
                <a:sym typeface="Cerebri Bold"/>
              </a:rPr>
              <a:t>SESSION THREE</a:t>
            </a:r>
          </a:p>
        </p:txBody>
      </p:sp>
      <p:sp>
        <p:nvSpPr>
          <p:cNvPr id="5" name="TextBox 5"/>
          <p:cNvSpPr txBox="1"/>
          <p:nvPr/>
        </p:nvSpPr>
        <p:spPr>
          <a:xfrm>
            <a:off x="7960894" y="5876001"/>
            <a:ext cx="10327106" cy="3382299"/>
          </a:xfrm>
          <a:prstGeom prst="rect">
            <a:avLst/>
          </a:prstGeom>
        </p:spPr>
        <p:txBody>
          <a:bodyPr lIns="0" tIns="0" rIns="0" bIns="0" rtlCol="0" anchor="t">
            <a:spAutoFit/>
          </a:bodyPr>
          <a:lstStyle/>
          <a:p>
            <a:pPr algn="ctr">
              <a:lnSpc>
                <a:spcPts val="5432"/>
              </a:lnSpc>
            </a:pPr>
            <a:r>
              <a:rPr lang="en-US" sz="3880" b="1">
                <a:solidFill>
                  <a:srgbClr val="363755"/>
                </a:solidFill>
                <a:latin typeface="Montserrat Bold"/>
                <a:ea typeface="Montserrat Bold"/>
                <a:cs typeface="Montserrat Bold"/>
                <a:sym typeface="Montserrat Bold"/>
              </a:rPr>
              <a:t>Looking Forward To:</a:t>
            </a:r>
          </a:p>
          <a:p>
            <a:pPr algn="ctr">
              <a:lnSpc>
                <a:spcPts val="5432"/>
              </a:lnSpc>
            </a:pPr>
            <a:r>
              <a:rPr lang="en-US" sz="3880">
                <a:solidFill>
                  <a:srgbClr val="363755"/>
                </a:solidFill>
                <a:latin typeface="Montserrat"/>
                <a:ea typeface="Montserrat"/>
                <a:cs typeface="Montserrat"/>
                <a:sym typeface="Montserrat"/>
              </a:rPr>
              <a:t>Round Table Discussion</a:t>
            </a:r>
          </a:p>
          <a:p>
            <a:pPr algn="ctr">
              <a:lnSpc>
                <a:spcPts val="5432"/>
              </a:lnSpc>
            </a:pPr>
            <a:r>
              <a:rPr lang="en-US" sz="3880">
                <a:solidFill>
                  <a:srgbClr val="363755"/>
                </a:solidFill>
                <a:latin typeface="Montserrat"/>
                <a:ea typeface="Montserrat"/>
                <a:cs typeface="Montserrat"/>
                <a:sym typeface="Montserrat"/>
              </a:rPr>
              <a:t>Q&amp;A with Committee Leadership</a:t>
            </a:r>
          </a:p>
          <a:p>
            <a:pPr algn="ctr">
              <a:lnSpc>
                <a:spcPts val="5432"/>
              </a:lnSpc>
            </a:pPr>
            <a:r>
              <a:rPr lang="en-US" sz="3880">
                <a:solidFill>
                  <a:srgbClr val="363755"/>
                </a:solidFill>
                <a:latin typeface="Montserrat"/>
                <a:ea typeface="Montserrat"/>
                <a:cs typeface="Montserrat"/>
                <a:sym typeface="Montserrat"/>
              </a:rPr>
              <a:t>Capstone Project: </a:t>
            </a:r>
          </a:p>
          <a:p>
            <a:pPr algn="ctr">
              <a:lnSpc>
                <a:spcPts val="5432"/>
              </a:lnSpc>
              <a:spcBef>
                <a:spcPct val="0"/>
              </a:spcBef>
            </a:pPr>
            <a:r>
              <a:rPr lang="en-US" sz="3880">
                <a:solidFill>
                  <a:srgbClr val="363755"/>
                </a:solidFill>
                <a:latin typeface="Montserrat"/>
                <a:ea typeface="Montserrat"/>
                <a:cs typeface="Montserrat"/>
                <a:sym typeface="Montserrat"/>
              </a:rPr>
              <a:t>Supervisor Onboarding Program </a:t>
            </a:r>
          </a:p>
        </p:txBody>
      </p:sp>
      <p:sp>
        <p:nvSpPr>
          <p:cNvPr id="6" name="TextBox 6"/>
          <p:cNvSpPr txBox="1"/>
          <p:nvPr/>
        </p:nvSpPr>
        <p:spPr>
          <a:xfrm>
            <a:off x="2289926" y="2755151"/>
            <a:ext cx="4703117" cy="637409"/>
          </a:xfrm>
          <a:prstGeom prst="rect">
            <a:avLst/>
          </a:prstGeom>
        </p:spPr>
        <p:txBody>
          <a:bodyPr lIns="0" tIns="0" rIns="0" bIns="0" rtlCol="0" anchor="t">
            <a:spAutoFit/>
          </a:bodyPr>
          <a:lstStyle/>
          <a:p>
            <a:pPr algn="ctr">
              <a:lnSpc>
                <a:spcPts val="5292"/>
              </a:lnSpc>
              <a:spcBef>
                <a:spcPct val="0"/>
              </a:spcBef>
            </a:pPr>
            <a:r>
              <a:rPr lang="en-US" sz="3780" i="1">
                <a:solidFill>
                  <a:srgbClr val="363755"/>
                </a:solidFill>
                <a:latin typeface="Montserrat Italics"/>
                <a:ea typeface="Montserrat Italics"/>
                <a:cs typeface="Montserrat Italics"/>
                <a:sym typeface="Montserrat Italics"/>
              </a:rPr>
              <a:t>November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44332" y="216406"/>
            <a:ext cx="6160625" cy="9916499"/>
          </a:xfrm>
          <a:custGeom>
            <a:avLst/>
            <a:gdLst/>
            <a:ahLst/>
            <a:cxnLst/>
            <a:rect l="l" t="t" r="r" b="b"/>
            <a:pathLst>
              <a:path w="6160625" h="9916499">
                <a:moveTo>
                  <a:pt x="0" y="0"/>
                </a:moveTo>
                <a:lnTo>
                  <a:pt x="6160625" y="0"/>
                </a:lnTo>
                <a:lnTo>
                  <a:pt x="6160625" y="9916499"/>
                </a:lnTo>
                <a:lnTo>
                  <a:pt x="0" y="99164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2316361" y="98829"/>
            <a:ext cx="2307701" cy="482000"/>
          </a:xfrm>
          <a:prstGeom prst="rect">
            <a:avLst/>
          </a:prstGeom>
        </p:spPr>
        <p:txBody>
          <a:bodyPr lIns="0" tIns="0" rIns="0" bIns="0" rtlCol="0" anchor="t">
            <a:spAutoFit/>
          </a:bodyPr>
          <a:lstStyle/>
          <a:p>
            <a:pPr algn="ctr">
              <a:lnSpc>
                <a:spcPts val="3993"/>
              </a:lnSpc>
            </a:pPr>
            <a:r>
              <a:rPr lang="en-US" sz="2852" b="1">
                <a:solidFill>
                  <a:srgbClr val="0263A8"/>
                </a:solidFill>
                <a:latin typeface="Canva Sans Bold"/>
                <a:ea typeface="Canva Sans Bold"/>
                <a:cs typeface="Canva Sans Bold"/>
                <a:sym typeface="Canva Sans Bold"/>
              </a:rPr>
              <a:t>Andrea Crain</a:t>
            </a:r>
          </a:p>
        </p:txBody>
      </p:sp>
      <p:sp>
        <p:nvSpPr>
          <p:cNvPr id="4" name="TextBox 4"/>
          <p:cNvSpPr txBox="1"/>
          <p:nvPr/>
        </p:nvSpPr>
        <p:spPr>
          <a:xfrm>
            <a:off x="11894151" y="523679"/>
            <a:ext cx="3152120" cy="452944"/>
          </a:xfrm>
          <a:prstGeom prst="rect">
            <a:avLst/>
          </a:prstGeom>
        </p:spPr>
        <p:txBody>
          <a:bodyPr lIns="0" tIns="0" rIns="0" bIns="0" rtlCol="0" anchor="t">
            <a:spAutoFit/>
          </a:bodyPr>
          <a:lstStyle/>
          <a:p>
            <a:pPr algn="ctr">
              <a:lnSpc>
                <a:spcPts val="3667"/>
              </a:lnSpc>
            </a:pPr>
            <a:r>
              <a:rPr lang="en-US" sz="2619">
                <a:solidFill>
                  <a:srgbClr val="549705"/>
                </a:solidFill>
                <a:latin typeface="Canva Sans"/>
                <a:ea typeface="Canva Sans"/>
                <a:cs typeface="Canva Sans"/>
                <a:sym typeface="Canva Sans"/>
              </a:rPr>
              <a:t>Madison County</a:t>
            </a:r>
          </a:p>
        </p:txBody>
      </p:sp>
      <p:sp>
        <p:nvSpPr>
          <p:cNvPr id="5" name="TextBox 5"/>
          <p:cNvSpPr txBox="1"/>
          <p:nvPr/>
        </p:nvSpPr>
        <p:spPr>
          <a:xfrm>
            <a:off x="15542307" y="98829"/>
            <a:ext cx="2160050" cy="482000"/>
          </a:xfrm>
          <a:prstGeom prst="rect">
            <a:avLst/>
          </a:prstGeom>
        </p:spPr>
        <p:txBody>
          <a:bodyPr lIns="0" tIns="0" rIns="0" bIns="0" rtlCol="0" anchor="t">
            <a:spAutoFit/>
          </a:bodyPr>
          <a:lstStyle/>
          <a:p>
            <a:pPr algn="ctr">
              <a:lnSpc>
                <a:spcPts val="3993"/>
              </a:lnSpc>
            </a:pPr>
            <a:r>
              <a:rPr lang="en-US" sz="2852" b="1">
                <a:solidFill>
                  <a:srgbClr val="0263A8"/>
                </a:solidFill>
                <a:latin typeface="Canva Sans Bold"/>
                <a:ea typeface="Canva Sans Bold"/>
                <a:cs typeface="Canva Sans Bold"/>
                <a:sym typeface="Canva Sans Bold"/>
              </a:rPr>
              <a:t>Jamie Vann</a:t>
            </a:r>
          </a:p>
        </p:txBody>
      </p:sp>
      <p:sp>
        <p:nvSpPr>
          <p:cNvPr id="6" name="TextBox 6"/>
          <p:cNvSpPr txBox="1"/>
          <p:nvPr/>
        </p:nvSpPr>
        <p:spPr>
          <a:xfrm>
            <a:off x="15046271" y="523679"/>
            <a:ext cx="3152120" cy="452944"/>
          </a:xfrm>
          <a:prstGeom prst="rect">
            <a:avLst/>
          </a:prstGeom>
        </p:spPr>
        <p:txBody>
          <a:bodyPr lIns="0" tIns="0" rIns="0" bIns="0" rtlCol="0" anchor="t">
            <a:spAutoFit/>
          </a:bodyPr>
          <a:lstStyle/>
          <a:p>
            <a:pPr algn="ctr">
              <a:lnSpc>
                <a:spcPts val="3667"/>
              </a:lnSpc>
            </a:pPr>
            <a:r>
              <a:rPr lang="en-US" sz="2619">
                <a:solidFill>
                  <a:srgbClr val="549705"/>
                </a:solidFill>
                <a:latin typeface="Canva Sans"/>
                <a:ea typeface="Canva Sans"/>
                <a:cs typeface="Canva Sans"/>
                <a:sym typeface="Canva Sans"/>
              </a:rPr>
              <a:t>Madison County</a:t>
            </a:r>
          </a:p>
        </p:txBody>
      </p:sp>
      <p:sp>
        <p:nvSpPr>
          <p:cNvPr id="7" name="AutoShape 7"/>
          <p:cNvSpPr/>
          <p:nvPr/>
        </p:nvSpPr>
        <p:spPr>
          <a:xfrm flipV="1">
            <a:off x="9362703" y="580829"/>
            <a:ext cx="7259629" cy="0"/>
          </a:xfrm>
          <a:prstGeom prst="line">
            <a:avLst/>
          </a:prstGeom>
          <a:ln w="38100" cap="flat">
            <a:solidFill>
              <a:srgbClr val="549705"/>
            </a:solidFill>
            <a:prstDash val="solid"/>
            <a:headEnd type="none" w="sm" len="sm"/>
            <a:tailEnd type="none" w="sm" len="sm"/>
          </a:ln>
        </p:spPr>
        <p:txBody>
          <a:bodyPr/>
          <a:lstStyle/>
          <a:p>
            <a:endParaRPr lang="en-US"/>
          </a:p>
        </p:txBody>
      </p:sp>
      <p:sp>
        <p:nvSpPr>
          <p:cNvPr id="8" name="TextBox 8"/>
          <p:cNvSpPr txBox="1"/>
          <p:nvPr/>
        </p:nvSpPr>
        <p:spPr>
          <a:xfrm>
            <a:off x="11958482" y="7038202"/>
            <a:ext cx="4129129" cy="482000"/>
          </a:xfrm>
          <a:prstGeom prst="rect">
            <a:avLst/>
          </a:prstGeom>
        </p:spPr>
        <p:txBody>
          <a:bodyPr lIns="0" tIns="0" rIns="0" bIns="0" rtlCol="0" anchor="t">
            <a:spAutoFit/>
          </a:bodyPr>
          <a:lstStyle/>
          <a:p>
            <a:pPr algn="ctr">
              <a:lnSpc>
                <a:spcPts val="3993"/>
              </a:lnSpc>
            </a:pPr>
            <a:r>
              <a:rPr lang="en-US" sz="2852" b="1">
                <a:solidFill>
                  <a:srgbClr val="0263A8"/>
                </a:solidFill>
                <a:latin typeface="Canva Sans Bold"/>
                <a:ea typeface="Canva Sans Bold"/>
                <a:cs typeface="Canva Sans Bold"/>
                <a:sym typeface="Canva Sans Bold"/>
              </a:rPr>
              <a:t>Emmanuel Bankston</a:t>
            </a:r>
          </a:p>
        </p:txBody>
      </p:sp>
      <p:sp>
        <p:nvSpPr>
          <p:cNvPr id="9" name="TextBox 9"/>
          <p:cNvSpPr txBox="1"/>
          <p:nvPr/>
        </p:nvSpPr>
        <p:spPr>
          <a:xfrm>
            <a:off x="12446987" y="7463052"/>
            <a:ext cx="3152120" cy="452944"/>
          </a:xfrm>
          <a:prstGeom prst="rect">
            <a:avLst/>
          </a:prstGeom>
        </p:spPr>
        <p:txBody>
          <a:bodyPr lIns="0" tIns="0" rIns="0" bIns="0" rtlCol="0" anchor="t">
            <a:spAutoFit/>
          </a:bodyPr>
          <a:lstStyle/>
          <a:p>
            <a:pPr algn="ctr">
              <a:lnSpc>
                <a:spcPts val="3667"/>
              </a:lnSpc>
            </a:pPr>
            <a:r>
              <a:rPr lang="en-US" sz="2619">
                <a:solidFill>
                  <a:srgbClr val="579F0B"/>
                </a:solidFill>
                <a:latin typeface="Canva Sans"/>
                <a:ea typeface="Canva Sans"/>
                <a:cs typeface="Canva Sans"/>
                <a:sym typeface="Canva Sans"/>
              </a:rPr>
              <a:t>Henry County</a:t>
            </a:r>
          </a:p>
        </p:txBody>
      </p:sp>
      <p:sp>
        <p:nvSpPr>
          <p:cNvPr id="10" name="AutoShape 10"/>
          <p:cNvSpPr/>
          <p:nvPr/>
        </p:nvSpPr>
        <p:spPr>
          <a:xfrm>
            <a:off x="11635650" y="7501152"/>
            <a:ext cx="2463462" cy="0"/>
          </a:xfrm>
          <a:prstGeom prst="line">
            <a:avLst/>
          </a:prstGeom>
          <a:ln w="38100" cap="flat">
            <a:solidFill>
              <a:srgbClr val="579F0B"/>
            </a:solidFill>
            <a:prstDash val="solid"/>
            <a:headEnd type="none" w="sm" len="sm"/>
            <a:tailEnd type="none" w="sm" len="sm"/>
          </a:ln>
        </p:spPr>
        <p:txBody>
          <a:bodyPr/>
          <a:lstStyle/>
          <a:p>
            <a:endParaRPr lang="en-US"/>
          </a:p>
        </p:txBody>
      </p:sp>
      <p:sp>
        <p:nvSpPr>
          <p:cNvPr id="11" name="TextBox 11"/>
          <p:cNvSpPr txBox="1"/>
          <p:nvPr/>
        </p:nvSpPr>
        <p:spPr>
          <a:xfrm>
            <a:off x="2526241" y="7255390"/>
            <a:ext cx="4129129" cy="482000"/>
          </a:xfrm>
          <a:prstGeom prst="rect">
            <a:avLst/>
          </a:prstGeom>
        </p:spPr>
        <p:txBody>
          <a:bodyPr lIns="0" tIns="0" rIns="0" bIns="0" rtlCol="0" anchor="t">
            <a:spAutoFit/>
          </a:bodyPr>
          <a:lstStyle/>
          <a:p>
            <a:pPr algn="ctr">
              <a:lnSpc>
                <a:spcPts val="3993"/>
              </a:lnSpc>
            </a:pPr>
            <a:r>
              <a:rPr lang="en-US" sz="2852" b="1">
                <a:solidFill>
                  <a:srgbClr val="0263A8"/>
                </a:solidFill>
                <a:latin typeface="Canva Sans Bold"/>
                <a:ea typeface="Canva Sans Bold"/>
                <a:cs typeface="Canva Sans Bold"/>
                <a:sym typeface="Canva Sans Bold"/>
              </a:rPr>
              <a:t>Cameron Smith</a:t>
            </a:r>
          </a:p>
        </p:txBody>
      </p:sp>
      <p:sp>
        <p:nvSpPr>
          <p:cNvPr id="12" name="TextBox 12"/>
          <p:cNvSpPr txBox="1"/>
          <p:nvPr/>
        </p:nvSpPr>
        <p:spPr>
          <a:xfrm>
            <a:off x="3014745" y="7680239"/>
            <a:ext cx="3152120" cy="452944"/>
          </a:xfrm>
          <a:prstGeom prst="rect">
            <a:avLst/>
          </a:prstGeom>
        </p:spPr>
        <p:txBody>
          <a:bodyPr lIns="0" tIns="0" rIns="0" bIns="0" rtlCol="0" anchor="t">
            <a:spAutoFit/>
          </a:bodyPr>
          <a:lstStyle/>
          <a:p>
            <a:pPr algn="ctr">
              <a:lnSpc>
                <a:spcPts val="3667"/>
              </a:lnSpc>
            </a:pPr>
            <a:r>
              <a:rPr lang="en-US" sz="2619">
                <a:solidFill>
                  <a:srgbClr val="579F0B"/>
                </a:solidFill>
                <a:latin typeface="Canva Sans"/>
                <a:ea typeface="Canva Sans"/>
                <a:cs typeface="Canva Sans"/>
                <a:sym typeface="Canva Sans"/>
              </a:rPr>
              <a:t>Conecuh County</a:t>
            </a:r>
          </a:p>
        </p:txBody>
      </p:sp>
      <p:sp>
        <p:nvSpPr>
          <p:cNvPr id="13" name="AutoShape 13"/>
          <p:cNvSpPr/>
          <p:nvPr/>
        </p:nvSpPr>
        <p:spPr>
          <a:xfrm flipV="1">
            <a:off x="4590806" y="7718099"/>
            <a:ext cx="3947163" cy="19290"/>
          </a:xfrm>
          <a:prstGeom prst="line">
            <a:avLst/>
          </a:prstGeom>
          <a:ln w="38100" cap="flat">
            <a:solidFill>
              <a:srgbClr val="579F0B"/>
            </a:solidFill>
            <a:prstDash val="solid"/>
            <a:headEnd type="none" w="sm" len="sm"/>
            <a:tailEnd type="none" w="sm" len="sm"/>
          </a:ln>
        </p:spPr>
        <p:txBody>
          <a:bodyPr/>
          <a:lstStyle/>
          <a:p>
            <a:endParaRPr lang="en-US"/>
          </a:p>
        </p:txBody>
      </p:sp>
      <p:sp>
        <p:nvSpPr>
          <p:cNvPr id="14" name="TextBox 14"/>
          <p:cNvSpPr txBox="1"/>
          <p:nvPr/>
        </p:nvSpPr>
        <p:spPr>
          <a:xfrm>
            <a:off x="0" y="6801965"/>
            <a:ext cx="3428591" cy="482000"/>
          </a:xfrm>
          <a:prstGeom prst="rect">
            <a:avLst/>
          </a:prstGeom>
        </p:spPr>
        <p:txBody>
          <a:bodyPr lIns="0" tIns="0" rIns="0" bIns="0" rtlCol="0" anchor="t">
            <a:spAutoFit/>
          </a:bodyPr>
          <a:lstStyle/>
          <a:p>
            <a:pPr algn="ctr">
              <a:lnSpc>
                <a:spcPts val="3993"/>
              </a:lnSpc>
            </a:pPr>
            <a:r>
              <a:rPr lang="en-US" sz="2852" b="1">
                <a:solidFill>
                  <a:srgbClr val="0263A8"/>
                </a:solidFill>
                <a:latin typeface="Canva Sans Bold"/>
                <a:ea typeface="Canva Sans Bold"/>
                <a:cs typeface="Canva Sans Bold"/>
                <a:sym typeface="Canva Sans Bold"/>
              </a:rPr>
              <a:t>Justin House</a:t>
            </a:r>
          </a:p>
        </p:txBody>
      </p:sp>
      <p:sp>
        <p:nvSpPr>
          <p:cNvPr id="15" name="TextBox 15"/>
          <p:cNvSpPr txBox="1"/>
          <p:nvPr/>
        </p:nvSpPr>
        <p:spPr>
          <a:xfrm>
            <a:off x="405626" y="7226815"/>
            <a:ext cx="2617339" cy="452944"/>
          </a:xfrm>
          <a:prstGeom prst="rect">
            <a:avLst/>
          </a:prstGeom>
        </p:spPr>
        <p:txBody>
          <a:bodyPr lIns="0" tIns="0" rIns="0" bIns="0" rtlCol="0" anchor="t">
            <a:spAutoFit/>
          </a:bodyPr>
          <a:lstStyle/>
          <a:p>
            <a:pPr algn="ctr">
              <a:lnSpc>
                <a:spcPts val="3667"/>
              </a:lnSpc>
            </a:pPr>
            <a:r>
              <a:rPr lang="en-US" sz="2619">
                <a:solidFill>
                  <a:srgbClr val="579F0B"/>
                </a:solidFill>
                <a:latin typeface="Canva Sans"/>
                <a:ea typeface="Canva Sans"/>
                <a:cs typeface="Canva Sans"/>
                <a:sym typeface="Canva Sans"/>
              </a:rPr>
              <a:t>Monroe County</a:t>
            </a:r>
          </a:p>
        </p:txBody>
      </p:sp>
      <p:sp>
        <p:nvSpPr>
          <p:cNvPr id="16" name="AutoShape 16"/>
          <p:cNvSpPr/>
          <p:nvPr/>
        </p:nvSpPr>
        <p:spPr>
          <a:xfrm>
            <a:off x="1637670" y="7283965"/>
            <a:ext cx="6371124" cy="0"/>
          </a:xfrm>
          <a:prstGeom prst="line">
            <a:avLst/>
          </a:prstGeom>
          <a:ln w="38100" cap="flat">
            <a:solidFill>
              <a:srgbClr val="579F0B"/>
            </a:solidFill>
            <a:prstDash val="solid"/>
            <a:headEnd type="none" w="sm" len="sm"/>
            <a:tailEnd type="none" w="sm" len="sm"/>
          </a:ln>
        </p:spPr>
        <p:txBody>
          <a:bodyPr/>
          <a:lstStyle/>
          <a:p>
            <a:endParaRPr lang="en-US"/>
          </a:p>
        </p:txBody>
      </p:sp>
      <p:sp>
        <p:nvSpPr>
          <p:cNvPr id="17" name="TextBox 17"/>
          <p:cNvSpPr txBox="1"/>
          <p:nvPr/>
        </p:nvSpPr>
        <p:spPr>
          <a:xfrm>
            <a:off x="2592508" y="3357008"/>
            <a:ext cx="3428591" cy="482000"/>
          </a:xfrm>
          <a:prstGeom prst="rect">
            <a:avLst/>
          </a:prstGeom>
        </p:spPr>
        <p:txBody>
          <a:bodyPr lIns="0" tIns="0" rIns="0" bIns="0" rtlCol="0" anchor="t">
            <a:spAutoFit/>
          </a:bodyPr>
          <a:lstStyle/>
          <a:p>
            <a:pPr algn="ctr">
              <a:lnSpc>
                <a:spcPts val="3993"/>
              </a:lnSpc>
            </a:pPr>
            <a:r>
              <a:rPr lang="en-US" sz="2852" b="1">
                <a:solidFill>
                  <a:srgbClr val="0263A8"/>
                </a:solidFill>
                <a:latin typeface="Canva Sans Bold"/>
                <a:ea typeface="Canva Sans Bold"/>
                <a:cs typeface="Canva Sans Bold"/>
                <a:sym typeface="Canva Sans Bold"/>
              </a:rPr>
              <a:t>Chad Christian</a:t>
            </a:r>
          </a:p>
        </p:txBody>
      </p:sp>
      <p:sp>
        <p:nvSpPr>
          <p:cNvPr id="18" name="TextBox 18"/>
          <p:cNvSpPr txBox="1"/>
          <p:nvPr/>
        </p:nvSpPr>
        <p:spPr>
          <a:xfrm>
            <a:off x="2714132" y="3781858"/>
            <a:ext cx="3185343" cy="452944"/>
          </a:xfrm>
          <a:prstGeom prst="rect">
            <a:avLst/>
          </a:prstGeom>
        </p:spPr>
        <p:txBody>
          <a:bodyPr lIns="0" tIns="0" rIns="0" bIns="0" rtlCol="0" anchor="t">
            <a:spAutoFit/>
          </a:bodyPr>
          <a:lstStyle/>
          <a:p>
            <a:pPr algn="ctr">
              <a:lnSpc>
                <a:spcPts val="3667"/>
              </a:lnSpc>
            </a:pPr>
            <a:r>
              <a:rPr lang="en-US" sz="2619">
                <a:solidFill>
                  <a:srgbClr val="579F0B"/>
                </a:solidFill>
                <a:latin typeface="Canva Sans"/>
                <a:ea typeface="Canva Sans"/>
                <a:cs typeface="Canva Sans"/>
                <a:sym typeface="Canva Sans"/>
              </a:rPr>
              <a:t>Tuscaloosa County</a:t>
            </a:r>
          </a:p>
        </p:txBody>
      </p:sp>
      <p:sp>
        <p:nvSpPr>
          <p:cNvPr id="19" name="AutoShape 19"/>
          <p:cNvSpPr/>
          <p:nvPr/>
        </p:nvSpPr>
        <p:spPr>
          <a:xfrm>
            <a:off x="4396961" y="3819958"/>
            <a:ext cx="3341093" cy="0"/>
          </a:xfrm>
          <a:prstGeom prst="line">
            <a:avLst/>
          </a:prstGeom>
          <a:ln w="38100" cap="flat">
            <a:solidFill>
              <a:srgbClr val="579F0B"/>
            </a:solidFill>
            <a:prstDash val="solid"/>
            <a:headEnd type="none" w="sm" len="sm"/>
            <a:tailEnd type="none" w="sm" len="sm"/>
          </a:ln>
        </p:spPr>
        <p:txBody>
          <a:bodyPr/>
          <a:lstStyle/>
          <a:p>
            <a:endParaRPr lang="en-US"/>
          </a:p>
        </p:txBody>
      </p:sp>
      <p:sp>
        <p:nvSpPr>
          <p:cNvPr id="20" name="TextBox 20"/>
          <p:cNvSpPr txBox="1"/>
          <p:nvPr/>
        </p:nvSpPr>
        <p:spPr>
          <a:xfrm>
            <a:off x="3367339" y="532963"/>
            <a:ext cx="3428591" cy="482000"/>
          </a:xfrm>
          <a:prstGeom prst="rect">
            <a:avLst/>
          </a:prstGeom>
        </p:spPr>
        <p:txBody>
          <a:bodyPr lIns="0" tIns="0" rIns="0" bIns="0" rtlCol="0" anchor="t">
            <a:spAutoFit/>
          </a:bodyPr>
          <a:lstStyle/>
          <a:p>
            <a:pPr algn="ctr">
              <a:lnSpc>
                <a:spcPts val="3993"/>
              </a:lnSpc>
            </a:pPr>
            <a:r>
              <a:rPr lang="en-US" sz="2852" b="1">
                <a:solidFill>
                  <a:srgbClr val="0263A8"/>
                </a:solidFill>
                <a:latin typeface="Canva Sans Bold"/>
                <a:ea typeface="Canva Sans Bold"/>
                <a:cs typeface="Canva Sans Bold"/>
                <a:sym typeface="Canva Sans Bold"/>
              </a:rPr>
              <a:t>Will Gotcher</a:t>
            </a:r>
          </a:p>
        </p:txBody>
      </p:sp>
      <p:sp>
        <p:nvSpPr>
          <p:cNvPr id="21" name="TextBox 21"/>
          <p:cNvSpPr txBox="1"/>
          <p:nvPr/>
        </p:nvSpPr>
        <p:spPr>
          <a:xfrm>
            <a:off x="3488963" y="957813"/>
            <a:ext cx="3185343" cy="452944"/>
          </a:xfrm>
          <a:prstGeom prst="rect">
            <a:avLst/>
          </a:prstGeom>
        </p:spPr>
        <p:txBody>
          <a:bodyPr lIns="0" tIns="0" rIns="0" bIns="0" rtlCol="0" anchor="t">
            <a:spAutoFit/>
          </a:bodyPr>
          <a:lstStyle/>
          <a:p>
            <a:pPr algn="ctr">
              <a:lnSpc>
                <a:spcPts val="3667"/>
              </a:lnSpc>
            </a:pPr>
            <a:r>
              <a:rPr lang="en-US" sz="2619">
                <a:solidFill>
                  <a:srgbClr val="579F0B"/>
                </a:solidFill>
                <a:latin typeface="Canva Sans"/>
                <a:ea typeface="Canva Sans"/>
                <a:cs typeface="Canva Sans"/>
                <a:sym typeface="Canva Sans"/>
              </a:rPr>
              <a:t>Colbert County</a:t>
            </a:r>
          </a:p>
        </p:txBody>
      </p:sp>
      <p:sp>
        <p:nvSpPr>
          <p:cNvPr id="22" name="AutoShape 22"/>
          <p:cNvSpPr/>
          <p:nvPr/>
        </p:nvSpPr>
        <p:spPr>
          <a:xfrm flipV="1">
            <a:off x="5081635" y="995672"/>
            <a:ext cx="2165083" cy="19290"/>
          </a:xfrm>
          <a:prstGeom prst="line">
            <a:avLst/>
          </a:prstGeom>
          <a:ln w="38100" cap="flat">
            <a:solidFill>
              <a:srgbClr val="579F0B"/>
            </a:solidFill>
            <a:prstDash val="solid"/>
            <a:headEnd type="none" w="sm" len="sm"/>
            <a:tailEnd type="none" w="sm" len="sm"/>
          </a:ln>
        </p:spPr>
        <p:txBody>
          <a:bodyPr/>
          <a:lstStyle/>
          <a:p>
            <a:endParaRPr lang="en-US"/>
          </a:p>
        </p:txBody>
      </p:sp>
      <p:sp>
        <p:nvSpPr>
          <p:cNvPr id="23" name="TextBox 23"/>
          <p:cNvSpPr txBox="1"/>
          <p:nvPr/>
        </p:nvSpPr>
        <p:spPr>
          <a:xfrm>
            <a:off x="12446987" y="5834280"/>
            <a:ext cx="3428591" cy="482000"/>
          </a:xfrm>
          <a:prstGeom prst="rect">
            <a:avLst/>
          </a:prstGeom>
        </p:spPr>
        <p:txBody>
          <a:bodyPr lIns="0" tIns="0" rIns="0" bIns="0" rtlCol="0" anchor="t">
            <a:spAutoFit/>
          </a:bodyPr>
          <a:lstStyle/>
          <a:p>
            <a:pPr algn="ctr">
              <a:lnSpc>
                <a:spcPts val="3993"/>
              </a:lnSpc>
            </a:pPr>
            <a:r>
              <a:rPr lang="en-US" sz="2852" b="1">
                <a:solidFill>
                  <a:srgbClr val="0263A8"/>
                </a:solidFill>
                <a:latin typeface="Canva Sans Bold"/>
                <a:ea typeface="Canva Sans Bold"/>
                <a:cs typeface="Canva Sans Bold"/>
                <a:sym typeface="Canva Sans Bold"/>
              </a:rPr>
              <a:t>Darren Beachem</a:t>
            </a:r>
          </a:p>
        </p:txBody>
      </p:sp>
      <p:sp>
        <p:nvSpPr>
          <p:cNvPr id="24" name="TextBox 24"/>
          <p:cNvSpPr txBox="1"/>
          <p:nvPr/>
        </p:nvSpPr>
        <p:spPr>
          <a:xfrm>
            <a:off x="12568611" y="6259129"/>
            <a:ext cx="3185343" cy="452944"/>
          </a:xfrm>
          <a:prstGeom prst="rect">
            <a:avLst/>
          </a:prstGeom>
        </p:spPr>
        <p:txBody>
          <a:bodyPr lIns="0" tIns="0" rIns="0" bIns="0" rtlCol="0" anchor="t">
            <a:spAutoFit/>
          </a:bodyPr>
          <a:lstStyle/>
          <a:p>
            <a:pPr algn="ctr">
              <a:lnSpc>
                <a:spcPts val="3667"/>
              </a:lnSpc>
            </a:pPr>
            <a:r>
              <a:rPr lang="en-US" sz="2619">
                <a:solidFill>
                  <a:srgbClr val="579F0B"/>
                </a:solidFill>
                <a:latin typeface="Canva Sans"/>
                <a:ea typeface="Canva Sans"/>
                <a:cs typeface="Canva Sans"/>
                <a:sym typeface="Canva Sans"/>
              </a:rPr>
              <a:t>Bullock County</a:t>
            </a:r>
          </a:p>
        </p:txBody>
      </p:sp>
      <p:sp>
        <p:nvSpPr>
          <p:cNvPr id="25" name="AutoShape 25"/>
          <p:cNvSpPr/>
          <p:nvPr/>
        </p:nvSpPr>
        <p:spPr>
          <a:xfrm>
            <a:off x="10726751" y="6297229"/>
            <a:ext cx="3434531" cy="19050"/>
          </a:xfrm>
          <a:prstGeom prst="line">
            <a:avLst/>
          </a:prstGeom>
          <a:ln w="38100" cap="flat">
            <a:solidFill>
              <a:srgbClr val="579F0B"/>
            </a:solidFill>
            <a:prstDash val="solid"/>
            <a:headEnd type="none" w="sm" len="sm"/>
            <a:tailEnd type="none" w="sm" len="sm"/>
          </a:ln>
        </p:spPr>
        <p:txBody>
          <a:bodyPr/>
          <a:lstStyle/>
          <a:p>
            <a:endParaRPr lang="en-US"/>
          </a:p>
        </p:txBody>
      </p:sp>
      <p:sp>
        <p:nvSpPr>
          <p:cNvPr id="26" name="TextBox 26"/>
          <p:cNvSpPr txBox="1"/>
          <p:nvPr/>
        </p:nvSpPr>
        <p:spPr>
          <a:xfrm>
            <a:off x="2592508" y="5306199"/>
            <a:ext cx="3428591" cy="482000"/>
          </a:xfrm>
          <a:prstGeom prst="rect">
            <a:avLst/>
          </a:prstGeom>
        </p:spPr>
        <p:txBody>
          <a:bodyPr lIns="0" tIns="0" rIns="0" bIns="0" rtlCol="0" anchor="t">
            <a:spAutoFit/>
          </a:bodyPr>
          <a:lstStyle/>
          <a:p>
            <a:pPr algn="ctr">
              <a:lnSpc>
                <a:spcPts val="3993"/>
              </a:lnSpc>
            </a:pPr>
            <a:r>
              <a:rPr lang="en-US" sz="2852" b="1">
                <a:solidFill>
                  <a:srgbClr val="0263A8"/>
                </a:solidFill>
                <a:latin typeface="Canva Sans Bold"/>
                <a:ea typeface="Canva Sans Bold"/>
                <a:cs typeface="Canva Sans Bold"/>
                <a:sym typeface="Canva Sans Bold"/>
              </a:rPr>
              <a:t>Darrell McGuire</a:t>
            </a:r>
          </a:p>
        </p:txBody>
      </p:sp>
      <p:sp>
        <p:nvSpPr>
          <p:cNvPr id="27" name="TextBox 27"/>
          <p:cNvSpPr txBox="1"/>
          <p:nvPr/>
        </p:nvSpPr>
        <p:spPr>
          <a:xfrm>
            <a:off x="2998134" y="5731049"/>
            <a:ext cx="2617339" cy="452944"/>
          </a:xfrm>
          <a:prstGeom prst="rect">
            <a:avLst/>
          </a:prstGeom>
        </p:spPr>
        <p:txBody>
          <a:bodyPr lIns="0" tIns="0" rIns="0" bIns="0" rtlCol="0" anchor="t">
            <a:spAutoFit/>
          </a:bodyPr>
          <a:lstStyle/>
          <a:p>
            <a:pPr algn="ctr">
              <a:lnSpc>
                <a:spcPts val="3667"/>
              </a:lnSpc>
            </a:pPr>
            <a:r>
              <a:rPr lang="en-US" sz="2619">
                <a:solidFill>
                  <a:srgbClr val="579F0B"/>
                </a:solidFill>
                <a:latin typeface="Canva Sans"/>
                <a:ea typeface="Canva Sans"/>
                <a:cs typeface="Canva Sans"/>
                <a:sym typeface="Canva Sans"/>
              </a:rPr>
              <a:t>Dallas County</a:t>
            </a:r>
          </a:p>
        </p:txBody>
      </p:sp>
      <p:sp>
        <p:nvSpPr>
          <p:cNvPr id="28" name="AutoShape 28"/>
          <p:cNvSpPr/>
          <p:nvPr/>
        </p:nvSpPr>
        <p:spPr>
          <a:xfrm>
            <a:off x="4306804" y="5788199"/>
            <a:ext cx="4065832" cy="29310"/>
          </a:xfrm>
          <a:prstGeom prst="line">
            <a:avLst/>
          </a:prstGeom>
          <a:ln w="38100" cap="flat">
            <a:solidFill>
              <a:srgbClr val="579F0B"/>
            </a:solidFill>
            <a:prstDash val="solid"/>
            <a:headEnd type="none" w="sm" len="sm"/>
            <a:tailEnd type="none" w="sm" len="sm"/>
          </a:ln>
        </p:spPr>
        <p:txBody>
          <a:bodyPr/>
          <a:lstStyle/>
          <a:p>
            <a:endParaRPr lang="en-US"/>
          </a:p>
        </p:txBody>
      </p:sp>
      <p:sp>
        <p:nvSpPr>
          <p:cNvPr id="29" name="TextBox 29"/>
          <p:cNvSpPr txBox="1"/>
          <p:nvPr/>
        </p:nvSpPr>
        <p:spPr>
          <a:xfrm>
            <a:off x="11894151" y="1063440"/>
            <a:ext cx="3152120" cy="482000"/>
          </a:xfrm>
          <a:prstGeom prst="rect">
            <a:avLst/>
          </a:prstGeom>
        </p:spPr>
        <p:txBody>
          <a:bodyPr lIns="0" tIns="0" rIns="0" bIns="0" rtlCol="0" anchor="t">
            <a:spAutoFit/>
          </a:bodyPr>
          <a:lstStyle/>
          <a:p>
            <a:pPr algn="ctr">
              <a:lnSpc>
                <a:spcPts val="3993"/>
              </a:lnSpc>
            </a:pPr>
            <a:r>
              <a:rPr lang="en-US" sz="2852" b="1">
                <a:solidFill>
                  <a:srgbClr val="0263A8"/>
                </a:solidFill>
                <a:latin typeface="Canva Sans Bold"/>
                <a:ea typeface="Canva Sans Bold"/>
                <a:cs typeface="Canva Sans Bold"/>
                <a:sym typeface="Canva Sans Bold"/>
              </a:rPr>
              <a:t>Matthew Bentley</a:t>
            </a:r>
          </a:p>
        </p:txBody>
      </p:sp>
      <p:sp>
        <p:nvSpPr>
          <p:cNvPr id="30" name="TextBox 30"/>
          <p:cNvSpPr txBox="1"/>
          <p:nvPr/>
        </p:nvSpPr>
        <p:spPr>
          <a:xfrm>
            <a:off x="11894151" y="1488289"/>
            <a:ext cx="3152120" cy="452944"/>
          </a:xfrm>
          <a:prstGeom prst="rect">
            <a:avLst/>
          </a:prstGeom>
        </p:spPr>
        <p:txBody>
          <a:bodyPr lIns="0" tIns="0" rIns="0" bIns="0" rtlCol="0" anchor="t">
            <a:spAutoFit/>
          </a:bodyPr>
          <a:lstStyle/>
          <a:p>
            <a:pPr algn="ctr">
              <a:lnSpc>
                <a:spcPts val="3667"/>
              </a:lnSpc>
            </a:pPr>
            <a:r>
              <a:rPr lang="en-US" sz="2619">
                <a:solidFill>
                  <a:srgbClr val="549705"/>
                </a:solidFill>
                <a:latin typeface="Canva Sans"/>
                <a:ea typeface="Canva Sans"/>
                <a:cs typeface="Canva Sans"/>
                <a:sym typeface="Canva Sans"/>
              </a:rPr>
              <a:t>Morgan County</a:t>
            </a:r>
          </a:p>
        </p:txBody>
      </p:sp>
      <p:sp>
        <p:nvSpPr>
          <p:cNvPr id="31" name="AutoShape 31"/>
          <p:cNvSpPr/>
          <p:nvPr/>
        </p:nvSpPr>
        <p:spPr>
          <a:xfrm>
            <a:off x="8853410" y="1526149"/>
            <a:ext cx="4616801" cy="19290"/>
          </a:xfrm>
          <a:prstGeom prst="line">
            <a:avLst/>
          </a:prstGeom>
          <a:ln w="38100" cap="flat">
            <a:solidFill>
              <a:srgbClr val="579F0B"/>
            </a:solidFill>
            <a:prstDash val="solid"/>
            <a:headEnd type="none" w="sm" len="sm"/>
            <a:tailEnd type="none" w="sm" len="sm"/>
          </a:ln>
        </p:spPr>
        <p:txBody>
          <a:bodyPr/>
          <a:lstStyle/>
          <a:p>
            <a:endParaRPr lang="en-US"/>
          </a:p>
        </p:txBody>
      </p:sp>
      <p:sp>
        <p:nvSpPr>
          <p:cNvPr id="32" name="TextBox 32"/>
          <p:cNvSpPr txBox="1"/>
          <p:nvPr/>
        </p:nvSpPr>
        <p:spPr>
          <a:xfrm>
            <a:off x="3367339" y="1614242"/>
            <a:ext cx="3428591" cy="482000"/>
          </a:xfrm>
          <a:prstGeom prst="rect">
            <a:avLst/>
          </a:prstGeom>
        </p:spPr>
        <p:txBody>
          <a:bodyPr lIns="0" tIns="0" rIns="0" bIns="0" rtlCol="0" anchor="t">
            <a:spAutoFit/>
          </a:bodyPr>
          <a:lstStyle/>
          <a:p>
            <a:pPr algn="ctr">
              <a:lnSpc>
                <a:spcPts val="3993"/>
              </a:lnSpc>
            </a:pPr>
            <a:r>
              <a:rPr lang="en-US" sz="2852" b="1">
                <a:solidFill>
                  <a:srgbClr val="0263A8"/>
                </a:solidFill>
                <a:latin typeface="Canva Sans Bold"/>
                <a:ea typeface="Canva Sans Bold"/>
                <a:cs typeface="Canva Sans Bold"/>
                <a:sym typeface="Canva Sans Bold"/>
              </a:rPr>
              <a:t>Zach Brannon</a:t>
            </a:r>
          </a:p>
        </p:txBody>
      </p:sp>
      <p:sp>
        <p:nvSpPr>
          <p:cNvPr id="33" name="TextBox 33"/>
          <p:cNvSpPr txBox="1"/>
          <p:nvPr/>
        </p:nvSpPr>
        <p:spPr>
          <a:xfrm>
            <a:off x="3488963" y="2039092"/>
            <a:ext cx="3185343" cy="452944"/>
          </a:xfrm>
          <a:prstGeom prst="rect">
            <a:avLst/>
          </a:prstGeom>
        </p:spPr>
        <p:txBody>
          <a:bodyPr lIns="0" tIns="0" rIns="0" bIns="0" rtlCol="0" anchor="t">
            <a:spAutoFit/>
          </a:bodyPr>
          <a:lstStyle/>
          <a:p>
            <a:pPr algn="ctr">
              <a:lnSpc>
                <a:spcPts val="3667"/>
              </a:lnSpc>
            </a:pPr>
            <a:r>
              <a:rPr lang="en-US" sz="2619">
                <a:solidFill>
                  <a:srgbClr val="579F0B"/>
                </a:solidFill>
                <a:latin typeface="Canva Sans"/>
                <a:ea typeface="Canva Sans"/>
                <a:cs typeface="Canva Sans"/>
                <a:sym typeface="Canva Sans"/>
              </a:rPr>
              <a:t>Winston County</a:t>
            </a:r>
          </a:p>
        </p:txBody>
      </p:sp>
      <p:sp>
        <p:nvSpPr>
          <p:cNvPr id="34" name="AutoShape 34"/>
          <p:cNvSpPr/>
          <p:nvPr/>
        </p:nvSpPr>
        <p:spPr>
          <a:xfrm flipV="1">
            <a:off x="5081635" y="2076952"/>
            <a:ext cx="2927159" cy="19290"/>
          </a:xfrm>
          <a:prstGeom prst="line">
            <a:avLst/>
          </a:prstGeom>
          <a:ln w="38100" cap="flat">
            <a:solidFill>
              <a:srgbClr val="549705"/>
            </a:solidFill>
            <a:prstDash val="solid"/>
            <a:headEnd type="none" w="sm" len="sm"/>
            <a:tailEnd type="none" w="sm" len="sm"/>
          </a:ln>
        </p:spPr>
        <p:txBody>
          <a:bodyPr/>
          <a:lstStyle/>
          <a:p>
            <a:endParaRPr lang="en-US"/>
          </a:p>
        </p:txBody>
      </p:sp>
      <p:sp>
        <p:nvSpPr>
          <p:cNvPr id="35" name="TextBox 35"/>
          <p:cNvSpPr txBox="1"/>
          <p:nvPr/>
        </p:nvSpPr>
        <p:spPr>
          <a:xfrm>
            <a:off x="362971" y="1469240"/>
            <a:ext cx="3185343" cy="452944"/>
          </a:xfrm>
          <a:prstGeom prst="rect">
            <a:avLst/>
          </a:prstGeom>
        </p:spPr>
        <p:txBody>
          <a:bodyPr lIns="0" tIns="0" rIns="0" bIns="0" rtlCol="0" anchor="t">
            <a:spAutoFit/>
          </a:bodyPr>
          <a:lstStyle/>
          <a:p>
            <a:pPr algn="ctr">
              <a:lnSpc>
                <a:spcPts val="3667"/>
              </a:lnSpc>
            </a:pPr>
            <a:r>
              <a:rPr lang="en-US" sz="2619">
                <a:solidFill>
                  <a:srgbClr val="579F0B"/>
                </a:solidFill>
                <a:latin typeface="Canva Sans"/>
                <a:ea typeface="Canva Sans"/>
                <a:cs typeface="Canva Sans"/>
                <a:sym typeface="Canva Sans"/>
              </a:rPr>
              <a:t>Lawrence County</a:t>
            </a:r>
          </a:p>
        </p:txBody>
      </p:sp>
      <p:sp>
        <p:nvSpPr>
          <p:cNvPr id="36" name="AutoShape 36"/>
          <p:cNvSpPr/>
          <p:nvPr/>
        </p:nvSpPr>
        <p:spPr>
          <a:xfrm flipV="1">
            <a:off x="1955642" y="1507099"/>
            <a:ext cx="6053277" cy="19290"/>
          </a:xfrm>
          <a:prstGeom prst="line">
            <a:avLst/>
          </a:prstGeom>
          <a:ln w="38100" cap="flat">
            <a:solidFill>
              <a:srgbClr val="549705"/>
            </a:solidFill>
            <a:prstDash val="solid"/>
            <a:headEnd type="none" w="sm" len="sm"/>
            <a:tailEnd type="none" w="sm" len="sm"/>
          </a:ln>
        </p:spPr>
        <p:txBody>
          <a:bodyPr/>
          <a:lstStyle/>
          <a:p>
            <a:endParaRPr lang="en-US"/>
          </a:p>
        </p:txBody>
      </p:sp>
      <p:sp>
        <p:nvSpPr>
          <p:cNvPr id="37" name="TextBox 37"/>
          <p:cNvSpPr txBox="1"/>
          <p:nvPr/>
        </p:nvSpPr>
        <p:spPr>
          <a:xfrm>
            <a:off x="241347" y="1044390"/>
            <a:ext cx="3428591" cy="482000"/>
          </a:xfrm>
          <a:prstGeom prst="rect">
            <a:avLst/>
          </a:prstGeom>
        </p:spPr>
        <p:txBody>
          <a:bodyPr lIns="0" tIns="0" rIns="0" bIns="0" rtlCol="0" anchor="t">
            <a:spAutoFit/>
          </a:bodyPr>
          <a:lstStyle/>
          <a:p>
            <a:pPr algn="ctr">
              <a:lnSpc>
                <a:spcPts val="3993"/>
              </a:lnSpc>
            </a:pPr>
            <a:r>
              <a:rPr lang="en-US" sz="2852" b="1">
                <a:solidFill>
                  <a:srgbClr val="0263A8"/>
                </a:solidFill>
                <a:latin typeface="Canva Sans Bold"/>
                <a:ea typeface="Canva Sans Bold"/>
                <a:cs typeface="Canva Sans Bold"/>
                <a:sym typeface="Canva Sans Bold"/>
              </a:rPr>
              <a:t>Mitchell Henry</a:t>
            </a:r>
          </a:p>
        </p:txBody>
      </p:sp>
      <p:sp>
        <p:nvSpPr>
          <p:cNvPr id="38" name="TextBox 38"/>
          <p:cNvSpPr txBox="1"/>
          <p:nvPr/>
        </p:nvSpPr>
        <p:spPr>
          <a:xfrm>
            <a:off x="12224007" y="2653238"/>
            <a:ext cx="5510641" cy="2700586"/>
          </a:xfrm>
          <a:prstGeom prst="rect">
            <a:avLst/>
          </a:prstGeom>
        </p:spPr>
        <p:txBody>
          <a:bodyPr lIns="0" tIns="0" rIns="0" bIns="0" rtlCol="0" anchor="t">
            <a:spAutoFit/>
          </a:bodyPr>
          <a:lstStyle/>
          <a:p>
            <a:pPr algn="ctr">
              <a:lnSpc>
                <a:spcPts val="10853"/>
              </a:lnSpc>
            </a:pPr>
            <a:r>
              <a:rPr lang="en-US" sz="7752" b="1">
                <a:solidFill>
                  <a:srgbClr val="005CB8"/>
                </a:solidFill>
                <a:latin typeface="Canva Sans Bold"/>
                <a:ea typeface="Canva Sans Bold"/>
                <a:cs typeface="Canva Sans Bold"/>
                <a:sym typeface="Canva Sans Bold"/>
              </a:rPr>
              <a:t>First Cohort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921</Words>
  <Application>Microsoft Office PowerPoint</Application>
  <PresentationFormat>Custom</PresentationFormat>
  <Paragraphs>187</Paragraphs>
  <Slides>10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Montserrat Italics</vt:lpstr>
      <vt:lpstr>Arial</vt:lpstr>
      <vt:lpstr>Calibri</vt:lpstr>
      <vt:lpstr>Montserrat Bold</vt:lpstr>
      <vt:lpstr>Montserrat</vt:lpstr>
      <vt:lpstr>Cerebri Bold</vt:lpstr>
      <vt:lpstr>Canva Sans Bold</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ELC-NASCA</dc:title>
  <dc:creator>Willis, Harli</dc:creator>
  <cp:lastModifiedBy>Willis, Harli</cp:lastModifiedBy>
  <cp:revision>1</cp:revision>
  <dcterms:created xsi:type="dcterms:W3CDTF">2006-08-16T00:00:00Z</dcterms:created>
  <dcterms:modified xsi:type="dcterms:W3CDTF">2025-10-09T14:01:46Z</dcterms:modified>
  <dc:identifier>DAG1NHTkHJE</dc:identifier>
</cp:coreProperties>
</file>